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63"/>
  </p:notesMasterIdLst>
  <p:handoutMasterIdLst>
    <p:handoutMasterId r:id="rId64"/>
  </p:handoutMasterIdLst>
  <p:sldIdLst>
    <p:sldId id="256" r:id="rId3"/>
    <p:sldId id="710" r:id="rId4"/>
    <p:sldId id="711" r:id="rId5"/>
    <p:sldId id="712" r:id="rId6"/>
    <p:sldId id="713" r:id="rId7"/>
    <p:sldId id="714" r:id="rId8"/>
    <p:sldId id="715" r:id="rId9"/>
    <p:sldId id="716" r:id="rId10"/>
    <p:sldId id="717" r:id="rId11"/>
    <p:sldId id="718" r:id="rId12"/>
    <p:sldId id="719" r:id="rId13"/>
    <p:sldId id="721" r:id="rId14"/>
    <p:sldId id="720" r:id="rId15"/>
    <p:sldId id="722" r:id="rId16"/>
    <p:sldId id="723" r:id="rId17"/>
    <p:sldId id="724" r:id="rId18"/>
    <p:sldId id="725" r:id="rId19"/>
    <p:sldId id="727" r:id="rId20"/>
    <p:sldId id="726" r:id="rId21"/>
    <p:sldId id="667" r:id="rId22"/>
    <p:sldId id="668" r:id="rId23"/>
    <p:sldId id="669" r:id="rId24"/>
    <p:sldId id="670" r:id="rId25"/>
    <p:sldId id="671" r:id="rId26"/>
    <p:sldId id="672" r:id="rId27"/>
    <p:sldId id="673" r:id="rId28"/>
    <p:sldId id="674" r:id="rId29"/>
    <p:sldId id="675" r:id="rId30"/>
    <p:sldId id="676" r:id="rId31"/>
    <p:sldId id="677" r:id="rId32"/>
    <p:sldId id="678" r:id="rId33"/>
    <p:sldId id="706" r:id="rId34"/>
    <p:sldId id="707" r:id="rId35"/>
    <p:sldId id="679" r:id="rId36"/>
    <p:sldId id="680" r:id="rId37"/>
    <p:sldId id="708" r:id="rId38"/>
    <p:sldId id="709" r:id="rId39"/>
    <p:sldId id="681" r:id="rId40"/>
    <p:sldId id="682" r:id="rId41"/>
    <p:sldId id="683" r:id="rId42"/>
    <p:sldId id="684" r:id="rId43"/>
    <p:sldId id="685" r:id="rId44"/>
    <p:sldId id="686" r:id="rId45"/>
    <p:sldId id="687" r:id="rId46"/>
    <p:sldId id="688" r:id="rId47"/>
    <p:sldId id="689" r:id="rId48"/>
    <p:sldId id="690" r:id="rId49"/>
    <p:sldId id="691" r:id="rId50"/>
    <p:sldId id="702" r:id="rId51"/>
    <p:sldId id="692" r:id="rId52"/>
    <p:sldId id="693" r:id="rId53"/>
    <p:sldId id="694" r:id="rId54"/>
    <p:sldId id="695" r:id="rId55"/>
    <p:sldId id="696" r:id="rId56"/>
    <p:sldId id="697" r:id="rId57"/>
    <p:sldId id="704" r:id="rId58"/>
    <p:sldId id="698" r:id="rId59"/>
    <p:sldId id="699" r:id="rId60"/>
    <p:sldId id="700" r:id="rId61"/>
    <p:sldId id="701"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4563" autoAdjust="0"/>
  </p:normalViewPr>
  <p:slideViewPr>
    <p:cSldViewPr>
      <p:cViewPr varScale="1">
        <p:scale>
          <a:sx n="59" d="100"/>
          <a:sy n="59" d="100"/>
        </p:scale>
        <p:origin x="840"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ECDA02A-8CB6-4DB2-862F-398355C9E41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a:extLst>
              <a:ext uri="{FF2B5EF4-FFF2-40B4-BE49-F238E27FC236}">
                <a16:creationId xmlns:a16="http://schemas.microsoft.com/office/drawing/2014/main" id="{B5F3AA85-302D-4AB2-98E8-5964D2A7C3E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2532" name="Rectangle 4">
            <a:extLst>
              <a:ext uri="{FF2B5EF4-FFF2-40B4-BE49-F238E27FC236}">
                <a16:creationId xmlns:a16="http://schemas.microsoft.com/office/drawing/2014/main" id="{658361C2-91A3-4A28-A568-12E0385F6922}"/>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3" name="Rectangle 5">
            <a:extLst>
              <a:ext uri="{FF2B5EF4-FFF2-40B4-BE49-F238E27FC236}">
                <a16:creationId xmlns:a16="http://schemas.microsoft.com/office/drawing/2014/main" id="{37E02FBD-A63A-4874-B384-098161423E7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FABE97-3541-4AF5-9518-D5B12B7545D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3B9A0F6-98E4-4416-8483-8F7A7281626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9395" name="Rectangle 3">
            <a:extLst>
              <a:ext uri="{FF2B5EF4-FFF2-40B4-BE49-F238E27FC236}">
                <a16:creationId xmlns:a16="http://schemas.microsoft.com/office/drawing/2014/main" id="{24372B62-BF21-4E4D-80DB-B34BE413CF5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p>
        </p:txBody>
      </p:sp>
      <p:sp>
        <p:nvSpPr>
          <p:cNvPr id="51204" name="Rectangle 4">
            <a:extLst>
              <a:ext uri="{FF2B5EF4-FFF2-40B4-BE49-F238E27FC236}">
                <a16:creationId xmlns:a16="http://schemas.microsoft.com/office/drawing/2014/main" id="{12CBF4A4-D95F-47BB-AF53-7BACA9828B1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933ABFE3-C55F-4F09-BC42-C53062F8155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C859EAF2-EDD7-4D44-98CD-36610EE1336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9399" name="Rectangle 7">
            <a:extLst>
              <a:ext uri="{FF2B5EF4-FFF2-40B4-BE49-F238E27FC236}">
                <a16:creationId xmlns:a16="http://schemas.microsoft.com/office/drawing/2014/main" id="{FE1729B6-7D44-40E5-89AF-164088BC151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F141C78-CF7C-42B2-8AA3-7101E73138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iku.dk/~torbenm/Basic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dcs.gla.ac.uk/~daw/books/PLPJ/" TargetMode="External"/><Relationship Id="rId4" Type="http://schemas.openxmlformats.org/officeDocument/2006/relationships/hyperlink" Target="https://cse.sc.edu/~mgv/csce531sp20/basics_lulu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E803A69-C174-4ED7-B2B7-C8B05EA46D6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29CC2D-AB02-4B5C-87A1-8B964ED2D3F2}" type="slidenum">
              <a:rPr lang="en-US" altLang="en-US" sz="1200"/>
              <a:pPr/>
              <a:t>1</a:t>
            </a:fld>
            <a:endParaRPr lang="en-US" altLang="en-US" sz="1200"/>
          </a:p>
        </p:txBody>
      </p:sp>
      <p:sp>
        <p:nvSpPr>
          <p:cNvPr id="52227" name="Rectangle 2">
            <a:extLst>
              <a:ext uri="{FF2B5EF4-FFF2-40B4-BE49-F238E27FC236}">
                <a16:creationId xmlns:a16="http://schemas.microsoft.com/office/drawing/2014/main" id="{83BCB641-37D1-4275-9E42-548B816F7CF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CC955FB-93E7-429A-8F7F-B790156D85F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744E4B4-1487-4761-A47D-ACD1011E898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83486C-73CB-4F42-8B5A-E5134A817C0F}" type="slidenum">
              <a:rPr lang="en-US" altLang="en-US" sz="1200"/>
              <a:pPr/>
              <a:t>23</a:t>
            </a:fld>
            <a:endParaRPr lang="en-US" altLang="en-US" sz="1200"/>
          </a:p>
        </p:txBody>
      </p:sp>
      <p:sp>
        <p:nvSpPr>
          <p:cNvPr id="61443" name="Rectangle 2">
            <a:extLst>
              <a:ext uri="{FF2B5EF4-FFF2-40B4-BE49-F238E27FC236}">
                <a16:creationId xmlns:a16="http://schemas.microsoft.com/office/drawing/2014/main" id="{46758924-F434-446D-BC64-A83326BB744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76528C0-7D8D-4F81-97CE-D01AED6C15B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81F2CEF-B7E9-483D-9119-7A771410F1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5D7FBE-0A7E-4E57-8973-CE3B1C2A4602}" type="slidenum">
              <a:rPr lang="en-US" altLang="en-US" sz="1200"/>
              <a:pPr/>
              <a:t>24</a:t>
            </a:fld>
            <a:endParaRPr lang="en-US" altLang="en-US" sz="1200"/>
          </a:p>
        </p:txBody>
      </p:sp>
      <p:sp>
        <p:nvSpPr>
          <p:cNvPr id="62467" name="Rectangle 2">
            <a:extLst>
              <a:ext uri="{FF2B5EF4-FFF2-40B4-BE49-F238E27FC236}">
                <a16:creationId xmlns:a16="http://schemas.microsoft.com/office/drawing/2014/main" id="{882DAF41-4539-4264-8044-0C87062E0D45}"/>
              </a:ext>
            </a:extLst>
          </p:cNvPr>
          <p:cNvSpPr>
            <a:spLocks noGrp="1" noRot="1" noChangeAspect="1" noChangeArrowheads="1" noTextEdit="1"/>
          </p:cNvSpPr>
          <p:nvPr>
            <p:ph type="sldImg"/>
          </p:nvPr>
        </p:nvSpPr>
        <p:spPr>
          <a:xfrm>
            <a:off x="1144588" y="688975"/>
            <a:ext cx="4565650" cy="3424238"/>
          </a:xfrm>
          <a:ln/>
        </p:spPr>
      </p:sp>
      <p:sp>
        <p:nvSpPr>
          <p:cNvPr id="62468" name="Rectangle 3">
            <a:extLst>
              <a:ext uri="{FF2B5EF4-FFF2-40B4-BE49-F238E27FC236}">
                <a16:creationId xmlns:a16="http://schemas.microsoft.com/office/drawing/2014/main" id="{1E9BDDD9-65E8-474A-8C04-22AEA8EF3D4A}"/>
              </a:ext>
            </a:extLst>
          </p:cNvPr>
          <p:cNvSpPr>
            <a:spLocks noGrp="1" noChangeArrowheads="1"/>
          </p:cNvSpPr>
          <p:nvPr>
            <p:ph type="body" idx="1"/>
          </p:nvPr>
        </p:nvSpPr>
        <p:spPr>
          <a:xfrm>
            <a:off x="914400" y="4341813"/>
            <a:ext cx="5029200" cy="4116387"/>
          </a:xfrm>
          <a:noFill/>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3F4981D-E004-4E82-9F8D-47B4BF5B2C1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73C391-A272-49CE-88ED-2B346393D327}" type="slidenum">
              <a:rPr lang="en-US" altLang="en-US" sz="1200"/>
              <a:pPr/>
              <a:t>25</a:t>
            </a:fld>
            <a:endParaRPr lang="en-US" altLang="en-US" sz="1200"/>
          </a:p>
        </p:txBody>
      </p:sp>
      <p:sp>
        <p:nvSpPr>
          <p:cNvPr id="63491" name="Rectangle 2">
            <a:extLst>
              <a:ext uri="{FF2B5EF4-FFF2-40B4-BE49-F238E27FC236}">
                <a16:creationId xmlns:a16="http://schemas.microsoft.com/office/drawing/2014/main" id="{2BC1FE34-0712-4D4C-BED7-D88EC5222A1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0FD6247-C265-4C7C-9053-BEE41E87A34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7ADFCCA-4784-4B3E-A935-740C67344BC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78F64B-8694-429F-B8A3-5EFCF037051B}" type="slidenum">
              <a:rPr lang="en-US" altLang="en-US" sz="1200"/>
              <a:pPr/>
              <a:t>26</a:t>
            </a:fld>
            <a:endParaRPr lang="en-US" altLang="en-US" sz="1200"/>
          </a:p>
        </p:txBody>
      </p:sp>
      <p:sp>
        <p:nvSpPr>
          <p:cNvPr id="64515" name="Rectangle 2">
            <a:extLst>
              <a:ext uri="{FF2B5EF4-FFF2-40B4-BE49-F238E27FC236}">
                <a16:creationId xmlns:a16="http://schemas.microsoft.com/office/drawing/2014/main" id="{1CD9186F-85B0-4900-BE23-6077631A6E1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9E7F4DD-99DC-4ABA-A6FD-C42A9FD872F7}"/>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3BB1281-7D14-4526-A36F-6E356569915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96BD45-820D-4A3D-8973-C28E4F5627E4}" type="slidenum">
              <a:rPr lang="en-US" altLang="en-US" sz="1200"/>
              <a:pPr/>
              <a:t>27</a:t>
            </a:fld>
            <a:endParaRPr lang="en-US" altLang="en-US" sz="1200"/>
          </a:p>
        </p:txBody>
      </p:sp>
      <p:sp>
        <p:nvSpPr>
          <p:cNvPr id="65539" name="Rectangle 2">
            <a:extLst>
              <a:ext uri="{FF2B5EF4-FFF2-40B4-BE49-F238E27FC236}">
                <a16:creationId xmlns:a16="http://schemas.microsoft.com/office/drawing/2014/main" id="{BCB785C2-9451-460A-B304-392725B7B3B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B6A75D9-2C79-44AC-A275-339C32BA4049}"/>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9F4C77A-782F-46B2-A75B-24441D375CC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F0517E-C047-4051-AF24-4B4C1957A865}" type="slidenum">
              <a:rPr lang="en-US" altLang="en-US" sz="1200"/>
              <a:pPr/>
              <a:t>28</a:t>
            </a:fld>
            <a:endParaRPr lang="en-US" altLang="en-US" sz="1200"/>
          </a:p>
        </p:txBody>
      </p:sp>
      <p:sp>
        <p:nvSpPr>
          <p:cNvPr id="66563" name="Rectangle 2">
            <a:extLst>
              <a:ext uri="{FF2B5EF4-FFF2-40B4-BE49-F238E27FC236}">
                <a16:creationId xmlns:a16="http://schemas.microsoft.com/office/drawing/2014/main" id="{7D9C0471-9415-4481-B0C4-A8D4947D3C1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51DCB37-351E-4299-B9D1-99479E40BA1B}"/>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6535DE8-F142-4466-B27E-1DF83F8051F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2DE572-EF61-4DDF-9CC7-CE5C9F5E3F9A}" type="slidenum">
              <a:rPr lang="en-US" altLang="en-US" sz="1200"/>
              <a:pPr/>
              <a:t>29</a:t>
            </a:fld>
            <a:endParaRPr lang="en-US" altLang="en-US" sz="1200"/>
          </a:p>
        </p:txBody>
      </p:sp>
      <p:sp>
        <p:nvSpPr>
          <p:cNvPr id="67587" name="Rectangle 2">
            <a:extLst>
              <a:ext uri="{FF2B5EF4-FFF2-40B4-BE49-F238E27FC236}">
                <a16:creationId xmlns:a16="http://schemas.microsoft.com/office/drawing/2014/main" id="{EBA438B0-E62D-4097-89A7-09E6AA4F7CB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4F78541-E192-4023-BF15-142BE60162BE}"/>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908B6B5-1E70-48C2-B118-14EED81CA2C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424F50-D2CB-41FC-9545-05816850FC35}" type="slidenum">
              <a:rPr lang="en-US" altLang="en-US" sz="1200"/>
              <a:pPr/>
              <a:t>30</a:t>
            </a:fld>
            <a:endParaRPr lang="en-US" altLang="en-US" sz="1200"/>
          </a:p>
        </p:txBody>
      </p:sp>
      <p:sp>
        <p:nvSpPr>
          <p:cNvPr id="68611" name="Rectangle 2">
            <a:extLst>
              <a:ext uri="{FF2B5EF4-FFF2-40B4-BE49-F238E27FC236}">
                <a16:creationId xmlns:a16="http://schemas.microsoft.com/office/drawing/2014/main" id="{38D2B2CF-5B47-45EA-B21A-3A9DC037943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EA70272-FF51-4C6B-8341-1EF644319EB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70A33A6-DE2A-4452-A311-7A81F89FB1B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DB3721-8F46-4323-85E7-74FCB6533926}" type="slidenum">
              <a:rPr lang="en-US" altLang="en-US" sz="1200"/>
              <a:pPr/>
              <a:t>31</a:t>
            </a:fld>
            <a:endParaRPr lang="en-US" altLang="en-US" sz="1200"/>
          </a:p>
        </p:txBody>
      </p:sp>
      <p:sp>
        <p:nvSpPr>
          <p:cNvPr id="69635" name="Rectangle 2">
            <a:extLst>
              <a:ext uri="{FF2B5EF4-FFF2-40B4-BE49-F238E27FC236}">
                <a16:creationId xmlns:a16="http://schemas.microsoft.com/office/drawing/2014/main" id="{2D2A6193-F889-4059-920D-9AA518A88B7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9A03FA7-CCA5-42C2-874B-92B4E0605474}"/>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BEE12D5-D601-4A18-A9CD-6FBFDFAD1201}"/>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3A69828A-CDBD-4C1A-B96B-EBF8EF881B6F}"/>
              </a:ext>
            </a:extLst>
          </p:cNvPr>
          <p:cNvSpPr>
            <a:spLocks noGrp="1"/>
          </p:cNvSpPr>
          <p:nvPr>
            <p:ph type="body" idx="1"/>
          </p:nvPr>
        </p:nvSpPr>
        <p:spPr>
          <a:noFill/>
        </p:spPr>
        <p:txBody>
          <a:bodyPr/>
          <a:lstStyle/>
          <a:p>
            <a:endParaRPr lang="en-US" altLang="en-US"/>
          </a:p>
        </p:txBody>
      </p:sp>
      <p:sp>
        <p:nvSpPr>
          <p:cNvPr id="70660" name="Slide Number Placeholder 3">
            <a:extLst>
              <a:ext uri="{FF2B5EF4-FFF2-40B4-BE49-F238E27FC236}">
                <a16:creationId xmlns:a16="http://schemas.microsoft.com/office/drawing/2014/main" id="{E5A071BE-76C0-439F-A898-62212FC65C76}"/>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712363-C764-4773-92E2-FDCEDB97D8F4}" type="slidenum">
              <a:rPr lang="en-US" altLang="en-US" sz="1200"/>
              <a:pPr/>
              <a:t>32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3FC8ACC-1C44-4779-8A8C-5483309C5D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1E7405-97C5-4D3C-A7DB-AC00EFB1C97A}" type="slidenum">
              <a:rPr lang="en-US" altLang="en-US" sz="1200">
                <a:solidFill>
                  <a:srgbClr val="000000"/>
                </a:solidFill>
              </a:rPr>
              <a:pPr/>
              <a:t>2</a:t>
            </a:fld>
            <a:endParaRPr lang="en-US" altLang="en-US" sz="1200">
              <a:solidFill>
                <a:srgbClr val="000000"/>
              </a:solidFill>
            </a:endParaRPr>
          </a:p>
        </p:txBody>
      </p:sp>
      <p:sp>
        <p:nvSpPr>
          <p:cNvPr id="69635" name="Rectangle 2">
            <a:extLst>
              <a:ext uri="{FF2B5EF4-FFF2-40B4-BE49-F238E27FC236}">
                <a16:creationId xmlns:a16="http://schemas.microsoft.com/office/drawing/2014/main" id="{0A4BFF6D-20B4-42D5-9317-610CB8350C5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235906E-4A18-4ACC-9F9A-73D74F9B29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textbooks are: </a:t>
            </a:r>
          </a:p>
          <a:p>
            <a:pPr>
              <a:buFont typeface="Arial" panose="020B0604020202020204" pitchFamily="34" charset="0"/>
              <a:buChar char="•"/>
            </a:pPr>
            <a:r>
              <a:rPr lang="en-US" dirty="0"/>
              <a:t>Aarne Ranta [R]. </a:t>
            </a:r>
            <a:r>
              <a:rPr lang="en-US" i="1" dirty="0"/>
              <a:t>Implementing Programming Languages: An Introduction to Compilers and Interpreters</a:t>
            </a:r>
            <a:r>
              <a:rPr lang="en-US" dirty="0"/>
              <a:t>. College Publications, 2012. ISBN: 978-1-84890-064-6. (required text). </a:t>
            </a:r>
          </a:p>
          <a:p>
            <a:pPr>
              <a:buFont typeface="Arial" panose="020B0604020202020204" pitchFamily="34" charset="0"/>
              <a:buChar char="•"/>
            </a:pPr>
            <a:r>
              <a:rPr lang="en-US" dirty="0"/>
              <a:t>Torben </a:t>
            </a:r>
            <a:r>
              <a:rPr lang="en-US" dirty="0" err="1"/>
              <a:t>Aegidius</a:t>
            </a:r>
            <a:r>
              <a:rPr lang="en-US" dirty="0"/>
              <a:t> Mogensen [M]. </a:t>
            </a:r>
            <a:r>
              <a:rPr lang="en-US" i="1" dirty="0"/>
              <a:t>Introduction to Compiler Design, second edition</a:t>
            </a:r>
            <a:r>
              <a:rPr lang="en-US" dirty="0"/>
              <a:t>. Springer, 2017. ISBN: 978-3-319-66965-6. (required text). </a:t>
            </a:r>
          </a:p>
          <a:p>
            <a:pPr>
              <a:buFont typeface="Arial" panose="020B0604020202020204" pitchFamily="34" charset="0"/>
              <a:buChar char="•"/>
            </a:pPr>
            <a:r>
              <a:rPr lang="en-US" dirty="0"/>
              <a:t>We will use parts of </a:t>
            </a:r>
            <a:r>
              <a:rPr lang="en-US" dirty="0">
                <a:hlinkClick r:id="rId3"/>
              </a:rPr>
              <a:t>this free online textbook</a:t>
            </a:r>
            <a:r>
              <a:rPr lang="en-US" dirty="0"/>
              <a:t> from 2010 by Torben Mogensen of the Department of Computer Science at the University of Copenhagen [M10] (</a:t>
            </a:r>
            <a:r>
              <a:rPr lang="en-US" dirty="0">
                <a:hlinkClick r:id="rId4"/>
              </a:rPr>
              <a:t>local copy</a:t>
            </a:r>
            <a:r>
              <a:rPr lang="en-US" dirty="0"/>
              <a:t>). </a:t>
            </a:r>
          </a:p>
          <a:p>
            <a:pPr>
              <a:buFont typeface="Arial" panose="020B0604020202020204" pitchFamily="34" charset="0"/>
              <a:buChar char="•"/>
            </a:pPr>
            <a:r>
              <a:rPr lang="en-US" dirty="0"/>
              <a:t>Watt, David A. and Deryck F. Brown [W]. </a:t>
            </a:r>
            <a:r>
              <a:rPr lang="en-US" i="1" dirty="0"/>
              <a:t>Programming Language Processors in Java</a:t>
            </a:r>
            <a:r>
              <a:rPr lang="en-US" dirty="0"/>
              <a:t>. Prentice-Hall, 2000 (not required; we will use parts of it). </a:t>
            </a:r>
            <a:r>
              <a:rPr lang="en-US" dirty="0">
                <a:hlinkClick r:id="rId5"/>
              </a:rPr>
              <a:t>Supplementary materials from the author</a:t>
            </a:r>
            <a:r>
              <a:rPr lang="en-US" dirty="0"/>
              <a:t>, including an errata list, are available. </a:t>
            </a:r>
          </a:p>
          <a:p>
            <a:pPr>
              <a:buFont typeface="Arial" panose="020B0604020202020204" pitchFamily="34" charset="0"/>
              <a:buChar char="•"/>
            </a:pPr>
            <a:r>
              <a:rPr lang="en-US" dirty="0"/>
              <a:t>The three main other compiler textbooks I considered are:</a:t>
            </a:r>
          </a:p>
          <a:p>
            <a:pPr>
              <a:buFont typeface="Arial" panose="020B0604020202020204" pitchFamily="34" charset="0"/>
              <a:buNone/>
            </a:pPr>
            <a:r>
              <a:rPr lang="en-US" dirty="0"/>
              <a:t> -</a:t>
            </a:r>
            <a:r>
              <a:rPr lang="en-US" dirty="0" err="1"/>
              <a:t>Aho</a:t>
            </a:r>
            <a:r>
              <a:rPr lang="en-US" dirty="0"/>
              <a:t>, Alfred V., Monica S. Lam, Ravi </a:t>
            </a:r>
            <a:r>
              <a:rPr lang="en-US" dirty="0" err="1"/>
              <a:t>Sethi</a:t>
            </a:r>
            <a:r>
              <a:rPr lang="en-US" dirty="0"/>
              <a:t>, and Jeffrey D. Ullman.  Compilers: Principles, Techniques, &amp; Tools, 2nd ed.  Addison-</a:t>
            </a:r>
            <a:r>
              <a:rPr lang="en-US" dirty="0" err="1"/>
              <a:t>Welsey</a:t>
            </a:r>
            <a:r>
              <a:rPr lang="en-US" dirty="0"/>
              <a:t>, 2007. (The “dragon book”)</a:t>
            </a:r>
          </a:p>
          <a:p>
            <a:pPr>
              <a:buFont typeface="Arial" panose="020B0604020202020204" pitchFamily="34" charset="0"/>
              <a:buNone/>
            </a:pPr>
            <a:r>
              <a:rPr lang="en-US" dirty="0"/>
              <a:t> -Appel, Andrew W. Modern Compiler Implementation in Java, 2nd ed. Cambridge, 2002.  (Editions in ML and C also available; the “tiger books”)</a:t>
            </a:r>
          </a:p>
          <a:p>
            <a:pPr>
              <a:buFont typeface="Arial" panose="020B0604020202020204" pitchFamily="34" charset="0"/>
              <a:buNone/>
            </a:pPr>
            <a:r>
              <a:rPr lang="en-US" dirty="0"/>
              <a:t> -</a:t>
            </a:r>
            <a:r>
              <a:rPr lang="en-US" dirty="0" err="1"/>
              <a:t>Grune</a:t>
            </a:r>
            <a:r>
              <a:rPr lang="en-US" dirty="0"/>
              <a:t>, Dick, Henri E. Bal, </a:t>
            </a:r>
            <a:r>
              <a:rPr lang="en-US" dirty="0" err="1"/>
              <a:t>Ceriel</a:t>
            </a:r>
            <a:r>
              <a:rPr lang="en-US" dirty="0"/>
              <a:t> J.H. Jacobs, and Koen G. </a:t>
            </a:r>
            <a:r>
              <a:rPr lang="en-US" dirty="0" err="1"/>
              <a:t>Langendoen</a:t>
            </a:r>
            <a:r>
              <a:rPr lang="en-US" dirty="0"/>
              <a:t>.  Modern Compiler Design.  Wiley, 2000; second edition 2012 [G], which can easily be found online in pdf.</a:t>
            </a:r>
          </a:p>
          <a:p>
            <a:pPr>
              <a:buFont typeface="Arial" panose="020B0604020202020204" pitchFamily="34" charset="0"/>
              <a:buNone/>
            </a:pPr>
            <a:endParaRPr lang="en-US" dirty="0"/>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6C1940C-3F9F-4DF2-9334-B59460A34AB2}"/>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54F3F3FF-5470-40DE-95A4-D94D86372663}"/>
              </a:ext>
            </a:extLst>
          </p:cNvPr>
          <p:cNvSpPr>
            <a:spLocks noGrp="1"/>
          </p:cNvSpPr>
          <p:nvPr>
            <p:ph type="body" idx="1"/>
          </p:nvPr>
        </p:nvSpPr>
        <p:spPr>
          <a:noFill/>
        </p:spPr>
        <p:txBody>
          <a:bodyPr/>
          <a:lstStyle/>
          <a:p>
            <a:endParaRPr lang="en-US" altLang="en-US"/>
          </a:p>
        </p:txBody>
      </p:sp>
      <p:sp>
        <p:nvSpPr>
          <p:cNvPr id="71684" name="Slide Number Placeholder 3">
            <a:extLst>
              <a:ext uri="{FF2B5EF4-FFF2-40B4-BE49-F238E27FC236}">
                <a16:creationId xmlns:a16="http://schemas.microsoft.com/office/drawing/2014/main" id="{A2FC8E9A-AF19-400F-B650-A4BCE45D4632}"/>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01D7C4-49C2-4977-A9F3-FC527100D556}" type="slidenum">
              <a:rPr lang="en-US" altLang="en-US" sz="1200"/>
              <a:pPr/>
              <a:t>33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C9EBD3E-2BBC-4B4C-B7E7-707DD317426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358231-BEAB-470C-BF77-5735888CC236}" type="slidenum">
              <a:rPr lang="en-US" altLang="en-US" sz="1200"/>
              <a:pPr/>
              <a:t>34</a:t>
            </a:fld>
            <a:endParaRPr lang="en-US" altLang="en-US" sz="1200"/>
          </a:p>
        </p:txBody>
      </p:sp>
      <p:sp>
        <p:nvSpPr>
          <p:cNvPr id="72707" name="Rectangle 2">
            <a:extLst>
              <a:ext uri="{FF2B5EF4-FFF2-40B4-BE49-F238E27FC236}">
                <a16:creationId xmlns:a16="http://schemas.microsoft.com/office/drawing/2014/main" id="{C44766B2-856F-49D3-81B5-B460C4F142F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D3BA5CC-368F-4635-8772-709C5C72B21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177FAE9-8E47-4390-9453-62F89890DF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35E614-361D-48B9-8A99-E8260EBE4563}" type="slidenum">
              <a:rPr lang="en-US" altLang="en-US" sz="1200"/>
              <a:pPr/>
              <a:t>35</a:t>
            </a:fld>
            <a:endParaRPr lang="en-US" altLang="en-US" sz="1200"/>
          </a:p>
        </p:txBody>
      </p:sp>
      <p:sp>
        <p:nvSpPr>
          <p:cNvPr id="73731" name="Rectangle 2">
            <a:extLst>
              <a:ext uri="{FF2B5EF4-FFF2-40B4-BE49-F238E27FC236}">
                <a16:creationId xmlns:a16="http://schemas.microsoft.com/office/drawing/2014/main" id="{AE7BCB50-6B62-492E-BD27-B92592273D9C}"/>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C2F094C8-F646-4EBA-A058-01D4E9C90371}"/>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75ACC83-0FE5-4BF8-90BE-18C0ECAD788E}"/>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4E167F7D-D5FD-48A7-9997-EF7C979015DE}"/>
              </a:ext>
            </a:extLst>
          </p:cNvPr>
          <p:cNvSpPr>
            <a:spLocks noGrp="1"/>
          </p:cNvSpPr>
          <p:nvPr>
            <p:ph type="body" idx="1"/>
          </p:nvPr>
        </p:nvSpPr>
        <p:spPr>
          <a:noFill/>
        </p:spPr>
        <p:txBody>
          <a:bodyPr/>
          <a:lstStyle/>
          <a:p>
            <a:endParaRPr lang="en-US" altLang="en-US"/>
          </a:p>
        </p:txBody>
      </p:sp>
      <p:sp>
        <p:nvSpPr>
          <p:cNvPr id="74756" name="Slide Number Placeholder 3">
            <a:extLst>
              <a:ext uri="{FF2B5EF4-FFF2-40B4-BE49-F238E27FC236}">
                <a16:creationId xmlns:a16="http://schemas.microsoft.com/office/drawing/2014/main" id="{E21CB050-68B5-4655-84C2-D0B2FA67E7E1}"/>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A78222-4A39-4EFE-816E-BCA5D7E2C06B}" type="slidenum">
              <a:rPr lang="en-US" altLang="en-US" sz="1200"/>
              <a:pPr/>
              <a:t>36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C511E73-CCA3-4842-B1B7-A61CDFC9D15D}"/>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F6E12E5F-05FC-4EA3-846E-022FCE08860A}"/>
              </a:ext>
            </a:extLst>
          </p:cNvPr>
          <p:cNvSpPr>
            <a:spLocks noGrp="1"/>
          </p:cNvSpPr>
          <p:nvPr>
            <p:ph type="body" idx="1"/>
          </p:nvPr>
        </p:nvSpPr>
        <p:spPr>
          <a:noFill/>
        </p:spPr>
        <p:txBody>
          <a:bodyPr/>
          <a:lstStyle/>
          <a:p>
            <a:endParaRPr lang="en-US" altLang="en-US"/>
          </a:p>
        </p:txBody>
      </p:sp>
      <p:sp>
        <p:nvSpPr>
          <p:cNvPr id="75780" name="Slide Number Placeholder 3">
            <a:extLst>
              <a:ext uri="{FF2B5EF4-FFF2-40B4-BE49-F238E27FC236}">
                <a16:creationId xmlns:a16="http://schemas.microsoft.com/office/drawing/2014/main" id="{F5A5A7AB-322A-4C38-BED9-392B8E052DBE}"/>
              </a:ext>
            </a:extLst>
          </p:cNvPr>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957DB7-C9C4-4B04-9773-3BB644A7A1E8}" type="slidenum">
              <a:rPr lang="en-US" altLang="en-US" sz="1200"/>
              <a:pPr/>
              <a:t>37</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1431F86-DABD-4DA0-B513-89F5382B326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EF8279-A63F-431C-9E51-825FFD508BDE}" type="slidenum">
              <a:rPr lang="en-US" altLang="en-US" sz="1200"/>
              <a:pPr/>
              <a:t>38</a:t>
            </a:fld>
            <a:endParaRPr lang="en-US" altLang="en-US" sz="1200"/>
          </a:p>
        </p:txBody>
      </p:sp>
      <p:sp>
        <p:nvSpPr>
          <p:cNvPr id="76803" name="Rectangle 2">
            <a:extLst>
              <a:ext uri="{FF2B5EF4-FFF2-40B4-BE49-F238E27FC236}">
                <a16:creationId xmlns:a16="http://schemas.microsoft.com/office/drawing/2014/main" id="{28B79323-63CD-4EC9-B861-0FBB3B32885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B2D97A9B-19C5-4F6B-9CF8-D9F78379C19E}"/>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72AC92E-38DB-4EE6-B270-3BD807805C4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45B723-79E9-4F2C-B324-B25EFCEA6A37}" type="slidenum">
              <a:rPr lang="en-US" altLang="en-US" sz="1200"/>
              <a:pPr/>
              <a:t>39</a:t>
            </a:fld>
            <a:endParaRPr lang="en-US" altLang="en-US" sz="1200"/>
          </a:p>
        </p:txBody>
      </p:sp>
      <p:sp>
        <p:nvSpPr>
          <p:cNvPr id="77827" name="Rectangle 2">
            <a:extLst>
              <a:ext uri="{FF2B5EF4-FFF2-40B4-BE49-F238E27FC236}">
                <a16:creationId xmlns:a16="http://schemas.microsoft.com/office/drawing/2014/main" id="{C643D713-E81C-4092-B67E-58FB6C571E4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C98D0D13-5311-4041-A14E-30CF8ACEEA39}"/>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9D5B269-C283-48E5-AD6B-DF7222321F8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BDA4E2-B3A8-4375-83B3-8000F42AD126}" type="slidenum">
              <a:rPr lang="en-US" altLang="en-US" sz="1200"/>
              <a:pPr/>
              <a:t>40</a:t>
            </a:fld>
            <a:endParaRPr lang="en-US" altLang="en-US" sz="1200"/>
          </a:p>
        </p:txBody>
      </p:sp>
      <p:sp>
        <p:nvSpPr>
          <p:cNvPr id="78851" name="Rectangle 2">
            <a:extLst>
              <a:ext uri="{FF2B5EF4-FFF2-40B4-BE49-F238E27FC236}">
                <a16:creationId xmlns:a16="http://schemas.microsoft.com/office/drawing/2014/main" id="{29900D03-9356-4D4B-9424-B34DDBDAB55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0C7DA07-DE45-4172-8E5F-3BE4AFBF964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19505A3-03EB-4013-9661-CDBFFE34255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6E5BC1-19E0-4997-840C-F324D0FE058B}" type="slidenum">
              <a:rPr lang="en-US" altLang="en-US" sz="1200"/>
              <a:pPr/>
              <a:t>41</a:t>
            </a:fld>
            <a:endParaRPr lang="en-US" altLang="en-US" sz="1200"/>
          </a:p>
        </p:txBody>
      </p:sp>
      <p:sp>
        <p:nvSpPr>
          <p:cNvPr id="79875" name="Rectangle 2">
            <a:extLst>
              <a:ext uri="{FF2B5EF4-FFF2-40B4-BE49-F238E27FC236}">
                <a16:creationId xmlns:a16="http://schemas.microsoft.com/office/drawing/2014/main" id="{2D421B23-B734-46D8-8AC8-CE512686EBF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9F52121-1449-492D-8F54-CE47DD1D1740}"/>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377C14B-68E4-46C5-9924-BEB11EDCF63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9C8D09-2776-4A22-B274-75DDD801466A}" type="slidenum">
              <a:rPr lang="en-US" altLang="en-US" sz="1200"/>
              <a:pPr/>
              <a:t>42</a:t>
            </a:fld>
            <a:endParaRPr lang="en-US" altLang="en-US" sz="1200"/>
          </a:p>
        </p:txBody>
      </p:sp>
      <p:sp>
        <p:nvSpPr>
          <p:cNvPr id="80899" name="Rectangle 2">
            <a:extLst>
              <a:ext uri="{FF2B5EF4-FFF2-40B4-BE49-F238E27FC236}">
                <a16:creationId xmlns:a16="http://schemas.microsoft.com/office/drawing/2014/main" id="{5BF2D6E9-F5F4-45C1-9951-A07924AA481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78AE4D2-95FB-48CD-9347-155EE502F3D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3</a:t>
            </a:fld>
            <a:endParaRPr lang="en-US" altLang="en-US"/>
          </a:p>
        </p:txBody>
      </p:sp>
    </p:spTree>
    <p:extLst>
      <p:ext uri="{BB962C8B-B14F-4D97-AF65-F5344CB8AC3E}">
        <p14:creationId xmlns:p14="http://schemas.microsoft.com/office/powerpoint/2010/main" val="4112876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B6D72C1-F2AF-426E-861A-3213DC6B88B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6F0C5D-C6DF-478D-B6A9-4AAD1868B74F}" type="slidenum">
              <a:rPr lang="en-US" altLang="en-US" sz="1200"/>
              <a:pPr/>
              <a:t>43</a:t>
            </a:fld>
            <a:endParaRPr lang="en-US" altLang="en-US" sz="1200"/>
          </a:p>
        </p:txBody>
      </p:sp>
      <p:sp>
        <p:nvSpPr>
          <p:cNvPr id="81923" name="Rectangle 2">
            <a:extLst>
              <a:ext uri="{FF2B5EF4-FFF2-40B4-BE49-F238E27FC236}">
                <a16:creationId xmlns:a16="http://schemas.microsoft.com/office/drawing/2014/main" id="{9ED01F65-A9CE-4333-994D-F201CBCE309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7534530-F301-43E0-AF3C-6A100AB7B43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65E46FC-D773-4576-BE79-BC7E1EBD2B4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46D292-279B-4406-84E5-1D0D70C4A9E4}" type="slidenum">
              <a:rPr lang="en-US" altLang="en-US" sz="1200"/>
              <a:pPr/>
              <a:t>44</a:t>
            </a:fld>
            <a:endParaRPr lang="en-US" altLang="en-US" sz="1200"/>
          </a:p>
        </p:txBody>
      </p:sp>
      <p:sp>
        <p:nvSpPr>
          <p:cNvPr id="82947" name="Rectangle 2">
            <a:extLst>
              <a:ext uri="{FF2B5EF4-FFF2-40B4-BE49-F238E27FC236}">
                <a16:creationId xmlns:a16="http://schemas.microsoft.com/office/drawing/2014/main" id="{50DF7858-166B-45C3-8194-388849A1D66B}"/>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A4ABFA27-39F4-42A5-A03A-E74561275E5A}"/>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336D7C6-234B-4BAA-B36B-36523EFF4FA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52F7B9-E32C-4D21-BE77-7122E0BC4783}" type="slidenum">
              <a:rPr lang="en-US" altLang="en-US" sz="1200"/>
              <a:pPr/>
              <a:t>45</a:t>
            </a:fld>
            <a:endParaRPr lang="en-US" altLang="en-US" sz="1200"/>
          </a:p>
        </p:txBody>
      </p:sp>
      <p:sp>
        <p:nvSpPr>
          <p:cNvPr id="83971" name="Rectangle 2">
            <a:extLst>
              <a:ext uri="{FF2B5EF4-FFF2-40B4-BE49-F238E27FC236}">
                <a16:creationId xmlns:a16="http://schemas.microsoft.com/office/drawing/2014/main" id="{3B7BEC68-0144-4794-A5FC-77FF8A4AFE2C}"/>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5C094F74-9659-4F5F-9065-A4D17BD6733D}"/>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7BFB2B4-3322-42D5-8E21-6E53A472780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FB5480-BFB8-4220-85D3-9A74E20DF194}" type="slidenum">
              <a:rPr lang="en-US" altLang="en-US" sz="1200"/>
              <a:pPr/>
              <a:t>46</a:t>
            </a:fld>
            <a:endParaRPr lang="en-US" altLang="en-US" sz="1200"/>
          </a:p>
        </p:txBody>
      </p:sp>
      <p:sp>
        <p:nvSpPr>
          <p:cNvPr id="84995" name="Rectangle 2">
            <a:extLst>
              <a:ext uri="{FF2B5EF4-FFF2-40B4-BE49-F238E27FC236}">
                <a16:creationId xmlns:a16="http://schemas.microsoft.com/office/drawing/2014/main" id="{013971DA-9439-401A-8A01-52611CE1DDB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4762118-AD10-4359-9167-682F7A1D7BD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EA92470-C1EE-4CB2-B3AD-B38D9A8F6A8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9D9776-A811-44B6-A405-218064847E85}" type="slidenum">
              <a:rPr lang="en-US" altLang="en-US" sz="1200"/>
              <a:pPr/>
              <a:t>47</a:t>
            </a:fld>
            <a:endParaRPr lang="en-US" altLang="en-US" sz="1200"/>
          </a:p>
        </p:txBody>
      </p:sp>
      <p:sp>
        <p:nvSpPr>
          <p:cNvPr id="86019" name="Rectangle 2">
            <a:extLst>
              <a:ext uri="{FF2B5EF4-FFF2-40B4-BE49-F238E27FC236}">
                <a16:creationId xmlns:a16="http://schemas.microsoft.com/office/drawing/2014/main" id="{AD0B3CF6-7375-4410-8820-CEDE40BC89D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8B53E9A2-941A-4F47-A016-F9A363BF9A0B}"/>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D4D7013-EB0B-47E6-976E-1407BBA24A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DA5D37-379C-49D5-B4AE-EAF24BA18459}" type="slidenum">
              <a:rPr lang="en-US" altLang="en-US" sz="1200"/>
              <a:pPr/>
              <a:t>48</a:t>
            </a:fld>
            <a:endParaRPr lang="en-US" altLang="en-US" sz="1200"/>
          </a:p>
        </p:txBody>
      </p:sp>
      <p:sp>
        <p:nvSpPr>
          <p:cNvPr id="87043" name="Rectangle 2">
            <a:extLst>
              <a:ext uri="{FF2B5EF4-FFF2-40B4-BE49-F238E27FC236}">
                <a16:creationId xmlns:a16="http://schemas.microsoft.com/office/drawing/2014/main" id="{4271D57F-EF0D-4F4A-B7D4-987AABE6821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6AD81CF-667A-4DC6-A289-FB344C849C14}"/>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02AD198-217A-4C27-9A07-6DBF34B4441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27B54C-FA39-42EE-8E55-75AD9A84C4AF}" type="slidenum">
              <a:rPr lang="en-US" altLang="en-US" sz="1200"/>
              <a:pPr/>
              <a:t>49</a:t>
            </a:fld>
            <a:endParaRPr lang="en-US" altLang="en-US" sz="1200"/>
          </a:p>
        </p:txBody>
      </p:sp>
      <p:sp>
        <p:nvSpPr>
          <p:cNvPr id="88067" name="Rectangle 2">
            <a:extLst>
              <a:ext uri="{FF2B5EF4-FFF2-40B4-BE49-F238E27FC236}">
                <a16:creationId xmlns:a16="http://schemas.microsoft.com/office/drawing/2014/main" id="{9F2318C1-0EA7-44AA-A10C-9545D9534CE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064DDAE8-8106-4B5A-B1EB-6F00028D705C}"/>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C604D58-7689-4DEF-9A6F-B5E30C6A162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41002B-2309-458A-AE0A-F802FA20C9AD}" type="slidenum">
              <a:rPr lang="en-US" altLang="en-US" sz="1200"/>
              <a:pPr/>
              <a:t>50</a:t>
            </a:fld>
            <a:endParaRPr lang="en-US" altLang="en-US" sz="1200"/>
          </a:p>
        </p:txBody>
      </p:sp>
      <p:sp>
        <p:nvSpPr>
          <p:cNvPr id="89091" name="Rectangle 2">
            <a:extLst>
              <a:ext uri="{FF2B5EF4-FFF2-40B4-BE49-F238E27FC236}">
                <a16:creationId xmlns:a16="http://schemas.microsoft.com/office/drawing/2014/main" id="{E4502A81-B7F0-463A-85E3-0F1751593BBA}"/>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5E37643-380E-4611-A63F-0F49C97B34FD}"/>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99426E1-FECE-4DA1-9E23-6A70C13A6743}"/>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0A5F6C-192B-4064-A0E3-3B646B95CEF4}" type="slidenum">
              <a:rPr lang="en-US" altLang="en-US" sz="1200"/>
              <a:pPr/>
              <a:t>51</a:t>
            </a:fld>
            <a:endParaRPr lang="en-US" altLang="en-US" sz="1200"/>
          </a:p>
        </p:txBody>
      </p:sp>
      <p:sp>
        <p:nvSpPr>
          <p:cNvPr id="90115" name="Rectangle 2">
            <a:extLst>
              <a:ext uri="{FF2B5EF4-FFF2-40B4-BE49-F238E27FC236}">
                <a16:creationId xmlns:a16="http://schemas.microsoft.com/office/drawing/2014/main" id="{D072970A-6A43-4AB8-864D-2D20081C86B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9802DDC8-F692-44A7-8079-C6D3639DEEE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E6FA91-1DE9-41F6-A906-2DD861BAEA2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BCD3D9-A3C1-4B78-BFF4-B67E4AE12359}" type="slidenum">
              <a:rPr lang="en-US" altLang="en-US" sz="1200"/>
              <a:pPr/>
              <a:t>52</a:t>
            </a:fld>
            <a:endParaRPr lang="en-US" altLang="en-US" sz="1200"/>
          </a:p>
        </p:txBody>
      </p:sp>
      <p:sp>
        <p:nvSpPr>
          <p:cNvPr id="91139" name="Rectangle 2">
            <a:extLst>
              <a:ext uri="{FF2B5EF4-FFF2-40B4-BE49-F238E27FC236}">
                <a16:creationId xmlns:a16="http://schemas.microsoft.com/office/drawing/2014/main" id="{4A98EA48-2CF7-40D0-9D17-A11207E9F7C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A0164FAF-D827-4914-8957-50A731B7C5FE}"/>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careful reading of Section 2.16.3 [M].  We did not spend much time on that section.</a:t>
            </a:r>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7</a:t>
            </a:fld>
            <a:endParaRPr lang="en-US" altLang="en-US"/>
          </a:p>
        </p:txBody>
      </p:sp>
    </p:spTree>
    <p:extLst>
      <p:ext uri="{BB962C8B-B14F-4D97-AF65-F5344CB8AC3E}">
        <p14:creationId xmlns:p14="http://schemas.microsoft.com/office/powerpoint/2010/main" val="1822559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3716009-78BE-4998-A797-550A9F14908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5EB9FC-F9D1-4B5B-8B62-DFC1DEF1AED9}" type="slidenum">
              <a:rPr lang="en-US" altLang="en-US" sz="1200"/>
              <a:pPr/>
              <a:t>53</a:t>
            </a:fld>
            <a:endParaRPr lang="en-US" altLang="en-US" sz="1200"/>
          </a:p>
        </p:txBody>
      </p:sp>
      <p:sp>
        <p:nvSpPr>
          <p:cNvPr id="92163" name="Rectangle 2">
            <a:extLst>
              <a:ext uri="{FF2B5EF4-FFF2-40B4-BE49-F238E27FC236}">
                <a16:creationId xmlns:a16="http://schemas.microsoft.com/office/drawing/2014/main" id="{4F059EBD-B2FF-4D79-9D58-EF4EF4BEFEF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5A31CC2-E45D-4327-9EEC-126EDD37FFE8}"/>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AF96155-47F7-4881-887B-61080CEE55C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460128-5402-443A-9DD0-E06F569B87DC}" type="slidenum">
              <a:rPr lang="en-US" altLang="en-US" sz="1200"/>
              <a:pPr/>
              <a:t>54</a:t>
            </a:fld>
            <a:endParaRPr lang="en-US" altLang="en-US" sz="1200"/>
          </a:p>
        </p:txBody>
      </p:sp>
      <p:sp>
        <p:nvSpPr>
          <p:cNvPr id="93187" name="Rectangle 2">
            <a:extLst>
              <a:ext uri="{FF2B5EF4-FFF2-40B4-BE49-F238E27FC236}">
                <a16:creationId xmlns:a16="http://schemas.microsoft.com/office/drawing/2014/main" id="{CA8D2E87-3DA1-4FEB-8040-5446ACAB0D27}"/>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D38A5D96-DEC4-4B33-A53E-8BE91E726635}"/>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FEB3D5CC-2CCC-4574-AAE3-7F168A1EB5E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5CA56F-0970-482D-8A34-624220A2AF15}" type="slidenum">
              <a:rPr lang="en-US" altLang="en-US" sz="1200"/>
              <a:pPr/>
              <a:t>55</a:t>
            </a:fld>
            <a:endParaRPr lang="en-US" altLang="en-US" sz="1200"/>
          </a:p>
        </p:txBody>
      </p:sp>
      <p:sp>
        <p:nvSpPr>
          <p:cNvPr id="94211" name="Rectangle 2">
            <a:extLst>
              <a:ext uri="{FF2B5EF4-FFF2-40B4-BE49-F238E27FC236}">
                <a16:creationId xmlns:a16="http://schemas.microsoft.com/office/drawing/2014/main" id="{BD2129E3-E07D-4F8F-BC8C-1694B1E4928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E1B8C388-9ADA-4C1B-BB7C-75D1810B1487}"/>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88405DB-29B0-4CFC-9EE3-3B2DF24A16A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D8647D-783A-4560-83AD-DE302CF2589B}" type="slidenum">
              <a:rPr lang="en-US" altLang="en-US" sz="1200"/>
              <a:pPr/>
              <a:t>56</a:t>
            </a:fld>
            <a:endParaRPr lang="en-US" altLang="en-US" sz="1200"/>
          </a:p>
        </p:txBody>
      </p:sp>
      <p:sp>
        <p:nvSpPr>
          <p:cNvPr id="95235" name="Rectangle 2">
            <a:extLst>
              <a:ext uri="{FF2B5EF4-FFF2-40B4-BE49-F238E27FC236}">
                <a16:creationId xmlns:a16="http://schemas.microsoft.com/office/drawing/2014/main" id="{FDB9C0D0-0E29-4647-B4ED-FA36AFC5BD3C}"/>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AD8E116-E9DA-445E-931E-F6E73E6228B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BBCFCB7-937E-48AF-9D9A-EAEF71A7123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E3A485-01F6-4D6D-9C37-36B4A8DEB1CC}" type="slidenum">
              <a:rPr lang="en-US" altLang="en-US" sz="1200"/>
              <a:pPr/>
              <a:t>57</a:t>
            </a:fld>
            <a:endParaRPr lang="en-US" altLang="en-US" sz="1200"/>
          </a:p>
        </p:txBody>
      </p:sp>
      <p:sp>
        <p:nvSpPr>
          <p:cNvPr id="96259" name="Rectangle 2">
            <a:extLst>
              <a:ext uri="{FF2B5EF4-FFF2-40B4-BE49-F238E27FC236}">
                <a16:creationId xmlns:a16="http://schemas.microsoft.com/office/drawing/2014/main" id="{9A3D6334-63F5-4D1F-9D97-B4086CEB54A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8354CC3-32C8-4C27-96A8-A30F80850B61}"/>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E1EA346-CF87-4E41-A302-BBE4CA8887D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348555-534B-43CF-BD0C-EC7AC38E729A}" type="slidenum">
              <a:rPr lang="en-US" altLang="en-US" sz="1200"/>
              <a:pPr/>
              <a:t>58</a:t>
            </a:fld>
            <a:endParaRPr lang="en-US" altLang="en-US" sz="1200"/>
          </a:p>
        </p:txBody>
      </p:sp>
      <p:sp>
        <p:nvSpPr>
          <p:cNvPr id="97283" name="Rectangle 2">
            <a:extLst>
              <a:ext uri="{FF2B5EF4-FFF2-40B4-BE49-F238E27FC236}">
                <a16:creationId xmlns:a16="http://schemas.microsoft.com/office/drawing/2014/main" id="{AE3C77C6-C2F1-4039-B60E-9197D42EC4DD}"/>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41653931-5637-4EE4-947B-B2B89D035422}"/>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10ADB75-66DC-4579-AE41-2D08C657DFD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9ED9E9-8649-48A8-9ACD-E97E65331328}" type="slidenum">
              <a:rPr lang="en-US" altLang="en-US" sz="1200"/>
              <a:pPr/>
              <a:t>59</a:t>
            </a:fld>
            <a:endParaRPr lang="en-US" altLang="en-US" sz="1200"/>
          </a:p>
        </p:txBody>
      </p:sp>
      <p:sp>
        <p:nvSpPr>
          <p:cNvPr id="98307" name="Rectangle 2">
            <a:extLst>
              <a:ext uri="{FF2B5EF4-FFF2-40B4-BE49-F238E27FC236}">
                <a16:creationId xmlns:a16="http://schemas.microsoft.com/office/drawing/2014/main" id="{50DAA942-47F7-478C-BDB2-E89E5BDE120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55B43E0C-D459-416E-B41E-DDF65FE15907}"/>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EE29A1A-962B-4BA2-B143-E1FF8DDB5B5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791A27-A8BC-47E0-9699-E964F085ACAD}" type="slidenum">
              <a:rPr lang="en-US" altLang="en-US" sz="1200"/>
              <a:pPr/>
              <a:t>60</a:t>
            </a:fld>
            <a:endParaRPr lang="en-US" altLang="en-US" sz="1200"/>
          </a:p>
        </p:txBody>
      </p:sp>
      <p:sp>
        <p:nvSpPr>
          <p:cNvPr id="99331" name="Rectangle 2">
            <a:extLst>
              <a:ext uri="{FF2B5EF4-FFF2-40B4-BE49-F238E27FC236}">
                <a16:creationId xmlns:a16="http://schemas.microsoft.com/office/drawing/2014/main" id="{9F5D24AF-0D0F-4944-8052-5B3AA1EB72E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D8B9823D-0C7C-4403-B307-C55D4BC6F4C3}"/>
              </a:ext>
            </a:extLst>
          </p:cNvPr>
          <p:cNvSpPr>
            <a:spLocks noGrp="1" noChangeArrowheads="1"/>
          </p:cNvSpPr>
          <p:nvPr>
            <p:ph type="body" idx="1"/>
          </p:nvPr>
        </p:nvSpPr>
        <p:spPr>
          <a:xfrm>
            <a:off x="914400" y="4343400"/>
            <a:ext cx="5029200" cy="4114800"/>
          </a:xfrm>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4.2 p.107 [M]</a:t>
            </a:r>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10</a:t>
            </a:fld>
            <a:endParaRPr lang="en-US" altLang="en-US"/>
          </a:p>
        </p:txBody>
      </p:sp>
    </p:spTree>
    <p:extLst>
      <p:ext uri="{BB962C8B-B14F-4D97-AF65-F5344CB8AC3E}">
        <p14:creationId xmlns:p14="http://schemas.microsoft.com/office/powerpoint/2010/main" val="46627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4.2 p.107 [M]</a:t>
            </a:r>
          </a:p>
        </p:txBody>
      </p:sp>
      <p:sp>
        <p:nvSpPr>
          <p:cNvPr id="4" name="Slide Number Placeholder 3"/>
          <p:cNvSpPr>
            <a:spLocks noGrp="1"/>
          </p:cNvSpPr>
          <p:nvPr>
            <p:ph type="sldNum" sz="quarter" idx="5"/>
          </p:nvPr>
        </p:nvSpPr>
        <p:spPr/>
        <p:txBody>
          <a:bodyPr/>
          <a:lstStyle/>
          <a:p>
            <a:fld id="{2F141C78-CF7C-42B2-8AA3-7101E7313853}" type="slidenum">
              <a:rPr lang="en-US" altLang="en-US" smtClean="0"/>
              <a:pPr/>
              <a:t>11</a:t>
            </a:fld>
            <a:endParaRPr lang="en-US" altLang="en-US"/>
          </a:p>
        </p:txBody>
      </p:sp>
    </p:spTree>
    <p:extLst>
      <p:ext uri="{BB962C8B-B14F-4D97-AF65-F5344CB8AC3E}">
        <p14:creationId xmlns:p14="http://schemas.microsoft.com/office/powerpoint/2010/main" val="357452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F7DCAA9-EC05-4763-B158-952530E05E30}"/>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84542F-A7C2-4AAB-9D38-6F9A245F4B4C}" type="slidenum">
              <a:rPr lang="en-US" altLang="en-US" sz="1200"/>
              <a:pPr/>
              <a:t>20</a:t>
            </a:fld>
            <a:endParaRPr lang="en-US" altLang="en-US" sz="1200"/>
          </a:p>
        </p:txBody>
      </p:sp>
      <p:sp>
        <p:nvSpPr>
          <p:cNvPr id="58371" name="Rectangle 2">
            <a:extLst>
              <a:ext uri="{FF2B5EF4-FFF2-40B4-BE49-F238E27FC236}">
                <a16:creationId xmlns:a16="http://schemas.microsoft.com/office/drawing/2014/main" id="{B634576F-10F2-4E34-848B-E1EEB5E1FED9}"/>
              </a:ext>
            </a:extLst>
          </p:cNvPr>
          <p:cNvSpPr>
            <a:spLocks noGrp="1" noRot="1" noChangeAspect="1" noChangeArrowheads="1" noTextEdit="1"/>
          </p:cNvSpPr>
          <p:nvPr>
            <p:ph type="sldImg"/>
          </p:nvPr>
        </p:nvSpPr>
        <p:spPr>
          <a:xfrm>
            <a:off x="1144588" y="688975"/>
            <a:ext cx="4565650" cy="3424238"/>
          </a:xfrm>
          <a:ln/>
        </p:spPr>
      </p:sp>
      <p:sp>
        <p:nvSpPr>
          <p:cNvPr id="58372" name="Rectangle 3">
            <a:extLst>
              <a:ext uri="{FF2B5EF4-FFF2-40B4-BE49-F238E27FC236}">
                <a16:creationId xmlns:a16="http://schemas.microsoft.com/office/drawing/2014/main" id="{5AE6D6E6-189E-41C8-8714-4F272ED44A07}"/>
              </a:ext>
            </a:extLst>
          </p:cNvPr>
          <p:cNvSpPr>
            <a:spLocks noGrp="1" noChangeArrowheads="1"/>
          </p:cNvSpPr>
          <p:nvPr>
            <p:ph type="body" idx="1"/>
          </p:nvPr>
        </p:nvSpPr>
        <p:spPr>
          <a:xfrm>
            <a:off x="914400" y="4341813"/>
            <a:ext cx="5029200" cy="4116387"/>
          </a:xfrm>
          <a:noFill/>
        </p:spPr>
        <p:txBody>
          <a:bodyPr/>
          <a:lstStyle/>
          <a:p>
            <a:r>
              <a:rPr lang="en-GB" altLang="en-US" sz="1800"/>
              <a:t>Q: do you know an interpreter?</a:t>
            </a:r>
          </a:p>
          <a:p>
            <a:r>
              <a:rPr lang="en-GB" altLang="en-US" sz="1800"/>
              <a:t>A: Java</a:t>
            </a:r>
            <a:endParaRPr lang="en-US" altLang="en-US"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7B98371-8C8D-43E9-B5A7-1122F431661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0DDDFA-C321-4E24-965F-5865BE65C0D9}" type="slidenum">
              <a:rPr lang="en-US" altLang="en-US" sz="1200"/>
              <a:pPr/>
              <a:t>21</a:t>
            </a:fld>
            <a:endParaRPr lang="en-US" altLang="en-US" sz="1200"/>
          </a:p>
        </p:txBody>
      </p:sp>
      <p:sp>
        <p:nvSpPr>
          <p:cNvPr id="59395" name="Rectangle 2">
            <a:extLst>
              <a:ext uri="{FF2B5EF4-FFF2-40B4-BE49-F238E27FC236}">
                <a16:creationId xmlns:a16="http://schemas.microsoft.com/office/drawing/2014/main" id="{C290D98A-8352-4848-8551-8471EC1CA180}"/>
              </a:ext>
            </a:extLst>
          </p:cNvPr>
          <p:cNvSpPr>
            <a:spLocks noGrp="1" noRot="1" noChangeAspect="1" noChangeArrowheads="1" noTextEdit="1"/>
          </p:cNvSpPr>
          <p:nvPr>
            <p:ph type="sldImg"/>
          </p:nvPr>
        </p:nvSpPr>
        <p:spPr>
          <a:xfrm>
            <a:off x="1144588" y="688975"/>
            <a:ext cx="4565650" cy="3424238"/>
          </a:xfrm>
          <a:ln/>
        </p:spPr>
      </p:sp>
      <p:sp>
        <p:nvSpPr>
          <p:cNvPr id="59396" name="Rectangle 3">
            <a:extLst>
              <a:ext uri="{FF2B5EF4-FFF2-40B4-BE49-F238E27FC236}">
                <a16:creationId xmlns:a16="http://schemas.microsoft.com/office/drawing/2014/main" id="{1A0290C8-B824-4D62-B5E6-49A4A3057E8D}"/>
              </a:ext>
            </a:extLst>
          </p:cNvPr>
          <p:cNvSpPr>
            <a:spLocks noGrp="1" noChangeArrowheads="1"/>
          </p:cNvSpPr>
          <p:nvPr>
            <p:ph type="body" idx="1"/>
          </p:nvPr>
        </p:nvSpPr>
        <p:spPr>
          <a:xfrm>
            <a:off x="914400" y="4341813"/>
            <a:ext cx="5029200" cy="4116387"/>
          </a:xfrm>
          <a:noFill/>
        </p:spPr>
        <p:txBody>
          <a:bodyPr/>
          <a:lstStyle/>
          <a:p>
            <a:r>
              <a:rPr lang="en-GB" altLang="en-US" sz="1800"/>
              <a:t>Q: does anybody know what java byte code is?</a:t>
            </a:r>
            <a:endParaRPr lang="en-US" altLang="en-US"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C374B6-8B53-4387-8B55-8A58317D032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E474F5-8E45-4C91-AB59-09F4D0100384}" type="slidenum">
              <a:rPr lang="en-US" altLang="en-US" sz="1200"/>
              <a:pPr/>
              <a:t>22</a:t>
            </a:fld>
            <a:endParaRPr lang="en-US" altLang="en-US" sz="1200"/>
          </a:p>
        </p:txBody>
      </p:sp>
      <p:sp>
        <p:nvSpPr>
          <p:cNvPr id="60419" name="Rectangle 2">
            <a:extLst>
              <a:ext uri="{FF2B5EF4-FFF2-40B4-BE49-F238E27FC236}">
                <a16:creationId xmlns:a16="http://schemas.microsoft.com/office/drawing/2014/main" id="{DC07F661-A430-4AB0-B371-F4A62DE76006}"/>
              </a:ext>
            </a:extLst>
          </p:cNvPr>
          <p:cNvSpPr>
            <a:spLocks noGrp="1" noRot="1" noChangeAspect="1" noChangeArrowheads="1" noTextEdit="1"/>
          </p:cNvSpPr>
          <p:nvPr>
            <p:ph type="sldImg"/>
          </p:nvPr>
        </p:nvSpPr>
        <p:spPr>
          <a:xfrm>
            <a:off x="1144588" y="688975"/>
            <a:ext cx="4565650" cy="3424238"/>
          </a:xfrm>
          <a:ln/>
        </p:spPr>
      </p:sp>
      <p:sp>
        <p:nvSpPr>
          <p:cNvPr id="60420" name="Rectangle 3">
            <a:extLst>
              <a:ext uri="{FF2B5EF4-FFF2-40B4-BE49-F238E27FC236}">
                <a16:creationId xmlns:a16="http://schemas.microsoft.com/office/drawing/2014/main" id="{FDFDAC5F-3235-4332-A562-5CE5E50A3CB0}"/>
              </a:ext>
            </a:extLst>
          </p:cNvPr>
          <p:cNvSpPr>
            <a:spLocks noGrp="1" noChangeArrowheads="1"/>
          </p:cNvSpPr>
          <p:nvPr>
            <p:ph type="body" idx="1"/>
          </p:nvPr>
        </p:nvSpPr>
        <p:spPr>
          <a:xfrm>
            <a:off x="914400" y="4341813"/>
            <a:ext cx="5029200" cy="4116387"/>
          </a:xfrm>
          <a:noFill/>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7BBCC71-0E51-4CFD-B20B-B99A28BEF5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747742-2285-4A68-B5D0-00F97305E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222121-48E1-4DFF-8226-18C3A429E0A5}"/>
              </a:ext>
            </a:extLst>
          </p:cNvPr>
          <p:cNvSpPr>
            <a:spLocks noGrp="1" noChangeArrowheads="1"/>
          </p:cNvSpPr>
          <p:nvPr>
            <p:ph type="sldNum" sz="quarter" idx="12"/>
          </p:nvPr>
        </p:nvSpPr>
        <p:spPr>
          <a:ln/>
        </p:spPr>
        <p:txBody>
          <a:bodyPr/>
          <a:lstStyle>
            <a:lvl1pPr>
              <a:defRPr/>
            </a:lvl1pPr>
          </a:lstStyle>
          <a:p>
            <a:fld id="{782933CC-7C57-48F3-845A-D2668F380832}" type="slidenum">
              <a:rPr lang="en-US" altLang="en-US"/>
              <a:pPr/>
              <a:t>‹#›</a:t>
            </a:fld>
            <a:endParaRPr lang="en-US" altLang="en-US"/>
          </a:p>
        </p:txBody>
      </p:sp>
    </p:spTree>
    <p:extLst>
      <p:ext uri="{BB962C8B-B14F-4D97-AF65-F5344CB8AC3E}">
        <p14:creationId xmlns:p14="http://schemas.microsoft.com/office/powerpoint/2010/main" val="4567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5D8FAC-436B-4AE0-8AF4-13269AC19B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323B24-3AA8-49D3-8D06-7EE2B7096E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E55FEE-2E0B-4F4C-B139-8897ACE20B09}"/>
              </a:ext>
            </a:extLst>
          </p:cNvPr>
          <p:cNvSpPr>
            <a:spLocks noGrp="1" noChangeArrowheads="1"/>
          </p:cNvSpPr>
          <p:nvPr>
            <p:ph type="sldNum" sz="quarter" idx="12"/>
          </p:nvPr>
        </p:nvSpPr>
        <p:spPr>
          <a:ln/>
        </p:spPr>
        <p:txBody>
          <a:bodyPr/>
          <a:lstStyle>
            <a:lvl1pPr>
              <a:defRPr/>
            </a:lvl1pPr>
          </a:lstStyle>
          <a:p>
            <a:fld id="{588A7D76-3CDC-42BF-9D59-6B95EFEB0784}" type="slidenum">
              <a:rPr lang="en-US" altLang="en-US"/>
              <a:pPr/>
              <a:t>‹#›</a:t>
            </a:fld>
            <a:endParaRPr lang="en-US" altLang="en-US"/>
          </a:p>
        </p:txBody>
      </p:sp>
    </p:spTree>
    <p:extLst>
      <p:ext uri="{BB962C8B-B14F-4D97-AF65-F5344CB8AC3E}">
        <p14:creationId xmlns:p14="http://schemas.microsoft.com/office/powerpoint/2010/main" val="177443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7340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5EF971-DEC9-4F7B-B225-D20EB1E4D5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716F90-7EDA-4264-B274-AD49D44C4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0656CA-5012-4649-A3F0-9CB26E45B29F}"/>
              </a:ext>
            </a:extLst>
          </p:cNvPr>
          <p:cNvSpPr>
            <a:spLocks noGrp="1" noChangeArrowheads="1"/>
          </p:cNvSpPr>
          <p:nvPr>
            <p:ph type="sldNum" sz="quarter" idx="12"/>
          </p:nvPr>
        </p:nvSpPr>
        <p:spPr>
          <a:ln/>
        </p:spPr>
        <p:txBody>
          <a:bodyPr/>
          <a:lstStyle>
            <a:lvl1pPr>
              <a:defRPr/>
            </a:lvl1pPr>
          </a:lstStyle>
          <a:p>
            <a:fld id="{EE479634-1D5D-4FA5-A722-E86DE8D8EDC7}" type="slidenum">
              <a:rPr lang="en-US" altLang="en-US"/>
              <a:pPr/>
              <a:t>‹#›</a:t>
            </a:fld>
            <a:endParaRPr lang="en-US" altLang="en-US"/>
          </a:p>
        </p:txBody>
      </p:sp>
    </p:spTree>
    <p:extLst>
      <p:ext uri="{BB962C8B-B14F-4D97-AF65-F5344CB8AC3E}">
        <p14:creationId xmlns:p14="http://schemas.microsoft.com/office/powerpoint/2010/main" val="273982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EFD054-E2E4-4079-B610-2648F382A0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372EEC-FD6D-4719-BC7A-AD004E263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1FFDD1-29A4-43AB-B42C-F9FB18681ECC}"/>
              </a:ext>
            </a:extLst>
          </p:cNvPr>
          <p:cNvSpPr>
            <a:spLocks noGrp="1" noChangeArrowheads="1"/>
          </p:cNvSpPr>
          <p:nvPr>
            <p:ph type="sldNum" sz="quarter" idx="12"/>
          </p:nvPr>
        </p:nvSpPr>
        <p:spPr>
          <a:ln/>
        </p:spPr>
        <p:txBody>
          <a:bodyPr/>
          <a:lstStyle>
            <a:lvl1pPr>
              <a:defRPr/>
            </a:lvl1pPr>
          </a:lstStyle>
          <a:p>
            <a:fld id="{B435895B-8A49-4EB7-89BC-FA963E196BB8}" type="slidenum">
              <a:rPr lang="en-US" altLang="en-US"/>
              <a:pPr/>
              <a:t>‹#›</a:t>
            </a:fld>
            <a:endParaRPr lang="en-US" altLang="en-US"/>
          </a:p>
        </p:txBody>
      </p:sp>
    </p:spTree>
    <p:extLst>
      <p:ext uri="{BB962C8B-B14F-4D97-AF65-F5344CB8AC3E}">
        <p14:creationId xmlns:p14="http://schemas.microsoft.com/office/powerpoint/2010/main" val="154164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3220CD-7F5D-425E-94B4-1BC7F838F9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2A3572-92D9-490C-9C0A-66964D36D6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796F59-01B0-41FA-ABA8-A65A1238DC74}"/>
              </a:ext>
            </a:extLst>
          </p:cNvPr>
          <p:cNvSpPr>
            <a:spLocks noGrp="1" noChangeArrowheads="1"/>
          </p:cNvSpPr>
          <p:nvPr>
            <p:ph type="sldNum" sz="quarter" idx="12"/>
          </p:nvPr>
        </p:nvSpPr>
        <p:spPr>
          <a:ln/>
        </p:spPr>
        <p:txBody>
          <a:bodyPr/>
          <a:lstStyle>
            <a:lvl1pPr>
              <a:defRPr/>
            </a:lvl1pPr>
          </a:lstStyle>
          <a:p>
            <a:fld id="{9CAFC1B2-8CB1-49AF-85EC-B449466B0153}" type="slidenum">
              <a:rPr lang="en-US" altLang="en-US"/>
              <a:pPr/>
              <a:t>‹#›</a:t>
            </a:fld>
            <a:endParaRPr lang="en-US" altLang="en-US"/>
          </a:p>
        </p:txBody>
      </p:sp>
    </p:spTree>
    <p:extLst>
      <p:ext uri="{BB962C8B-B14F-4D97-AF65-F5344CB8AC3E}">
        <p14:creationId xmlns:p14="http://schemas.microsoft.com/office/powerpoint/2010/main" val="1395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37193E-1A14-4F0A-B394-3986D31899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5E6235-1856-4ECA-912D-458FED280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ECD1D2-F5CB-4CA4-80FB-7956B548A276}"/>
              </a:ext>
            </a:extLst>
          </p:cNvPr>
          <p:cNvSpPr>
            <a:spLocks noGrp="1" noChangeArrowheads="1"/>
          </p:cNvSpPr>
          <p:nvPr>
            <p:ph type="sldNum" sz="quarter" idx="12"/>
          </p:nvPr>
        </p:nvSpPr>
        <p:spPr>
          <a:ln/>
        </p:spPr>
        <p:txBody>
          <a:bodyPr/>
          <a:lstStyle>
            <a:lvl1pPr>
              <a:defRPr/>
            </a:lvl1pPr>
          </a:lstStyle>
          <a:p>
            <a:fld id="{5A6D5D13-1641-4023-B462-E60DF45A4FFF}" type="slidenum">
              <a:rPr lang="en-US" altLang="en-US"/>
              <a:pPr/>
              <a:t>‹#›</a:t>
            </a:fld>
            <a:endParaRPr lang="en-US" altLang="en-US"/>
          </a:p>
        </p:txBody>
      </p:sp>
    </p:spTree>
    <p:extLst>
      <p:ext uri="{BB962C8B-B14F-4D97-AF65-F5344CB8AC3E}">
        <p14:creationId xmlns:p14="http://schemas.microsoft.com/office/powerpoint/2010/main" val="300532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E54562D-6281-42AF-ADFE-76066996E5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833FE5-501F-459D-AB89-D9600452AC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67ADE5-47D7-4788-81E5-F1EBEF9F3CDC}"/>
              </a:ext>
            </a:extLst>
          </p:cNvPr>
          <p:cNvSpPr>
            <a:spLocks noGrp="1" noChangeArrowheads="1"/>
          </p:cNvSpPr>
          <p:nvPr>
            <p:ph type="sldNum" sz="quarter" idx="12"/>
          </p:nvPr>
        </p:nvSpPr>
        <p:spPr>
          <a:ln/>
        </p:spPr>
        <p:txBody>
          <a:bodyPr/>
          <a:lstStyle>
            <a:lvl1pPr>
              <a:defRPr/>
            </a:lvl1pPr>
          </a:lstStyle>
          <a:p>
            <a:fld id="{26D33BF3-C05D-461A-9CF4-A976DFE783E5}" type="slidenum">
              <a:rPr lang="en-US" altLang="en-US"/>
              <a:pPr/>
              <a:t>‹#›</a:t>
            </a:fld>
            <a:endParaRPr lang="en-US" altLang="en-US"/>
          </a:p>
        </p:txBody>
      </p:sp>
    </p:spTree>
    <p:extLst>
      <p:ext uri="{BB962C8B-B14F-4D97-AF65-F5344CB8AC3E}">
        <p14:creationId xmlns:p14="http://schemas.microsoft.com/office/powerpoint/2010/main" val="9955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524E1A-548C-4010-B8FC-8479C29A5A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C79687-7CE5-472B-8B18-BA4CF8CB3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1B60D8-8CE1-404F-9972-B747B8B03BAC}"/>
              </a:ext>
            </a:extLst>
          </p:cNvPr>
          <p:cNvSpPr>
            <a:spLocks noGrp="1" noChangeArrowheads="1"/>
          </p:cNvSpPr>
          <p:nvPr>
            <p:ph type="sldNum" sz="quarter" idx="12"/>
          </p:nvPr>
        </p:nvSpPr>
        <p:spPr>
          <a:ln/>
        </p:spPr>
        <p:txBody>
          <a:bodyPr/>
          <a:lstStyle>
            <a:lvl1pPr>
              <a:defRPr/>
            </a:lvl1pPr>
          </a:lstStyle>
          <a:p>
            <a:fld id="{A8970BBB-5CB4-4F3D-9868-DC1F80BC2D0C}" type="slidenum">
              <a:rPr lang="en-US" altLang="en-US"/>
              <a:pPr/>
              <a:t>‹#›</a:t>
            </a:fld>
            <a:endParaRPr lang="en-US" altLang="en-US"/>
          </a:p>
        </p:txBody>
      </p:sp>
    </p:spTree>
    <p:extLst>
      <p:ext uri="{BB962C8B-B14F-4D97-AF65-F5344CB8AC3E}">
        <p14:creationId xmlns:p14="http://schemas.microsoft.com/office/powerpoint/2010/main" val="285210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ED30DB-DC87-4696-A09C-E0583C97DF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F22117-3134-4EC3-9098-12FD5DAA4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6F4B5E-D24B-4803-8A38-66AB56E77289}"/>
              </a:ext>
            </a:extLst>
          </p:cNvPr>
          <p:cNvSpPr>
            <a:spLocks noGrp="1" noChangeArrowheads="1"/>
          </p:cNvSpPr>
          <p:nvPr>
            <p:ph type="sldNum" sz="quarter" idx="12"/>
          </p:nvPr>
        </p:nvSpPr>
        <p:spPr>
          <a:ln/>
        </p:spPr>
        <p:txBody>
          <a:bodyPr/>
          <a:lstStyle>
            <a:lvl1pPr>
              <a:defRPr/>
            </a:lvl1pPr>
          </a:lstStyle>
          <a:p>
            <a:fld id="{F2353383-9E8D-43CF-B549-E60181237C15}" type="slidenum">
              <a:rPr lang="en-US" altLang="en-US"/>
              <a:pPr/>
              <a:t>‹#›</a:t>
            </a:fld>
            <a:endParaRPr lang="en-US" altLang="en-US"/>
          </a:p>
        </p:txBody>
      </p:sp>
    </p:spTree>
    <p:extLst>
      <p:ext uri="{BB962C8B-B14F-4D97-AF65-F5344CB8AC3E}">
        <p14:creationId xmlns:p14="http://schemas.microsoft.com/office/powerpoint/2010/main" val="371811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773464-6DB7-4E87-AABD-0D3B0AE99B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2473DD3-C15E-43AB-BF1D-F11D9F9D1C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233BCC-FA51-4947-9FF8-12F2C498E744}"/>
              </a:ext>
            </a:extLst>
          </p:cNvPr>
          <p:cNvSpPr>
            <a:spLocks noGrp="1" noChangeArrowheads="1"/>
          </p:cNvSpPr>
          <p:nvPr>
            <p:ph type="sldNum" sz="quarter" idx="12"/>
          </p:nvPr>
        </p:nvSpPr>
        <p:spPr>
          <a:ln/>
        </p:spPr>
        <p:txBody>
          <a:bodyPr/>
          <a:lstStyle>
            <a:lvl1pPr>
              <a:defRPr/>
            </a:lvl1pPr>
          </a:lstStyle>
          <a:p>
            <a:fld id="{5DDDF63D-E8ED-4601-B848-4041B67C16BE}" type="slidenum">
              <a:rPr lang="en-US" altLang="en-US"/>
              <a:pPr/>
              <a:t>‹#›</a:t>
            </a:fld>
            <a:endParaRPr lang="en-US" altLang="en-US"/>
          </a:p>
        </p:txBody>
      </p:sp>
    </p:spTree>
    <p:extLst>
      <p:ext uri="{BB962C8B-B14F-4D97-AF65-F5344CB8AC3E}">
        <p14:creationId xmlns:p14="http://schemas.microsoft.com/office/powerpoint/2010/main" val="305861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4A458F-D02B-496B-BBB5-8D8FB5EE0E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E45456-C47A-43E8-9A0A-C453EFFA2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CF534B2-6D7E-4225-944C-2AA34A513478}"/>
              </a:ext>
            </a:extLst>
          </p:cNvPr>
          <p:cNvSpPr>
            <a:spLocks noGrp="1" noChangeArrowheads="1"/>
          </p:cNvSpPr>
          <p:nvPr>
            <p:ph type="sldNum" sz="quarter" idx="12"/>
          </p:nvPr>
        </p:nvSpPr>
        <p:spPr>
          <a:ln/>
        </p:spPr>
        <p:txBody>
          <a:bodyPr/>
          <a:lstStyle>
            <a:lvl1pPr>
              <a:defRPr/>
            </a:lvl1pPr>
          </a:lstStyle>
          <a:p>
            <a:fld id="{8A80B6A9-2326-4EC6-B4C7-505262A7CAF8}" type="slidenum">
              <a:rPr lang="en-US" altLang="en-US"/>
              <a:pPr/>
              <a:t>‹#›</a:t>
            </a:fld>
            <a:endParaRPr lang="en-US" altLang="en-US"/>
          </a:p>
        </p:txBody>
      </p:sp>
    </p:spTree>
    <p:extLst>
      <p:ext uri="{BB962C8B-B14F-4D97-AF65-F5344CB8AC3E}">
        <p14:creationId xmlns:p14="http://schemas.microsoft.com/office/powerpoint/2010/main" val="393325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9975A3-9CA8-4469-90EE-6FDE71D969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F348C4-8022-4A51-8D74-1DE6A4062E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08EFB9-2C21-4275-9CB5-6CA00CB12E81}"/>
              </a:ext>
            </a:extLst>
          </p:cNvPr>
          <p:cNvSpPr>
            <a:spLocks noGrp="1" noChangeArrowheads="1"/>
          </p:cNvSpPr>
          <p:nvPr>
            <p:ph type="sldNum" sz="quarter" idx="12"/>
          </p:nvPr>
        </p:nvSpPr>
        <p:spPr>
          <a:ln/>
        </p:spPr>
        <p:txBody>
          <a:bodyPr/>
          <a:lstStyle>
            <a:lvl1pPr>
              <a:defRPr/>
            </a:lvl1pPr>
          </a:lstStyle>
          <a:p>
            <a:fld id="{128E9954-C5D1-4D49-AC17-59D7D6AAE605}" type="slidenum">
              <a:rPr lang="en-US" altLang="en-US"/>
              <a:pPr/>
              <a:t>‹#›</a:t>
            </a:fld>
            <a:endParaRPr lang="en-US" altLang="en-US"/>
          </a:p>
        </p:txBody>
      </p:sp>
    </p:spTree>
    <p:extLst>
      <p:ext uri="{BB962C8B-B14F-4D97-AF65-F5344CB8AC3E}">
        <p14:creationId xmlns:p14="http://schemas.microsoft.com/office/powerpoint/2010/main" val="238940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1741BF-51E4-4292-8C87-2DF526E992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C2E941-8A4A-44B7-BFED-FD4481BFB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85448A-A7CD-4F76-889B-5034823CE630}"/>
              </a:ext>
            </a:extLst>
          </p:cNvPr>
          <p:cNvSpPr>
            <a:spLocks noGrp="1" noChangeArrowheads="1"/>
          </p:cNvSpPr>
          <p:nvPr>
            <p:ph type="sldNum" sz="quarter" idx="12"/>
          </p:nvPr>
        </p:nvSpPr>
        <p:spPr>
          <a:ln/>
        </p:spPr>
        <p:txBody>
          <a:bodyPr/>
          <a:lstStyle>
            <a:lvl1pPr>
              <a:defRPr/>
            </a:lvl1pPr>
          </a:lstStyle>
          <a:p>
            <a:fld id="{1E7A1397-60B0-4DCB-8F0B-C6EC02DFBF04}" type="slidenum">
              <a:rPr lang="en-US" altLang="en-US"/>
              <a:pPr/>
              <a:t>‹#›</a:t>
            </a:fld>
            <a:endParaRPr lang="en-US" altLang="en-US"/>
          </a:p>
        </p:txBody>
      </p:sp>
    </p:spTree>
    <p:extLst>
      <p:ext uri="{BB962C8B-B14F-4D97-AF65-F5344CB8AC3E}">
        <p14:creationId xmlns:p14="http://schemas.microsoft.com/office/powerpoint/2010/main" val="13146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DC9403-5B7E-4106-9D39-E9B1B1BB87F2}"/>
              </a:ext>
            </a:extLst>
          </p:cNvPr>
          <p:cNvSpPr>
            <a:spLocks noGrp="1" noChangeArrowheads="1"/>
          </p:cNvSpPr>
          <p:nvPr>
            <p:ph type="title"/>
          </p:nvPr>
        </p:nvSpPr>
        <p:spPr bwMode="auto">
          <a:xfrm>
            <a:off x="7620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EC0D284-95EE-4666-B7F6-C91F665B2FC0}"/>
              </a:ext>
            </a:extLst>
          </p:cNvPr>
          <p:cNvSpPr>
            <a:spLocks noGrp="1" noChangeArrowheads="1"/>
          </p:cNvSpPr>
          <p:nvPr>
            <p:ph type="body" idx="1"/>
          </p:nvPr>
        </p:nvSpPr>
        <p:spPr bwMode="auto">
          <a:xfrm>
            <a:off x="685800" y="13716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AD1252AC-209D-4774-A26C-31F5EBA1556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5" name="Rectangle 5">
            <a:extLst>
              <a:ext uri="{FF2B5EF4-FFF2-40B4-BE49-F238E27FC236}">
                <a16:creationId xmlns:a16="http://schemas.microsoft.com/office/drawing/2014/main" id="{4A1AA26F-8438-4095-B279-4ACC9CC6197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6" name="Rectangle 6">
            <a:extLst>
              <a:ext uri="{FF2B5EF4-FFF2-40B4-BE49-F238E27FC236}">
                <a16:creationId xmlns:a16="http://schemas.microsoft.com/office/drawing/2014/main" id="{2D7D6EDC-E6DA-4CD8-A816-F8079A0DD62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67406F-6592-4844-8093-BE8D0EAD33A1}" type="slidenum">
              <a:rPr lang="en-US" altLang="en-US"/>
              <a:pPr/>
              <a:t>‹#›</a:t>
            </a:fld>
            <a:endParaRPr lang="en-US" altLang="en-US"/>
          </a:p>
        </p:txBody>
      </p:sp>
      <p:sp>
        <p:nvSpPr>
          <p:cNvPr id="1031" name="Text Box 7">
            <a:extLst>
              <a:ext uri="{FF2B5EF4-FFF2-40B4-BE49-F238E27FC236}">
                <a16:creationId xmlns:a16="http://schemas.microsoft.com/office/drawing/2014/main" id="{2F9EDE38-5131-4654-95FD-8B586B37194C}"/>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600" b="1">
                <a:solidFill>
                  <a:schemeClr val="bg1"/>
                </a:solidFill>
                <a:latin typeface="Baskerville Old Face" panose="02020602080505020303" pitchFamily="18" charset="0"/>
              </a:rPr>
              <a:t>UNIVERSITY OF SOUTH CAROLINA</a:t>
            </a:r>
          </a:p>
        </p:txBody>
      </p:sp>
      <p:sp>
        <p:nvSpPr>
          <p:cNvPr id="1032" name="Text Box 8">
            <a:extLst>
              <a:ext uri="{FF2B5EF4-FFF2-40B4-BE49-F238E27FC236}">
                <a16:creationId xmlns:a16="http://schemas.microsoft.com/office/drawing/2014/main" id="{D594C32F-0A7F-4C8A-9CC2-9BE7EE0F8EF7}"/>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a:solidFill>
                  <a:schemeClr val="bg1"/>
                </a:solidFill>
                <a:latin typeface="Baskerville Old Face" panose="02020602080505020303" pitchFamily="18" charset="0"/>
              </a:rPr>
              <a:t>Department of Computer Science and Engineering</a:t>
            </a:r>
          </a:p>
        </p:txBody>
      </p:sp>
      <p:sp>
        <p:nvSpPr>
          <p:cNvPr id="1033" name="Line 9">
            <a:extLst>
              <a:ext uri="{FF2B5EF4-FFF2-40B4-BE49-F238E27FC236}">
                <a16:creationId xmlns:a16="http://schemas.microsoft.com/office/drawing/2014/main" id="{99D53482-A7B7-4B48-9FA4-29B54C05ECC6}"/>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2EE3C658-BC38-4127-A1EC-08C6B3B65D92}"/>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BE39DB24-480B-4B6F-B369-6C3764497F7F}"/>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555057B8-0078-41D7-A528-A820514E3C9F}"/>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 id="2147483687"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27DEA5-E3F6-441F-A930-71B82FD1EC0C}"/>
              </a:ext>
            </a:extLst>
          </p:cNvPr>
          <p:cNvSpPr>
            <a:spLocks noGrp="1" noChangeArrowheads="1"/>
          </p:cNvSpPr>
          <p:nvPr>
            <p:ph type="title"/>
          </p:nvPr>
        </p:nvSpPr>
        <p:spPr bwMode="auto">
          <a:xfrm>
            <a:off x="7620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41488D-03A6-462D-9391-F3AB7265042B}"/>
              </a:ext>
            </a:extLst>
          </p:cNvPr>
          <p:cNvSpPr>
            <a:spLocks noGrp="1" noChangeArrowheads="1"/>
          </p:cNvSpPr>
          <p:nvPr>
            <p:ph type="body" idx="1"/>
          </p:nvPr>
        </p:nvSpPr>
        <p:spPr bwMode="auto">
          <a:xfrm>
            <a:off x="685800" y="13716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C7FE69B4-DB74-4B77-85C8-06748548897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a:extLst>
              <a:ext uri="{FF2B5EF4-FFF2-40B4-BE49-F238E27FC236}">
                <a16:creationId xmlns:a16="http://schemas.microsoft.com/office/drawing/2014/main" id="{DBD4D952-E3EA-45CE-AD6D-836E078F727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a:extLst>
              <a:ext uri="{FF2B5EF4-FFF2-40B4-BE49-F238E27FC236}">
                <a16:creationId xmlns:a16="http://schemas.microsoft.com/office/drawing/2014/main" id="{2FE0943E-BC7F-4ACF-B7ED-60A2EE699DA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8DA4BD-64ED-4404-A6F6-F01009A78D6E}" type="slidenum">
              <a:rPr lang="en-US" altLang="en-US"/>
              <a:pPr/>
              <a:t>‹#›</a:t>
            </a:fld>
            <a:endParaRPr lang="en-US" altLang="en-US"/>
          </a:p>
        </p:txBody>
      </p:sp>
      <p:sp>
        <p:nvSpPr>
          <p:cNvPr id="1031" name="Text Box 7">
            <a:extLst>
              <a:ext uri="{FF2B5EF4-FFF2-40B4-BE49-F238E27FC236}">
                <a16:creationId xmlns:a16="http://schemas.microsoft.com/office/drawing/2014/main" id="{F2B94F7C-05AE-4390-A552-7D6373859032}"/>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A3AA2259-A3B2-4444-81FB-874D3A7BAA66}"/>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F3EC1521-40DA-4F3E-AF71-F6251EFE268C}"/>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3769BAB2-4B5F-4785-A1D6-F530D28C10D6}"/>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C68DDDB5-6DFC-46B4-BD8A-982DC97D8F60}"/>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7AA8728D-7F57-459E-8048-CA5142888058}"/>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4" imgW="2400635" imgH="3104762" progId="MSPhotoEd.3">
                  <p:embed/>
                </p:oleObj>
              </mc:Choice>
              <mc:Fallback>
                <p:oleObj name="Photo Editor Photo" r:id="rId4" imgW="2400635" imgH="3104762" progId="MSPhotoEd.3">
                  <p:embed/>
                  <p:pic>
                    <p:nvPicPr>
                      <p:cNvPr id="1036" name="Object 12">
                        <a:extLst>
                          <a:ext uri="{FF2B5EF4-FFF2-40B4-BE49-F238E27FC236}">
                            <a16:creationId xmlns:a16="http://schemas.microsoft.com/office/drawing/2014/main" id="{7AA8728D-7F57-459E-8048-CA5142888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Triangle/tools-2.1/TAM/Interpreter.jav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E9C97E6-0318-468E-8BC9-AB9D09459A04}"/>
              </a:ext>
            </a:extLst>
          </p:cNvPr>
          <p:cNvSpPr>
            <a:spLocks noGrp="1" noChangeArrowheads="1"/>
          </p:cNvSpPr>
          <p:nvPr>
            <p:ph type="ctrTitle"/>
          </p:nvPr>
        </p:nvSpPr>
        <p:spPr>
          <a:xfrm>
            <a:off x="609600" y="1600200"/>
            <a:ext cx="7772400" cy="2133600"/>
          </a:xfrm>
        </p:spPr>
        <p:txBody>
          <a:bodyPr/>
          <a:lstStyle/>
          <a:p>
            <a:pPr eaLnBrk="1" hangingPunct="1"/>
            <a:r>
              <a:rPr lang="en-US" altLang="en-US" sz="4000" dirty="0"/>
              <a:t>CSCE 531</a:t>
            </a:r>
            <a:br>
              <a:rPr lang="en-US" altLang="en-US" sz="4000" dirty="0"/>
            </a:br>
            <a:r>
              <a:rPr lang="en-US" altLang="en-US" sz="4000" dirty="0"/>
              <a:t>Compiler Construction</a:t>
            </a:r>
            <a:br>
              <a:rPr lang="en-US" altLang="en-US" sz="4000" dirty="0"/>
            </a:br>
            <a:r>
              <a:rPr lang="en-US" altLang="en-US" sz="4000" dirty="0"/>
              <a:t>Ch.4 [M]: Interpretation</a:t>
            </a:r>
          </a:p>
        </p:txBody>
      </p:sp>
      <p:sp>
        <p:nvSpPr>
          <p:cNvPr id="3075" name="Rectangle 3">
            <a:extLst>
              <a:ext uri="{FF2B5EF4-FFF2-40B4-BE49-F238E27FC236}">
                <a16:creationId xmlns:a16="http://schemas.microsoft.com/office/drawing/2014/main" id="{238EAB16-1B62-496B-A1B9-D19A609E3A7D}"/>
              </a:ext>
            </a:extLst>
          </p:cNvPr>
          <p:cNvSpPr>
            <a:spLocks noGrp="1" noChangeArrowheads="1"/>
          </p:cNvSpPr>
          <p:nvPr>
            <p:ph type="subTitle" idx="1"/>
          </p:nvPr>
        </p:nvSpPr>
        <p:spPr/>
        <p:txBody>
          <a:bodyPr/>
          <a:lstStyle/>
          <a:p>
            <a:pPr eaLnBrk="1" hangingPunct="1"/>
            <a:r>
              <a:rPr lang="en-US" altLang="en-US" dirty="0"/>
              <a:t>Spring 2021</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1E2-A8DD-4B80-92C9-2D5589F0195A}"/>
              </a:ext>
            </a:extLst>
          </p:cNvPr>
          <p:cNvSpPr>
            <a:spLocks noGrp="1"/>
          </p:cNvSpPr>
          <p:nvPr>
            <p:ph type="title"/>
          </p:nvPr>
        </p:nvSpPr>
        <p:spPr>
          <a:xfrm>
            <a:off x="821871" y="381000"/>
            <a:ext cx="3826329" cy="356322"/>
          </a:xfrm>
        </p:spPr>
        <p:txBody>
          <a:bodyPr>
            <a:noAutofit/>
          </a:bodyPr>
          <a:lstStyle/>
          <a:p>
            <a:r>
              <a:rPr lang="en-US" sz="2800" dirty="0"/>
              <a:t>Evaluating an Expression</a:t>
            </a:r>
          </a:p>
        </p:txBody>
      </p:sp>
      <p:sp>
        <p:nvSpPr>
          <p:cNvPr id="3" name="Content Placeholder 2">
            <a:extLst>
              <a:ext uri="{FF2B5EF4-FFF2-40B4-BE49-F238E27FC236}">
                <a16:creationId xmlns:a16="http://schemas.microsoft.com/office/drawing/2014/main" id="{6CF0D994-8F8D-4E03-A441-F3B92F98C127}"/>
              </a:ext>
            </a:extLst>
          </p:cNvPr>
          <p:cNvSpPr>
            <a:spLocks noGrp="1"/>
          </p:cNvSpPr>
          <p:nvPr>
            <p:ph idx="1"/>
          </p:nvPr>
        </p:nvSpPr>
        <p:spPr>
          <a:xfrm>
            <a:off x="304800" y="1143000"/>
            <a:ext cx="4343399" cy="4876800"/>
          </a:xfrm>
        </p:spPr>
        <p:txBody>
          <a:bodyPr>
            <a:normAutofit fontScale="92500" lnSpcReduction="10000"/>
          </a:bodyPr>
          <a:lstStyle/>
          <a:p>
            <a:pPr marL="0" indent="0">
              <a:buNone/>
            </a:pPr>
            <a:r>
              <a:rPr lang="en-US" sz="2200" dirty="0"/>
              <a:t>The main part of </a:t>
            </a:r>
            <a:r>
              <a:rPr lang="en-US" sz="2200" i="1" dirty="0" err="1"/>
              <a:t>EvalExp</a:t>
            </a:r>
            <a:r>
              <a:rPr lang="en-US" sz="2200" i="1" dirty="0"/>
              <a:t> </a:t>
            </a:r>
            <a:r>
              <a:rPr lang="en-US" sz="2200" dirty="0"/>
              <a:t>is a case-expression that identifies which kind of expression the top node of the abstract syntax tree represents. The patterns are shown as concrete syntax, but you should think of it as pattern matching on the abstract syntax. </a:t>
            </a:r>
          </a:p>
          <a:p>
            <a:pPr marL="0" indent="0">
              <a:buNone/>
            </a:pPr>
            <a:r>
              <a:rPr lang="en-US" sz="2200" dirty="0"/>
              <a:t>The box to the right of a pattern shows the actions needed to evaluate the expression. These actions can refer to parts of the pattern on the left. An action is a sequence of definitions of local variables followed by an expression (in the interpreter) that evaluates to the result of the expression that was given (in abstract syntax) as argument to </a:t>
            </a:r>
            <a:r>
              <a:rPr lang="en-US" sz="2200" i="1" dirty="0" err="1"/>
              <a:t>EvalExp</a:t>
            </a:r>
            <a:r>
              <a:rPr lang="en-US" sz="2200" dirty="0"/>
              <a:t>. </a:t>
            </a:r>
            <a:endParaRPr lang="en-US" sz="2200" i="1" dirty="0"/>
          </a:p>
        </p:txBody>
      </p:sp>
      <p:pic>
        <p:nvPicPr>
          <p:cNvPr id="4" name="Picture 3">
            <a:extLst>
              <a:ext uri="{FF2B5EF4-FFF2-40B4-BE49-F238E27FC236}">
                <a16:creationId xmlns:a16="http://schemas.microsoft.com/office/drawing/2014/main" id="{C9927B28-A018-4354-B221-EB72C2CE6F61}"/>
              </a:ext>
            </a:extLst>
          </p:cNvPr>
          <p:cNvPicPr>
            <a:picLocks noChangeAspect="1"/>
          </p:cNvPicPr>
          <p:nvPr/>
        </p:nvPicPr>
        <p:blipFill>
          <a:blip r:embed="rId3"/>
          <a:stretch>
            <a:fillRect/>
          </a:stretch>
        </p:blipFill>
        <p:spPr>
          <a:xfrm>
            <a:off x="4724400" y="228600"/>
            <a:ext cx="4343399" cy="6071322"/>
          </a:xfrm>
          <a:prstGeom prst="rect">
            <a:avLst/>
          </a:prstGeom>
        </p:spPr>
      </p:pic>
    </p:spTree>
    <p:extLst>
      <p:ext uri="{BB962C8B-B14F-4D97-AF65-F5344CB8AC3E}">
        <p14:creationId xmlns:p14="http://schemas.microsoft.com/office/powerpoint/2010/main" val="289748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1E2-A8DD-4B80-92C9-2D5589F0195A}"/>
              </a:ext>
            </a:extLst>
          </p:cNvPr>
          <p:cNvSpPr>
            <a:spLocks noGrp="1"/>
          </p:cNvSpPr>
          <p:nvPr>
            <p:ph type="title"/>
          </p:nvPr>
        </p:nvSpPr>
        <p:spPr>
          <a:xfrm>
            <a:off x="821871" y="381000"/>
            <a:ext cx="3826329" cy="356322"/>
          </a:xfrm>
        </p:spPr>
        <p:txBody>
          <a:bodyPr>
            <a:noAutofit/>
          </a:bodyPr>
          <a:lstStyle/>
          <a:p>
            <a:r>
              <a:rPr lang="en-US" sz="2800" dirty="0"/>
              <a:t>Evaluating an Expression</a:t>
            </a:r>
          </a:p>
        </p:txBody>
      </p:sp>
      <p:sp>
        <p:nvSpPr>
          <p:cNvPr id="3" name="Content Placeholder 2">
            <a:extLst>
              <a:ext uri="{FF2B5EF4-FFF2-40B4-BE49-F238E27FC236}">
                <a16:creationId xmlns:a16="http://schemas.microsoft.com/office/drawing/2014/main" id="{6CF0D994-8F8D-4E03-A441-F3B92F98C127}"/>
              </a:ext>
            </a:extLst>
          </p:cNvPr>
          <p:cNvSpPr>
            <a:spLocks noGrp="1"/>
          </p:cNvSpPr>
          <p:nvPr>
            <p:ph idx="1"/>
          </p:nvPr>
        </p:nvSpPr>
        <p:spPr>
          <a:xfrm>
            <a:off x="352697" y="1219200"/>
            <a:ext cx="4207328" cy="4953000"/>
          </a:xfrm>
        </p:spPr>
        <p:txBody>
          <a:bodyPr>
            <a:normAutofit fontScale="92500" lnSpcReduction="20000"/>
          </a:bodyPr>
          <a:lstStyle/>
          <a:p>
            <a:pPr marL="0" indent="0">
              <a:buNone/>
            </a:pPr>
            <a:r>
              <a:rPr lang="en-US" sz="2200" dirty="0"/>
              <a:t>At a function call, the function name is looked up in the function environment to find its definition. If the function is not found in the environment, we report an error. Otherwise, we evaluate the arguments by calling </a:t>
            </a:r>
            <a:r>
              <a:rPr lang="en-US" sz="2200" i="1" dirty="0"/>
              <a:t>Eval</a:t>
            </a:r>
            <a:r>
              <a:rPr lang="en-US" sz="2200" i="1" baseline="-25000" dirty="0"/>
              <a:t>Exps</a:t>
            </a:r>
            <a:r>
              <a:rPr lang="en-US" sz="2200" dirty="0"/>
              <a:t> and call </a:t>
            </a:r>
            <a:r>
              <a:rPr lang="en-US" sz="2200" i="1" dirty="0"/>
              <a:t>Call</a:t>
            </a:r>
            <a:r>
              <a:rPr lang="en-US" sz="2200" i="1" baseline="-25000" dirty="0"/>
              <a:t>Fun</a:t>
            </a:r>
            <a:r>
              <a:rPr lang="en-US" sz="2200" dirty="0"/>
              <a:t> to find the result of the call</a:t>
            </a:r>
          </a:p>
          <a:p>
            <a:pPr marL="0" indent="0">
              <a:buNone/>
            </a:pPr>
            <a:r>
              <a:rPr lang="en-US" sz="2200" dirty="0"/>
              <a:t>A let-expression declares a new variable with an initial value defined by an expression. The expression is evaluated and the symbol table for variables is extended using the function bind to bind the variable to the value. The extended table is used when evaluating the body-expression, which defines the value of the whole expression. Since we use a permanent symbol table, no explicit work is needed to restore it to its previous state</a:t>
            </a:r>
          </a:p>
        </p:txBody>
      </p:sp>
      <p:pic>
        <p:nvPicPr>
          <p:cNvPr id="4" name="Picture 3">
            <a:extLst>
              <a:ext uri="{FF2B5EF4-FFF2-40B4-BE49-F238E27FC236}">
                <a16:creationId xmlns:a16="http://schemas.microsoft.com/office/drawing/2014/main" id="{C9927B28-A018-4354-B221-EB72C2CE6F61}"/>
              </a:ext>
            </a:extLst>
          </p:cNvPr>
          <p:cNvPicPr>
            <a:picLocks noChangeAspect="1"/>
          </p:cNvPicPr>
          <p:nvPr/>
        </p:nvPicPr>
        <p:blipFill>
          <a:blip r:embed="rId3"/>
          <a:stretch>
            <a:fillRect/>
          </a:stretch>
        </p:blipFill>
        <p:spPr>
          <a:xfrm>
            <a:off x="4724401" y="228600"/>
            <a:ext cx="4343399" cy="6071322"/>
          </a:xfrm>
          <a:prstGeom prst="rect">
            <a:avLst/>
          </a:prstGeom>
        </p:spPr>
      </p:pic>
    </p:spTree>
    <p:extLst>
      <p:ext uri="{BB962C8B-B14F-4D97-AF65-F5344CB8AC3E}">
        <p14:creationId xmlns:p14="http://schemas.microsoft.com/office/powerpoint/2010/main" val="336560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289C-14E9-4B3D-9716-F4A8F3123996}"/>
              </a:ext>
            </a:extLst>
          </p:cNvPr>
          <p:cNvSpPr>
            <a:spLocks noGrp="1"/>
          </p:cNvSpPr>
          <p:nvPr>
            <p:ph type="title"/>
          </p:nvPr>
        </p:nvSpPr>
        <p:spPr>
          <a:xfrm>
            <a:off x="838200" y="304800"/>
            <a:ext cx="3048000" cy="838200"/>
          </a:xfrm>
        </p:spPr>
        <p:txBody>
          <a:bodyPr>
            <a:normAutofit fontScale="90000"/>
          </a:bodyPr>
          <a:lstStyle/>
          <a:p>
            <a:r>
              <a:rPr lang="en-US" dirty="0"/>
              <a:t>Interpreting Function Calls</a:t>
            </a:r>
          </a:p>
        </p:txBody>
      </p:sp>
      <p:sp>
        <p:nvSpPr>
          <p:cNvPr id="3" name="Content Placeholder 2">
            <a:extLst>
              <a:ext uri="{FF2B5EF4-FFF2-40B4-BE49-F238E27FC236}">
                <a16:creationId xmlns:a16="http://schemas.microsoft.com/office/drawing/2014/main" id="{D2BFC15F-070B-4714-B9EB-2DEB2647DA6E}"/>
              </a:ext>
            </a:extLst>
          </p:cNvPr>
          <p:cNvSpPr>
            <a:spLocks noGrp="1"/>
          </p:cNvSpPr>
          <p:nvPr>
            <p:ph idx="1"/>
          </p:nvPr>
        </p:nvSpPr>
        <p:spPr>
          <a:xfrm>
            <a:off x="381000" y="1363143"/>
            <a:ext cx="8077200" cy="4724400"/>
          </a:xfrm>
        </p:spPr>
        <p:txBody>
          <a:bodyPr/>
          <a:lstStyle/>
          <a:p>
            <a:pPr marL="0" indent="0">
              <a:buNone/>
            </a:pPr>
            <a:r>
              <a:rPr lang="en-US" i="1" dirty="0"/>
              <a:t>Call</a:t>
            </a:r>
            <a:r>
              <a:rPr lang="en-US" i="1" baseline="-25000" dirty="0"/>
              <a:t>Fun </a:t>
            </a:r>
            <a:r>
              <a:rPr lang="en-US" dirty="0"/>
              <a:t>builds a symbol</a:t>
            </a:r>
            <a:br>
              <a:rPr lang="en-US" dirty="0"/>
            </a:br>
            <a:r>
              <a:rPr lang="en-US" dirty="0"/>
              <a:t>table that binds the </a:t>
            </a:r>
            <a:br>
              <a:rPr lang="en-US" dirty="0"/>
            </a:br>
            <a:r>
              <a:rPr lang="en-US" dirty="0"/>
              <a:t>parameter variables</a:t>
            </a:r>
            <a:br>
              <a:rPr lang="en-US" dirty="0"/>
            </a:br>
            <a:r>
              <a:rPr lang="en-US" dirty="0"/>
              <a:t> to the values of the arguments and use this in evaluating the body of the function. The value of the body must match the declared result type of the function.</a:t>
            </a:r>
          </a:p>
          <a:p>
            <a:pPr marL="0" indent="0">
              <a:buNone/>
            </a:pPr>
            <a:r>
              <a:rPr lang="en-US" i="1" dirty="0"/>
              <a:t>Call</a:t>
            </a:r>
            <a:r>
              <a:rPr lang="en-US" i="1" baseline="-25000" dirty="0"/>
              <a:t>Fun</a:t>
            </a:r>
            <a:r>
              <a:rPr lang="en-US" dirty="0"/>
              <a:t> is also passed a symbol table for functions, which is passed to </a:t>
            </a:r>
            <a:r>
              <a:rPr lang="en-US" i="1" dirty="0"/>
              <a:t>Eval</a:t>
            </a:r>
            <a:r>
              <a:rPr lang="en-US" i="1" baseline="-25000" dirty="0"/>
              <a:t>Exps </a:t>
            </a:r>
            <a:r>
              <a:rPr lang="en-US" dirty="0"/>
              <a:t>when evaluating the body of the function.</a:t>
            </a:r>
          </a:p>
        </p:txBody>
      </p:sp>
      <p:pic>
        <p:nvPicPr>
          <p:cNvPr id="4" name="Picture 3">
            <a:extLst>
              <a:ext uri="{FF2B5EF4-FFF2-40B4-BE49-F238E27FC236}">
                <a16:creationId xmlns:a16="http://schemas.microsoft.com/office/drawing/2014/main" id="{F7542AE7-CC0B-48AA-B6EC-7D46FC55CB4C}"/>
              </a:ext>
            </a:extLst>
          </p:cNvPr>
          <p:cNvPicPr>
            <a:picLocks noChangeAspect="1"/>
          </p:cNvPicPr>
          <p:nvPr/>
        </p:nvPicPr>
        <p:blipFill>
          <a:blip r:embed="rId2"/>
          <a:stretch>
            <a:fillRect/>
          </a:stretch>
        </p:blipFill>
        <p:spPr>
          <a:xfrm>
            <a:off x="3733800" y="0"/>
            <a:ext cx="5283086" cy="2687977"/>
          </a:xfrm>
          <a:prstGeom prst="rect">
            <a:avLst/>
          </a:prstGeom>
        </p:spPr>
      </p:pic>
    </p:spTree>
    <p:extLst>
      <p:ext uri="{BB962C8B-B14F-4D97-AF65-F5344CB8AC3E}">
        <p14:creationId xmlns:p14="http://schemas.microsoft.com/office/powerpoint/2010/main" val="269846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289C-14E9-4B3D-9716-F4A8F3123996}"/>
              </a:ext>
            </a:extLst>
          </p:cNvPr>
          <p:cNvSpPr>
            <a:spLocks noGrp="1"/>
          </p:cNvSpPr>
          <p:nvPr>
            <p:ph type="title"/>
          </p:nvPr>
        </p:nvSpPr>
        <p:spPr>
          <a:xfrm>
            <a:off x="838200" y="304800"/>
            <a:ext cx="3048000" cy="838200"/>
          </a:xfrm>
        </p:spPr>
        <p:txBody>
          <a:bodyPr>
            <a:normAutofit fontScale="90000"/>
          </a:bodyPr>
          <a:lstStyle/>
          <a:p>
            <a:r>
              <a:rPr lang="en-US" dirty="0"/>
              <a:t>Interpreting Function Calls</a:t>
            </a:r>
          </a:p>
        </p:txBody>
      </p:sp>
      <p:sp>
        <p:nvSpPr>
          <p:cNvPr id="3" name="Content Placeholder 2">
            <a:extLst>
              <a:ext uri="{FF2B5EF4-FFF2-40B4-BE49-F238E27FC236}">
                <a16:creationId xmlns:a16="http://schemas.microsoft.com/office/drawing/2014/main" id="{D2BFC15F-070B-4714-B9EB-2DEB2647DA6E}"/>
              </a:ext>
            </a:extLst>
          </p:cNvPr>
          <p:cNvSpPr>
            <a:spLocks noGrp="1"/>
          </p:cNvSpPr>
          <p:nvPr>
            <p:ph idx="1"/>
          </p:nvPr>
        </p:nvSpPr>
        <p:spPr>
          <a:xfrm>
            <a:off x="381000" y="1600200"/>
            <a:ext cx="8458200" cy="4724400"/>
          </a:xfrm>
        </p:spPr>
        <p:txBody>
          <a:bodyPr>
            <a:normAutofit fontScale="85000" lnSpcReduction="20000"/>
          </a:bodyPr>
          <a:lstStyle/>
          <a:p>
            <a:pPr marL="0" indent="0">
              <a:buNone/>
            </a:pPr>
            <a:r>
              <a:rPr lang="en-US" i="1" dirty="0" err="1">
                <a:solidFill>
                  <a:srgbClr val="000000"/>
                </a:solidFill>
                <a:latin typeface="NimbusRomNo9L-ReguItal"/>
              </a:rPr>
              <a:t>Get</a:t>
            </a:r>
            <a:r>
              <a:rPr lang="en-US" sz="1600" i="1" dirty="0" err="1">
                <a:solidFill>
                  <a:srgbClr val="000000"/>
                </a:solidFill>
                <a:latin typeface="NimbusRomNo9L-ReguItal"/>
              </a:rPr>
              <a:t>TypeId</a:t>
            </a:r>
            <a:r>
              <a:rPr lang="en-US" sz="1600" i="1" dirty="0">
                <a:solidFill>
                  <a:srgbClr val="000000"/>
                </a:solidFill>
                <a:latin typeface="NimbusRomNo9L-ReguItal"/>
              </a:rPr>
              <a:t> </a:t>
            </a:r>
            <a:r>
              <a:rPr lang="en-US" dirty="0">
                <a:solidFill>
                  <a:srgbClr val="000000"/>
                </a:solidFill>
                <a:latin typeface="NimbusRomNo9L-Regu"/>
              </a:rPr>
              <a:t>just returns a pair of</a:t>
            </a:r>
            <a:br>
              <a:rPr lang="en-US" dirty="0">
                <a:solidFill>
                  <a:srgbClr val="000000"/>
                </a:solidFill>
                <a:latin typeface="NimbusRomNo9L-Regu"/>
              </a:rPr>
            </a:br>
            <a:r>
              <a:rPr lang="en-US" dirty="0">
                <a:solidFill>
                  <a:srgbClr val="000000"/>
                </a:solidFill>
                <a:latin typeface="NimbusRomNo9L-Regu"/>
              </a:rPr>
              <a:t>the declared name and type, </a:t>
            </a:r>
            <a:br>
              <a:rPr lang="en-US" dirty="0">
                <a:solidFill>
                  <a:srgbClr val="000000"/>
                </a:solidFill>
                <a:latin typeface="NimbusRomNo9L-Regu"/>
              </a:rPr>
            </a:br>
            <a:r>
              <a:rPr lang="en-US" dirty="0">
                <a:solidFill>
                  <a:srgbClr val="000000"/>
                </a:solidFill>
                <a:latin typeface="NimbusRomNo9L-Regu"/>
              </a:rPr>
              <a:t>and </a:t>
            </a:r>
            <a:r>
              <a:rPr lang="en-US" i="1" dirty="0" err="1">
                <a:solidFill>
                  <a:srgbClr val="000000"/>
                </a:solidFill>
                <a:latin typeface="NimbusRomNo9L-ReguItal"/>
              </a:rPr>
              <a:t>Bind</a:t>
            </a:r>
            <a:r>
              <a:rPr lang="en-US" sz="1600" i="1" dirty="0" err="1">
                <a:solidFill>
                  <a:srgbClr val="000000"/>
                </a:solidFill>
                <a:latin typeface="NimbusRomNo9L-ReguItal"/>
              </a:rPr>
              <a:t>TypeIds</a:t>
            </a:r>
            <a:r>
              <a:rPr lang="en-US" sz="1600" i="1" dirty="0">
                <a:solidFill>
                  <a:srgbClr val="000000"/>
                </a:solidFill>
                <a:latin typeface="NimbusRomNo9L-ReguItal"/>
              </a:rPr>
              <a:t> </a:t>
            </a:r>
            <a:r>
              <a:rPr lang="en-US" dirty="0">
                <a:solidFill>
                  <a:srgbClr val="000000"/>
                </a:solidFill>
                <a:latin typeface="NimbusRomNo9L-Regu"/>
              </a:rPr>
              <a:t>checks the </a:t>
            </a:r>
            <a:br>
              <a:rPr lang="en-US" dirty="0">
                <a:solidFill>
                  <a:srgbClr val="000000"/>
                </a:solidFill>
                <a:latin typeface="NimbusRomNo9L-Regu"/>
              </a:rPr>
            </a:br>
            <a:r>
              <a:rPr lang="en-US" dirty="0">
                <a:solidFill>
                  <a:srgbClr val="000000"/>
                </a:solidFill>
                <a:latin typeface="NimbusRomNo9L-Regu"/>
              </a:rPr>
              <a:t>declared  type against a value </a:t>
            </a:r>
            <a:br>
              <a:rPr lang="en-US" dirty="0">
                <a:solidFill>
                  <a:srgbClr val="000000"/>
                </a:solidFill>
                <a:latin typeface="NimbusRomNo9L-Regu"/>
              </a:rPr>
            </a:br>
            <a:r>
              <a:rPr lang="en-US" dirty="0">
                <a:solidFill>
                  <a:srgbClr val="000000"/>
                </a:solidFill>
                <a:latin typeface="NimbusRomNo9L-Regu"/>
              </a:rPr>
              <a:t>and builds a symbol table that </a:t>
            </a:r>
            <a:br>
              <a:rPr lang="en-US" dirty="0">
                <a:solidFill>
                  <a:srgbClr val="000000"/>
                </a:solidFill>
                <a:latin typeface="NimbusRomNo9L-Regu"/>
              </a:rPr>
            </a:br>
            <a:r>
              <a:rPr lang="en-US" dirty="0">
                <a:solidFill>
                  <a:srgbClr val="000000"/>
                </a:solidFill>
                <a:latin typeface="NimbusRomNo9L-Regu"/>
              </a:rPr>
              <a:t>binds the name to the value if </a:t>
            </a:r>
            <a:br>
              <a:rPr lang="en-US" dirty="0">
                <a:solidFill>
                  <a:srgbClr val="000000"/>
                </a:solidFill>
                <a:latin typeface="NimbusRomNo9L-Regu"/>
              </a:rPr>
            </a:br>
            <a:r>
              <a:rPr lang="en-US" dirty="0">
                <a:solidFill>
                  <a:srgbClr val="000000"/>
                </a:solidFill>
                <a:latin typeface="NimbusRomNo9L-Regu"/>
              </a:rPr>
              <a:t>they match (and report an error if they</a:t>
            </a:r>
            <a:br>
              <a:rPr lang="en-US" dirty="0">
                <a:solidFill>
                  <a:srgbClr val="000000"/>
                </a:solidFill>
                <a:latin typeface="NimbusRomNo9L-Regu"/>
              </a:rPr>
            </a:br>
            <a:r>
              <a:rPr lang="en-US" dirty="0">
                <a:solidFill>
                  <a:srgbClr val="000000"/>
                </a:solidFill>
                <a:latin typeface="NimbusRomNo9L-Regu"/>
              </a:rPr>
              <a:t>do not). </a:t>
            </a:r>
            <a:r>
              <a:rPr lang="en-US" i="1" dirty="0" err="1">
                <a:solidFill>
                  <a:srgbClr val="000000"/>
                </a:solidFill>
                <a:latin typeface="NimbusRomNo9L-ReguItal"/>
              </a:rPr>
              <a:t>Binds</a:t>
            </a:r>
            <a:r>
              <a:rPr lang="en-US" sz="1600" i="1" dirty="0" err="1">
                <a:solidFill>
                  <a:srgbClr val="000000"/>
                </a:solidFill>
                <a:latin typeface="NimbusRomNo9L-ReguItal"/>
              </a:rPr>
              <a:t>TypeIds</a:t>
            </a:r>
            <a:r>
              <a:rPr lang="en-US" sz="1600" i="1" dirty="0">
                <a:solidFill>
                  <a:srgbClr val="000000"/>
                </a:solidFill>
                <a:latin typeface="NimbusRomNo9L-ReguItal"/>
              </a:rPr>
              <a:t> </a:t>
            </a:r>
            <a:r>
              <a:rPr lang="en-US" dirty="0">
                <a:solidFill>
                  <a:srgbClr val="000000"/>
                </a:solidFill>
                <a:latin typeface="NimbusRomNo9L-Regu"/>
              </a:rPr>
              <a:t>also checks if all </a:t>
            </a:r>
            <a:br>
              <a:rPr lang="en-US" dirty="0">
                <a:solidFill>
                  <a:srgbClr val="000000"/>
                </a:solidFill>
                <a:latin typeface="NimbusRomNo9L-Regu"/>
              </a:rPr>
            </a:br>
            <a:r>
              <a:rPr lang="en-US" dirty="0">
                <a:solidFill>
                  <a:srgbClr val="000000"/>
                </a:solidFill>
                <a:latin typeface="NimbusRomNo9L-Regu"/>
              </a:rPr>
              <a:t>parameters have different names by </a:t>
            </a:r>
            <a:br>
              <a:rPr lang="en-US" dirty="0">
                <a:solidFill>
                  <a:srgbClr val="000000"/>
                </a:solidFill>
                <a:latin typeface="NimbusRomNo9L-Regu"/>
              </a:rPr>
            </a:br>
            <a:r>
              <a:rPr lang="en-US" dirty="0">
                <a:solidFill>
                  <a:srgbClr val="000000"/>
                </a:solidFill>
                <a:latin typeface="NimbusRomNo9L-Regu"/>
              </a:rPr>
              <a:t>seeing if the current name is already </a:t>
            </a:r>
            <a:br>
              <a:rPr lang="en-US" dirty="0">
                <a:solidFill>
                  <a:srgbClr val="000000"/>
                </a:solidFill>
                <a:latin typeface="NimbusRomNo9L-Regu"/>
              </a:rPr>
            </a:br>
            <a:r>
              <a:rPr lang="en-US" dirty="0">
                <a:solidFill>
                  <a:srgbClr val="000000"/>
                </a:solidFill>
                <a:latin typeface="NimbusRomNo9L-Regu"/>
              </a:rPr>
              <a:t>bound. </a:t>
            </a:r>
            <a:r>
              <a:rPr lang="en-US" i="1" dirty="0" err="1">
                <a:solidFill>
                  <a:srgbClr val="000000"/>
                </a:solidFill>
                <a:latin typeface="NimbusRomNo9L-ReguItal"/>
              </a:rPr>
              <a:t>emptytable</a:t>
            </a:r>
            <a:r>
              <a:rPr lang="en-US" i="1" dirty="0">
                <a:solidFill>
                  <a:srgbClr val="000000"/>
                </a:solidFill>
                <a:latin typeface="NimbusRomNo9L-ReguItal"/>
              </a:rPr>
              <a:t> </a:t>
            </a:r>
            <a:r>
              <a:rPr lang="en-US" dirty="0">
                <a:solidFill>
                  <a:srgbClr val="000000"/>
                </a:solidFill>
                <a:latin typeface="NimbusRomNo9L-Regu"/>
              </a:rPr>
              <a:t>is an empty  symbol table. Looking any name up in the empty symbol table returns </a:t>
            </a:r>
            <a:r>
              <a:rPr lang="en-US" i="1" dirty="0">
                <a:solidFill>
                  <a:srgbClr val="000000"/>
                </a:solidFill>
                <a:latin typeface="NimbusRomNo9L-ReguItal"/>
              </a:rPr>
              <a:t>unbound</a:t>
            </a:r>
            <a:r>
              <a:rPr lang="en-US" dirty="0">
                <a:solidFill>
                  <a:srgbClr val="000000"/>
                </a:solidFill>
                <a:latin typeface="NimbusRomNo9L-Regu"/>
              </a:rPr>
              <a:t>. The underscore used in the last rule for </a:t>
            </a:r>
            <a:r>
              <a:rPr lang="en-US" i="1" dirty="0" err="1">
                <a:solidFill>
                  <a:srgbClr val="000000"/>
                </a:solidFill>
                <a:latin typeface="NimbusRomNo9L-ReguItal"/>
              </a:rPr>
              <a:t>Bind</a:t>
            </a:r>
            <a:r>
              <a:rPr lang="en-US" sz="1600" i="1" dirty="0" err="1">
                <a:solidFill>
                  <a:srgbClr val="000000"/>
                </a:solidFill>
                <a:latin typeface="NimbusRomNo9L-ReguItal"/>
              </a:rPr>
              <a:t>TypeIds</a:t>
            </a:r>
            <a:r>
              <a:rPr lang="en-US" sz="1600" i="1" dirty="0">
                <a:solidFill>
                  <a:srgbClr val="000000"/>
                </a:solidFill>
                <a:latin typeface="NimbusRomNo9L-ReguItal"/>
              </a:rPr>
              <a:t> </a:t>
            </a:r>
            <a:r>
              <a:rPr lang="en-US" dirty="0">
                <a:solidFill>
                  <a:srgbClr val="000000"/>
                </a:solidFill>
                <a:latin typeface="NimbusRomNo9L-Regu"/>
              </a:rPr>
              <a:t>is a wildcard pattern that  matches anything, so this rule is used when the number of  arguments do not match the number of declared parameters.</a:t>
            </a:r>
            <a:endParaRPr lang="en-US" dirty="0"/>
          </a:p>
        </p:txBody>
      </p:sp>
      <p:pic>
        <p:nvPicPr>
          <p:cNvPr id="5" name="Picture 4">
            <a:extLst>
              <a:ext uri="{FF2B5EF4-FFF2-40B4-BE49-F238E27FC236}">
                <a16:creationId xmlns:a16="http://schemas.microsoft.com/office/drawing/2014/main" id="{C04C294F-7710-46D3-B69A-AEC73E140045}"/>
              </a:ext>
            </a:extLst>
          </p:cNvPr>
          <p:cNvPicPr>
            <a:picLocks noChangeAspect="1"/>
          </p:cNvPicPr>
          <p:nvPr/>
        </p:nvPicPr>
        <p:blipFill>
          <a:blip r:embed="rId2"/>
          <a:stretch>
            <a:fillRect/>
          </a:stretch>
        </p:blipFill>
        <p:spPr>
          <a:xfrm>
            <a:off x="5257800" y="3276600"/>
            <a:ext cx="3722022" cy="1219201"/>
          </a:xfrm>
          <a:prstGeom prst="rect">
            <a:avLst/>
          </a:prstGeom>
        </p:spPr>
      </p:pic>
      <p:pic>
        <p:nvPicPr>
          <p:cNvPr id="6" name="Picture 5">
            <a:extLst>
              <a:ext uri="{FF2B5EF4-FFF2-40B4-BE49-F238E27FC236}">
                <a16:creationId xmlns:a16="http://schemas.microsoft.com/office/drawing/2014/main" id="{045F0F1E-9B16-435D-A825-FBA9ADFFB83C}"/>
              </a:ext>
            </a:extLst>
          </p:cNvPr>
          <p:cNvPicPr>
            <a:picLocks noChangeAspect="1"/>
          </p:cNvPicPr>
          <p:nvPr/>
        </p:nvPicPr>
        <p:blipFill>
          <a:blip r:embed="rId3"/>
          <a:stretch>
            <a:fillRect/>
          </a:stretch>
        </p:blipFill>
        <p:spPr>
          <a:xfrm>
            <a:off x="4319285" y="125624"/>
            <a:ext cx="4736737" cy="3227176"/>
          </a:xfrm>
          <a:prstGeom prst="rect">
            <a:avLst/>
          </a:prstGeom>
        </p:spPr>
      </p:pic>
    </p:spTree>
    <p:extLst>
      <p:ext uri="{BB962C8B-B14F-4D97-AF65-F5344CB8AC3E}">
        <p14:creationId xmlns:p14="http://schemas.microsoft.com/office/powerpoint/2010/main" val="308843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ABC7-CB44-4D6F-8430-8F7CC1A184DC}"/>
              </a:ext>
            </a:extLst>
          </p:cNvPr>
          <p:cNvSpPr>
            <a:spLocks noGrp="1"/>
          </p:cNvSpPr>
          <p:nvPr>
            <p:ph type="title"/>
          </p:nvPr>
        </p:nvSpPr>
        <p:spPr>
          <a:xfrm>
            <a:off x="228600" y="1524000"/>
            <a:ext cx="2819400" cy="838200"/>
          </a:xfrm>
        </p:spPr>
        <p:txBody>
          <a:bodyPr>
            <a:normAutofit fontScale="90000"/>
          </a:bodyPr>
          <a:lstStyle/>
          <a:p>
            <a:r>
              <a:rPr lang="en-US" dirty="0"/>
              <a:t>Interpreting a Program</a:t>
            </a:r>
          </a:p>
        </p:txBody>
      </p:sp>
      <p:sp>
        <p:nvSpPr>
          <p:cNvPr id="3" name="Content Placeholder 2">
            <a:extLst>
              <a:ext uri="{FF2B5EF4-FFF2-40B4-BE49-F238E27FC236}">
                <a16:creationId xmlns:a16="http://schemas.microsoft.com/office/drawing/2014/main" id="{C0AC256A-303A-4BF3-B891-616E2E1B943C}"/>
              </a:ext>
            </a:extLst>
          </p:cNvPr>
          <p:cNvSpPr>
            <a:spLocks noGrp="1"/>
          </p:cNvSpPr>
          <p:nvPr>
            <p:ph idx="1"/>
          </p:nvPr>
        </p:nvSpPr>
        <p:spPr>
          <a:xfrm>
            <a:off x="381000" y="3312420"/>
            <a:ext cx="7772400" cy="2971800"/>
          </a:xfrm>
        </p:spPr>
        <p:txBody>
          <a:bodyPr>
            <a:normAutofit/>
          </a:bodyPr>
          <a:lstStyle/>
          <a:p>
            <a:pPr marL="0" indent="0">
              <a:buNone/>
            </a:pPr>
            <a:r>
              <a:rPr lang="en-US" dirty="0"/>
              <a:t>Running a program is done by calling the main function with a single argument that is the input to the program. So we build the symbol table for functions, look up main in this and call </a:t>
            </a:r>
            <a:r>
              <a:rPr lang="en-US" i="1" dirty="0"/>
              <a:t>Call</a:t>
            </a:r>
            <a:r>
              <a:rPr lang="en-US" i="1" baseline="-25000" dirty="0"/>
              <a:t>Fun</a:t>
            </a:r>
            <a:r>
              <a:rPr lang="en-US" i="1" dirty="0"/>
              <a:t> </a:t>
            </a:r>
            <a:r>
              <a:rPr lang="en-US" dirty="0"/>
              <a:t>with the resulting definition and an argument list containing just the input.</a:t>
            </a:r>
          </a:p>
        </p:txBody>
      </p:sp>
      <p:pic>
        <p:nvPicPr>
          <p:cNvPr id="4" name="Picture 3">
            <a:extLst>
              <a:ext uri="{FF2B5EF4-FFF2-40B4-BE49-F238E27FC236}">
                <a16:creationId xmlns:a16="http://schemas.microsoft.com/office/drawing/2014/main" id="{234A9C85-1061-45D8-8E49-9FE57DB2E31E}"/>
              </a:ext>
            </a:extLst>
          </p:cNvPr>
          <p:cNvPicPr>
            <a:picLocks noChangeAspect="1"/>
          </p:cNvPicPr>
          <p:nvPr/>
        </p:nvPicPr>
        <p:blipFill>
          <a:blip r:embed="rId2"/>
          <a:stretch>
            <a:fillRect/>
          </a:stretch>
        </p:blipFill>
        <p:spPr>
          <a:xfrm>
            <a:off x="2948988" y="492630"/>
            <a:ext cx="6098405" cy="2707770"/>
          </a:xfrm>
          <a:prstGeom prst="rect">
            <a:avLst/>
          </a:prstGeom>
        </p:spPr>
      </p:pic>
    </p:spTree>
    <p:extLst>
      <p:ext uri="{BB962C8B-B14F-4D97-AF65-F5344CB8AC3E}">
        <p14:creationId xmlns:p14="http://schemas.microsoft.com/office/powerpoint/2010/main" val="62826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ABC7-CB44-4D6F-8430-8F7CC1A184DC}"/>
              </a:ext>
            </a:extLst>
          </p:cNvPr>
          <p:cNvSpPr>
            <a:spLocks noGrp="1"/>
          </p:cNvSpPr>
          <p:nvPr>
            <p:ph type="title"/>
          </p:nvPr>
        </p:nvSpPr>
        <p:spPr>
          <a:xfrm>
            <a:off x="990600" y="381000"/>
            <a:ext cx="2819400" cy="838200"/>
          </a:xfrm>
        </p:spPr>
        <p:txBody>
          <a:bodyPr>
            <a:normAutofit fontScale="90000"/>
          </a:bodyPr>
          <a:lstStyle/>
          <a:p>
            <a:r>
              <a:rPr lang="en-US" dirty="0"/>
              <a:t>Interpreting a Program</a:t>
            </a:r>
          </a:p>
        </p:txBody>
      </p:sp>
      <p:sp>
        <p:nvSpPr>
          <p:cNvPr id="3" name="Content Placeholder 2">
            <a:extLst>
              <a:ext uri="{FF2B5EF4-FFF2-40B4-BE49-F238E27FC236}">
                <a16:creationId xmlns:a16="http://schemas.microsoft.com/office/drawing/2014/main" id="{C0AC256A-303A-4BF3-B891-616E2E1B943C}"/>
              </a:ext>
            </a:extLst>
          </p:cNvPr>
          <p:cNvSpPr>
            <a:spLocks noGrp="1"/>
          </p:cNvSpPr>
          <p:nvPr>
            <p:ph idx="1"/>
          </p:nvPr>
        </p:nvSpPr>
        <p:spPr>
          <a:xfrm>
            <a:off x="357050" y="1552545"/>
            <a:ext cx="3625207" cy="2752735"/>
          </a:xfrm>
        </p:spPr>
        <p:txBody>
          <a:bodyPr>
            <a:normAutofit fontScale="92500" lnSpcReduction="20000"/>
          </a:bodyPr>
          <a:lstStyle/>
          <a:p>
            <a:pPr marL="0" indent="0">
              <a:buNone/>
            </a:pPr>
            <a:r>
              <a:rPr lang="en-US" dirty="0"/>
              <a:t>Hence, </a:t>
            </a:r>
            <a:r>
              <a:rPr lang="en-US" i="1" dirty="0" err="1"/>
              <a:t>Run</a:t>
            </a:r>
            <a:r>
              <a:rPr lang="en-US" i="1" baseline="-25000" dirty="0" err="1"/>
              <a:t>Program</a:t>
            </a:r>
            <a:r>
              <a:rPr lang="en-US" dirty="0"/>
              <a:t>, which runs the whole program, calls a function </a:t>
            </a:r>
            <a:r>
              <a:rPr lang="en-US" i="1" dirty="0" err="1"/>
              <a:t>Build</a:t>
            </a:r>
            <a:r>
              <a:rPr lang="en-US" i="1" baseline="-25000" dirty="0" err="1"/>
              <a:t>ftable</a:t>
            </a:r>
            <a:r>
              <a:rPr lang="en-US" i="1" dirty="0"/>
              <a:t> </a:t>
            </a:r>
            <a:r>
              <a:rPr lang="en-US" dirty="0"/>
              <a:t>that builds the symbol table for functions. This, in turn, uses a function </a:t>
            </a:r>
            <a:r>
              <a:rPr lang="en-US" i="1" dirty="0" err="1"/>
              <a:t>Get</a:t>
            </a:r>
            <a:r>
              <a:rPr lang="en-US" i="1" baseline="-25000" dirty="0" err="1"/>
              <a:t>fname</a:t>
            </a:r>
            <a:r>
              <a:rPr lang="en-US" i="1" dirty="0"/>
              <a:t> </a:t>
            </a:r>
            <a:r>
              <a:rPr lang="en-US" dirty="0"/>
              <a:t>that finds the name of a function. </a:t>
            </a:r>
          </a:p>
        </p:txBody>
      </p:sp>
      <p:pic>
        <p:nvPicPr>
          <p:cNvPr id="5" name="Picture 4">
            <a:extLst>
              <a:ext uri="{FF2B5EF4-FFF2-40B4-BE49-F238E27FC236}">
                <a16:creationId xmlns:a16="http://schemas.microsoft.com/office/drawing/2014/main" id="{A3DF87CA-4F21-4BEA-BCB0-587EFFE66181}"/>
              </a:ext>
            </a:extLst>
          </p:cNvPr>
          <p:cNvPicPr>
            <a:picLocks noChangeAspect="1"/>
          </p:cNvPicPr>
          <p:nvPr/>
        </p:nvPicPr>
        <p:blipFill>
          <a:blip r:embed="rId2"/>
          <a:stretch>
            <a:fillRect/>
          </a:stretch>
        </p:blipFill>
        <p:spPr>
          <a:xfrm>
            <a:off x="4001852" y="381000"/>
            <a:ext cx="4711074" cy="2581227"/>
          </a:xfrm>
          <a:prstGeom prst="rect">
            <a:avLst/>
          </a:prstGeom>
        </p:spPr>
      </p:pic>
      <p:pic>
        <p:nvPicPr>
          <p:cNvPr id="6" name="Picture 5">
            <a:extLst>
              <a:ext uri="{FF2B5EF4-FFF2-40B4-BE49-F238E27FC236}">
                <a16:creationId xmlns:a16="http://schemas.microsoft.com/office/drawing/2014/main" id="{DEF9219E-0AD7-401C-9D23-13D0A5DD4F4A}"/>
              </a:ext>
            </a:extLst>
          </p:cNvPr>
          <p:cNvPicPr>
            <a:picLocks noChangeAspect="1"/>
          </p:cNvPicPr>
          <p:nvPr/>
        </p:nvPicPr>
        <p:blipFill>
          <a:blip r:embed="rId3"/>
          <a:stretch>
            <a:fillRect/>
          </a:stretch>
        </p:blipFill>
        <p:spPr>
          <a:xfrm>
            <a:off x="3982258" y="2895600"/>
            <a:ext cx="5142148" cy="826366"/>
          </a:xfrm>
          <a:prstGeom prst="rect">
            <a:avLst/>
          </a:prstGeom>
        </p:spPr>
      </p:pic>
      <p:sp>
        <p:nvSpPr>
          <p:cNvPr id="7" name="Content Placeholder 2">
            <a:extLst>
              <a:ext uri="{FF2B5EF4-FFF2-40B4-BE49-F238E27FC236}">
                <a16:creationId xmlns:a16="http://schemas.microsoft.com/office/drawing/2014/main" id="{8CFC1FC7-9E50-45D0-8C5A-0328F07CA837}"/>
              </a:ext>
            </a:extLst>
          </p:cNvPr>
          <p:cNvSpPr txBox="1">
            <a:spLocks/>
          </p:cNvSpPr>
          <p:nvPr/>
        </p:nvSpPr>
        <p:spPr bwMode="auto">
          <a:xfrm>
            <a:off x="376645" y="4305280"/>
            <a:ext cx="8233955" cy="175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a:t>The methods carry over to other languages: We build one or more functions for each syntactic category. These may, in addition to the AST, also take other parameters, such as symbol tables, and return values that are used in other parts of the interpreter (or represent part of the output).</a:t>
            </a:r>
          </a:p>
        </p:txBody>
      </p:sp>
    </p:spTree>
    <p:extLst>
      <p:ext uri="{BB962C8B-B14F-4D97-AF65-F5344CB8AC3E}">
        <p14:creationId xmlns:p14="http://schemas.microsoft.com/office/powerpoint/2010/main" val="90380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6B6A-82CB-473A-BA4A-875D0A7CBF94}"/>
              </a:ext>
            </a:extLst>
          </p:cNvPr>
          <p:cNvSpPr>
            <a:spLocks noGrp="1"/>
          </p:cNvSpPr>
          <p:nvPr>
            <p:ph type="title"/>
          </p:nvPr>
        </p:nvSpPr>
        <p:spPr>
          <a:xfrm>
            <a:off x="914400" y="381000"/>
            <a:ext cx="7772400" cy="838200"/>
          </a:xfrm>
        </p:spPr>
        <p:txBody>
          <a:bodyPr>
            <a:noAutofit/>
          </a:bodyPr>
          <a:lstStyle/>
          <a:p>
            <a:r>
              <a:rPr lang="en-US" sz="2800" dirty="0"/>
              <a:t>Advantages and Disadvantages of Interpretation</a:t>
            </a:r>
          </a:p>
        </p:txBody>
      </p:sp>
      <p:sp>
        <p:nvSpPr>
          <p:cNvPr id="3" name="Content Placeholder 2">
            <a:extLst>
              <a:ext uri="{FF2B5EF4-FFF2-40B4-BE49-F238E27FC236}">
                <a16:creationId xmlns:a16="http://schemas.microsoft.com/office/drawing/2014/main" id="{9051D1D5-82CB-4FA4-A2F7-7368EFEC6CB9}"/>
              </a:ext>
            </a:extLst>
          </p:cNvPr>
          <p:cNvSpPr>
            <a:spLocks noGrp="1"/>
          </p:cNvSpPr>
          <p:nvPr>
            <p:ph idx="1"/>
          </p:nvPr>
        </p:nvSpPr>
        <p:spPr/>
        <p:txBody>
          <a:bodyPr>
            <a:normAutofit fontScale="85000" lnSpcReduction="20000"/>
          </a:bodyPr>
          <a:lstStyle/>
          <a:p>
            <a:pPr marL="0" indent="0">
              <a:buNone/>
            </a:pPr>
            <a:r>
              <a:rPr lang="en-US" dirty="0"/>
              <a:t>Interpretation is often the simplest way of executing a program once you have its abstract syntax tree. However, it is also a relatively slow way to do so. When we perform an operation in the interpreted program, the interpreter must first inspect the abstract syntax tree to see what operation it needs to perform, then it must check that the types of the arguments to the operation match the requirements of the operation, and only then can it perform the operation. Additionally, each value must include sufficient information to identify its type, so after doing, say, an addition, we must add type information to the resulting number.</a:t>
            </a:r>
          </a:p>
          <a:p>
            <a:r>
              <a:rPr lang="en-US" dirty="0"/>
              <a:t>It should be clear from this that we spend much more time on figuring out what to do and if it is O.K. to do it than on actually doing it!</a:t>
            </a:r>
          </a:p>
        </p:txBody>
      </p:sp>
    </p:spTree>
    <p:extLst>
      <p:ext uri="{BB962C8B-B14F-4D97-AF65-F5344CB8AC3E}">
        <p14:creationId xmlns:p14="http://schemas.microsoft.com/office/powerpoint/2010/main" val="331304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6B6A-82CB-473A-BA4A-875D0A7CBF94}"/>
              </a:ext>
            </a:extLst>
          </p:cNvPr>
          <p:cNvSpPr>
            <a:spLocks noGrp="1"/>
          </p:cNvSpPr>
          <p:nvPr>
            <p:ph type="title"/>
          </p:nvPr>
        </p:nvSpPr>
        <p:spPr>
          <a:xfrm>
            <a:off x="914400" y="381000"/>
            <a:ext cx="7772400" cy="838200"/>
          </a:xfrm>
        </p:spPr>
        <p:txBody>
          <a:bodyPr>
            <a:noAutofit/>
          </a:bodyPr>
          <a:lstStyle/>
          <a:p>
            <a:r>
              <a:rPr lang="en-US" sz="3600" dirty="0"/>
              <a:t>Advantages and Disadvantages of Interpretation</a:t>
            </a:r>
          </a:p>
        </p:txBody>
      </p:sp>
      <p:sp>
        <p:nvSpPr>
          <p:cNvPr id="3" name="Content Placeholder 2">
            <a:extLst>
              <a:ext uri="{FF2B5EF4-FFF2-40B4-BE49-F238E27FC236}">
                <a16:creationId xmlns:a16="http://schemas.microsoft.com/office/drawing/2014/main" id="{9051D1D5-82CB-4FA4-A2F7-7368EFEC6CB9}"/>
              </a:ext>
            </a:extLst>
          </p:cNvPr>
          <p:cNvSpPr>
            <a:spLocks noGrp="1"/>
          </p:cNvSpPr>
          <p:nvPr>
            <p:ph idx="1"/>
          </p:nvPr>
        </p:nvSpPr>
        <p:spPr>
          <a:xfrm>
            <a:off x="685800" y="1524000"/>
            <a:ext cx="7772400" cy="4724400"/>
          </a:xfrm>
        </p:spPr>
        <p:txBody>
          <a:bodyPr>
            <a:normAutofit fontScale="92500" lnSpcReduction="20000"/>
          </a:bodyPr>
          <a:lstStyle/>
          <a:p>
            <a:pPr marL="0" indent="0">
              <a:buNone/>
            </a:pPr>
            <a:r>
              <a:rPr lang="en-US" dirty="0"/>
              <a:t>To get faster execution, we use the observation that a program that only executes each part of the program once will finish quite quickly. In other words, any time consuming program will contain parts that are executed many times. The idea is that we can do the inspection of the abstract syntax tree and the type checking once for each part and only repeat the actual operations that are performed in this part.</a:t>
            </a:r>
          </a:p>
          <a:p>
            <a:pPr marL="0" indent="0">
              <a:buNone/>
            </a:pPr>
            <a:r>
              <a:rPr lang="en-US" dirty="0"/>
              <a:t>Since performing the operations is a small fraction of the total time, we can get a substantial speedup by doing this.</a:t>
            </a:r>
          </a:p>
          <a:p>
            <a:r>
              <a:rPr lang="en-US" dirty="0"/>
              <a:t>This is the basic idea behind </a:t>
            </a:r>
            <a:r>
              <a:rPr lang="en-US" i="1" dirty="0"/>
              <a:t>static type checking</a:t>
            </a:r>
            <a:r>
              <a:rPr lang="en-US" dirty="0"/>
              <a:t> and </a:t>
            </a:r>
            <a:r>
              <a:rPr lang="en-US" i="1" dirty="0"/>
              <a:t>compilation</a:t>
            </a:r>
            <a:r>
              <a:rPr lang="en-US" dirty="0"/>
              <a:t>.</a:t>
            </a:r>
          </a:p>
        </p:txBody>
      </p:sp>
    </p:spTree>
    <p:extLst>
      <p:ext uri="{BB962C8B-B14F-4D97-AF65-F5344CB8AC3E}">
        <p14:creationId xmlns:p14="http://schemas.microsoft.com/office/powerpoint/2010/main" val="13793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6B6A-82CB-473A-BA4A-875D0A7CBF94}"/>
              </a:ext>
            </a:extLst>
          </p:cNvPr>
          <p:cNvSpPr>
            <a:spLocks noGrp="1"/>
          </p:cNvSpPr>
          <p:nvPr>
            <p:ph type="title"/>
          </p:nvPr>
        </p:nvSpPr>
        <p:spPr>
          <a:xfrm>
            <a:off x="914400" y="381000"/>
            <a:ext cx="7772400" cy="838200"/>
          </a:xfrm>
        </p:spPr>
        <p:txBody>
          <a:bodyPr>
            <a:noAutofit/>
          </a:bodyPr>
          <a:lstStyle/>
          <a:p>
            <a:r>
              <a:rPr lang="en-US" sz="3600" dirty="0"/>
              <a:t>Advantages and Disadvantages of Interpretation</a:t>
            </a:r>
          </a:p>
        </p:txBody>
      </p:sp>
      <p:sp>
        <p:nvSpPr>
          <p:cNvPr id="3" name="Content Placeholder 2">
            <a:extLst>
              <a:ext uri="{FF2B5EF4-FFF2-40B4-BE49-F238E27FC236}">
                <a16:creationId xmlns:a16="http://schemas.microsoft.com/office/drawing/2014/main" id="{9051D1D5-82CB-4FA4-A2F7-7368EFEC6CB9}"/>
              </a:ext>
            </a:extLst>
          </p:cNvPr>
          <p:cNvSpPr>
            <a:spLocks noGrp="1"/>
          </p:cNvSpPr>
          <p:nvPr>
            <p:ph idx="1"/>
          </p:nvPr>
        </p:nvSpPr>
        <p:spPr>
          <a:xfrm>
            <a:off x="685800" y="1524000"/>
            <a:ext cx="7772400" cy="4724400"/>
          </a:xfrm>
        </p:spPr>
        <p:txBody>
          <a:bodyPr>
            <a:normAutofit lnSpcReduction="10000"/>
          </a:bodyPr>
          <a:lstStyle/>
          <a:p>
            <a:pPr marL="0" indent="0">
              <a:buNone/>
            </a:pPr>
            <a:r>
              <a:rPr lang="en-US" dirty="0"/>
              <a:t>Some implementations combine interpretation and compilation: The first few times a function is called, it is interpreted, but if it is called sufficiently often, it is compiled and all subsequent calls to the function will execute the compiled code.</a:t>
            </a:r>
          </a:p>
          <a:p>
            <a:pPr marL="0" indent="0">
              <a:buNone/>
            </a:pPr>
            <a:r>
              <a:rPr lang="en-US" dirty="0"/>
              <a:t>This is often called </a:t>
            </a:r>
            <a:r>
              <a:rPr lang="en-US" i="1" dirty="0"/>
              <a:t>just-in-time compilation</a:t>
            </a:r>
            <a:r>
              <a:rPr lang="en-US" dirty="0"/>
              <a:t>, though this term was originally used for just postponing </a:t>
            </a:r>
            <a:r>
              <a:rPr lang="en-US" dirty="0" err="1"/>
              <a:t>comilation</a:t>
            </a:r>
            <a:r>
              <a:rPr lang="en-US" dirty="0"/>
              <a:t> of a function until the first time it is called, hence reducing the delay from editing a program to its execution but at the cost of adding smaller delays during execution.</a:t>
            </a:r>
          </a:p>
        </p:txBody>
      </p:sp>
    </p:spTree>
    <p:extLst>
      <p:ext uri="{BB962C8B-B14F-4D97-AF65-F5344CB8AC3E}">
        <p14:creationId xmlns:p14="http://schemas.microsoft.com/office/powerpoint/2010/main" val="220699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CEE4-42A0-4202-AB84-F8B91109EFF4}"/>
              </a:ext>
            </a:extLst>
          </p:cNvPr>
          <p:cNvSpPr>
            <a:spLocks noGrp="1"/>
          </p:cNvSpPr>
          <p:nvPr>
            <p:ph type="title"/>
          </p:nvPr>
        </p:nvSpPr>
        <p:spPr/>
        <p:txBody>
          <a:bodyPr/>
          <a:lstStyle/>
          <a:p>
            <a:r>
              <a:rPr lang="en-US" dirty="0"/>
              <a:t>Different Kinds of Interpretation</a:t>
            </a:r>
          </a:p>
        </p:txBody>
      </p:sp>
      <p:sp>
        <p:nvSpPr>
          <p:cNvPr id="3" name="Content Placeholder 2">
            <a:extLst>
              <a:ext uri="{FF2B5EF4-FFF2-40B4-BE49-F238E27FC236}">
                <a16:creationId xmlns:a16="http://schemas.microsoft.com/office/drawing/2014/main" id="{663964A5-1DCD-4B6D-93C7-0C8E8F1DF68C}"/>
              </a:ext>
            </a:extLst>
          </p:cNvPr>
          <p:cNvSpPr>
            <a:spLocks noGrp="1"/>
          </p:cNvSpPr>
          <p:nvPr>
            <p:ph idx="1"/>
          </p:nvPr>
        </p:nvSpPr>
        <p:spPr/>
        <p:txBody>
          <a:bodyPr/>
          <a:lstStyle/>
          <a:p>
            <a:pPr eaLnBrk="1" hangingPunct="1">
              <a:lnSpc>
                <a:spcPct val="90000"/>
              </a:lnSpc>
            </a:pPr>
            <a:r>
              <a:rPr lang="en-GB" altLang="en-US" dirty="0">
                <a:solidFill>
                  <a:srgbClr val="0033CC"/>
                </a:solidFill>
              </a:rPr>
              <a:t>recursive</a:t>
            </a:r>
            <a:r>
              <a:rPr lang="en-GB" altLang="en-US" dirty="0"/>
              <a:t> interpretation (seen so far)</a:t>
            </a:r>
          </a:p>
          <a:p>
            <a:pPr lvl="1" eaLnBrk="1" hangingPunct="1">
              <a:lnSpc>
                <a:spcPct val="90000"/>
              </a:lnSpc>
            </a:pPr>
            <a:r>
              <a:rPr lang="en-GB" altLang="en-US" dirty="0"/>
              <a:t>operates directly on the AST</a:t>
            </a:r>
          </a:p>
          <a:p>
            <a:pPr lvl="1" eaLnBrk="1" hangingPunct="1">
              <a:lnSpc>
                <a:spcPct val="90000"/>
              </a:lnSpc>
            </a:pPr>
            <a:r>
              <a:rPr lang="en-GB" altLang="en-US" dirty="0"/>
              <a:t>simple to write</a:t>
            </a:r>
          </a:p>
          <a:p>
            <a:pPr lvl="1" eaLnBrk="1" hangingPunct="1">
              <a:lnSpc>
                <a:spcPct val="90000"/>
              </a:lnSpc>
            </a:pPr>
            <a:r>
              <a:rPr lang="en-GB" altLang="en-US" dirty="0"/>
              <a:t>thorough error checks</a:t>
            </a:r>
          </a:p>
          <a:p>
            <a:pPr lvl="1" eaLnBrk="1" hangingPunct="1">
              <a:lnSpc>
                <a:spcPct val="90000"/>
              </a:lnSpc>
            </a:pPr>
            <a:r>
              <a:rPr lang="en-GB" altLang="en-US" dirty="0"/>
              <a:t>very slow: 100x speed of compiled code</a:t>
            </a:r>
          </a:p>
          <a:p>
            <a:pPr lvl="1" eaLnBrk="1" hangingPunct="1">
              <a:lnSpc>
                <a:spcPct val="90000"/>
              </a:lnSpc>
            </a:pPr>
            <a:endParaRPr lang="en-GB" altLang="en-US" sz="1400" dirty="0"/>
          </a:p>
          <a:p>
            <a:pPr eaLnBrk="1" hangingPunct="1">
              <a:lnSpc>
                <a:spcPct val="90000"/>
              </a:lnSpc>
            </a:pPr>
            <a:r>
              <a:rPr lang="en-GB" altLang="en-US" dirty="0">
                <a:solidFill>
                  <a:srgbClr val="0033CC"/>
                </a:solidFill>
              </a:rPr>
              <a:t>iterative</a:t>
            </a:r>
            <a:r>
              <a:rPr lang="en-GB" altLang="en-US" dirty="0"/>
              <a:t> interpretation</a:t>
            </a:r>
          </a:p>
          <a:p>
            <a:pPr lvl="1" eaLnBrk="1" hangingPunct="1">
              <a:lnSpc>
                <a:spcPct val="90000"/>
              </a:lnSpc>
            </a:pPr>
            <a:r>
              <a:rPr lang="en-GB" altLang="en-US" dirty="0"/>
              <a:t>operates on intermediate code</a:t>
            </a:r>
          </a:p>
          <a:p>
            <a:pPr lvl="1" eaLnBrk="1" hangingPunct="1">
              <a:lnSpc>
                <a:spcPct val="90000"/>
              </a:lnSpc>
            </a:pPr>
            <a:r>
              <a:rPr lang="en-GB" altLang="en-US" dirty="0"/>
              <a:t>good error checking</a:t>
            </a:r>
          </a:p>
          <a:p>
            <a:pPr lvl="1" eaLnBrk="1" hangingPunct="1">
              <a:lnSpc>
                <a:spcPct val="90000"/>
              </a:lnSpc>
            </a:pPr>
            <a:r>
              <a:rPr lang="en-GB" altLang="en-US" dirty="0"/>
              <a:t>slow: 10x</a:t>
            </a:r>
            <a:endParaRPr lang="en-US" dirty="0"/>
          </a:p>
        </p:txBody>
      </p:sp>
    </p:spTree>
    <p:extLst>
      <p:ext uri="{BB962C8B-B14F-4D97-AF65-F5344CB8AC3E}">
        <p14:creationId xmlns:p14="http://schemas.microsoft.com/office/powerpoint/2010/main" val="424552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9F9F690-5104-41FC-800D-EDFE0DE8F4CB}"/>
              </a:ext>
            </a:extLst>
          </p:cNvPr>
          <p:cNvSpPr>
            <a:spLocks noGrp="1" noChangeArrowheads="1"/>
          </p:cNvSpPr>
          <p:nvPr>
            <p:ph type="title"/>
          </p:nvPr>
        </p:nvSpPr>
        <p:spPr>
          <a:xfrm>
            <a:off x="685800" y="0"/>
            <a:ext cx="7772400" cy="1143000"/>
          </a:xfrm>
        </p:spPr>
        <p:txBody>
          <a:bodyPr/>
          <a:lstStyle/>
          <a:p>
            <a:pPr eaLnBrk="1" hangingPunct="1"/>
            <a:r>
              <a:rPr lang="en-US" altLang="en-US"/>
              <a:t>Acknowledgment</a:t>
            </a:r>
          </a:p>
        </p:txBody>
      </p:sp>
      <p:sp>
        <p:nvSpPr>
          <p:cNvPr id="5123" name="Rectangle 3">
            <a:extLst>
              <a:ext uri="{FF2B5EF4-FFF2-40B4-BE49-F238E27FC236}">
                <a16:creationId xmlns:a16="http://schemas.microsoft.com/office/drawing/2014/main" id="{A1A22D1E-5954-430C-8455-C8B70EA2CE80}"/>
              </a:ext>
            </a:extLst>
          </p:cNvPr>
          <p:cNvSpPr>
            <a:spLocks noGrp="1" noChangeArrowheads="1"/>
          </p:cNvSpPr>
          <p:nvPr>
            <p:ph type="body" idx="1"/>
          </p:nvPr>
        </p:nvSpPr>
        <p:spPr>
          <a:xfrm>
            <a:off x="533400" y="1143000"/>
            <a:ext cx="8153400" cy="5105400"/>
          </a:xfrm>
        </p:spPr>
        <p:txBody>
          <a:bodyPr>
            <a:normAutofit/>
          </a:bodyPr>
          <a:lstStyle/>
          <a:p>
            <a:pPr eaLnBrk="1" hangingPunct="1">
              <a:defRPr/>
            </a:pPr>
            <a:r>
              <a:rPr lang="en-US" sz="2400" dirty="0"/>
              <a:t>The slides use the required textbooks: [M] and [R] and other sources</a:t>
            </a:r>
          </a:p>
          <a:p>
            <a:pPr eaLnBrk="1" hangingPunct="1">
              <a:defRPr/>
            </a:pPr>
            <a:r>
              <a:rPr lang="en-US" sz="2400" dirty="0"/>
              <a:t>In this presentation, slides 3-18 follow [M], ch.4 very closely. We use text from there without quoting</a:t>
            </a:r>
          </a:p>
          <a:p>
            <a:pPr eaLnBrk="1" hangingPunct="1">
              <a:defRPr/>
            </a:pPr>
            <a:r>
              <a:rPr lang="en-US" sz="2400" dirty="0"/>
              <a:t>The other slides are based mainly on: Watt, David A. and Deryck F. Brown. </a:t>
            </a:r>
            <a:r>
              <a:rPr lang="en-US" sz="2400" i="1" dirty="0"/>
              <a:t>Programming Language Processors in Java</a:t>
            </a:r>
            <a:r>
              <a:rPr lang="en-US" sz="2400" dirty="0"/>
              <a:t>. Prentice-Hall, 2000 [W] and related slides from Bent Thomsen’s course at the University of Aalborg in Denmark</a:t>
            </a:r>
          </a:p>
          <a:p>
            <a:pPr eaLnBrk="1" hangingPunct="1">
              <a:defRPr/>
            </a:pPr>
            <a:r>
              <a:rPr lang="en-US" sz="2400" dirty="0"/>
              <a:t>[M10]: the online version of the edition of Torben </a:t>
            </a:r>
            <a:r>
              <a:rPr lang="en-US" sz="2400" dirty="0" err="1"/>
              <a:t>Mogensen’s</a:t>
            </a:r>
            <a:r>
              <a:rPr lang="en-US" sz="2400" dirty="0"/>
              <a:t> textbook, </a:t>
            </a:r>
            <a:r>
              <a:rPr lang="en-US" sz="2400" i="1" dirty="0"/>
              <a:t>Basics of Compiler Design</a:t>
            </a:r>
            <a:endParaRPr lang="en-US" sz="2400" dirty="0"/>
          </a:p>
        </p:txBody>
      </p:sp>
    </p:spTree>
    <p:extLst>
      <p:ext uri="{BB962C8B-B14F-4D97-AF65-F5344CB8AC3E}">
        <p14:creationId xmlns:p14="http://schemas.microsoft.com/office/powerpoint/2010/main" val="386048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229E737-BA24-45D4-B676-A05222AFE988}"/>
              </a:ext>
            </a:extLst>
          </p:cNvPr>
          <p:cNvSpPr>
            <a:spLocks noGrp="1" noChangeArrowheads="1"/>
          </p:cNvSpPr>
          <p:nvPr>
            <p:ph type="title"/>
          </p:nvPr>
        </p:nvSpPr>
        <p:spPr/>
        <p:txBody>
          <a:bodyPr/>
          <a:lstStyle/>
          <a:p>
            <a:pPr eaLnBrk="1" hangingPunct="1"/>
            <a:r>
              <a:rPr lang="en-US" altLang="en-US"/>
              <a:t>What’s next?</a:t>
            </a:r>
            <a:endParaRPr lang="en-GB" altLang="en-US"/>
          </a:p>
        </p:txBody>
      </p:sp>
      <p:sp>
        <p:nvSpPr>
          <p:cNvPr id="886787" name="Rectangle 3">
            <a:extLst>
              <a:ext uri="{FF2B5EF4-FFF2-40B4-BE49-F238E27FC236}">
                <a16:creationId xmlns:a16="http://schemas.microsoft.com/office/drawing/2014/main" id="{ED1289CA-8047-4ABB-96DE-3E6A11EE44BD}"/>
              </a:ext>
            </a:extLst>
          </p:cNvPr>
          <p:cNvSpPr>
            <a:spLocks noGrp="1" noChangeArrowheads="1"/>
          </p:cNvSpPr>
          <p:nvPr>
            <p:ph type="body" idx="1"/>
          </p:nvPr>
        </p:nvSpPr>
        <p:spPr/>
        <p:txBody>
          <a:bodyPr/>
          <a:lstStyle/>
          <a:p>
            <a:pPr eaLnBrk="1" hangingPunct="1"/>
            <a:endParaRPr lang="en-GB" altLang="en-US"/>
          </a:p>
          <a:p>
            <a:pPr eaLnBrk="1" hangingPunct="1"/>
            <a:endParaRPr lang="en-GB" altLang="en-US"/>
          </a:p>
          <a:p>
            <a:pPr eaLnBrk="1" hangingPunct="1"/>
            <a:r>
              <a:rPr lang="en-GB" altLang="en-US"/>
              <a:t>interpretation</a:t>
            </a:r>
          </a:p>
          <a:p>
            <a:pPr eaLnBrk="1" hangingPunct="1"/>
            <a:endParaRPr lang="en-GB" altLang="en-US"/>
          </a:p>
          <a:p>
            <a:pPr eaLnBrk="1" hangingPunct="1"/>
            <a:r>
              <a:rPr lang="en-GB" altLang="en-US"/>
              <a:t>code generation </a:t>
            </a:r>
          </a:p>
          <a:p>
            <a:pPr lvl="1" eaLnBrk="1" hangingPunct="1"/>
            <a:r>
              <a:rPr lang="en-GB" altLang="en-US"/>
              <a:t>code selection</a:t>
            </a:r>
          </a:p>
          <a:p>
            <a:pPr lvl="1" eaLnBrk="1" hangingPunct="1"/>
            <a:r>
              <a:rPr lang="en-GB" altLang="en-US"/>
              <a:t>register allocation</a:t>
            </a:r>
          </a:p>
          <a:p>
            <a:pPr lvl="1" eaLnBrk="1" hangingPunct="1"/>
            <a:r>
              <a:rPr lang="en-GB" altLang="en-US"/>
              <a:t>instruction ordering</a:t>
            </a:r>
            <a:endParaRPr lang="en-US" altLang="en-US"/>
          </a:p>
        </p:txBody>
      </p:sp>
      <p:sp>
        <p:nvSpPr>
          <p:cNvPr id="9220" name="Rectangle 4">
            <a:extLst>
              <a:ext uri="{FF2B5EF4-FFF2-40B4-BE49-F238E27FC236}">
                <a16:creationId xmlns:a16="http://schemas.microsoft.com/office/drawing/2014/main" id="{1E2DC685-A226-43FE-8998-849FFF849F0E}"/>
              </a:ext>
            </a:extLst>
          </p:cNvPr>
          <p:cNvSpPr>
            <a:spLocks noChangeArrowheads="1"/>
          </p:cNvSpPr>
          <p:nvPr/>
        </p:nvSpPr>
        <p:spPr bwMode="auto">
          <a:xfrm>
            <a:off x="5843588" y="1782763"/>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1" name="Rectangle 5">
            <a:extLst>
              <a:ext uri="{FF2B5EF4-FFF2-40B4-BE49-F238E27FC236}">
                <a16:creationId xmlns:a16="http://schemas.microsoft.com/office/drawing/2014/main" id="{17D02967-953B-4729-94E1-093198D5CF8E}"/>
              </a:ext>
            </a:extLst>
          </p:cNvPr>
          <p:cNvSpPr>
            <a:spLocks noChangeArrowheads="1"/>
          </p:cNvSpPr>
          <p:nvPr/>
        </p:nvSpPr>
        <p:spPr bwMode="auto">
          <a:xfrm>
            <a:off x="6075363" y="17526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Source program</a:t>
            </a:r>
            <a:endParaRPr kumimoji="1" lang="en-US" altLang="en-US" sz="1800">
              <a:latin typeface="Arial" panose="020B0604020202020204" pitchFamily="34" charset="0"/>
            </a:endParaRPr>
          </a:p>
        </p:txBody>
      </p:sp>
      <p:sp>
        <p:nvSpPr>
          <p:cNvPr id="9222" name="Rectangle 6">
            <a:extLst>
              <a:ext uri="{FF2B5EF4-FFF2-40B4-BE49-F238E27FC236}">
                <a16:creationId xmlns:a16="http://schemas.microsoft.com/office/drawing/2014/main" id="{885DCDA8-85C0-4662-84EE-866196496C10}"/>
              </a:ext>
            </a:extLst>
          </p:cNvPr>
          <p:cNvSpPr>
            <a:spLocks noChangeArrowheads="1"/>
          </p:cNvSpPr>
          <p:nvPr/>
        </p:nvSpPr>
        <p:spPr bwMode="auto">
          <a:xfrm>
            <a:off x="5843588" y="3416300"/>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3" name="Rectangle 7">
            <a:extLst>
              <a:ext uri="{FF2B5EF4-FFF2-40B4-BE49-F238E27FC236}">
                <a16:creationId xmlns:a16="http://schemas.microsoft.com/office/drawing/2014/main" id="{91C3C60F-7515-45F1-9FEE-4004CA327F72}"/>
              </a:ext>
            </a:extLst>
          </p:cNvPr>
          <p:cNvSpPr>
            <a:spLocks noChangeArrowheads="1"/>
          </p:cNvSpPr>
          <p:nvPr/>
        </p:nvSpPr>
        <p:spPr bwMode="auto">
          <a:xfrm>
            <a:off x="6129338" y="3419475"/>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annotated AST</a:t>
            </a:r>
            <a:endParaRPr kumimoji="1" lang="en-US" altLang="en-US" sz="1800">
              <a:latin typeface="Arial" panose="020B0604020202020204" pitchFamily="34" charset="0"/>
            </a:endParaRPr>
          </a:p>
        </p:txBody>
      </p:sp>
      <p:sp>
        <p:nvSpPr>
          <p:cNvPr id="9224" name="Rectangle 8">
            <a:extLst>
              <a:ext uri="{FF2B5EF4-FFF2-40B4-BE49-F238E27FC236}">
                <a16:creationId xmlns:a16="http://schemas.microsoft.com/office/drawing/2014/main" id="{6BE99427-6FF7-4FCC-9A60-6BC909A1C237}"/>
              </a:ext>
            </a:extLst>
          </p:cNvPr>
          <p:cNvSpPr>
            <a:spLocks noChangeArrowheads="1"/>
          </p:cNvSpPr>
          <p:nvPr/>
        </p:nvSpPr>
        <p:spPr bwMode="auto">
          <a:xfrm>
            <a:off x="6959600" y="2754313"/>
            <a:ext cx="7413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5" name="Freeform 9">
            <a:extLst>
              <a:ext uri="{FF2B5EF4-FFF2-40B4-BE49-F238E27FC236}">
                <a16:creationId xmlns:a16="http://schemas.microsoft.com/office/drawing/2014/main" id="{8E0480E4-14F9-4685-B1C4-51D704CD062F}"/>
              </a:ext>
            </a:extLst>
          </p:cNvPr>
          <p:cNvSpPr>
            <a:spLocks/>
          </p:cNvSpPr>
          <p:nvPr/>
        </p:nvSpPr>
        <p:spPr bwMode="auto">
          <a:xfrm>
            <a:off x="5834063" y="2398713"/>
            <a:ext cx="2020887" cy="635000"/>
          </a:xfrm>
          <a:custGeom>
            <a:avLst/>
            <a:gdLst>
              <a:gd name="T0" fmla="*/ 2017527 w 1203"/>
              <a:gd name="T1" fmla="*/ 83007 h 1377"/>
              <a:gd name="T2" fmla="*/ 2005768 w 1203"/>
              <a:gd name="T3" fmla="*/ 65022 h 1377"/>
              <a:gd name="T4" fmla="*/ 1980570 w 1203"/>
              <a:gd name="T5" fmla="*/ 48420 h 1377"/>
              <a:gd name="T6" fmla="*/ 1941933 w 1203"/>
              <a:gd name="T7" fmla="*/ 34125 h 1377"/>
              <a:gd name="T8" fmla="*/ 1896576 w 1203"/>
              <a:gd name="T9" fmla="*/ 21674 h 1377"/>
              <a:gd name="T10" fmla="*/ 1844500 w 1203"/>
              <a:gd name="T11" fmla="*/ 11068 h 1377"/>
              <a:gd name="T12" fmla="*/ 1784025 w 1203"/>
              <a:gd name="T13" fmla="*/ 4150 h 1377"/>
              <a:gd name="T14" fmla="*/ 1718510 w 1203"/>
              <a:gd name="T15" fmla="*/ 922 h 1377"/>
              <a:gd name="T16" fmla="*/ 337654 w 1203"/>
              <a:gd name="T17" fmla="*/ 0 h 1377"/>
              <a:gd name="T18" fmla="*/ 268780 w 1203"/>
              <a:gd name="T19" fmla="*/ 2306 h 1377"/>
              <a:gd name="T20" fmla="*/ 206624 w 1203"/>
              <a:gd name="T21" fmla="*/ 7840 h 1377"/>
              <a:gd name="T22" fmla="*/ 147829 w 1203"/>
              <a:gd name="T23" fmla="*/ 16140 h 1377"/>
              <a:gd name="T24" fmla="*/ 97433 w 1203"/>
              <a:gd name="T25" fmla="*/ 27208 h 1377"/>
              <a:gd name="T26" fmla="*/ 57116 w 1203"/>
              <a:gd name="T27" fmla="*/ 41042 h 1377"/>
              <a:gd name="T28" fmla="*/ 26878 w 1203"/>
              <a:gd name="T29" fmla="*/ 56721 h 1377"/>
              <a:gd name="T30" fmla="*/ 6719 w 1203"/>
              <a:gd name="T31" fmla="*/ 74245 h 1377"/>
              <a:gd name="T32" fmla="*/ 0 w 1203"/>
              <a:gd name="T33" fmla="*/ 92691 h 1377"/>
              <a:gd name="T34" fmla="*/ 1680 w 1203"/>
              <a:gd name="T35" fmla="*/ 551993 h 1377"/>
              <a:gd name="T36" fmla="*/ 15119 w 1203"/>
              <a:gd name="T37" fmla="*/ 569978 h 1377"/>
              <a:gd name="T38" fmla="*/ 40317 w 1203"/>
              <a:gd name="T39" fmla="*/ 586580 h 1377"/>
              <a:gd name="T40" fmla="*/ 77274 w 1203"/>
              <a:gd name="T41" fmla="*/ 601336 h 1377"/>
              <a:gd name="T42" fmla="*/ 122631 w 1203"/>
              <a:gd name="T43" fmla="*/ 613787 h 1377"/>
              <a:gd name="T44" fmla="*/ 176387 w 1203"/>
              <a:gd name="T45" fmla="*/ 623932 h 1377"/>
              <a:gd name="T46" fmla="*/ 236862 w 1203"/>
              <a:gd name="T47" fmla="*/ 630850 h 1377"/>
              <a:gd name="T48" fmla="*/ 302377 w 1203"/>
              <a:gd name="T49" fmla="*/ 634539 h 1377"/>
              <a:gd name="T50" fmla="*/ 1683233 w 1203"/>
              <a:gd name="T51" fmla="*/ 635000 h 1377"/>
              <a:gd name="T52" fmla="*/ 1750427 w 1203"/>
              <a:gd name="T53" fmla="*/ 633155 h 1377"/>
              <a:gd name="T54" fmla="*/ 1814263 w 1203"/>
              <a:gd name="T55" fmla="*/ 628083 h 1377"/>
              <a:gd name="T56" fmla="*/ 1871378 w 1203"/>
              <a:gd name="T57" fmla="*/ 619321 h 1377"/>
              <a:gd name="T58" fmla="*/ 1921775 w 1203"/>
              <a:gd name="T59" fmla="*/ 608253 h 1377"/>
              <a:gd name="T60" fmla="*/ 1962091 w 1203"/>
              <a:gd name="T61" fmla="*/ 594419 h 1377"/>
              <a:gd name="T62" fmla="*/ 1995689 w 1203"/>
              <a:gd name="T63" fmla="*/ 578279 h 1377"/>
              <a:gd name="T64" fmla="*/ 2012488 w 1203"/>
              <a:gd name="T65" fmla="*/ 561216 h 1377"/>
              <a:gd name="T66" fmla="*/ 2020887 w 1203"/>
              <a:gd name="T67" fmla="*/ 542309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6" name="Text Box 10">
            <a:extLst>
              <a:ext uri="{FF2B5EF4-FFF2-40B4-BE49-F238E27FC236}">
                <a16:creationId xmlns:a16="http://schemas.microsoft.com/office/drawing/2014/main" id="{1B8FE26F-B4A0-4997-A440-0F7FF0574C94}"/>
              </a:ext>
            </a:extLst>
          </p:cNvPr>
          <p:cNvSpPr txBox="1">
            <a:spLocks noChangeArrowheads="1"/>
          </p:cNvSpPr>
          <p:nvPr/>
        </p:nvSpPr>
        <p:spPr bwMode="auto">
          <a:xfrm>
            <a:off x="6251575" y="2487613"/>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front-end</a:t>
            </a:r>
            <a:endParaRPr kumimoji="1" lang="en-US" altLang="en-US">
              <a:latin typeface="Arial Narrow" panose="020B0606020202030204" pitchFamily="34" charset="0"/>
            </a:endParaRPr>
          </a:p>
        </p:txBody>
      </p:sp>
      <p:sp>
        <p:nvSpPr>
          <p:cNvPr id="9227" name="Line 11">
            <a:extLst>
              <a:ext uri="{FF2B5EF4-FFF2-40B4-BE49-F238E27FC236}">
                <a16:creationId xmlns:a16="http://schemas.microsoft.com/office/drawing/2014/main" id="{32FEB9F9-D081-4D16-96AC-F5F7219800BB}"/>
              </a:ext>
            </a:extLst>
          </p:cNvPr>
          <p:cNvSpPr>
            <a:spLocks noChangeShapeType="1"/>
          </p:cNvSpPr>
          <p:nvPr/>
        </p:nvSpPr>
        <p:spPr bwMode="auto">
          <a:xfrm>
            <a:off x="6845300" y="3033713"/>
            <a:ext cx="0" cy="385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228" name="Line 12">
            <a:extLst>
              <a:ext uri="{FF2B5EF4-FFF2-40B4-BE49-F238E27FC236}">
                <a16:creationId xmlns:a16="http://schemas.microsoft.com/office/drawing/2014/main" id="{A8403B68-B3C6-4D3E-B2AD-E00FAC18758B}"/>
              </a:ext>
            </a:extLst>
          </p:cNvPr>
          <p:cNvSpPr>
            <a:spLocks noChangeShapeType="1"/>
          </p:cNvSpPr>
          <p:nvPr/>
        </p:nvSpPr>
        <p:spPr bwMode="auto">
          <a:xfrm>
            <a:off x="6845300" y="2052638"/>
            <a:ext cx="0" cy="3460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229" name="Rectangle 13">
            <a:extLst>
              <a:ext uri="{FF2B5EF4-FFF2-40B4-BE49-F238E27FC236}">
                <a16:creationId xmlns:a16="http://schemas.microsoft.com/office/drawing/2014/main" id="{3C0058DC-E15D-4AD0-8C91-85E34A4DE0CB}"/>
              </a:ext>
            </a:extLst>
          </p:cNvPr>
          <p:cNvSpPr>
            <a:spLocks noChangeArrowheads="1"/>
          </p:cNvSpPr>
          <p:nvPr/>
        </p:nvSpPr>
        <p:spPr bwMode="auto">
          <a:xfrm>
            <a:off x="6981825" y="5284788"/>
            <a:ext cx="1684338" cy="277812"/>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30" name="Rectangle 14">
            <a:extLst>
              <a:ext uri="{FF2B5EF4-FFF2-40B4-BE49-F238E27FC236}">
                <a16:creationId xmlns:a16="http://schemas.microsoft.com/office/drawing/2014/main" id="{E99197B0-8EFF-44FD-88EF-CAE928AB5B73}"/>
              </a:ext>
            </a:extLst>
          </p:cNvPr>
          <p:cNvSpPr>
            <a:spLocks noChangeArrowheads="1"/>
          </p:cNvSpPr>
          <p:nvPr/>
        </p:nvSpPr>
        <p:spPr bwMode="auto">
          <a:xfrm>
            <a:off x="7237413" y="5287963"/>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1800">
                <a:solidFill>
                  <a:srgbClr val="000000"/>
                </a:solidFill>
                <a:latin typeface="Arial" panose="020B0604020202020204" pitchFamily="34" charset="0"/>
              </a:rPr>
              <a:t>Object code</a:t>
            </a:r>
            <a:endParaRPr kumimoji="1" lang="en-US" altLang="en-US" sz="1800">
              <a:latin typeface="Arial" panose="020B0604020202020204" pitchFamily="34" charset="0"/>
            </a:endParaRPr>
          </a:p>
        </p:txBody>
      </p:sp>
      <p:sp>
        <p:nvSpPr>
          <p:cNvPr id="9231" name="Freeform 15">
            <a:extLst>
              <a:ext uri="{FF2B5EF4-FFF2-40B4-BE49-F238E27FC236}">
                <a16:creationId xmlns:a16="http://schemas.microsoft.com/office/drawing/2014/main" id="{4D1A57D4-3C40-43AC-BD6A-9152F94592F6}"/>
              </a:ext>
            </a:extLst>
          </p:cNvPr>
          <p:cNvSpPr>
            <a:spLocks/>
          </p:cNvSpPr>
          <p:nvPr/>
        </p:nvSpPr>
        <p:spPr bwMode="auto">
          <a:xfrm>
            <a:off x="6986588" y="4305300"/>
            <a:ext cx="1674812" cy="627063"/>
          </a:xfrm>
          <a:custGeom>
            <a:avLst/>
            <a:gdLst>
              <a:gd name="T0" fmla="*/ 1672028 w 1203"/>
              <a:gd name="T1" fmla="*/ 81969 h 1377"/>
              <a:gd name="T2" fmla="*/ 1662282 w 1203"/>
              <a:gd name="T3" fmla="*/ 64209 h 1377"/>
              <a:gd name="T4" fmla="*/ 1641399 w 1203"/>
              <a:gd name="T5" fmla="*/ 47815 h 1377"/>
              <a:gd name="T6" fmla="*/ 1609379 w 1203"/>
              <a:gd name="T7" fmla="*/ 33698 h 1377"/>
              <a:gd name="T8" fmla="*/ 1571789 w 1203"/>
              <a:gd name="T9" fmla="*/ 21403 h 1377"/>
              <a:gd name="T10" fmla="*/ 1528631 w 1203"/>
              <a:gd name="T11" fmla="*/ 10929 h 1377"/>
              <a:gd name="T12" fmla="*/ 1478512 w 1203"/>
              <a:gd name="T13" fmla="*/ 4098 h 1377"/>
              <a:gd name="T14" fmla="*/ 1424217 w 1203"/>
              <a:gd name="T15" fmla="*/ 911 h 1377"/>
              <a:gd name="T16" fmla="*/ 279831 w 1203"/>
              <a:gd name="T17" fmla="*/ 0 h 1377"/>
              <a:gd name="T18" fmla="*/ 222751 w 1203"/>
              <a:gd name="T19" fmla="*/ 2277 h 1377"/>
              <a:gd name="T20" fmla="*/ 171240 w 1203"/>
              <a:gd name="T21" fmla="*/ 7742 h 1377"/>
              <a:gd name="T22" fmla="*/ 122513 w 1203"/>
              <a:gd name="T23" fmla="*/ 15938 h 1377"/>
              <a:gd name="T24" fmla="*/ 80747 w 1203"/>
              <a:gd name="T25" fmla="*/ 26868 h 1377"/>
              <a:gd name="T26" fmla="*/ 47335 w 1203"/>
              <a:gd name="T27" fmla="*/ 40529 h 1377"/>
              <a:gd name="T28" fmla="*/ 22275 w 1203"/>
              <a:gd name="T29" fmla="*/ 56012 h 1377"/>
              <a:gd name="T30" fmla="*/ 5569 w 1203"/>
              <a:gd name="T31" fmla="*/ 73317 h 1377"/>
              <a:gd name="T32" fmla="*/ 0 w 1203"/>
              <a:gd name="T33" fmla="*/ 91532 h 1377"/>
              <a:gd name="T34" fmla="*/ 1392 w 1203"/>
              <a:gd name="T35" fmla="*/ 545094 h 1377"/>
              <a:gd name="T36" fmla="*/ 12530 w 1203"/>
              <a:gd name="T37" fmla="*/ 562854 h 1377"/>
              <a:gd name="T38" fmla="*/ 33413 w 1203"/>
              <a:gd name="T39" fmla="*/ 579248 h 1377"/>
              <a:gd name="T40" fmla="*/ 64041 w 1203"/>
              <a:gd name="T41" fmla="*/ 593820 h 1377"/>
              <a:gd name="T42" fmla="*/ 101630 w 1203"/>
              <a:gd name="T43" fmla="*/ 606115 h 1377"/>
              <a:gd name="T44" fmla="*/ 146181 w 1203"/>
              <a:gd name="T45" fmla="*/ 616134 h 1377"/>
              <a:gd name="T46" fmla="*/ 196300 w 1203"/>
              <a:gd name="T47" fmla="*/ 622965 h 1377"/>
              <a:gd name="T48" fmla="*/ 250595 w 1203"/>
              <a:gd name="T49" fmla="*/ 626608 h 1377"/>
              <a:gd name="T50" fmla="*/ 1394981 w 1203"/>
              <a:gd name="T51" fmla="*/ 627063 h 1377"/>
              <a:gd name="T52" fmla="*/ 1450668 w 1203"/>
              <a:gd name="T53" fmla="*/ 625241 h 1377"/>
              <a:gd name="T54" fmla="*/ 1503572 w 1203"/>
              <a:gd name="T55" fmla="*/ 620232 h 1377"/>
              <a:gd name="T56" fmla="*/ 1550907 w 1203"/>
              <a:gd name="T57" fmla="*/ 611580 h 1377"/>
              <a:gd name="T58" fmla="*/ 1592672 w 1203"/>
              <a:gd name="T59" fmla="*/ 600651 h 1377"/>
              <a:gd name="T60" fmla="*/ 1626085 w 1203"/>
              <a:gd name="T61" fmla="*/ 586989 h 1377"/>
              <a:gd name="T62" fmla="*/ 1653929 w 1203"/>
              <a:gd name="T63" fmla="*/ 571051 h 1377"/>
              <a:gd name="T64" fmla="*/ 1667851 w 1203"/>
              <a:gd name="T65" fmla="*/ 554202 h 1377"/>
              <a:gd name="T66" fmla="*/ 1674812 w 1203"/>
              <a:gd name="T67" fmla="*/ 535531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Text Box 16">
            <a:extLst>
              <a:ext uri="{FF2B5EF4-FFF2-40B4-BE49-F238E27FC236}">
                <a16:creationId xmlns:a16="http://schemas.microsoft.com/office/drawing/2014/main" id="{3BB17C5D-6A76-4CD3-A89A-F0F68C6684B1}"/>
              </a:ext>
            </a:extLst>
          </p:cNvPr>
          <p:cNvSpPr txBox="1">
            <a:spLocks noChangeArrowheads="1"/>
          </p:cNvSpPr>
          <p:nvPr/>
        </p:nvSpPr>
        <p:spPr bwMode="auto">
          <a:xfrm>
            <a:off x="6962775" y="4441825"/>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2000">
                <a:latin typeface="Arial Narrow" panose="020B0606020202030204" pitchFamily="34" charset="0"/>
              </a:rPr>
              <a:t>Code generation</a:t>
            </a:r>
            <a:endParaRPr kumimoji="1" lang="en-US" altLang="en-US" sz="2000">
              <a:latin typeface="Arial Narrow" panose="020B0606020202030204" pitchFamily="34" charset="0"/>
            </a:endParaRPr>
          </a:p>
        </p:txBody>
      </p:sp>
      <p:sp>
        <p:nvSpPr>
          <p:cNvPr id="9233" name="Line 17">
            <a:extLst>
              <a:ext uri="{FF2B5EF4-FFF2-40B4-BE49-F238E27FC236}">
                <a16:creationId xmlns:a16="http://schemas.microsoft.com/office/drawing/2014/main" id="{4A33A7D6-D6A6-428B-A0BA-131B9F150E27}"/>
              </a:ext>
            </a:extLst>
          </p:cNvPr>
          <p:cNvSpPr>
            <a:spLocks noChangeShapeType="1"/>
          </p:cNvSpPr>
          <p:nvPr/>
        </p:nvSpPr>
        <p:spPr bwMode="auto">
          <a:xfrm>
            <a:off x="7839075" y="4932363"/>
            <a:ext cx="0" cy="355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886802" name="Group 18">
            <a:extLst>
              <a:ext uri="{FF2B5EF4-FFF2-40B4-BE49-F238E27FC236}">
                <a16:creationId xmlns:a16="http://schemas.microsoft.com/office/drawing/2014/main" id="{E90F50BA-76D2-4719-960B-42A37CC69FAA}"/>
              </a:ext>
            </a:extLst>
          </p:cNvPr>
          <p:cNvGrpSpPr>
            <a:grpSpLocks/>
          </p:cNvGrpSpPr>
          <p:nvPr/>
        </p:nvGrpSpPr>
        <p:grpSpPr bwMode="auto">
          <a:xfrm>
            <a:off x="5030788" y="3683000"/>
            <a:ext cx="1814512" cy="1249363"/>
            <a:chOff x="3169" y="2320"/>
            <a:chExt cx="1143" cy="787"/>
          </a:xfrm>
        </p:grpSpPr>
        <p:sp>
          <p:nvSpPr>
            <p:cNvPr id="9236" name="Text Box 19">
              <a:extLst>
                <a:ext uri="{FF2B5EF4-FFF2-40B4-BE49-F238E27FC236}">
                  <a16:creationId xmlns:a16="http://schemas.microsoft.com/office/drawing/2014/main" id="{35CABFCA-BBAD-4ACB-864C-013E0E137DDB}"/>
                </a:ext>
              </a:extLst>
            </p:cNvPr>
            <p:cNvSpPr txBox="1">
              <a:spLocks noChangeArrowheads="1"/>
            </p:cNvSpPr>
            <p:nvPr/>
          </p:nvSpPr>
          <p:spPr bwMode="auto">
            <a:xfrm>
              <a:off x="3280" y="2766"/>
              <a:ext cx="8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interpreter</a:t>
              </a:r>
              <a:endParaRPr kumimoji="1" lang="en-US" altLang="en-US">
                <a:latin typeface="Arial Narrow" panose="020B0606020202030204" pitchFamily="34" charset="0"/>
              </a:endParaRPr>
            </a:p>
          </p:txBody>
        </p:sp>
        <p:grpSp>
          <p:nvGrpSpPr>
            <p:cNvPr id="9237" name="Group 20">
              <a:extLst>
                <a:ext uri="{FF2B5EF4-FFF2-40B4-BE49-F238E27FC236}">
                  <a16:creationId xmlns:a16="http://schemas.microsoft.com/office/drawing/2014/main" id="{88A21786-36A5-47D3-A82C-16D239646AF5}"/>
                </a:ext>
              </a:extLst>
            </p:cNvPr>
            <p:cNvGrpSpPr>
              <a:grpSpLocks/>
            </p:cNvGrpSpPr>
            <p:nvPr/>
          </p:nvGrpSpPr>
          <p:grpSpPr bwMode="auto">
            <a:xfrm>
              <a:off x="3169" y="2320"/>
              <a:ext cx="1143" cy="787"/>
              <a:chOff x="3169" y="2320"/>
              <a:chExt cx="1143" cy="787"/>
            </a:xfrm>
          </p:grpSpPr>
          <p:sp>
            <p:nvSpPr>
              <p:cNvPr id="9238" name="Freeform 21">
                <a:extLst>
                  <a:ext uri="{FF2B5EF4-FFF2-40B4-BE49-F238E27FC236}">
                    <a16:creationId xmlns:a16="http://schemas.microsoft.com/office/drawing/2014/main" id="{37280A95-FE88-45C8-8D0D-CA1B518080F6}"/>
                  </a:ext>
                </a:extLst>
              </p:cNvPr>
              <p:cNvSpPr>
                <a:spLocks/>
              </p:cNvSpPr>
              <p:nvPr/>
            </p:nvSpPr>
            <p:spPr bwMode="auto">
              <a:xfrm>
                <a:off x="3169" y="2712"/>
                <a:ext cx="1055" cy="395"/>
              </a:xfrm>
              <a:custGeom>
                <a:avLst/>
                <a:gdLst>
                  <a:gd name="T0" fmla="*/ 1053 w 1203"/>
                  <a:gd name="T1" fmla="*/ 52 h 1377"/>
                  <a:gd name="T2" fmla="*/ 1047 w 1203"/>
                  <a:gd name="T3" fmla="*/ 40 h 1377"/>
                  <a:gd name="T4" fmla="*/ 1034 w 1203"/>
                  <a:gd name="T5" fmla="*/ 30 h 1377"/>
                  <a:gd name="T6" fmla="*/ 1014 w 1203"/>
                  <a:gd name="T7" fmla="*/ 21 h 1377"/>
                  <a:gd name="T8" fmla="*/ 990 w 1203"/>
                  <a:gd name="T9" fmla="*/ 13 h 1377"/>
                  <a:gd name="T10" fmla="*/ 963 w 1203"/>
                  <a:gd name="T11" fmla="*/ 7 h 1377"/>
                  <a:gd name="T12" fmla="*/ 931 w 1203"/>
                  <a:gd name="T13" fmla="*/ 3 h 1377"/>
                  <a:gd name="T14" fmla="*/ 897 w 1203"/>
                  <a:gd name="T15" fmla="*/ 1 h 1377"/>
                  <a:gd name="T16" fmla="*/ 176 w 1203"/>
                  <a:gd name="T17" fmla="*/ 0 h 1377"/>
                  <a:gd name="T18" fmla="*/ 140 w 1203"/>
                  <a:gd name="T19" fmla="*/ 1 h 1377"/>
                  <a:gd name="T20" fmla="*/ 108 w 1203"/>
                  <a:gd name="T21" fmla="*/ 5 h 1377"/>
                  <a:gd name="T22" fmla="*/ 77 w 1203"/>
                  <a:gd name="T23" fmla="*/ 10 h 1377"/>
                  <a:gd name="T24" fmla="*/ 51 w 1203"/>
                  <a:gd name="T25" fmla="*/ 17 h 1377"/>
                  <a:gd name="T26" fmla="*/ 30 w 1203"/>
                  <a:gd name="T27" fmla="*/ 26 h 1377"/>
                  <a:gd name="T28" fmla="*/ 14 w 1203"/>
                  <a:gd name="T29" fmla="*/ 35 h 1377"/>
                  <a:gd name="T30" fmla="*/ 4 w 1203"/>
                  <a:gd name="T31" fmla="*/ 46 h 1377"/>
                  <a:gd name="T32" fmla="*/ 0 w 1203"/>
                  <a:gd name="T33" fmla="*/ 58 h 1377"/>
                  <a:gd name="T34" fmla="*/ 1 w 1203"/>
                  <a:gd name="T35" fmla="*/ 343 h 1377"/>
                  <a:gd name="T36" fmla="*/ 8 w 1203"/>
                  <a:gd name="T37" fmla="*/ 355 h 1377"/>
                  <a:gd name="T38" fmla="*/ 21 w 1203"/>
                  <a:gd name="T39" fmla="*/ 365 h 1377"/>
                  <a:gd name="T40" fmla="*/ 40 w 1203"/>
                  <a:gd name="T41" fmla="*/ 374 h 1377"/>
                  <a:gd name="T42" fmla="*/ 64 w 1203"/>
                  <a:gd name="T43" fmla="*/ 382 h 1377"/>
                  <a:gd name="T44" fmla="*/ 92 w 1203"/>
                  <a:gd name="T45" fmla="*/ 388 h 1377"/>
                  <a:gd name="T46" fmla="*/ 124 w 1203"/>
                  <a:gd name="T47" fmla="*/ 392 h 1377"/>
                  <a:gd name="T48" fmla="*/ 158 w 1203"/>
                  <a:gd name="T49" fmla="*/ 395 h 1377"/>
                  <a:gd name="T50" fmla="*/ 879 w 1203"/>
                  <a:gd name="T51" fmla="*/ 395 h 1377"/>
                  <a:gd name="T52" fmla="*/ 914 w 1203"/>
                  <a:gd name="T53" fmla="*/ 394 h 1377"/>
                  <a:gd name="T54" fmla="*/ 947 w 1203"/>
                  <a:gd name="T55" fmla="*/ 391 h 1377"/>
                  <a:gd name="T56" fmla="*/ 977 w 1203"/>
                  <a:gd name="T57" fmla="*/ 385 h 1377"/>
                  <a:gd name="T58" fmla="*/ 1003 w 1203"/>
                  <a:gd name="T59" fmla="*/ 378 h 1377"/>
                  <a:gd name="T60" fmla="*/ 1024 w 1203"/>
                  <a:gd name="T61" fmla="*/ 370 h 1377"/>
                  <a:gd name="T62" fmla="*/ 1042 w 1203"/>
                  <a:gd name="T63" fmla="*/ 360 h 1377"/>
                  <a:gd name="T64" fmla="*/ 1051 w 1203"/>
                  <a:gd name="T65" fmla="*/ 349 h 1377"/>
                  <a:gd name="T66" fmla="*/ 1055 w 1203"/>
                  <a:gd name="T67" fmla="*/ 337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Line 22">
                <a:extLst>
                  <a:ext uri="{FF2B5EF4-FFF2-40B4-BE49-F238E27FC236}">
                    <a16:creationId xmlns:a16="http://schemas.microsoft.com/office/drawing/2014/main" id="{A456796B-C52B-4119-86C3-11CA5EB698A4}"/>
                  </a:ext>
                </a:extLst>
              </p:cNvPr>
              <p:cNvSpPr>
                <a:spLocks noChangeShapeType="1"/>
              </p:cNvSpPr>
              <p:nvPr/>
            </p:nvSpPr>
            <p:spPr bwMode="auto">
              <a:xfrm flipH="1">
                <a:off x="3671" y="2320"/>
                <a:ext cx="641" cy="3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sp>
        <p:nvSpPr>
          <p:cNvPr id="9235" name="Line 23">
            <a:extLst>
              <a:ext uri="{FF2B5EF4-FFF2-40B4-BE49-F238E27FC236}">
                <a16:creationId xmlns:a16="http://schemas.microsoft.com/office/drawing/2014/main" id="{D69BDC06-84A4-4687-AB81-020931C2783A}"/>
              </a:ext>
            </a:extLst>
          </p:cNvPr>
          <p:cNvSpPr>
            <a:spLocks noChangeShapeType="1"/>
          </p:cNvSpPr>
          <p:nvPr/>
        </p:nvSpPr>
        <p:spPr bwMode="auto">
          <a:xfrm>
            <a:off x="6845300" y="3683000"/>
            <a:ext cx="1017588"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6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67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75C236-44D3-4C97-8C00-1A9F4B78E32F}"/>
              </a:ext>
            </a:extLst>
          </p:cNvPr>
          <p:cNvSpPr>
            <a:spLocks noGrp="1" noChangeArrowheads="1"/>
          </p:cNvSpPr>
          <p:nvPr>
            <p:ph type="title"/>
          </p:nvPr>
        </p:nvSpPr>
        <p:spPr/>
        <p:txBody>
          <a:bodyPr/>
          <a:lstStyle/>
          <a:p>
            <a:pPr eaLnBrk="1" hangingPunct="1"/>
            <a:r>
              <a:rPr lang="en-US" altLang="en-US"/>
              <a:t>What’s next?</a:t>
            </a:r>
            <a:endParaRPr lang="en-GB" altLang="en-US"/>
          </a:p>
        </p:txBody>
      </p:sp>
      <p:sp>
        <p:nvSpPr>
          <p:cNvPr id="10243" name="Rectangle 3">
            <a:extLst>
              <a:ext uri="{FF2B5EF4-FFF2-40B4-BE49-F238E27FC236}">
                <a16:creationId xmlns:a16="http://schemas.microsoft.com/office/drawing/2014/main" id="{83AD2673-22F6-472C-9FA9-1D4E796137A4}"/>
              </a:ext>
            </a:extLst>
          </p:cNvPr>
          <p:cNvSpPr>
            <a:spLocks noGrp="1" noChangeArrowheads="1"/>
          </p:cNvSpPr>
          <p:nvPr>
            <p:ph type="body" idx="1"/>
          </p:nvPr>
        </p:nvSpPr>
        <p:spPr/>
        <p:txBody>
          <a:bodyPr/>
          <a:lstStyle/>
          <a:p>
            <a:pPr eaLnBrk="1" hangingPunct="1"/>
            <a:r>
              <a:rPr lang="en-GB" altLang="en-US"/>
              <a:t>intermediate code</a:t>
            </a:r>
          </a:p>
          <a:p>
            <a:pPr eaLnBrk="1" hangingPunct="1"/>
            <a:endParaRPr lang="en-GB" altLang="en-US"/>
          </a:p>
          <a:p>
            <a:pPr eaLnBrk="1" hangingPunct="1"/>
            <a:r>
              <a:rPr lang="en-GB" altLang="en-US"/>
              <a:t>interpretation</a:t>
            </a:r>
          </a:p>
          <a:p>
            <a:pPr eaLnBrk="1" hangingPunct="1"/>
            <a:endParaRPr lang="en-GB" altLang="en-US"/>
          </a:p>
          <a:p>
            <a:pPr eaLnBrk="1" hangingPunct="1"/>
            <a:r>
              <a:rPr lang="en-GB" altLang="en-US"/>
              <a:t>code generation </a:t>
            </a:r>
          </a:p>
          <a:p>
            <a:pPr lvl="1" eaLnBrk="1" hangingPunct="1"/>
            <a:r>
              <a:rPr lang="en-GB" altLang="en-US"/>
              <a:t>code selection</a:t>
            </a:r>
          </a:p>
          <a:p>
            <a:pPr lvl="1" eaLnBrk="1" hangingPunct="1"/>
            <a:r>
              <a:rPr lang="en-GB" altLang="en-US"/>
              <a:t>register allocation</a:t>
            </a:r>
          </a:p>
          <a:p>
            <a:pPr lvl="1" eaLnBrk="1" hangingPunct="1"/>
            <a:r>
              <a:rPr lang="en-GB" altLang="en-US"/>
              <a:t>instruction ordering</a:t>
            </a:r>
            <a:endParaRPr lang="en-US" altLang="en-US"/>
          </a:p>
        </p:txBody>
      </p:sp>
      <p:sp>
        <p:nvSpPr>
          <p:cNvPr id="10244" name="Rectangle 4">
            <a:extLst>
              <a:ext uri="{FF2B5EF4-FFF2-40B4-BE49-F238E27FC236}">
                <a16:creationId xmlns:a16="http://schemas.microsoft.com/office/drawing/2014/main" id="{752BB1AB-D83A-4EF1-939B-D31F085885C6}"/>
              </a:ext>
            </a:extLst>
          </p:cNvPr>
          <p:cNvSpPr>
            <a:spLocks noChangeArrowheads="1"/>
          </p:cNvSpPr>
          <p:nvPr/>
        </p:nvSpPr>
        <p:spPr bwMode="auto">
          <a:xfrm>
            <a:off x="5843588" y="1782763"/>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5" name="Rectangle 5">
            <a:extLst>
              <a:ext uri="{FF2B5EF4-FFF2-40B4-BE49-F238E27FC236}">
                <a16:creationId xmlns:a16="http://schemas.microsoft.com/office/drawing/2014/main" id="{49DB9E03-3FE1-4E2E-B0AD-AC21160EB5DD}"/>
              </a:ext>
            </a:extLst>
          </p:cNvPr>
          <p:cNvSpPr>
            <a:spLocks noChangeArrowheads="1"/>
          </p:cNvSpPr>
          <p:nvPr/>
        </p:nvSpPr>
        <p:spPr bwMode="auto">
          <a:xfrm>
            <a:off x="6075363" y="17526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Source program</a:t>
            </a:r>
            <a:endParaRPr kumimoji="1" lang="en-US" altLang="en-US" sz="1800">
              <a:latin typeface="Arial" panose="020B0604020202020204" pitchFamily="34" charset="0"/>
            </a:endParaRPr>
          </a:p>
        </p:txBody>
      </p:sp>
      <p:sp>
        <p:nvSpPr>
          <p:cNvPr id="10246" name="Rectangle 6">
            <a:extLst>
              <a:ext uri="{FF2B5EF4-FFF2-40B4-BE49-F238E27FC236}">
                <a16:creationId xmlns:a16="http://schemas.microsoft.com/office/drawing/2014/main" id="{B7774FD0-CD47-4597-A076-80CDFD3B8F59}"/>
              </a:ext>
            </a:extLst>
          </p:cNvPr>
          <p:cNvSpPr>
            <a:spLocks noChangeArrowheads="1"/>
          </p:cNvSpPr>
          <p:nvPr/>
        </p:nvSpPr>
        <p:spPr bwMode="auto">
          <a:xfrm>
            <a:off x="5843588" y="3416300"/>
            <a:ext cx="2019300" cy="269875"/>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7" name="Rectangle 7">
            <a:extLst>
              <a:ext uri="{FF2B5EF4-FFF2-40B4-BE49-F238E27FC236}">
                <a16:creationId xmlns:a16="http://schemas.microsoft.com/office/drawing/2014/main" id="{9B713175-B217-4CB0-B567-610879BDE82F}"/>
              </a:ext>
            </a:extLst>
          </p:cNvPr>
          <p:cNvSpPr>
            <a:spLocks noChangeArrowheads="1"/>
          </p:cNvSpPr>
          <p:nvPr/>
        </p:nvSpPr>
        <p:spPr bwMode="auto">
          <a:xfrm>
            <a:off x="6129338" y="3419475"/>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US" altLang="en-US" sz="1800">
                <a:solidFill>
                  <a:srgbClr val="000000"/>
                </a:solidFill>
                <a:latin typeface="Arial" panose="020B0604020202020204" pitchFamily="34" charset="0"/>
              </a:rPr>
              <a:t>annotated AST</a:t>
            </a:r>
            <a:endParaRPr kumimoji="1" lang="en-US" altLang="en-US" sz="1800">
              <a:latin typeface="Arial" panose="020B0604020202020204" pitchFamily="34" charset="0"/>
            </a:endParaRPr>
          </a:p>
        </p:txBody>
      </p:sp>
      <p:sp>
        <p:nvSpPr>
          <p:cNvPr id="10248" name="Rectangle 8">
            <a:extLst>
              <a:ext uri="{FF2B5EF4-FFF2-40B4-BE49-F238E27FC236}">
                <a16:creationId xmlns:a16="http://schemas.microsoft.com/office/drawing/2014/main" id="{9607AC60-2370-4082-9457-C06ACACC2C01}"/>
              </a:ext>
            </a:extLst>
          </p:cNvPr>
          <p:cNvSpPr>
            <a:spLocks noChangeArrowheads="1"/>
          </p:cNvSpPr>
          <p:nvPr/>
        </p:nvSpPr>
        <p:spPr bwMode="auto">
          <a:xfrm>
            <a:off x="6959600" y="2754313"/>
            <a:ext cx="7413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9" name="Freeform 9">
            <a:extLst>
              <a:ext uri="{FF2B5EF4-FFF2-40B4-BE49-F238E27FC236}">
                <a16:creationId xmlns:a16="http://schemas.microsoft.com/office/drawing/2014/main" id="{41C9E9EC-E2E8-4CC5-A462-D32C6A519233}"/>
              </a:ext>
            </a:extLst>
          </p:cNvPr>
          <p:cNvSpPr>
            <a:spLocks/>
          </p:cNvSpPr>
          <p:nvPr/>
        </p:nvSpPr>
        <p:spPr bwMode="auto">
          <a:xfrm>
            <a:off x="5834063" y="2398713"/>
            <a:ext cx="2020887" cy="635000"/>
          </a:xfrm>
          <a:custGeom>
            <a:avLst/>
            <a:gdLst>
              <a:gd name="T0" fmla="*/ 2017527 w 1203"/>
              <a:gd name="T1" fmla="*/ 83007 h 1377"/>
              <a:gd name="T2" fmla="*/ 2005768 w 1203"/>
              <a:gd name="T3" fmla="*/ 65022 h 1377"/>
              <a:gd name="T4" fmla="*/ 1980570 w 1203"/>
              <a:gd name="T5" fmla="*/ 48420 h 1377"/>
              <a:gd name="T6" fmla="*/ 1941933 w 1203"/>
              <a:gd name="T7" fmla="*/ 34125 h 1377"/>
              <a:gd name="T8" fmla="*/ 1896576 w 1203"/>
              <a:gd name="T9" fmla="*/ 21674 h 1377"/>
              <a:gd name="T10" fmla="*/ 1844500 w 1203"/>
              <a:gd name="T11" fmla="*/ 11068 h 1377"/>
              <a:gd name="T12" fmla="*/ 1784025 w 1203"/>
              <a:gd name="T13" fmla="*/ 4150 h 1377"/>
              <a:gd name="T14" fmla="*/ 1718510 w 1203"/>
              <a:gd name="T15" fmla="*/ 922 h 1377"/>
              <a:gd name="T16" fmla="*/ 337654 w 1203"/>
              <a:gd name="T17" fmla="*/ 0 h 1377"/>
              <a:gd name="T18" fmla="*/ 268780 w 1203"/>
              <a:gd name="T19" fmla="*/ 2306 h 1377"/>
              <a:gd name="T20" fmla="*/ 206624 w 1203"/>
              <a:gd name="T21" fmla="*/ 7840 h 1377"/>
              <a:gd name="T22" fmla="*/ 147829 w 1203"/>
              <a:gd name="T23" fmla="*/ 16140 h 1377"/>
              <a:gd name="T24" fmla="*/ 97433 w 1203"/>
              <a:gd name="T25" fmla="*/ 27208 h 1377"/>
              <a:gd name="T26" fmla="*/ 57116 w 1203"/>
              <a:gd name="T27" fmla="*/ 41042 h 1377"/>
              <a:gd name="T28" fmla="*/ 26878 w 1203"/>
              <a:gd name="T29" fmla="*/ 56721 h 1377"/>
              <a:gd name="T30" fmla="*/ 6719 w 1203"/>
              <a:gd name="T31" fmla="*/ 74245 h 1377"/>
              <a:gd name="T32" fmla="*/ 0 w 1203"/>
              <a:gd name="T33" fmla="*/ 92691 h 1377"/>
              <a:gd name="T34" fmla="*/ 1680 w 1203"/>
              <a:gd name="T35" fmla="*/ 551993 h 1377"/>
              <a:gd name="T36" fmla="*/ 15119 w 1203"/>
              <a:gd name="T37" fmla="*/ 569978 h 1377"/>
              <a:gd name="T38" fmla="*/ 40317 w 1203"/>
              <a:gd name="T39" fmla="*/ 586580 h 1377"/>
              <a:gd name="T40" fmla="*/ 77274 w 1203"/>
              <a:gd name="T41" fmla="*/ 601336 h 1377"/>
              <a:gd name="T42" fmla="*/ 122631 w 1203"/>
              <a:gd name="T43" fmla="*/ 613787 h 1377"/>
              <a:gd name="T44" fmla="*/ 176387 w 1203"/>
              <a:gd name="T45" fmla="*/ 623932 h 1377"/>
              <a:gd name="T46" fmla="*/ 236862 w 1203"/>
              <a:gd name="T47" fmla="*/ 630850 h 1377"/>
              <a:gd name="T48" fmla="*/ 302377 w 1203"/>
              <a:gd name="T49" fmla="*/ 634539 h 1377"/>
              <a:gd name="T50" fmla="*/ 1683233 w 1203"/>
              <a:gd name="T51" fmla="*/ 635000 h 1377"/>
              <a:gd name="T52" fmla="*/ 1750427 w 1203"/>
              <a:gd name="T53" fmla="*/ 633155 h 1377"/>
              <a:gd name="T54" fmla="*/ 1814263 w 1203"/>
              <a:gd name="T55" fmla="*/ 628083 h 1377"/>
              <a:gd name="T56" fmla="*/ 1871378 w 1203"/>
              <a:gd name="T57" fmla="*/ 619321 h 1377"/>
              <a:gd name="T58" fmla="*/ 1921775 w 1203"/>
              <a:gd name="T59" fmla="*/ 608253 h 1377"/>
              <a:gd name="T60" fmla="*/ 1962091 w 1203"/>
              <a:gd name="T61" fmla="*/ 594419 h 1377"/>
              <a:gd name="T62" fmla="*/ 1995689 w 1203"/>
              <a:gd name="T63" fmla="*/ 578279 h 1377"/>
              <a:gd name="T64" fmla="*/ 2012488 w 1203"/>
              <a:gd name="T65" fmla="*/ 561216 h 1377"/>
              <a:gd name="T66" fmla="*/ 2020887 w 1203"/>
              <a:gd name="T67" fmla="*/ 542309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Text Box 10">
            <a:extLst>
              <a:ext uri="{FF2B5EF4-FFF2-40B4-BE49-F238E27FC236}">
                <a16:creationId xmlns:a16="http://schemas.microsoft.com/office/drawing/2014/main" id="{82264C69-6D48-4D69-8917-56EF023DCC06}"/>
              </a:ext>
            </a:extLst>
          </p:cNvPr>
          <p:cNvSpPr txBox="1">
            <a:spLocks noChangeArrowheads="1"/>
          </p:cNvSpPr>
          <p:nvPr/>
        </p:nvSpPr>
        <p:spPr bwMode="auto">
          <a:xfrm>
            <a:off x="6251575" y="2487613"/>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front-end</a:t>
            </a:r>
            <a:endParaRPr kumimoji="1" lang="en-US" altLang="en-US">
              <a:latin typeface="Arial Narrow" panose="020B0606020202030204" pitchFamily="34" charset="0"/>
            </a:endParaRPr>
          </a:p>
        </p:txBody>
      </p:sp>
      <p:sp>
        <p:nvSpPr>
          <p:cNvPr id="10251" name="Line 11">
            <a:extLst>
              <a:ext uri="{FF2B5EF4-FFF2-40B4-BE49-F238E27FC236}">
                <a16:creationId xmlns:a16="http://schemas.microsoft.com/office/drawing/2014/main" id="{ACE8043A-7019-4CA5-BD99-AC4C6583D4F9}"/>
              </a:ext>
            </a:extLst>
          </p:cNvPr>
          <p:cNvSpPr>
            <a:spLocks noChangeShapeType="1"/>
          </p:cNvSpPr>
          <p:nvPr/>
        </p:nvSpPr>
        <p:spPr bwMode="auto">
          <a:xfrm>
            <a:off x="6845300" y="3033713"/>
            <a:ext cx="0" cy="385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52" name="Line 12">
            <a:extLst>
              <a:ext uri="{FF2B5EF4-FFF2-40B4-BE49-F238E27FC236}">
                <a16:creationId xmlns:a16="http://schemas.microsoft.com/office/drawing/2014/main" id="{9E55AFF7-C38A-47F8-B5B2-913E11AC8EB9}"/>
              </a:ext>
            </a:extLst>
          </p:cNvPr>
          <p:cNvSpPr>
            <a:spLocks noChangeShapeType="1"/>
          </p:cNvSpPr>
          <p:nvPr/>
        </p:nvSpPr>
        <p:spPr bwMode="auto">
          <a:xfrm>
            <a:off x="6845300" y="2052638"/>
            <a:ext cx="0" cy="3460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253" name="Rectangle 13">
            <a:extLst>
              <a:ext uri="{FF2B5EF4-FFF2-40B4-BE49-F238E27FC236}">
                <a16:creationId xmlns:a16="http://schemas.microsoft.com/office/drawing/2014/main" id="{BEB25960-7D92-4DC4-A4CC-A8E17835F708}"/>
              </a:ext>
            </a:extLst>
          </p:cNvPr>
          <p:cNvSpPr>
            <a:spLocks noChangeArrowheads="1"/>
          </p:cNvSpPr>
          <p:nvPr/>
        </p:nvSpPr>
        <p:spPr bwMode="auto">
          <a:xfrm>
            <a:off x="6981825" y="6311900"/>
            <a:ext cx="1684338" cy="277813"/>
          </a:xfrm>
          <a:prstGeom prst="rect">
            <a:avLst/>
          </a:prstGeom>
          <a:solidFill>
            <a:srgbClr val="FFCC00"/>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54" name="Rectangle 14">
            <a:extLst>
              <a:ext uri="{FF2B5EF4-FFF2-40B4-BE49-F238E27FC236}">
                <a16:creationId xmlns:a16="http://schemas.microsoft.com/office/drawing/2014/main" id="{DB1445BB-DF8E-4C12-87C8-08C0F5774E81}"/>
              </a:ext>
            </a:extLst>
          </p:cNvPr>
          <p:cNvSpPr>
            <a:spLocks noChangeArrowheads="1"/>
          </p:cNvSpPr>
          <p:nvPr/>
        </p:nvSpPr>
        <p:spPr bwMode="auto">
          <a:xfrm>
            <a:off x="7237413" y="631507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1800">
                <a:solidFill>
                  <a:srgbClr val="000000"/>
                </a:solidFill>
                <a:latin typeface="Arial" panose="020B0604020202020204" pitchFamily="34" charset="0"/>
              </a:rPr>
              <a:t>Object code</a:t>
            </a:r>
            <a:endParaRPr kumimoji="1" lang="en-US" altLang="en-US" sz="1800">
              <a:latin typeface="Arial" panose="020B0604020202020204" pitchFamily="34" charset="0"/>
            </a:endParaRPr>
          </a:p>
        </p:txBody>
      </p:sp>
      <p:sp>
        <p:nvSpPr>
          <p:cNvPr id="10255" name="Freeform 15">
            <a:extLst>
              <a:ext uri="{FF2B5EF4-FFF2-40B4-BE49-F238E27FC236}">
                <a16:creationId xmlns:a16="http://schemas.microsoft.com/office/drawing/2014/main" id="{33155BE8-3809-478B-BBB9-AD130CB97DE7}"/>
              </a:ext>
            </a:extLst>
          </p:cNvPr>
          <p:cNvSpPr>
            <a:spLocks/>
          </p:cNvSpPr>
          <p:nvPr/>
        </p:nvSpPr>
        <p:spPr bwMode="auto">
          <a:xfrm>
            <a:off x="6986588" y="5332413"/>
            <a:ext cx="1674812" cy="627062"/>
          </a:xfrm>
          <a:custGeom>
            <a:avLst/>
            <a:gdLst>
              <a:gd name="T0" fmla="*/ 1672028 w 1203"/>
              <a:gd name="T1" fmla="*/ 81969 h 1377"/>
              <a:gd name="T2" fmla="*/ 1662282 w 1203"/>
              <a:gd name="T3" fmla="*/ 64209 h 1377"/>
              <a:gd name="T4" fmla="*/ 1641399 w 1203"/>
              <a:gd name="T5" fmla="*/ 47815 h 1377"/>
              <a:gd name="T6" fmla="*/ 1609379 w 1203"/>
              <a:gd name="T7" fmla="*/ 33698 h 1377"/>
              <a:gd name="T8" fmla="*/ 1571789 w 1203"/>
              <a:gd name="T9" fmla="*/ 21403 h 1377"/>
              <a:gd name="T10" fmla="*/ 1528631 w 1203"/>
              <a:gd name="T11" fmla="*/ 10929 h 1377"/>
              <a:gd name="T12" fmla="*/ 1478512 w 1203"/>
              <a:gd name="T13" fmla="*/ 4098 h 1377"/>
              <a:gd name="T14" fmla="*/ 1424217 w 1203"/>
              <a:gd name="T15" fmla="*/ 911 h 1377"/>
              <a:gd name="T16" fmla="*/ 279831 w 1203"/>
              <a:gd name="T17" fmla="*/ 0 h 1377"/>
              <a:gd name="T18" fmla="*/ 222751 w 1203"/>
              <a:gd name="T19" fmla="*/ 2277 h 1377"/>
              <a:gd name="T20" fmla="*/ 171240 w 1203"/>
              <a:gd name="T21" fmla="*/ 7742 h 1377"/>
              <a:gd name="T22" fmla="*/ 122513 w 1203"/>
              <a:gd name="T23" fmla="*/ 15938 h 1377"/>
              <a:gd name="T24" fmla="*/ 80747 w 1203"/>
              <a:gd name="T25" fmla="*/ 26868 h 1377"/>
              <a:gd name="T26" fmla="*/ 47335 w 1203"/>
              <a:gd name="T27" fmla="*/ 40529 h 1377"/>
              <a:gd name="T28" fmla="*/ 22275 w 1203"/>
              <a:gd name="T29" fmla="*/ 56012 h 1377"/>
              <a:gd name="T30" fmla="*/ 5569 w 1203"/>
              <a:gd name="T31" fmla="*/ 73317 h 1377"/>
              <a:gd name="T32" fmla="*/ 0 w 1203"/>
              <a:gd name="T33" fmla="*/ 91532 h 1377"/>
              <a:gd name="T34" fmla="*/ 1392 w 1203"/>
              <a:gd name="T35" fmla="*/ 545093 h 1377"/>
              <a:gd name="T36" fmla="*/ 12530 w 1203"/>
              <a:gd name="T37" fmla="*/ 562853 h 1377"/>
              <a:gd name="T38" fmla="*/ 33413 w 1203"/>
              <a:gd name="T39" fmla="*/ 579247 h 1377"/>
              <a:gd name="T40" fmla="*/ 64041 w 1203"/>
              <a:gd name="T41" fmla="*/ 593819 h 1377"/>
              <a:gd name="T42" fmla="*/ 101630 w 1203"/>
              <a:gd name="T43" fmla="*/ 606114 h 1377"/>
              <a:gd name="T44" fmla="*/ 146181 w 1203"/>
              <a:gd name="T45" fmla="*/ 616133 h 1377"/>
              <a:gd name="T46" fmla="*/ 196300 w 1203"/>
              <a:gd name="T47" fmla="*/ 622964 h 1377"/>
              <a:gd name="T48" fmla="*/ 250595 w 1203"/>
              <a:gd name="T49" fmla="*/ 626607 h 1377"/>
              <a:gd name="T50" fmla="*/ 1394981 w 1203"/>
              <a:gd name="T51" fmla="*/ 627062 h 1377"/>
              <a:gd name="T52" fmla="*/ 1450668 w 1203"/>
              <a:gd name="T53" fmla="*/ 625240 h 1377"/>
              <a:gd name="T54" fmla="*/ 1503572 w 1203"/>
              <a:gd name="T55" fmla="*/ 620231 h 1377"/>
              <a:gd name="T56" fmla="*/ 1550907 w 1203"/>
              <a:gd name="T57" fmla="*/ 611579 h 1377"/>
              <a:gd name="T58" fmla="*/ 1592672 w 1203"/>
              <a:gd name="T59" fmla="*/ 600650 h 1377"/>
              <a:gd name="T60" fmla="*/ 1626085 w 1203"/>
              <a:gd name="T61" fmla="*/ 586988 h 1377"/>
              <a:gd name="T62" fmla="*/ 1653929 w 1203"/>
              <a:gd name="T63" fmla="*/ 571050 h 1377"/>
              <a:gd name="T64" fmla="*/ 1667851 w 1203"/>
              <a:gd name="T65" fmla="*/ 554201 h 1377"/>
              <a:gd name="T66" fmla="*/ 1674812 w 1203"/>
              <a:gd name="T67" fmla="*/ 535530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Text Box 16">
            <a:extLst>
              <a:ext uri="{FF2B5EF4-FFF2-40B4-BE49-F238E27FC236}">
                <a16:creationId xmlns:a16="http://schemas.microsoft.com/office/drawing/2014/main" id="{D22A43C3-C995-4EA1-B835-3B31FC731402}"/>
              </a:ext>
            </a:extLst>
          </p:cNvPr>
          <p:cNvSpPr txBox="1">
            <a:spLocks noChangeArrowheads="1"/>
          </p:cNvSpPr>
          <p:nvPr/>
        </p:nvSpPr>
        <p:spPr bwMode="auto">
          <a:xfrm>
            <a:off x="6964363" y="5468938"/>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2000">
                <a:latin typeface="Arial Narrow" panose="020B0606020202030204" pitchFamily="34" charset="0"/>
              </a:rPr>
              <a:t>Code generation</a:t>
            </a:r>
            <a:endParaRPr kumimoji="1" lang="en-US" altLang="en-US" sz="2000">
              <a:latin typeface="Arial Narrow" panose="020B0606020202030204" pitchFamily="34" charset="0"/>
            </a:endParaRPr>
          </a:p>
        </p:txBody>
      </p:sp>
      <p:sp>
        <p:nvSpPr>
          <p:cNvPr id="10257" name="Freeform 17">
            <a:extLst>
              <a:ext uri="{FF2B5EF4-FFF2-40B4-BE49-F238E27FC236}">
                <a16:creationId xmlns:a16="http://schemas.microsoft.com/office/drawing/2014/main" id="{AE5B8114-881C-4F8C-8ABA-DD6BD165044D}"/>
              </a:ext>
            </a:extLst>
          </p:cNvPr>
          <p:cNvSpPr>
            <a:spLocks/>
          </p:cNvSpPr>
          <p:nvPr/>
        </p:nvSpPr>
        <p:spPr bwMode="auto">
          <a:xfrm>
            <a:off x="5030788" y="5332413"/>
            <a:ext cx="1674812" cy="627062"/>
          </a:xfrm>
          <a:custGeom>
            <a:avLst/>
            <a:gdLst>
              <a:gd name="T0" fmla="*/ 1672028 w 1203"/>
              <a:gd name="T1" fmla="*/ 81969 h 1377"/>
              <a:gd name="T2" fmla="*/ 1662282 w 1203"/>
              <a:gd name="T3" fmla="*/ 64209 h 1377"/>
              <a:gd name="T4" fmla="*/ 1641399 w 1203"/>
              <a:gd name="T5" fmla="*/ 47815 h 1377"/>
              <a:gd name="T6" fmla="*/ 1609379 w 1203"/>
              <a:gd name="T7" fmla="*/ 33698 h 1377"/>
              <a:gd name="T8" fmla="*/ 1571789 w 1203"/>
              <a:gd name="T9" fmla="*/ 21403 h 1377"/>
              <a:gd name="T10" fmla="*/ 1528631 w 1203"/>
              <a:gd name="T11" fmla="*/ 10929 h 1377"/>
              <a:gd name="T12" fmla="*/ 1478512 w 1203"/>
              <a:gd name="T13" fmla="*/ 4098 h 1377"/>
              <a:gd name="T14" fmla="*/ 1424217 w 1203"/>
              <a:gd name="T15" fmla="*/ 911 h 1377"/>
              <a:gd name="T16" fmla="*/ 279831 w 1203"/>
              <a:gd name="T17" fmla="*/ 0 h 1377"/>
              <a:gd name="T18" fmla="*/ 222751 w 1203"/>
              <a:gd name="T19" fmla="*/ 2277 h 1377"/>
              <a:gd name="T20" fmla="*/ 171240 w 1203"/>
              <a:gd name="T21" fmla="*/ 7742 h 1377"/>
              <a:gd name="T22" fmla="*/ 122513 w 1203"/>
              <a:gd name="T23" fmla="*/ 15938 h 1377"/>
              <a:gd name="T24" fmla="*/ 80747 w 1203"/>
              <a:gd name="T25" fmla="*/ 26868 h 1377"/>
              <a:gd name="T26" fmla="*/ 47335 w 1203"/>
              <a:gd name="T27" fmla="*/ 40529 h 1377"/>
              <a:gd name="T28" fmla="*/ 22275 w 1203"/>
              <a:gd name="T29" fmla="*/ 56012 h 1377"/>
              <a:gd name="T30" fmla="*/ 5569 w 1203"/>
              <a:gd name="T31" fmla="*/ 73317 h 1377"/>
              <a:gd name="T32" fmla="*/ 0 w 1203"/>
              <a:gd name="T33" fmla="*/ 91532 h 1377"/>
              <a:gd name="T34" fmla="*/ 1392 w 1203"/>
              <a:gd name="T35" fmla="*/ 545093 h 1377"/>
              <a:gd name="T36" fmla="*/ 12530 w 1203"/>
              <a:gd name="T37" fmla="*/ 562853 h 1377"/>
              <a:gd name="T38" fmla="*/ 33413 w 1203"/>
              <a:gd name="T39" fmla="*/ 579247 h 1377"/>
              <a:gd name="T40" fmla="*/ 64041 w 1203"/>
              <a:gd name="T41" fmla="*/ 593819 h 1377"/>
              <a:gd name="T42" fmla="*/ 101630 w 1203"/>
              <a:gd name="T43" fmla="*/ 606114 h 1377"/>
              <a:gd name="T44" fmla="*/ 146181 w 1203"/>
              <a:gd name="T45" fmla="*/ 616133 h 1377"/>
              <a:gd name="T46" fmla="*/ 196300 w 1203"/>
              <a:gd name="T47" fmla="*/ 622964 h 1377"/>
              <a:gd name="T48" fmla="*/ 250595 w 1203"/>
              <a:gd name="T49" fmla="*/ 626607 h 1377"/>
              <a:gd name="T50" fmla="*/ 1394981 w 1203"/>
              <a:gd name="T51" fmla="*/ 627062 h 1377"/>
              <a:gd name="T52" fmla="*/ 1450668 w 1203"/>
              <a:gd name="T53" fmla="*/ 625240 h 1377"/>
              <a:gd name="T54" fmla="*/ 1503572 w 1203"/>
              <a:gd name="T55" fmla="*/ 620231 h 1377"/>
              <a:gd name="T56" fmla="*/ 1550907 w 1203"/>
              <a:gd name="T57" fmla="*/ 611579 h 1377"/>
              <a:gd name="T58" fmla="*/ 1592672 w 1203"/>
              <a:gd name="T59" fmla="*/ 600650 h 1377"/>
              <a:gd name="T60" fmla="*/ 1626085 w 1203"/>
              <a:gd name="T61" fmla="*/ 586988 h 1377"/>
              <a:gd name="T62" fmla="*/ 1653929 w 1203"/>
              <a:gd name="T63" fmla="*/ 571050 h 1377"/>
              <a:gd name="T64" fmla="*/ 1667851 w 1203"/>
              <a:gd name="T65" fmla="*/ 554201 h 1377"/>
              <a:gd name="T66" fmla="*/ 1674812 w 1203"/>
              <a:gd name="T67" fmla="*/ 535530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Text Box 18">
            <a:extLst>
              <a:ext uri="{FF2B5EF4-FFF2-40B4-BE49-F238E27FC236}">
                <a16:creationId xmlns:a16="http://schemas.microsoft.com/office/drawing/2014/main" id="{8975FF58-1624-43DB-8A99-AD43C32BC23D}"/>
              </a:ext>
            </a:extLst>
          </p:cNvPr>
          <p:cNvSpPr txBox="1">
            <a:spLocks noChangeArrowheads="1"/>
          </p:cNvSpPr>
          <p:nvPr/>
        </p:nvSpPr>
        <p:spPr bwMode="auto">
          <a:xfrm>
            <a:off x="5207000" y="5418138"/>
            <a:ext cx="132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a:latin typeface="Arial Narrow" panose="020B0606020202030204" pitchFamily="34" charset="0"/>
              </a:rPr>
              <a:t>interpreter</a:t>
            </a:r>
            <a:endParaRPr kumimoji="1" lang="en-US" altLang="en-US">
              <a:latin typeface="Arial Narrow" panose="020B0606020202030204" pitchFamily="34" charset="0"/>
            </a:endParaRPr>
          </a:p>
        </p:txBody>
      </p:sp>
      <p:sp>
        <p:nvSpPr>
          <p:cNvPr id="10259" name="Line 19">
            <a:extLst>
              <a:ext uri="{FF2B5EF4-FFF2-40B4-BE49-F238E27FC236}">
                <a16:creationId xmlns:a16="http://schemas.microsoft.com/office/drawing/2014/main" id="{23EE672A-7832-485B-9BFE-323C1D5E6445}"/>
              </a:ext>
            </a:extLst>
          </p:cNvPr>
          <p:cNvSpPr>
            <a:spLocks noChangeShapeType="1"/>
          </p:cNvSpPr>
          <p:nvPr/>
        </p:nvSpPr>
        <p:spPr bwMode="auto">
          <a:xfrm>
            <a:off x="7839075" y="5959475"/>
            <a:ext cx="0" cy="355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260" name="Freeform 20">
            <a:extLst>
              <a:ext uri="{FF2B5EF4-FFF2-40B4-BE49-F238E27FC236}">
                <a16:creationId xmlns:a16="http://schemas.microsoft.com/office/drawing/2014/main" id="{40DBAFE5-D4A9-4090-98B2-1D4FFC6384A3}"/>
              </a:ext>
            </a:extLst>
          </p:cNvPr>
          <p:cNvSpPr>
            <a:spLocks/>
          </p:cNvSpPr>
          <p:nvPr/>
        </p:nvSpPr>
        <p:spPr bwMode="auto">
          <a:xfrm>
            <a:off x="5827713" y="4075113"/>
            <a:ext cx="2020887" cy="635000"/>
          </a:xfrm>
          <a:custGeom>
            <a:avLst/>
            <a:gdLst>
              <a:gd name="T0" fmla="*/ 2017527 w 1203"/>
              <a:gd name="T1" fmla="*/ 83007 h 1377"/>
              <a:gd name="T2" fmla="*/ 2005768 w 1203"/>
              <a:gd name="T3" fmla="*/ 65022 h 1377"/>
              <a:gd name="T4" fmla="*/ 1980570 w 1203"/>
              <a:gd name="T5" fmla="*/ 48420 h 1377"/>
              <a:gd name="T6" fmla="*/ 1941933 w 1203"/>
              <a:gd name="T7" fmla="*/ 34125 h 1377"/>
              <a:gd name="T8" fmla="*/ 1896576 w 1203"/>
              <a:gd name="T9" fmla="*/ 21674 h 1377"/>
              <a:gd name="T10" fmla="*/ 1844500 w 1203"/>
              <a:gd name="T11" fmla="*/ 11068 h 1377"/>
              <a:gd name="T12" fmla="*/ 1784025 w 1203"/>
              <a:gd name="T13" fmla="*/ 4150 h 1377"/>
              <a:gd name="T14" fmla="*/ 1718510 w 1203"/>
              <a:gd name="T15" fmla="*/ 922 h 1377"/>
              <a:gd name="T16" fmla="*/ 337654 w 1203"/>
              <a:gd name="T17" fmla="*/ 0 h 1377"/>
              <a:gd name="T18" fmla="*/ 268780 w 1203"/>
              <a:gd name="T19" fmla="*/ 2306 h 1377"/>
              <a:gd name="T20" fmla="*/ 206624 w 1203"/>
              <a:gd name="T21" fmla="*/ 7840 h 1377"/>
              <a:gd name="T22" fmla="*/ 147829 w 1203"/>
              <a:gd name="T23" fmla="*/ 16140 h 1377"/>
              <a:gd name="T24" fmla="*/ 97433 w 1203"/>
              <a:gd name="T25" fmla="*/ 27208 h 1377"/>
              <a:gd name="T26" fmla="*/ 57116 w 1203"/>
              <a:gd name="T27" fmla="*/ 41042 h 1377"/>
              <a:gd name="T28" fmla="*/ 26878 w 1203"/>
              <a:gd name="T29" fmla="*/ 56721 h 1377"/>
              <a:gd name="T30" fmla="*/ 6719 w 1203"/>
              <a:gd name="T31" fmla="*/ 74245 h 1377"/>
              <a:gd name="T32" fmla="*/ 0 w 1203"/>
              <a:gd name="T33" fmla="*/ 92691 h 1377"/>
              <a:gd name="T34" fmla="*/ 1680 w 1203"/>
              <a:gd name="T35" fmla="*/ 551993 h 1377"/>
              <a:gd name="T36" fmla="*/ 15119 w 1203"/>
              <a:gd name="T37" fmla="*/ 569978 h 1377"/>
              <a:gd name="T38" fmla="*/ 40317 w 1203"/>
              <a:gd name="T39" fmla="*/ 586580 h 1377"/>
              <a:gd name="T40" fmla="*/ 77274 w 1203"/>
              <a:gd name="T41" fmla="*/ 601336 h 1377"/>
              <a:gd name="T42" fmla="*/ 122631 w 1203"/>
              <a:gd name="T43" fmla="*/ 613787 h 1377"/>
              <a:gd name="T44" fmla="*/ 176387 w 1203"/>
              <a:gd name="T45" fmla="*/ 623932 h 1377"/>
              <a:gd name="T46" fmla="*/ 236862 w 1203"/>
              <a:gd name="T47" fmla="*/ 630850 h 1377"/>
              <a:gd name="T48" fmla="*/ 302377 w 1203"/>
              <a:gd name="T49" fmla="*/ 634539 h 1377"/>
              <a:gd name="T50" fmla="*/ 1683233 w 1203"/>
              <a:gd name="T51" fmla="*/ 635000 h 1377"/>
              <a:gd name="T52" fmla="*/ 1750427 w 1203"/>
              <a:gd name="T53" fmla="*/ 633155 h 1377"/>
              <a:gd name="T54" fmla="*/ 1814263 w 1203"/>
              <a:gd name="T55" fmla="*/ 628083 h 1377"/>
              <a:gd name="T56" fmla="*/ 1871378 w 1203"/>
              <a:gd name="T57" fmla="*/ 619321 h 1377"/>
              <a:gd name="T58" fmla="*/ 1921775 w 1203"/>
              <a:gd name="T59" fmla="*/ 608253 h 1377"/>
              <a:gd name="T60" fmla="*/ 1962091 w 1203"/>
              <a:gd name="T61" fmla="*/ 594419 h 1377"/>
              <a:gd name="T62" fmla="*/ 1995689 w 1203"/>
              <a:gd name="T63" fmla="*/ 578279 h 1377"/>
              <a:gd name="T64" fmla="*/ 2012488 w 1203"/>
              <a:gd name="T65" fmla="*/ 561216 h 1377"/>
              <a:gd name="T66" fmla="*/ 2020887 w 1203"/>
              <a:gd name="T67" fmla="*/ 542309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3" h="1377">
                <a:moveTo>
                  <a:pt x="1203" y="201"/>
                </a:moveTo>
                <a:lnTo>
                  <a:pt x="1201" y="180"/>
                </a:lnTo>
                <a:lnTo>
                  <a:pt x="1198" y="161"/>
                </a:lnTo>
                <a:lnTo>
                  <a:pt x="1194" y="141"/>
                </a:lnTo>
                <a:lnTo>
                  <a:pt x="1188" y="123"/>
                </a:lnTo>
                <a:lnTo>
                  <a:pt x="1179" y="105"/>
                </a:lnTo>
                <a:lnTo>
                  <a:pt x="1168" y="89"/>
                </a:lnTo>
                <a:lnTo>
                  <a:pt x="1156" y="74"/>
                </a:lnTo>
                <a:lnTo>
                  <a:pt x="1144" y="59"/>
                </a:lnTo>
                <a:lnTo>
                  <a:pt x="1129" y="47"/>
                </a:lnTo>
                <a:lnTo>
                  <a:pt x="1114" y="35"/>
                </a:lnTo>
                <a:lnTo>
                  <a:pt x="1098" y="24"/>
                </a:lnTo>
                <a:lnTo>
                  <a:pt x="1080" y="17"/>
                </a:lnTo>
                <a:lnTo>
                  <a:pt x="1062" y="9"/>
                </a:lnTo>
                <a:lnTo>
                  <a:pt x="1042" y="5"/>
                </a:lnTo>
                <a:lnTo>
                  <a:pt x="1023" y="2"/>
                </a:lnTo>
                <a:lnTo>
                  <a:pt x="1002" y="0"/>
                </a:lnTo>
                <a:lnTo>
                  <a:pt x="201" y="0"/>
                </a:lnTo>
                <a:lnTo>
                  <a:pt x="180" y="2"/>
                </a:lnTo>
                <a:lnTo>
                  <a:pt x="160" y="5"/>
                </a:lnTo>
                <a:lnTo>
                  <a:pt x="141" y="9"/>
                </a:lnTo>
                <a:lnTo>
                  <a:pt x="123" y="17"/>
                </a:lnTo>
                <a:lnTo>
                  <a:pt x="105" y="24"/>
                </a:lnTo>
                <a:lnTo>
                  <a:pt x="88" y="35"/>
                </a:lnTo>
                <a:lnTo>
                  <a:pt x="73" y="47"/>
                </a:lnTo>
                <a:lnTo>
                  <a:pt x="58" y="59"/>
                </a:lnTo>
                <a:lnTo>
                  <a:pt x="46" y="74"/>
                </a:lnTo>
                <a:lnTo>
                  <a:pt x="34" y="89"/>
                </a:lnTo>
                <a:lnTo>
                  <a:pt x="24" y="105"/>
                </a:lnTo>
                <a:lnTo>
                  <a:pt x="16" y="123"/>
                </a:lnTo>
                <a:lnTo>
                  <a:pt x="9" y="141"/>
                </a:lnTo>
                <a:lnTo>
                  <a:pt x="4" y="161"/>
                </a:lnTo>
                <a:lnTo>
                  <a:pt x="1" y="180"/>
                </a:lnTo>
                <a:lnTo>
                  <a:pt x="0" y="201"/>
                </a:lnTo>
                <a:lnTo>
                  <a:pt x="0" y="1176"/>
                </a:lnTo>
                <a:lnTo>
                  <a:pt x="1" y="1197"/>
                </a:lnTo>
                <a:lnTo>
                  <a:pt x="4" y="1217"/>
                </a:lnTo>
                <a:lnTo>
                  <a:pt x="9" y="1236"/>
                </a:lnTo>
                <a:lnTo>
                  <a:pt x="16" y="1254"/>
                </a:lnTo>
                <a:lnTo>
                  <a:pt x="24" y="1272"/>
                </a:lnTo>
                <a:lnTo>
                  <a:pt x="34" y="1289"/>
                </a:lnTo>
                <a:lnTo>
                  <a:pt x="46" y="1304"/>
                </a:lnTo>
                <a:lnTo>
                  <a:pt x="58" y="1319"/>
                </a:lnTo>
                <a:lnTo>
                  <a:pt x="73" y="1331"/>
                </a:lnTo>
                <a:lnTo>
                  <a:pt x="88" y="1343"/>
                </a:lnTo>
                <a:lnTo>
                  <a:pt x="105" y="1353"/>
                </a:lnTo>
                <a:lnTo>
                  <a:pt x="123" y="1362"/>
                </a:lnTo>
                <a:lnTo>
                  <a:pt x="141" y="1368"/>
                </a:lnTo>
                <a:lnTo>
                  <a:pt x="160" y="1373"/>
                </a:lnTo>
                <a:lnTo>
                  <a:pt x="180" y="1376"/>
                </a:lnTo>
                <a:lnTo>
                  <a:pt x="201" y="1377"/>
                </a:lnTo>
                <a:lnTo>
                  <a:pt x="1002" y="1377"/>
                </a:lnTo>
                <a:lnTo>
                  <a:pt x="1023" y="1376"/>
                </a:lnTo>
                <a:lnTo>
                  <a:pt x="1042" y="1373"/>
                </a:lnTo>
                <a:lnTo>
                  <a:pt x="1062" y="1368"/>
                </a:lnTo>
                <a:lnTo>
                  <a:pt x="1080" y="1362"/>
                </a:lnTo>
                <a:lnTo>
                  <a:pt x="1098" y="1353"/>
                </a:lnTo>
                <a:lnTo>
                  <a:pt x="1114" y="1343"/>
                </a:lnTo>
                <a:lnTo>
                  <a:pt x="1129" y="1331"/>
                </a:lnTo>
                <a:lnTo>
                  <a:pt x="1144" y="1319"/>
                </a:lnTo>
                <a:lnTo>
                  <a:pt x="1156" y="1304"/>
                </a:lnTo>
                <a:lnTo>
                  <a:pt x="1168" y="1289"/>
                </a:lnTo>
                <a:lnTo>
                  <a:pt x="1179" y="1272"/>
                </a:lnTo>
                <a:lnTo>
                  <a:pt x="1188" y="1254"/>
                </a:lnTo>
                <a:lnTo>
                  <a:pt x="1194" y="1236"/>
                </a:lnTo>
                <a:lnTo>
                  <a:pt x="1198" y="1217"/>
                </a:lnTo>
                <a:lnTo>
                  <a:pt x="1201" y="1197"/>
                </a:lnTo>
                <a:lnTo>
                  <a:pt x="1203" y="1176"/>
                </a:lnTo>
                <a:lnTo>
                  <a:pt x="1203" y="201"/>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1" name="Text Box 21">
            <a:extLst>
              <a:ext uri="{FF2B5EF4-FFF2-40B4-BE49-F238E27FC236}">
                <a16:creationId xmlns:a16="http://schemas.microsoft.com/office/drawing/2014/main" id="{FC9DF216-D94D-4910-B033-7F8535582EDB}"/>
              </a:ext>
            </a:extLst>
          </p:cNvPr>
          <p:cNvSpPr txBox="1">
            <a:spLocks noChangeArrowheads="1"/>
          </p:cNvSpPr>
          <p:nvPr/>
        </p:nvSpPr>
        <p:spPr bwMode="auto">
          <a:xfrm>
            <a:off x="5945188" y="3978275"/>
            <a:ext cx="1790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buClr>
                <a:schemeClr val="accent2"/>
              </a:buClr>
              <a:buSzPct val="115000"/>
            </a:pPr>
            <a:r>
              <a:rPr kumimoji="1" lang="en-GB" altLang="en-US" sz="2000" b="1">
                <a:latin typeface="Arial Narrow" panose="020B0606020202030204" pitchFamily="34" charset="0"/>
              </a:rPr>
              <a:t>intermediate</a:t>
            </a:r>
          </a:p>
          <a:p>
            <a:pPr algn="ctr">
              <a:spcBef>
                <a:spcPct val="20000"/>
              </a:spcBef>
              <a:buClr>
                <a:schemeClr val="accent2"/>
              </a:buClr>
              <a:buSzPct val="115000"/>
            </a:pPr>
            <a:r>
              <a:rPr kumimoji="1" lang="en-GB" altLang="en-US" sz="2000" b="1">
                <a:latin typeface="Arial Narrow" panose="020B0606020202030204" pitchFamily="34" charset="0"/>
              </a:rPr>
              <a:t>code generation</a:t>
            </a:r>
            <a:endParaRPr kumimoji="1" lang="en-US" altLang="en-US" sz="2000" b="1">
              <a:latin typeface="Arial Narrow" panose="020B0606020202030204" pitchFamily="34" charset="0"/>
            </a:endParaRPr>
          </a:p>
        </p:txBody>
      </p:sp>
      <p:sp>
        <p:nvSpPr>
          <p:cNvPr id="10262" name="Line 22">
            <a:extLst>
              <a:ext uri="{FF2B5EF4-FFF2-40B4-BE49-F238E27FC236}">
                <a16:creationId xmlns:a16="http://schemas.microsoft.com/office/drawing/2014/main" id="{8894FC35-0153-4457-8E44-D2D19258A661}"/>
              </a:ext>
            </a:extLst>
          </p:cNvPr>
          <p:cNvSpPr>
            <a:spLocks noChangeShapeType="1"/>
          </p:cNvSpPr>
          <p:nvPr/>
        </p:nvSpPr>
        <p:spPr bwMode="auto">
          <a:xfrm>
            <a:off x="6845300" y="3694113"/>
            <a:ext cx="0" cy="385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63" name="Line 23">
            <a:extLst>
              <a:ext uri="{FF2B5EF4-FFF2-40B4-BE49-F238E27FC236}">
                <a16:creationId xmlns:a16="http://schemas.microsoft.com/office/drawing/2014/main" id="{9CDBAF46-A7A1-4BCA-8114-5E80BFA19BF2}"/>
              </a:ext>
            </a:extLst>
          </p:cNvPr>
          <p:cNvSpPr>
            <a:spLocks noChangeShapeType="1"/>
          </p:cNvSpPr>
          <p:nvPr/>
        </p:nvSpPr>
        <p:spPr bwMode="auto">
          <a:xfrm flipH="1">
            <a:off x="5827713" y="4710113"/>
            <a:ext cx="1017587"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264" name="Line 24">
            <a:extLst>
              <a:ext uri="{FF2B5EF4-FFF2-40B4-BE49-F238E27FC236}">
                <a16:creationId xmlns:a16="http://schemas.microsoft.com/office/drawing/2014/main" id="{4542C255-432F-44BC-B1C5-B8F519370BE3}"/>
              </a:ext>
            </a:extLst>
          </p:cNvPr>
          <p:cNvSpPr>
            <a:spLocks noChangeShapeType="1"/>
          </p:cNvSpPr>
          <p:nvPr/>
        </p:nvSpPr>
        <p:spPr bwMode="auto">
          <a:xfrm>
            <a:off x="6845300" y="4710113"/>
            <a:ext cx="1017588"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42A52BA-9F3E-4E22-9065-34AB9D30EB2C}"/>
              </a:ext>
            </a:extLst>
          </p:cNvPr>
          <p:cNvSpPr>
            <a:spLocks noGrp="1" noChangeArrowheads="1"/>
          </p:cNvSpPr>
          <p:nvPr>
            <p:ph type="title"/>
          </p:nvPr>
        </p:nvSpPr>
        <p:spPr/>
        <p:txBody>
          <a:bodyPr/>
          <a:lstStyle/>
          <a:p>
            <a:pPr eaLnBrk="1" hangingPunct="1"/>
            <a:r>
              <a:rPr lang="en-GB" altLang="en-US"/>
              <a:t>Intermediate code</a:t>
            </a:r>
            <a:endParaRPr lang="en-US" altLang="en-US"/>
          </a:p>
        </p:txBody>
      </p:sp>
      <p:sp>
        <p:nvSpPr>
          <p:cNvPr id="11267" name="Rectangle 3">
            <a:extLst>
              <a:ext uri="{FF2B5EF4-FFF2-40B4-BE49-F238E27FC236}">
                <a16:creationId xmlns:a16="http://schemas.microsoft.com/office/drawing/2014/main" id="{85D48199-E8C4-408D-B64C-30B6A56CDE9C}"/>
              </a:ext>
            </a:extLst>
          </p:cNvPr>
          <p:cNvSpPr>
            <a:spLocks noGrp="1" noChangeArrowheads="1"/>
          </p:cNvSpPr>
          <p:nvPr>
            <p:ph type="body" idx="1"/>
          </p:nvPr>
        </p:nvSpPr>
        <p:spPr/>
        <p:txBody>
          <a:bodyPr/>
          <a:lstStyle/>
          <a:p>
            <a:pPr eaLnBrk="1" hangingPunct="1"/>
            <a:r>
              <a:rPr lang="en-GB" altLang="en-US"/>
              <a:t>language independent</a:t>
            </a:r>
          </a:p>
          <a:p>
            <a:pPr lvl="1" eaLnBrk="1" hangingPunct="1"/>
            <a:r>
              <a:rPr lang="en-GB" altLang="en-US"/>
              <a:t>no structured types, </a:t>
            </a:r>
          </a:p>
          <a:p>
            <a:pPr lvl="1" eaLnBrk="1" hangingPunct="1">
              <a:buFontTx/>
              <a:buNone/>
            </a:pPr>
            <a:r>
              <a:rPr lang="en-GB" altLang="en-US"/>
              <a:t>	only basic types (char, int, float)</a:t>
            </a:r>
          </a:p>
          <a:p>
            <a:pPr lvl="1" eaLnBrk="1" hangingPunct="1"/>
            <a:r>
              <a:rPr lang="en-GB" altLang="en-US"/>
              <a:t>no structured control flow,</a:t>
            </a:r>
          </a:p>
          <a:p>
            <a:pPr lvl="1" eaLnBrk="1" hangingPunct="1">
              <a:buFontTx/>
              <a:buNone/>
            </a:pPr>
            <a:r>
              <a:rPr lang="en-GB" altLang="en-US"/>
              <a:t>	only (un)conditional jumps</a:t>
            </a:r>
          </a:p>
          <a:p>
            <a:pPr lvl="1" eaLnBrk="1" hangingPunct="1"/>
            <a:endParaRPr lang="en-GB" altLang="en-US"/>
          </a:p>
          <a:p>
            <a:pPr eaLnBrk="1" hangingPunct="1"/>
            <a:r>
              <a:rPr lang="en-GB" altLang="en-US"/>
              <a:t>linear format</a:t>
            </a:r>
          </a:p>
          <a:p>
            <a:pPr lvl="1" eaLnBrk="1" hangingPunct="1"/>
            <a:r>
              <a:rPr lang="en-GB" altLang="en-US"/>
              <a:t>Java byte code</a:t>
            </a:r>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1A7B122-E908-4857-A44C-DB7559874766}"/>
              </a:ext>
            </a:extLst>
          </p:cNvPr>
          <p:cNvSpPr>
            <a:spLocks noGrp="1" noChangeArrowheads="1"/>
          </p:cNvSpPr>
          <p:nvPr>
            <p:ph type="title"/>
          </p:nvPr>
        </p:nvSpPr>
        <p:spPr/>
        <p:txBody>
          <a:bodyPr/>
          <a:lstStyle/>
          <a:p>
            <a:pPr eaLnBrk="1" hangingPunct="1"/>
            <a:r>
              <a:rPr lang="en-GB" altLang="en-US"/>
              <a:t>The usefulness of Interpreters</a:t>
            </a:r>
          </a:p>
        </p:txBody>
      </p:sp>
      <p:sp>
        <p:nvSpPr>
          <p:cNvPr id="12291" name="Rectangle 3">
            <a:extLst>
              <a:ext uri="{FF2B5EF4-FFF2-40B4-BE49-F238E27FC236}">
                <a16:creationId xmlns:a16="http://schemas.microsoft.com/office/drawing/2014/main" id="{02BC2FB6-D671-428F-8867-32CDFC2AD1B5}"/>
              </a:ext>
            </a:extLst>
          </p:cNvPr>
          <p:cNvSpPr>
            <a:spLocks noGrp="1" noChangeArrowheads="1"/>
          </p:cNvSpPr>
          <p:nvPr>
            <p:ph type="body" idx="1"/>
          </p:nvPr>
        </p:nvSpPr>
        <p:spPr/>
        <p:txBody>
          <a:bodyPr/>
          <a:lstStyle/>
          <a:p>
            <a:pPr marL="533400" indent="-533400" eaLnBrk="1" hangingPunct="1"/>
            <a:r>
              <a:rPr lang="en-US" altLang="en-US"/>
              <a:t>Quick implementation of new language</a:t>
            </a:r>
          </a:p>
          <a:p>
            <a:pPr marL="914400" lvl="1" indent="-457200" eaLnBrk="1" hangingPunct="1"/>
            <a:r>
              <a:rPr lang="en-US" altLang="en-US"/>
              <a:t>Remember bootstrapping </a:t>
            </a:r>
          </a:p>
          <a:p>
            <a:pPr marL="533400" indent="-533400" eaLnBrk="1" hangingPunct="1"/>
            <a:r>
              <a:rPr lang="en-US" altLang="en-US"/>
              <a:t>Testing and debugging</a:t>
            </a:r>
          </a:p>
          <a:p>
            <a:pPr marL="533400" indent="-533400" eaLnBrk="1" hangingPunct="1"/>
            <a:r>
              <a:rPr lang="en-US" altLang="en-US"/>
              <a:t>Portability via Abstract Machine</a:t>
            </a:r>
          </a:p>
          <a:p>
            <a:pPr marL="533400" indent="-533400" eaLnBrk="1" hangingPunct="1"/>
            <a:r>
              <a:rPr lang="en-US" altLang="en-US"/>
              <a:t>Hardware emulation</a:t>
            </a:r>
          </a:p>
          <a:p>
            <a:pPr marL="533400" indent="-533400" eaLnBrk="1" hangingPunct="1"/>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F2B8EAB-053E-4565-B39C-AFD617A6EDF8}"/>
              </a:ext>
            </a:extLst>
          </p:cNvPr>
          <p:cNvSpPr>
            <a:spLocks noGrp="1" noChangeArrowheads="1"/>
          </p:cNvSpPr>
          <p:nvPr>
            <p:ph type="title"/>
          </p:nvPr>
        </p:nvSpPr>
        <p:spPr/>
        <p:txBody>
          <a:bodyPr/>
          <a:lstStyle/>
          <a:p>
            <a:pPr eaLnBrk="1" hangingPunct="1"/>
            <a:r>
              <a:rPr lang="en-GB" altLang="en-US"/>
              <a:t>Interpretation</a:t>
            </a:r>
            <a:endParaRPr lang="en-US" altLang="en-US"/>
          </a:p>
        </p:txBody>
      </p:sp>
      <p:sp>
        <p:nvSpPr>
          <p:cNvPr id="13315" name="Rectangle 3">
            <a:extLst>
              <a:ext uri="{FF2B5EF4-FFF2-40B4-BE49-F238E27FC236}">
                <a16:creationId xmlns:a16="http://schemas.microsoft.com/office/drawing/2014/main" id="{6CAF077C-7096-4872-9BAE-A89F73F830F1}"/>
              </a:ext>
            </a:extLst>
          </p:cNvPr>
          <p:cNvSpPr>
            <a:spLocks noGrp="1" noChangeArrowheads="1"/>
          </p:cNvSpPr>
          <p:nvPr>
            <p:ph type="body" idx="1"/>
          </p:nvPr>
        </p:nvSpPr>
        <p:spPr>
          <a:xfrm>
            <a:off x="457200" y="1447800"/>
            <a:ext cx="8686800" cy="4667250"/>
          </a:xfrm>
        </p:spPr>
        <p:txBody>
          <a:bodyPr/>
          <a:lstStyle/>
          <a:p>
            <a:pPr eaLnBrk="1" hangingPunct="1">
              <a:lnSpc>
                <a:spcPct val="90000"/>
              </a:lnSpc>
            </a:pPr>
            <a:r>
              <a:rPr lang="en-GB" altLang="en-US" dirty="0">
                <a:solidFill>
                  <a:srgbClr val="0033CC"/>
                </a:solidFill>
              </a:rPr>
              <a:t>recursive</a:t>
            </a:r>
            <a:r>
              <a:rPr lang="en-GB" altLang="en-US" dirty="0"/>
              <a:t> interpretation</a:t>
            </a:r>
          </a:p>
          <a:p>
            <a:pPr lvl="1" eaLnBrk="1" hangingPunct="1">
              <a:lnSpc>
                <a:spcPct val="90000"/>
              </a:lnSpc>
            </a:pPr>
            <a:r>
              <a:rPr lang="en-GB" altLang="en-US" dirty="0"/>
              <a:t>operates directly on the AST</a:t>
            </a:r>
          </a:p>
          <a:p>
            <a:pPr lvl="1" eaLnBrk="1" hangingPunct="1">
              <a:lnSpc>
                <a:spcPct val="90000"/>
              </a:lnSpc>
            </a:pPr>
            <a:r>
              <a:rPr lang="en-GB" altLang="en-US" dirty="0"/>
              <a:t>simple to write</a:t>
            </a:r>
          </a:p>
          <a:p>
            <a:pPr lvl="1" eaLnBrk="1" hangingPunct="1">
              <a:lnSpc>
                <a:spcPct val="90000"/>
              </a:lnSpc>
            </a:pPr>
            <a:r>
              <a:rPr lang="en-GB" altLang="en-US" dirty="0"/>
              <a:t>thorough error checks</a:t>
            </a:r>
          </a:p>
          <a:p>
            <a:pPr lvl="1" eaLnBrk="1" hangingPunct="1">
              <a:lnSpc>
                <a:spcPct val="90000"/>
              </a:lnSpc>
            </a:pPr>
            <a:r>
              <a:rPr lang="en-GB" altLang="en-US" dirty="0"/>
              <a:t>very slow: 100x speed of compiled code</a:t>
            </a:r>
          </a:p>
          <a:p>
            <a:pPr lvl="1" eaLnBrk="1" hangingPunct="1">
              <a:lnSpc>
                <a:spcPct val="90000"/>
              </a:lnSpc>
            </a:pPr>
            <a:endParaRPr lang="en-GB" altLang="en-US" sz="1400" dirty="0"/>
          </a:p>
          <a:p>
            <a:pPr eaLnBrk="1" hangingPunct="1">
              <a:lnSpc>
                <a:spcPct val="90000"/>
              </a:lnSpc>
            </a:pPr>
            <a:r>
              <a:rPr lang="en-GB" altLang="en-US" dirty="0">
                <a:solidFill>
                  <a:srgbClr val="0033CC"/>
                </a:solidFill>
              </a:rPr>
              <a:t>iterative</a:t>
            </a:r>
            <a:r>
              <a:rPr lang="en-GB" altLang="en-US" dirty="0"/>
              <a:t> interpretation</a:t>
            </a:r>
          </a:p>
          <a:p>
            <a:pPr lvl="1" eaLnBrk="1" hangingPunct="1">
              <a:lnSpc>
                <a:spcPct val="90000"/>
              </a:lnSpc>
            </a:pPr>
            <a:r>
              <a:rPr lang="en-GB" altLang="en-US" dirty="0"/>
              <a:t>operates on intermediate code</a:t>
            </a:r>
          </a:p>
          <a:p>
            <a:pPr lvl="1" eaLnBrk="1" hangingPunct="1">
              <a:lnSpc>
                <a:spcPct val="90000"/>
              </a:lnSpc>
            </a:pPr>
            <a:r>
              <a:rPr lang="en-GB" altLang="en-US" dirty="0"/>
              <a:t>good error checking</a:t>
            </a:r>
          </a:p>
          <a:p>
            <a:pPr lvl="1" eaLnBrk="1" hangingPunct="1">
              <a:lnSpc>
                <a:spcPct val="90000"/>
              </a:lnSpc>
            </a:pPr>
            <a:r>
              <a:rPr lang="en-GB" altLang="en-US" dirty="0"/>
              <a:t>slow: 10x</a:t>
            </a:r>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435E445-A026-4EF7-B0D8-F1CA8FE238C0}"/>
              </a:ext>
            </a:extLst>
          </p:cNvPr>
          <p:cNvSpPr>
            <a:spLocks noGrp="1" noChangeArrowheads="1"/>
          </p:cNvSpPr>
          <p:nvPr>
            <p:ph type="title"/>
          </p:nvPr>
        </p:nvSpPr>
        <p:spPr/>
        <p:txBody>
          <a:bodyPr/>
          <a:lstStyle/>
          <a:p>
            <a:pPr eaLnBrk="1" hangingPunct="1"/>
            <a:r>
              <a:rPr lang="en-GB" altLang="en-US"/>
              <a:t>Iterative interpretation</a:t>
            </a:r>
          </a:p>
        </p:txBody>
      </p:sp>
      <p:sp>
        <p:nvSpPr>
          <p:cNvPr id="14339" name="Rectangle 3">
            <a:extLst>
              <a:ext uri="{FF2B5EF4-FFF2-40B4-BE49-F238E27FC236}">
                <a16:creationId xmlns:a16="http://schemas.microsoft.com/office/drawing/2014/main" id="{EE259D47-6AC7-48FD-A414-F153C3D1F028}"/>
              </a:ext>
            </a:extLst>
          </p:cNvPr>
          <p:cNvSpPr>
            <a:spLocks noGrp="1" noChangeArrowheads="1"/>
          </p:cNvSpPr>
          <p:nvPr>
            <p:ph type="body" idx="1"/>
          </p:nvPr>
        </p:nvSpPr>
        <p:spPr/>
        <p:txBody>
          <a:bodyPr/>
          <a:lstStyle/>
          <a:p>
            <a:pPr eaLnBrk="1" hangingPunct="1">
              <a:lnSpc>
                <a:spcPct val="90000"/>
              </a:lnSpc>
            </a:pPr>
            <a:r>
              <a:rPr lang="en-GB" altLang="en-US"/>
              <a:t>Follows a very simple scheme:</a:t>
            </a:r>
          </a:p>
          <a:p>
            <a:pPr eaLnBrk="1" hangingPunct="1">
              <a:lnSpc>
                <a:spcPct val="90000"/>
              </a:lnSpc>
            </a:pPr>
            <a:endParaRPr lang="en-GB" altLang="en-US"/>
          </a:p>
          <a:p>
            <a:pPr eaLnBrk="1" hangingPunct="1">
              <a:lnSpc>
                <a:spcPct val="90000"/>
              </a:lnSpc>
            </a:pPr>
            <a:endParaRPr lang="en-GB" altLang="en-US"/>
          </a:p>
          <a:p>
            <a:pPr eaLnBrk="1" hangingPunct="1">
              <a:lnSpc>
                <a:spcPct val="90000"/>
              </a:lnSpc>
            </a:pPr>
            <a:endParaRPr lang="en-GB" altLang="en-US"/>
          </a:p>
          <a:p>
            <a:pPr eaLnBrk="1" hangingPunct="1">
              <a:lnSpc>
                <a:spcPct val="90000"/>
              </a:lnSpc>
            </a:pPr>
            <a:endParaRPr lang="en-GB" altLang="en-US"/>
          </a:p>
          <a:p>
            <a:pPr eaLnBrk="1" hangingPunct="1">
              <a:lnSpc>
                <a:spcPct val="90000"/>
              </a:lnSpc>
            </a:pPr>
            <a:endParaRPr lang="en-GB" altLang="en-US"/>
          </a:p>
          <a:p>
            <a:pPr eaLnBrk="1" hangingPunct="1">
              <a:lnSpc>
                <a:spcPct val="90000"/>
              </a:lnSpc>
            </a:pPr>
            <a:r>
              <a:rPr lang="en-GB" altLang="en-US"/>
              <a:t>Typical source language will have several instructions</a:t>
            </a:r>
          </a:p>
          <a:p>
            <a:pPr eaLnBrk="1" hangingPunct="1">
              <a:lnSpc>
                <a:spcPct val="90000"/>
              </a:lnSpc>
            </a:pPr>
            <a:r>
              <a:rPr lang="en-GB" altLang="en-US"/>
              <a:t>Execution then is just a big case statement </a:t>
            </a:r>
          </a:p>
          <a:p>
            <a:pPr lvl="1" eaLnBrk="1" hangingPunct="1">
              <a:lnSpc>
                <a:spcPct val="90000"/>
              </a:lnSpc>
            </a:pPr>
            <a:r>
              <a:rPr lang="en-GB" altLang="en-US"/>
              <a:t>one for each instruction</a:t>
            </a:r>
          </a:p>
        </p:txBody>
      </p:sp>
      <p:sp>
        <p:nvSpPr>
          <p:cNvPr id="14340" name="Text Box 4">
            <a:extLst>
              <a:ext uri="{FF2B5EF4-FFF2-40B4-BE49-F238E27FC236}">
                <a16:creationId xmlns:a16="http://schemas.microsoft.com/office/drawing/2014/main" id="{C1D2C5CA-4445-4DCA-A401-A5E312AAC8A1}"/>
              </a:ext>
            </a:extLst>
          </p:cNvPr>
          <p:cNvSpPr txBox="1">
            <a:spLocks noChangeArrowheads="1"/>
          </p:cNvSpPr>
          <p:nvPr/>
        </p:nvSpPr>
        <p:spPr bwMode="auto">
          <a:xfrm>
            <a:off x="1258888" y="1844675"/>
            <a:ext cx="51149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i="1">
                <a:latin typeface="Courier New" panose="02070309020205020404" pitchFamily="49" charset="0"/>
              </a:rPr>
              <a:t>Initialize</a:t>
            </a:r>
          </a:p>
          <a:p>
            <a:r>
              <a:rPr lang="en-GB" altLang="en-US" b="1">
                <a:latin typeface="Courier New" panose="02070309020205020404" pitchFamily="49" charset="0"/>
              </a:rPr>
              <a:t>Do</a:t>
            </a:r>
            <a:r>
              <a:rPr lang="en-GB" altLang="en-US">
                <a:latin typeface="Courier New" panose="02070309020205020404" pitchFamily="49" charset="0"/>
              </a:rPr>
              <a:t> {</a:t>
            </a:r>
          </a:p>
          <a:p>
            <a:r>
              <a:rPr lang="en-GB" altLang="en-US">
                <a:latin typeface="Courier New" panose="02070309020205020404" pitchFamily="49" charset="0"/>
              </a:rPr>
              <a:t>	</a:t>
            </a:r>
            <a:r>
              <a:rPr lang="en-GB" altLang="en-US" i="1">
                <a:latin typeface="Courier New" panose="02070309020205020404" pitchFamily="49" charset="0"/>
              </a:rPr>
              <a:t>fetch next instruction</a:t>
            </a:r>
          </a:p>
          <a:p>
            <a:r>
              <a:rPr lang="en-GB" altLang="en-US" i="1">
                <a:latin typeface="Courier New" panose="02070309020205020404" pitchFamily="49" charset="0"/>
              </a:rPr>
              <a:t>	analyze instruction</a:t>
            </a:r>
          </a:p>
          <a:p>
            <a:r>
              <a:rPr lang="en-GB" altLang="en-US" i="1">
                <a:latin typeface="Courier New" panose="02070309020205020404" pitchFamily="49" charset="0"/>
              </a:rPr>
              <a:t>	execute instruction</a:t>
            </a:r>
          </a:p>
          <a:p>
            <a:r>
              <a:rPr lang="en-GB" altLang="en-US">
                <a:latin typeface="Courier New" panose="02070309020205020404" pitchFamily="49" charset="0"/>
              </a:rPr>
              <a:t>} </a:t>
            </a:r>
            <a:r>
              <a:rPr lang="en-GB" altLang="en-US" b="1">
                <a:latin typeface="Courier New" panose="02070309020205020404" pitchFamily="49" charset="0"/>
              </a:rPr>
              <a:t>while </a:t>
            </a:r>
            <a:r>
              <a:rPr lang="en-GB" altLang="en-US">
                <a:latin typeface="Courier New" panose="02070309020205020404" pitchFamily="49" charset="0"/>
              </a:rPr>
              <a:t>(</a:t>
            </a:r>
            <a:r>
              <a:rPr lang="en-GB" altLang="en-US" i="1">
                <a:latin typeface="Courier New" panose="02070309020205020404" pitchFamily="49" charset="0"/>
              </a:rPr>
              <a:t>still running</a:t>
            </a:r>
            <a:r>
              <a:rPr lang="en-GB" altLang="en-US">
                <a:latin typeface="Courier New" panose="02070309020205020404" pitchFamily="49" charset="0"/>
              </a:rPr>
              <a:t>)</a:t>
            </a:r>
            <a:endParaRPr lang="en-GB" altLang="en-US" b="1">
              <a:latin typeface="Courier New" panose="02070309020205020404" pitchFamily="49"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7CFC000-F6FD-4480-AE78-1152F6EF26AF}"/>
              </a:ext>
            </a:extLst>
          </p:cNvPr>
          <p:cNvSpPr>
            <a:spLocks noGrp="1" noChangeArrowheads="1"/>
          </p:cNvSpPr>
          <p:nvPr>
            <p:ph type="title"/>
          </p:nvPr>
        </p:nvSpPr>
        <p:spPr/>
        <p:txBody>
          <a:bodyPr/>
          <a:lstStyle/>
          <a:p>
            <a:pPr eaLnBrk="1" hangingPunct="1"/>
            <a:r>
              <a:rPr lang="en-GB" altLang="en-US"/>
              <a:t>Iterative Interpreters</a:t>
            </a:r>
          </a:p>
        </p:txBody>
      </p:sp>
      <p:sp>
        <p:nvSpPr>
          <p:cNvPr id="15363" name="Rectangle 3">
            <a:extLst>
              <a:ext uri="{FF2B5EF4-FFF2-40B4-BE49-F238E27FC236}">
                <a16:creationId xmlns:a16="http://schemas.microsoft.com/office/drawing/2014/main" id="{19E3A460-8259-4C69-8D69-8799A7BAD6AE}"/>
              </a:ext>
            </a:extLst>
          </p:cNvPr>
          <p:cNvSpPr>
            <a:spLocks noGrp="1" noChangeArrowheads="1"/>
          </p:cNvSpPr>
          <p:nvPr>
            <p:ph type="body" idx="1"/>
          </p:nvPr>
        </p:nvSpPr>
        <p:spPr/>
        <p:txBody>
          <a:bodyPr/>
          <a:lstStyle/>
          <a:p>
            <a:pPr eaLnBrk="1" hangingPunct="1"/>
            <a:r>
              <a:rPr lang="en-GB" altLang="en-US"/>
              <a:t>Command languages</a:t>
            </a:r>
          </a:p>
          <a:p>
            <a:pPr eaLnBrk="1" hangingPunct="1"/>
            <a:r>
              <a:rPr lang="en-GB" altLang="en-US"/>
              <a:t>Query languages</a:t>
            </a:r>
          </a:p>
          <a:p>
            <a:pPr lvl="1" eaLnBrk="1" hangingPunct="1"/>
            <a:r>
              <a:rPr lang="en-GB" altLang="en-US"/>
              <a:t>SQL</a:t>
            </a:r>
          </a:p>
          <a:p>
            <a:pPr eaLnBrk="1" hangingPunct="1"/>
            <a:r>
              <a:rPr lang="en-GB" altLang="en-US"/>
              <a:t>Simple programming languages</a:t>
            </a:r>
          </a:p>
          <a:p>
            <a:pPr lvl="1" eaLnBrk="1" hangingPunct="1"/>
            <a:r>
              <a:rPr lang="en-GB" altLang="en-US"/>
              <a:t>Basic</a:t>
            </a:r>
          </a:p>
          <a:p>
            <a:pPr eaLnBrk="1" hangingPunct="1"/>
            <a:r>
              <a:rPr lang="en-GB" altLang="en-US"/>
              <a:t>Virtual Machines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9742C2-ED81-42FD-8645-7DDBC8C1F740}"/>
              </a:ext>
            </a:extLst>
          </p:cNvPr>
          <p:cNvSpPr>
            <a:spLocks noGrp="1" noChangeArrowheads="1"/>
          </p:cNvSpPr>
          <p:nvPr>
            <p:ph type="title"/>
          </p:nvPr>
        </p:nvSpPr>
        <p:spPr/>
        <p:txBody>
          <a:bodyPr/>
          <a:lstStyle/>
          <a:p>
            <a:pPr eaLnBrk="1" hangingPunct="1"/>
            <a:r>
              <a:rPr lang="en-GB" altLang="en-US"/>
              <a:t>Mini-shell</a:t>
            </a:r>
          </a:p>
        </p:txBody>
      </p:sp>
      <p:sp>
        <p:nvSpPr>
          <p:cNvPr id="16387" name="Text Box 3">
            <a:extLst>
              <a:ext uri="{FF2B5EF4-FFF2-40B4-BE49-F238E27FC236}">
                <a16:creationId xmlns:a16="http://schemas.microsoft.com/office/drawing/2014/main" id="{836201BE-7247-4E97-B744-DC04834E8BA7}"/>
              </a:ext>
            </a:extLst>
          </p:cNvPr>
          <p:cNvSpPr txBox="1">
            <a:spLocks noChangeArrowheads="1"/>
          </p:cNvSpPr>
          <p:nvPr/>
        </p:nvSpPr>
        <p:spPr bwMode="auto">
          <a:xfrm>
            <a:off x="381000" y="1506538"/>
            <a:ext cx="840263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Script 			::=  Command*</a:t>
            </a:r>
          </a:p>
          <a:p>
            <a:r>
              <a:rPr lang="en-GB" altLang="en-US">
                <a:latin typeface="Times" panose="02020603050405020304" pitchFamily="18" charset="0"/>
              </a:rPr>
              <a:t>Command		::=  Command-Name Argument* end-of-line</a:t>
            </a:r>
          </a:p>
          <a:p>
            <a:r>
              <a:rPr lang="en-GB" altLang="en-US">
                <a:latin typeface="Times" panose="02020603050405020304" pitchFamily="18" charset="0"/>
              </a:rPr>
              <a:t>Argument 		::=  Filename</a:t>
            </a:r>
          </a:p>
          <a:p>
            <a:r>
              <a:rPr lang="en-GB" altLang="en-US">
                <a:latin typeface="Times" panose="02020603050405020304" pitchFamily="18" charset="0"/>
              </a:rPr>
              <a:t>		  	 |    Literal</a:t>
            </a:r>
          </a:p>
          <a:p>
            <a:r>
              <a:rPr lang="en-GB" altLang="en-US">
                <a:latin typeface="Times" panose="02020603050405020304" pitchFamily="18" charset="0"/>
              </a:rPr>
              <a:t>Command-Name 	::=  </a:t>
            </a:r>
            <a:r>
              <a:rPr lang="en-GB" altLang="en-US" b="1">
                <a:latin typeface="Times" panose="02020603050405020304" pitchFamily="18" charset="0"/>
              </a:rPr>
              <a:t>create</a:t>
            </a:r>
            <a:endParaRPr lang="en-GB" altLang="en-US">
              <a:latin typeface="Times" panose="02020603050405020304" pitchFamily="18" charset="0"/>
            </a:endParaRPr>
          </a:p>
          <a:p>
            <a:r>
              <a:rPr lang="en-GB" altLang="en-US">
                <a:latin typeface="Times" panose="02020603050405020304" pitchFamily="18" charset="0"/>
              </a:rPr>
              <a:t>			 |     </a:t>
            </a:r>
            <a:r>
              <a:rPr lang="en-GB" altLang="en-US" b="1">
                <a:latin typeface="Times" panose="02020603050405020304" pitchFamily="18" charset="0"/>
              </a:rPr>
              <a:t>delete</a:t>
            </a:r>
          </a:p>
          <a:p>
            <a:r>
              <a:rPr lang="en-GB" altLang="en-US">
                <a:latin typeface="Times" panose="02020603050405020304" pitchFamily="18" charset="0"/>
              </a:rPr>
              <a:t>			 |     </a:t>
            </a:r>
            <a:r>
              <a:rPr lang="en-GB" altLang="en-US" b="1">
                <a:latin typeface="Times" panose="02020603050405020304" pitchFamily="18" charset="0"/>
              </a:rPr>
              <a:t>edit</a:t>
            </a:r>
          </a:p>
          <a:p>
            <a:r>
              <a:rPr lang="en-GB" altLang="en-US" b="1">
                <a:latin typeface="Times" panose="02020603050405020304" pitchFamily="18" charset="0"/>
              </a:rPr>
              <a:t>			 </a:t>
            </a:r>
            <a:r>
              <a:rPr lang="en-GB" altLang="en-US">
                <a:latin typeface="Times" panose="02020603050405020304" pitchFamily="18" charset="0"/>
              </a:rPr>
              <a:t>|</a:t>
            </a:r>
            <a:r>
              <a:rPr lang="en-GB" altLang="en-US" b="1">
                <a:latin typeface="Times" panose="02020603050405020304" pitchFamily="18" charset="0"/>
              </a:rPr>
              <a:t>     list</a:t>
            </a:r>
          </a:p>
          <a:p>
            <a:r>
              <a:rPr lang="en-GB" altLang="en-US">
                <a:latin typeface="Times" panose="02020603050405020304" pitchFamily="18" charset="0"/>
              </a:rPr>
              <a:t>			 |     </a:t>
            </a:r>
            <a:r>
              <a:rPr lang="en-GB" altLang="en-US" b="1">
                <a:latin typeface="Times" panose="02020603050405020304" pitchFamily="18" charset="0"/>
              </a:rPr>
              <a:t>print</a:t>
            </a:r>
            <a:endParaRPr lang="en-GB" altLang="en-US">
              <a:latin typeface="Times" panose="02020603050405020304" pitchFamily="18" charset="0"/>
            </a:endParaRPr>
          </a:p>
          <a:p>
            <a:r>
              <a:rPr lang="en-GB" altLang="en-US">
                <a:latin typeface="Times" panose="02020603050405020304" pitchFamily="18" charset="0"/>
              </a:rPr>
              <a:t>			 |     </a:t>
            </a:r>
            <a:r>
              <a:rPr lang="en-GB" altLang="en-US" b="1">
                <a:latin typeface="Times" panose="02020603050405020304" pitchFamily="18" charset="0"/>
              </a:rPr>
              <a:t>quit</a:t>
            </a:r>
          </a:p>
          <a:p>
            <a:r>
              <a:rPr lang="en-GB" altLang="en-US" b="1">
                <a:latin typeface="Times" panose="02020603050405020304" pitchFamily="18" charset="0"/>
              </a:rPr>
              <a:t>			 </a:t>
            </a:r>
            <a:r>
              <a:rPr lang="en-GB" altLang="en-US">
                <a:latin typeface="Times" panose="02020603050405020304" pitchFamily="18" charset="0"/>
              </a:rPr>
              <a:t>|     Filename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BA8F2B7-0799-4FC7-B95A-FA47AE0BA829}"/>
              </a:ext>
            </a:extLst>
          </p:cNvPr>
          <p:cNvSpPr>
            <a:spLocks noGrp="1" noChangeArrowheads="1"/>
          </p:cNvSpPr>
          <p:nvPr>
            <p:ph type="title"/>
          </p:nvPr>
        </p:nvSpPr>
        <p:spPr/>
        <p:txBody>
          <a:bodyPr/>
          <a:lstStyle/>
          <a:p>
            <a:pPr eaLnBrk="1" hangingPunct="1"/>
            <a:r>
              <a:rPr lang="en-GB" altLang="en-US"/>
              <a:t>Mini-Shell Interpreter</a:t>
            </a:r>
          </a:p>
        </p:txBody>
      </p:sp>
      <p:sp>
        <p:nvSpPr>
          <p:cNvPr id="17411" name="Text Box 3">
            <a:extLst>
              <a:ext uri="{FF2B5EF4-FFF2-40B4-BE49-F238E27FC236}">
                <a16:creationId xmlns:a16="http://schemas.microsoft.com/office/drawing/2014/main" id="{6466440B-A95B-4DBB-8455-46E78194D8CA}"/>
              </a:ext>
            </a:extLst>
          </p:cNvPr>
          <p:cNvSpPr txBox="1">
            <a:spLocks noChangeArrowheads="1"/>
          </p:cNvSpPr>
          <p:nvPr/>
        </p:nvSpPr>
        <p:spPr bwMode="auto">
          <a:xfrm>
            <a:off x="304800" y="1287463"/>
            <a:ext cx="85661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b="1">
                <a:latin typeface="Courier New" panose="02070309020205020404" pitchFamily="49" charset="0"/>
              </a:rPr>
              <a:t>Public class </a:t>
            </a:r>
            <a:r>
              <a:rPr lang="en-GB" altLang="en-US" sz="2000">
                <a:latin typeface="Courier New" panose="02070309020205020404" pitchFamily="49" charset="0"/>
              </a:rPr>
              <a:t>MiniShellCommand {</a:t>
            </a:r>
          </a:p>
          <a:p>
            <a:r>
              <a:rPr lang="en-GB" altLang="en-US" sz="2000">
                <a:latin typeface="Courier New" panose="02070309020205020404" pitchFamily="49" charset="0"/>
              </a:rPr>
              <a:t>	</a:t>
            </a:r>
            <a:r>
              <a:rPr lang="en-GB" altLang="en-US" sz="2000" b="1">
                <a:latin typeface="Courier New" panose="02070309020205020404" pitchFamily="49" charset="0"/>
              </a:rPr>
              <a:t>public </a:t>
            </a:r>
            <a:r>
              <a:rPr lang="en-GB" altLang="en-US" sz="2000">
                <a:latin typeface="Courier New" panose="02070309020205020404" pitchFamily="49" charset="0"/>
              </a:rPr>
              <a:t>String    name;</a:t>
            </a:r>
          </a:p>
          <a:p>
            <a:r>
              <a:rPr lang="en-GB" altLang="en-US" sz="2000">
                <a:latin typeface="Courier New" panose="02070309020205020404" pitchFamily="49" charset="0"/>
              </a:rPr>
              <a:t>	</a:t>
            </a:r>
            <a:r>
              <a:rPr lang="en-GB" altLang="en-US" sz="2000" b="1">
                <a:latin typeface="Courier New" panose="02070309020205020404" pitchFamily="49" charset="0"/>
              </a:rPr>
              <a:t>public</a:t>
            </a:r>
            <a:r>
              <a:rPr lang="en-GB" altLang="en-US" sz="2000">
                <a:latin typeface="Courier New" panose="02070309020205020404" pitchFamily="49" charset="0"/>
              </a:rPr>
              <a:t> String[]  args;</a:t>
            </a:r>
          </a:p>
          <a:p>
            <a:r>
              <a:rPr lang="en-GB" altLang="en-US" sz="2000">
                <a:latin typeface="Courier New" panose="02070309020205020404" pitchFamily="49" charset="0"/>
              </a:rPr>
              <a:t>}</a:t>
            </a:r>
          </a:p>
          <a:p>
            <a:endParaRPr lang="en-GB" altLang="en-US" sz="2000">
              <a:latin typeface="Courier New" panose="02070309020205020404" pitchFamily="49" charset="0"/>
            </a:endParaRPr>
          </a:p>
          <a:p>
            <a:r>
              <a:rPr lang="en-GB" altLang="en-US" sz="2000" b="1">
                <a:latin typeface="Courier New" panose="02070309020205020404" pitchFamily="49" charset="0"/>
              </a:rPr>
              <a:t>Public class </a:t>
            </a:r>
            <a:r>
              <a:rPr lang="en-GB" altLang="en-US" sz="2000">
                <a:latin typeface="Courier New" panose="02070309020205020404" pitchFamily="49" charset="0"/>
              </a:rPr>
              <a:t>MiniShellState {</a:t>
            </a:r>
          </a:p>
          <a:p>
            <a:r>
              <a:rPr lang="en-GB" altLang="en-US" sz="2000">
                <a:latin typeface="Courier New" panose="02070309020205020404" pitchFamily="49" charset="0"/>
              </a:rPr>
              <a:t>	//File store…</a:t>
            </a:r>
          </a:p>
          <a:p>
            <a:r>
              <a:rPr lang="en-GB" altLang="en-US" sz="2000">
                <a:latin typeface="Courier New" panose="02070309020205020404" pitchFamily="49" charset="0"/>
              </a:rPr>
              <a:t>	</a:t>
            </a:r>
            <a:r>
              <a:rPr lang="en-GB" altLang="en-US" sz="2000" b="1">
                <a:latin typeface="Courier New" panose="02070309020205020404" pitchFamily="49" charset="0"/>
              </a:rPr>
              <a:t>public </a:t>
            </a:r>
            <a:r>
              <a:rPr lang="en-GB" altLang="en-US" sz="2000">
                <a:latin typeface="Courier New" panose="02070309020205020404" pitchFamily="49" charset="0"/>
              </a:rPr>
              <a:t>…</a:t>
            </a:r>
          </a:p>
          <a:p>
            <a:endParaRPr lang="en-GB" altLang="en-US" sz="2000">
              <a:latin typeface="Courier New" panose="02070309020205020404" pitchFamily="49" charset="0"/>
            </a:endParaRPr>
          </a:p>
          <a:p>
            <a:r>
              <a:rPr lang="en-GB" altLang="en-US" sz="2000">
                <a:latin typeface="Courier New" panose="02070309020205020404" pitchFamily="49" charset="0"/>
              </a:rPr>
              <a:t>	//Registers</a:t>
            </a:r>
          </a:p>
          <a:p>
            <a:r>
              <a:rPr lang="en-GB" altLang="en-US" sz="2000">
                <a:latin typeface="Courier New" panose="02070309020205020404" pitchFamily="49" charset="0"/>
              </a:rPr>
              <a:t>	</a:t>
            </a:r>
            <a:r>
              <a:rPr lang="en-GB" altLang="en-US" sz="2000" b="1">
                <a:latin typeface="Courier New" panose="02070309020205020404" pitchFamily="49" charset="0"/>
              </a:rPr>
              <a:t>public byte</a:t>
            </a:r>
            <a:r>
              <a:rPr lang="en-GB" altLang="en-US" sz="2000">
                <a:latin typeface="Courier New" panose="02070309020205020404" pitchFamily="49" charset="0"/>
              </a:rPr>
              <a:t> status; //Running or Halted or Failed</a:t>
            </a:r>
          </a:p>
          <a:p>
            <a:r>
              <a:rPr lang="en-GB" altLang="en-US" sz="2000">
                <a:latin typeface="Courier New" panose="02070309020205020404" pitchFamily="49" charset="0"/>
              </a:rPr>
              <a:t>	</a:t>
            </a:r>
          </a:p>
          <a:p>
            <a:r>
              <a:rPr lang="en-GB" altLang="en-US" sz="2000">
                <a:latin typeface="Courier New" panose="02070309020205020404" pitchFamily="49" charset="0"/>
              </a:rPr>
              <a:t>	</a:t>
            </a:r>
            <a:r>
              <a:rPr lang="en-GB" altLang="en-US" sz="2000" b="1">
                <a:latin typeface="Courier New" panose="02070309020205020404" pitchFamily="49" charset="0"/>
              </a:rPr>
              <a:t>public static final byte</a:t>
            </a:r>
            <a:r>
              <a:rPr lang="en-GB" altLang="en-US" sz="2000">
                <a:latin typeface="Courier New" panose="02070309020205020404" pitchFamily="49" charset="0"/>
              </a:rPr>
              <a:t> // status values</a:t>
            </a:r>
          </a:p>
          <a:p>
            <a:r>
              <a:rPr lang="en-GB" altLang="en-US" sz="2000">
                <a:latin typeface="Courier New" panose="02070309020205020404" pitchFamily="49" charset="0"/>
              </a:rPr>
              <a:t>		RUNNING = 0, HALTED = 1, FAILED = 2;</a:t>
            </a:r>
          </a:p>
          <a:p>
            <a:r>
              <a:rPr lang="en-GB" altLang="en-US" sz="2000">
                <a:latin typeface="Courier New" panose="02070309020205020404" pitchFamily="49" charset="0"/>
              </a:rPr>
              <a:t>}</a:t>
            </a:r>
          </a:p>
          <a:p>
            <a:endParaRPr lang="en-GB" altLang="en-US" sz="2000">
              <a:latin typeface="Courier New" panose="02070309020205020404" pitchFamily="49"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272DF99-AF4F-4FF0-B2CC-EFD14341D542}"/>
              </a:ext>
            </a:extLst>
          </p:cNvPr>
          <p:cNvSpPr>
            <a:spLocks noGrp="1" noChangeArrowheads="1"/>
          </p:cNvSpPr>
          <p:nvPr>
            <p:ph type="title"/>
          </p:nvPr>
        </p:nvSpPr>
        <p:spPr/>
        <p:txBody>
          <a:bodyPr/>
          <a:lstStyle/>
          <a:p>
            <a:pPr eaLnBrk="1" hangingPunct="1"/>
            <a:r>
              <a:rPr lang="en-GB" altLang="en-US"/>
              <a:t>Mini-Shell Interpreter</a:t>
            </a:r>
          </a:p>
        </p:txBody>
      </p:sp>
      <p:sp>
        <p:nvSpPr>
          <p:cNvPr id="18435" name="Text Box 3">
            <a:extLst>
              <a:ext uri="{FF2B5EF4-FFF2-40B4-BE49-F238E27FC236}">
                <a16:creationId xmlns:a16="http://schemas.microsoft.com/office/drawing/2014/main" id="{76FABCB1-C06A-4C45-8B6A-8DBBB703BBB7}"/>
              </a:ext>
            </a:extLst>
          </p:cNvPr>
          <p:cNvSpPr txBox="1">
            <a:spLocks noChangeArrowheads="1"/>
          </p:cNvSpPr>
          <p:nvPr/>
        </p:nvSpPr>
        <p:spPr bwMode="auto">
          <a:xfrm>
            <a:off x="231775" y="998538"/>
            <a:ext cx="8429625" cy="58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dirty="0">
                <a:latin typeface="Courier New" panose="02070309020205020404" pitchFamily="49" charset="0"/>
              </a:rPr>
              <a:t>Public class</a:t>
            </a:r>
            <a:r>
              <a:rPr lang="en-GB" altLang="en-US" sz="1800" dirty="0">
                <a:latin typeface="Courier New" panose="02070309020205020404" pitchFamily="49" charset="0"/>
              </a:rPr>
              <a:t> </a:t>
            </a:r>
            <a:r>
              <a:rPr lang="en-GB" altLang="en-US" sz="1800" dirty="0" err="1">
                <a:latin typeface="Courier New" panose="02070309020205020404" pitchFamily="49" charset="0"/>
              </a:rPr>
              <a:t>MiniShell</a:t>
            </a:r>
            <a:r>
              <a:rPr lang="en-GB" altLang="en-US" sz="1800" dirty="0">
                <a:latin typeface="Courier New" panose="02070309020205020404" pitchFamily="49" charset="0"/>
              </a:rPr>
              <a:t> </a:t>
            </a:r>
            <a:r>
              <a:rPr lang="en-GB" altLang="en-US" sz="1800" b="1" dirty="0">
                <a:latin typeface="Courier New" panose="02070309020205020404" pitchFamily="49" charset="0"/>
              </a:rPr>
              <a:t>extends</a:t>
            </a:r>
            <a:r>
              <a:rPr lang="en-GB" altLang="en-US" sz="1800" dirty="0">
                <a:latin typeface="Courier New" panose="02070309020205020404" pitchFamily="49" charset="0"/>
              </a:rPr>
              <a:t> </a:t>
            </a:r>
            <a:r>
              <a:rPr lang="en-GB" altLang="en-US" sz="1800" dirty="0" err="1">
                <a:latin typeface="Courier New" panose="02070309020205020404" pitchFamily="49" charset="0"/>
              </a:rPr>
              <a:t>MiniShellState</a:t>
            </a:r>
            <a:r>
              <a:rPr lang="en-GB" altLang="en-US" sz="1800" dirty="0">
                <a:latin typeface="Courier New" panose="02070309020205020404" pitchFamily="49" charset="0"/>
              </a:rPr>
              <a:t> {</a:t>
            </a:r>
          </a:p>
          <a:p>
            <a:r>
              <a:rPr lang="en-GB" altLang="en-US" sz="1800" dirty="0">
                <a:latin typeface="Courier New" panose="02070309020205020404" pitchFamily="49" charset="0"/>
              </a:rPr>
              <a:t>	</a:t>
            </a:r>
            <a:r>
              <a:rPr lang="en-GB" altLang="en-US" sz="1800" b="1" dirty="0">
                <a:latin typeface="Courier New" panose="02070309020205020404" pitchFamily="49" charset="0"/>
              </a:rPr>
              <a:t>public void</a:t>
            </a:r>
            <a:r>
              <a:rPr lang="en-GB" altLang="en-US" sz="1800" dirty="0">
                <a:latin typeface="Courier New" panose="02070309020205020404" pitchFamily="49" charset="0"/>
              </a:rPr>
              <a:t> Interpret () {</a:t>
            </a:r>
          </a:p>
          <a:p>
            <a:r>
              <a:rPr lang="en-GB" altLang="en-US" sz="1800" dirty="0">
                <a:latin typeface="Courier New" panose="02070309020205020404" pitchFamily="49" charset="0"/>
              </a:rPr>
              <a:t>		… // Execute the commands entered by the user</a:t>
            </a:r>
          </a:p>
          <a:p>
            <a:r>
              <a:rPr lang="en-GB" altLang="en-US" sz="1800" dirty="0">
                <a:latin typeface="Courier New" panose="02070309020205020404" pitchFamily="49" charset="0"/>
              </a:rPr>
              <a:t>		  // terminating with a quit command</a:t>
            </a:r>
          </a:p>
          <a:p>
            <a:r>
              <a:rPr lang="en-GB" altLang="en-US" sz="1800" dirty="0">
                <a:latin typeface="Courier New" panose="02070309020205020404" pitchFamily="49" charset="0"/>
              </a:rPr>
              <a:t>	}</a:t>
            </a:r>
          </a:p>
          <a:p>
            <a:r>
              <a:rPr lang="en-GB" altLang="en-US" sz="1800" b="1" dirty="0">
                <a:latin typeface="Courier New" panose="02070309020205020404" pitchFamily="49" charset="0"/>
              </a:rPr>
              <a:t>	public </a:t>
            </a:r>
            <a:r>
              <a:rPr lang="en-GB" altLang="en-US" sz="1800" dirty="0" err="1">
                <a:latin typeface="Courier New" panose="02070309020205020404" pitchFamily="49" charset="0"/>
              </a:rPr>
              <a:t>MiniShellCommand</a:t>
            </a:r>
            <a:r>
              <a:rPr lang="en-GB" altLang="en-US" sz="1800" dirty="0">
                <a:latin typeface="Courier New" panose="02070309020205020404" pitchFamily="49" charset="0"/>
              </a:rPr>
              <a:t> </a:t>
            </a:r>
            <a:r>
              <a:rPr lang="en-GB" altLang="en-US" sz="1800" dirty="0" err="1">
                <a:latin typeface="Courier New" panose="02070309020205020404" pitchFamily="49" charset="0"/>
              </a:rPr>
              <a:t>readAnalyze</a:t>
            </a:r>
            <a:r>
              <a:rPr lang="en-GB" altLang="en-US" sz="1800" dirty="0">
                <a:latin typeface="Courier New" panose="02070309020205020404" pitchFamily="49" charset="0"/>
              </a:rPr>
              <a:t> () { </a:t>
            </a:r>
          </a:p>
          <a:p>
            <a:r>
              <a:rPr lang="en-GB" altLang="en-US" sz="1800" dirty="0">
                <a:latin typeface="Courier New" panose="02070309020205020404" pitchFamily="49" charset="0"/>
              </a:rPr>
              <a:t>		… //Read, </a:t>
            </a:r>
            <a:r>
              <a:rPr lang="en-GB" altLang="en-US" sz="1800" dirty="0" err="1">
                <a:latin typeface="Courier New" panose="02070309020205020404" pitchFamily="49" charset="0"/>
              </a:rPr>
              <a:t>analyze</a:t>
            </a:r>
            <a:r>
              <a:rPr lang="en-GB" altLang="en-US" sz="1800" dirty="0">
                <a:latin typeface="Courier New" panose="02070309020205020404" pitchFamily="49" charset="0"/>
              </a:rPr>
              <a:t>, and return </a:t>
            </a:r>
          </a:p>
          <a:p>
            <a:r>
              <a:rPr lang="en-GB" altLang="en-US" sz="1800" dirty="0">
                <a:latin typeface="Courier New" panose="02070309020205020404" pitchFamily="49" charset="0"/>
              </a:rPr>
              <a:t>		  //the next command entered by the user</a:t>
            </a:r>
          </a:p>
          <a:p>
            <a:r>
              <a:rPr lang="en-GB" altLang="en-US" sz="1800" dirty="0">
                <a:latin typeface="Courier New" panose="02070309020205020404" pitchFamily="49" charset="0"/>
              </a:rPr>
              <a:t>	}</a:t>
            </a:r>
          </a:p>
          <a:p>
            <a:r>
              <a:rPr lang="en-GB" altLang="en-US" sz="1800" dirty="0">
                <a:latin typeface="Courier New" panose="02070309020205020404" pitchFamily="49" charset="0"/>
              </a:rPr>
              <a:t>	</a:t>
            </a:r>
            <a:r>
              <a:rPr lang="en-GB" altLang="en-US" sz="1800" b="1" dirty="0">
                <a:latin typeface="Courier New" panose="02070309020205020404" pitchFamily="49" charset="0"/>
              </a:rPr>
              <a:t>public void</a:t>
            </a:r>
            <a:r>
              <a:rPr lang="en-GB" altLang="en-US" sz="1800" dirty="0">
                <a:latin typeface="Courier New" panose="02070309020205020404" pitchFamily="49" charset="0"/>
              </a:rPr>
              <a:t> create (String </a:t>
            </a:r>
            <a:r>
              <a:rPr lang="en-GB" altLang="en-US" sz="1800" dirty="0" err="1">
                <a:latin typeface="Courier New" panose="02070309020205020404" pitchFamily="49" charset="0"/>
              </a:rPr>
              <a:t>fname</a:t>
            </a:r>
            <a:r>
              <a:rPr lang="en-GB" altLang="en-US" sz="1800" dirty="0">
                <a:latin typeface="Courier New" panose="02070309020205020404" pitchFamily="49" charset="0"/>
              </a:rPr>
              <a:t>) {</a:t>
            </a:r>
          </a:p>
          <a:p>
            <a:r>
              <a:rPr lang="en-GB" altLang="en-US" sz="1800" dirty="0">
                <a:latin typeface="Courier New" panose="02070309020205020404" pitchFamily="49" charset="0"/>
              </a:rPr>
              <a:t>		… // Create empty file with the given name</a:t>
            </a:r>
          </a:p>
          <a:p>
            <a:r>
              <a:rPr lang="en-GB" altLang="en-US" sz="1800" dirty="0">
                <a:latin typeface="Courier New" panose="02070309020205020404" pitchFamily="49" charset="0"/>
              </a:rPr>
              <a:t>	}</a:t>
            </a:r>
          </a:p>
          <a:p>
            <a:r>
              <a:rPr lang="en-GB" altLang="en-US" sz="1800" dirty="0">
                <a:latin typeface="Courier New" panose="02070309020205020404" pitchFamily="49" charset="0"/>
              </a:rPr>
              <a:t>	</a:t>
            </a:r>
            <a:r>
              <a:rPr lang="en-GB" altLang="en-US" sz="1800" b="1" dirty="0">
                <a:latin typeface="Courier New" panose="02070309020205020404" pitchFamily="49" charset="0"/>
              </a:rPr>
              <a:t>public void</a:t>
            </a:r>
            <a:r>
              <a:rPr lang="en-GB" altLang="en-US" sz="1800" dirty="0">
                <a:latin typeface="Courier New" panose="02070309020205020404" pitchFamily="49" charset="0"/>
              </a:rPr>
              <a:t> delete (String[] </a:t>
            </a:r>
            <a:r>
              <a:rPr lang="en-GB" altLang="en-US" sz="1800" dirty="0" err="1">
                <a:latin typeface="Courier New" panose="02070309020205020404" pitchFamily="49" charset="0"/>
              </a:rPr>
              <a:t>fnames</a:t>
            </a:r>
            <a:r>
              <a:rPr lang="en-GB" altLang="en-US" sz="1800" dirty="0">
                <a:latin typeface="Courier New" panose="02070309020205020404" pitchFamily="49" charset="0"/>
              </a:rPr>
              <a:t>) {</a:t>
            </a:r>
          </a:p>
          <a:p>
            <a:r>
              <a:rPr lang="en-GB" altLang="en-US" sz="1800" dirty="0">
                <a:latin typeface="Courier New" panose="02070309020205020404" pitchFamily="49" charset="0"/>
              </a:rPr>
              <a:t>		… // Delete all the named files</a:t>
            </a:r>
          </a:p>
          <a:p>
            <a:r>
              <a:rPr lang="en-GB" altLang="en-US" sz="1800" dirty="0">
                <a:latin typeface="Courier New" panose="02070309020205020404" pitchFamily="49" charset="0"/>
              </a:rPr>
              <a:t>	}</a:t>
            </a:r>
          </a:p>
          <a:p>
            <a:r>
              <a:rPr lang="en-GB" altLang="en-US" sz="1800" dirty="0">
                <a:latin typeface="Courier New" panose="02070309020205020404" pitchFamily="49" charset="0"/>
              </a:rPr>
              <a:t>	…</a:t>
            </a:r>
          </a:p>
          <a:p>
            <a:r>
              <a:rPr lang="en-GB" altLang="en-US" sz="1800" b="1" dirty="0">
                <a:latin typeface="Courier New" panose="02070309020205020404" pitchFamily="49" charset="0"/>
              </a:rPr>
              <a:t>	public void</a:t>
            </a:r>
            <a:r>
              <a:rPr lang="en-GB" altLang="en-US" sz="1800" dirty="0">
                <a:latin typeface="Courier New" panose="02070309020205020404" pitchFamily="49" charset="0"/>
              </a:rPr>
              <a:t> exec (String </a:t>
            </a:r>
            <a:r>
              <a:rPr lang="en-GB" altLang="en-US" sz="1800" dirty="0" err="1">
                <a:latin typeface="Courier New" panose="02070309020205020404" pitchFamily="49" charset="0"/>
              </a:rPr>
              <a:t>fname</a:t>
            </a:r>
            <a:r>
              <a:rPr lang="en-GB" altLang="en-US" sz="1800" dirty="0">
                <a:latin typeface="Courier New" panose="02070309020205020404" pitchFamily="49" charset="0"/>
              </a:rPr>
              <a:t>, String[] </a:t>
            </a:r>
            <a:r>
              <a:rPr lang="en-GB" altLang="en-US" sz="1800" dirty="0" err="1">
                <a:latin typeface="Courier New" panose="02070309020205020404" pitchFamily="49" charset="0"/>
              </a:rPr>
              <a:t>args</a:t>
            </a:r>
            <a:r>
              <a:rPr lang="en-GB" altLang="en-US" sz="1800" dirty="0">
                <a:latin typeface="Courier New" panose="02070309020205020404" pitchFamily="49" charset="0"/>
              </a:rPr>
              <a:t>) {</a:t>
            </a:r>
          </a:p>
          <a:p>
            <a:r>
              <a:rPr lang="en-GB" altLang="en-US" sz="1800" dirty="0">
                <a:latin typeface="Courier New" panose="02070309020205020404" pitchFamily="49" charset="0"/>
              </a:rPr>
              <a:t>		… //Run the executable program contained in the</a:t>
            </a:r>
          </a:p>
          <a:p>
            <a:r>
              <a:rPr lang="en-GB" altLang="en-US" sz="1800" dirty="0">
                <a:latin typeface="Courier New" panose="02070309020205020404" pitchFamily="49" charset="0"/>
              </a:rPr>
              <a:t>		… //named files, with the given arguments</a:t>
            </a:r>
          </a:p>
          <a:p>
            <a:r>
              <a:rPr lang="en-GB" altLang="en-US" sz="1800" dirty="0">
                <a:latin typeface="Courier New" panose="02070309020205020404" pitchFamily="49" charset="0"/>
              </a:rPr>
              <a:t>	}</a:t>
            </a:r>
          </a:p>
          <a:p>
            <a:r>
              <a:rPr lang="en-GB" altLang="en-US" sz="1800" dirty="0">
                <a:latin typeface="Courier New" panose="02070309020205020404" pitchFamily="49" charset="0"/>
              </a:rPr>
              <a:t>}</a:t>
            </a:r>
            <a:endParaRPr lang="en-GB" altLang="en-US" sz="1800" b="1" dirty="0">
              <a:latin typeface="Courier New" panose="02070309020205020404"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E99B-48C5-493B-8C1F-3A59AD42D529}"/>
              </a:ext>
            </a:extLst>
          </p:cNvPr>
          <p:cNvSpPr>
            <a:spLocks noGrp="1"/>
          </p:cNvSpPr>
          <p:nvPr>
            <p:ph type="title"/>
          </p:nvPr>
        </p:nvSpPr>
        <p:spPr/>
        <p:txBody>
          <a:bodyPr/>
          <a:lstStyle/>
          <a:p>
            <a:r>
              <a:rPr lang="en-US" dirty="0"/>
              <a:t>The Interpretation Process</a:t>
            </a:r>
          </a:p>
        </p:txBody>
      </p:sp>
      <p:sp>
        <p:nvSpPr>
          <p:cNvPr id="3" name="Content Placeholder 2">
            <a:extLst>
              <a:ext uri="{FF2B5EF4-FFF2-40B4-BE49-F238E27FC236}">
                <a16:creationId xmlns:a16="http://schemas.microsoft.com/office/drawing/2014/main" id="{63F1ED76-4AD4-4736-975A-BA04A043B11D}"/>
              </a:ext>
            </a:extLst>
          </p:cNvPr>
          <p:cNvSpPr>
            <a:spLocks noGrp="1"/>
          </p:cNvSpPr>
          <p:nvPr>
            <p:ph idx="1"/>
          </p:nvPr>
        </p:nvSpPr>
        <p:spPr>
          <a:xfrm>
            <a:off x="609600" y="1371600"/>
            <a:ext cx="8055429" cy="4724400"/>
          </a:xfrm>
        </p:spPr>
        <p:txBody>
          <a:bodyPr>
            <a:normAutofit fontScale="92500"/>
          </a:bodyPr>
          <a:lstStyle/>
          <a:p>
            <a:r>
              <a:rPr lang="en-US" dirty="0"/>
              <a:t>After </a:t>
            </a:r>
            <a:r>
              <a:rPr lang="en-US" dirty="0" err="1"/>
              <a:t>lexing</a:t>
            </a:r>
            <a:r>
              <a:rPr lang="en-US" dirty="0"/>
              <a:t> and parsing, we have an abstract syntax tree (AST)</a:t>
            </a:r>
          </a:p>
          <a:p>
            <a:r>
              <a:rPr lang="en-US" dirty="0"/>
              <a:t>The easiest way to execute a program is interpretation</a:t>
            </a:r>
          </a:p>
          <a:p>
            <a:r>
              <a:rPr lang="en-US" dirty="0"/>
              <a:t>Interpretation takes the abstract syntax tree of a program and executes it by inspecting the syntax tree to see what needs to be done</a:t>
            </a:r>
          </a:p>
          <a:p>
            <a:r>
              <a:rPr lang="en-US" dirty="0"/>
              <a:t>In this sense it is similar to human interpretation of, say, a mathematical formula: We insert the values of variables in the expression and evaluate it bit by bit, starting with the innermost parentheses and moving out until we have the result of the expression</a:t>
            </a:r>
          </a:p>
        </p:txBody>
      </p:sp>
    </p:spTree>
    <p:extLst>
      <p:ext uri="{BB962C8B-B14F-4D97-AF65-F5344CB8AC3E}">
        <p14:creationId xmlns:p14="http://schemas.microsoft.com/office/powerpoint/2010/main" val="3707598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B9E65D8-45A5-4329-A6DE-79795A3BE550}"/>
              </a:ext>
            </a:extLst>
          </p:cNvPr>
          <p:cNvSpPr>
            <a:spLocks noGrp="1" noChangeArrowheads="1"/>
          </p:cNvSpPr>
          <p:nvPr>
            <p:ph type="title"/>
          </p:nvPr>
        </p:nvSpPr>
        <p:spPr>
          <a:xfrm>
            <a:off x="762000" y="152400"/>
            <a:ext cx="7772400" cy="685800"/>
          </a:xfrm>
        </p:spPr>
        <p:txBody>
          <a:bodyPr/>
          <a:lstStyle/>
          <a:p>
            <a:pPr eaLnBrk="1" hangingPunct="1"/>
            <a:r>
              <a:rPr lang="en-GB" altLang="en-US"/>
              <a:t>Mini-Shell Interpreter</a:t>
            </a:r>
          </a:p>
        </p:txBody>
      </p:sp>
      <p:sp>
        <p:nvSpPr>
          <p:cNvPr id="19459" name="Text Box 3">
            <a:extLst>
              <a:ext uri="{FF2B5EF4-FFF2-40B4-BE49-F238E27FC236}">
                <a16:creationId xmlns:a16="http://schemas.microsoft.com/office/drawing/2014/main" id="{E62CAFD6-5D34-41CA-AFEB-2CECA0642827}"/>
              </a:ext>
            </a:extLst>
          </p:cNvPr>
          <p:cNvSpPr txBox="1">
            <a:spLocks noChangeArrowheads="1"/>
          </p:cNvSpPr>
          <p:nvPr/>
        </p:nvSpPr>
        <p:spPr bwMode="auto">
          <a:xfrm>
            <a:off x="806450" y="762000"/>
            <a:ext cx="81089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b="1" dirty="0">
                <a:latin typeface="Courier New" panose="02070309020205020404" pitchFamily="49" charset="0"/>
              </a:rPr>
              <a:t>Public void</a:t>
            </a:r>
            <a:r>
              <a:rPr lang="en-GB" altLang="en-US" sz="2000" dirty="0">
                <a:latin typeface="Courier New" panose="02070309020205020404" pitchFamily="49" charset="0"/>
              </a:rPr>
              <a:t> interpret () {</a:t>
            </a:r>
          </a:p>
          <a:p>
            <a:r>
              <a:rPr lang="en-GB" altLang="en-US" sz="2000" dirty="0">
                <a:latin typeface="Courier New" panose="02070309020205020404" pitchFamily="49" charset="0"/>
              </a:rPr>
              <a:t>	//Initialize</a:t>
            </a:r>
          </a:p>
          <a:p>
            <a:r>
              <a:rPr lang="en-GB" altLang="en-US" sz="2000" dirty="0">
                <a:latin typeface="Courier New" panose="02070309020205020404" pitchFamily="49" charset="0"/>
              </a:rPr>
              <a:t>	status = RUNNING;</a:t>
            </a:r>
          </a:p>
          <a:p>
            <a:r>
              <a:rPr lang="en-GB" altLang="en-US" sz="2000" dirty="0">
                <a:latin typeface="Courier New" panose="02070309020205020404" pitchFamily="49" charset="0"/>
              </a:rPr>
              <a:t>	</a:t>
            </a:r>
            <a:r>
              <a:rPr lang="en-GB" altLang="en-US" sz="2000" b="1" dirty="0">
                <a:latin typeface="Courier New" panose="02070309020205020404" pitchFamily="49" charset="0"/>
              </a:rPr>
              <a:t>do </a:t>
            </a:r>
            <a:r>
              <a:rPr lang="en-GB" altLang="en-US" sz="2000" dirty="0">
                <a:latin typeface="Courier New" panose="02070309020205020404" pitchFamily="49" charset="0"/>
              </a:rPr>
              <a:t>{</a:t>
            </a:r>
          </a:p>
          <a:p>
            <a:r>
              <a:rPr lang="en-GB" altLang="en-US" sz="2000" dirty="0">
                <a:latin typeface="Courier New" panose="02070309020205020404" pitchFamily="49" charset="0"/>
              </a:rPr>
              <a:t>		//Fetch and </a:t>
            </a:r>
            <a:r>
              <a:rPr lang="en-GB" altLang="en-US" sz="2000" dirty="0" err="1">
                <a:latin typeface="Courier New" panose="02070309020205020404" pitchFamily="49" charset="0"/>
              </a:rPr>
              <a:t>analyze</a:t>
            </a:r>
            <a:r>
              <a:rPr lang="en-GB" altLang="en-US" sz="2000" dirty="0">
                <a:latin typeface="Courier New" panose="02070309020205020404" pitchFamily="49" charset="0"/>
              </a:rPr>
              <a:t> the next instruction</a:t>
            </a:r>
          </a:p>
          <a:p>
            <a:r>
              <a:rPr lang="en-GB" altLang="en-US" sz="2000" dirty="0">
                <a:latin typeface="Courier New" panose="02070309020205020404" pitchFamily="49" charset="0"/>
              </a:rPr>
              <a:t>		</a:t>
            </a:r>
            <a:r>
              <a:rPr lang="en-GB" altLang="en-US" sz="2000" dirty="0" err="1">
                <a:latin typeface="Courier New" panose="02070309020205020404" pitchFamily="49" charset="0"/>
              </a:rPr>
              <a:t>MiniShellCommand</a:t>
            </a:r>
            <a:r>
              <a:rPr lang="en-GB" altLang="en-US" sz="2000" dirty="0">
                <a:latin typeface="Courier New" panose="02070309020205020404" pitchFamily="49" charset="0"/>
              </a:rPr>
              <a:t> com = </a:t>
            </a:r>
            <a:r>
              <a:rPr lang="en-GB" altLang="en-US" sz="2000" dirty="0" err="1">
                <a:latin typeface="Courier New" panose="02070309020205020404" pitchFamily="49" charset="0"/>
              </a:rPr>
              <a:t>readAnalyze</a:t>
            </a:r>
            <a:r>
              <a:rPr lang="en-GB" altLang="en-US" sz="2000" dirty="0">
                <a:latin typeface="Courier New" panose="02070309020205020404" pitchFamily="49" charset="0"/>
              </a:rPr>
              <a:t>();</a:t>
            </a:r>
          </a:p>
          <a:p>
            <a:endParaRPr lang="en-GB" altLang="en-US" sz="2000" dirty="0">
              <a:latin typeface="Courier New" panose="02070309020205020404" pitchFamily="49" charset="0"/>
            </a:endParaRPr>
          </a:p>
          <a:p>
            <a:r>
              <a:rPr lang="en-GB" altLang="en-US" sz="2000" dirty="0">
                <a:latin typeface="Courier New" panose="02070309020205020404" pitchFamily="49" charset="0"/>
              </a:rPr>
              <a:t>		// Execute this instruction</a:t>
            </a:r>
          </a:p>
          <a:p>
            <a:r>
              <a:rPr lang="en-GB" altLang="en-US" sz="2000" dirty="0">
                <a:latin typeface="Courier New" panose="02070309020205020404" pitchFamily="49" charset="0"/>
              </a:rPr>
              <a:t>		</a:t>
            </a:r>
            <a:r>
              <a:rPr lang="en-GB" altLang="en-US" sz="2000" b="1" dirty="0">
                <a:latin typeface="Courier New" panose="02070309020205020404" pitchFamily="49" charset="0"/>
              </a:rPr>
              <a:t>if </a:t>
            </a:r>
            <a:r>
              <a:rPr lang="en-GB" altLang="en-US" sz="2000" dirty="0">
                <a:latin typeface="Courier New" panose="02070309020205020404" pitchFamily="49" charset="0"/>
              </a:rPr>
              <a:t>(</a:t>
            </a:r>
            <a:r>
              <a:rPr lang="en-GB" altLang="en-US" sz="2000" dirty="0" err="1">
                <a:latin typeface="Courier New" panose="02070309020205020404" pitchFamily="49" charset="0"/>
              </a:rPr>
              <a:t>com.name.equals</a:t>
            </a:r>
            <a:r>
              <a:rPr lang="en-GB" altLang="en-US" sz="2000" dirty="0">
                <a:latin typeface="Courier New" panose="02070309020205020404" pitchFamily="49" charset="0"/>
              </a:rPr>
              <a:t>(“create”))</a:t>
            </a:r>
          </a:p>
          <a:p>
            <a:r>
              <a:rPr lang="en-GB" altLang="en-US" sz="2000" dirty="0">
                <a:latin typeface="Courier New" panose="02070309020205020404" pitchFamily="49" charset="0"/>
              </a:rPr>
              <a:t>			create(</a:t>
            </a:r>
            <a:r>
              <a:rPr lang="en-GB" altLang="en-US" sz="2000" dirty="0" err="1">
                <a:latin typeface="Courier New" panose="02070309020205020404" pitchFamily="49" charset="0"/>
              </a:rPr>
              <a:t>com.args</a:t>
            </a:r>
            <a:r>
              <a:rPr lang="en-GB" altLang="en-US" sz="2000" dirty="0">
                <a:latin typeface="Courier New" panose="02070309020205020404" pitchFamily="49" charset="0"/>
              </a:rPr>
              <a:t>[0]);</a:t>
            </a:r>
          </a:p>
          <a:p>
            <a:r>
              <a:rPr lang="en-GB" altLang="en-US" sz="2000" dirty="0">
                <a:latin typeface="Courier New" panose="02070309020205020404" pitchFamily="49" charset="0"/>
              </a:rPr>
              <a:t>		</a:t>
            </a:r>
            <a:r>
              <a:rPr lang="en-GB" altLang="en-US" sz="2000" b="1" dirty="0">
                <a:latin typeface="Courier New" panose="02070309020205020404" pitchFamily="49" charset="0"/>
              </a:rPr>
              <a:t>else if</a:t>
            </a:r>
            <a:r>
              <a:rPr lang="en-GB" altLang="en-US" sz="2000" dirty="0">
                <a:latin typeface="Courier New" panose="02070309020205020404" pitchFamily="49" charset="0"/>
              </a:rPr>
              <a:t> (</a:t>
            </a:r>
            <a:r>
              <a:rPr lang="en-GB" altLang="en-US" sz="2000" dirty="0" err="1">
                <a:latin typeface="Courier New" panose="02070309020205020404" pitchFamily="49" charset="0"/>
              </a:rPr>
              <a:t>com.name.equals</a:t>
            </a:r>
            <a:r>
              <a:rPr lang="en-GB" altLang="en-US" sz="2000" dirty="0">
                <a:latin typeface="Courier New" panose="02070309020205020404" pitchFamily="49" charset="0"/>
              </a:rPr>
              <a:t>(“delete”))</a:t>
            </a:r>
          </a:p>
          <a:p>
            <a:r>
              <a:rPr lang="en-GB" altLang="en-US" sz="2000" dirty="0">
                <a:latin typeface="Courier New" panose="02070309020205020404" pitchFamily="49" charset="0"/>
              </a:rPr>
              <a:t>			delete(</a:t>
            </a:r>
            <a:r>
              <a:rPr lang="en-GB" altLang="en-US" sz="2000" dirty="0" err="1">
                <a:latin typeface="Courier New" panose="02070309020205020404" pitchFamily="49" charset="0"/>
              </a:rPr>
              <a:t>com.args</a:t>
            </a:r>
            <a:r>
              <a:rPr lang="en-GB" altLang="en-US" sz="2000" dirty="0">
                <a:latin typeface="Courier New" panose="02070309020205020404" pitchFamily="49" charset="0"/>
              </a:rPr>
              <a:t>)</a:t>
            </a:r>
          </a:p>
          <a:p>
            <a:r>
              <a:rPr lang="en-GB" altLang="en-US" sz="2000" dirty="0">
                <a:latin typeface="Courier New" panose="02070309020205020404" pitchFamily="49" charset="0"/>
              </a:rPr>
              <a:t>		</a:t>
            </a:r>
            <a:r>
              <a:rPr lang="en-GB" altLang="en-US" sz="2000" b="1" dirty="0">
                <a:latin typeface="Courier New" panose="02070309020205020404" pitchFamily="49" charset="0"/>
              </a:rPr>
              <a:t>else if …</a:t>
            </a:r>
          </a:p>
          <a:p>
            <a:endParaRPr lang="en-GB" altLang="en-US" sz="2000" b="1" dirty="0">
              <a:latin typeface="Courier New" panose="02070309020205020404" pitchFamily="49" charset="0"/>
            </a:endParaRPr>
          </a:p>
          <a:p>
            <a:r>
              <a:rPr lang="en-GB" altLang="en-US" sz="2000" b="1" dirty="0">
                <a:latin typeface="Courier New" panose="02070309020205020404" pitchFamily="49" charset="0"/>
              </a:rPr>
              <a:t>		else if </a:t>
            </a:r>
            <a:r>
              <a:rPr lang="en-GB" altLang="en-US" sz="2000" dirty="0">
                <a:latin typeface="Courier New" panose="02070309020205020404" pitchFamily="49" charset="0"/>
              </a:rPr>
              <a:t>(</a:t>
            </a:r>
            <a:r>
              <a:rPr lang="en-GB" altLang="en-US" sz="2000" dirty="0" err="1">
                <a:latin typeface="Courier New" panose="02070309020205020404" pitchFamily="49" charset="0"/>
              </a:rPr>
              <a:t>com.name.equals</a:t>
            </a:r>
            <a:r>
              <a:rPr lang="en-GB" altLang="en-US" sz="2000" dirty="0">
                <a:latin typeface="Courier New" panose="02070309020205020404" pitchFamily="49" charset="0"/>
              </a:rPr>
              <a:t>(“quit”))</a:t>
            </a:r>
          </a:p>
          <a:p>
            <a:r>
              <a:rPr lang="en-GB" altLang="en-US" sz="2000" dirty="0">
                <a:latin typeface="Courier New" panose="02070309020205020404" pitchFamily="49" charset="0"/>
              </a:rPr>
              <a:t>			status = HALTED;</a:t>
            </a:r>
          </a:p>
          <a:p>
            <a:r>
              <a:rPr lang="en-GB" altLang="en-US" sz="2000" dirty="0">
                <a:latin typeface="Courier New" panose="02070309020205020404" pitchFamily="49" charset="0"/>
              </a:rPr>
              <a:t>		</a:t>
            </a:r>
            <a:r>
              <a:rPr lang="en-GB" altLang="en-US" sz="2000" b="1" dirty="0">
                <a:latin typeface="Courier New" panose="02070309020205020404" pitchFamily="49" charset="0"/>
              </a:rPr>
              <a:t>else </a:t>
            </a:r>
            <a:r>
              <a:rPr lang="en-GB" altLang="en-US" sz="2000" dirty="0">
                <a:latin typeface="Courier New" panose="02070309020205020404" pitchFamily="49" charset="0"/>
              </a:rPr>
              <a:t>status = FAILED;</a:t>
            </a:r>
          </a:p>
          <a:p>
            <a:r>
              <a:rPr lang="en-GB" altLang="en-US" sz="2000" dirty="0">
                <a:latin typeface="Courier New" panose="02070309020205020404" pitchFamily="49" charset="0"/>
              </a:rPr>
              <a:t>	} </a:t>
            </a:r>
            <a:r>
              <a:rPr lang="en-GB" altLang="en-US" sz="2000" b="1" dirty="0">
                <a:latin typeface="Courier New" panose="02070309020205020404" pitchFamily="49" charset="0"/>
              </a:rPr>
              <a:t>while</a:t>
            </a:r>
            <a:r>
              <a:rPr lang="en-GB" altLang="en-US" sz="2000" dirty="0">
                <a:latin typeface="Courier New" panose="02070309020205020404" pitchFamily="49" charset="0"/>
              </a:rPr>
              <a:t> (status == RUNNING);</a:t>
            </a:r>
          </a:p>
          <a:p>
            <a:r>
              <a:rPr lang="en-GB" altLang="en-US" sz="2000" dirty="0">
                <a:latin typeface="Courier New" panose="02070309020205020404" pitchFamily="49" charset="0"/>
              </a:rPr>
              <a:t>}</a:t>
            </a:r>
            <a:endParaRPr lang="en-GB" altLang="en-US" sz="2000" b="1" dirty="0">
              <a:latin typeface="Courier New" panose="02070309020205020404"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097F832-3466-4671-BCD8-0C04389FF9FB}"/>
              </a:ext>
            </a:extLst>
          </p:cNvPr>
          <p:cNvSpPr>
            <a:spLocks noGrp="1" noChangeArrowheads="1"/>
          </p:cNvSpPr>
          <p:nvPr>
            <p:ph type="title"/>
          </p:nvPr>
        </p:nvSpPr>
        <p:spPr/>
        <p:txBody>
          <a:bodyPr/>
          <a:lstStyle/>
          <a:p>
            <a:pPr eaLnBrk="1" hangingPunct="1"/>
            <a:r>
              <a:rPr lang="en-US" altLang="ko-KR" sz="4000">
                <a:ea typeface="굴림" panose="020B0600000101010101" pitchFamily="34" charset="-127"/>
              </a:rPr>
              <a:t>Hypo: a Hypothetic Abstract Machine </a:t>
            </a:r>
          </a:p>
        </p:txBody>
      </p:sp>
      <p:sp>
        <p:nvSpPr>
          <p:cNvPr id="20483" name="Rectangle 3">
            <a:extLst>
              <a:ext uri="{FF2B5EF4-FFF2-40B4-BE49-F238E27FC236}">
                <a16:creationId xmlns:a16="http://schemas.microsoft.com/office/drawing/2014/main" id="{C2760EEC-088F-4538-8024-046BF005DDF6}"/>
              </a:ext>
            </a:extLst>
          </p:cNvPr>
          <p:cNvSpPr>
            <a:spLocks noGrp="1" noChangeArrowheads="1"/>
          </p:cNvSpPr>
          <p:nvPr>
            <p:ph type="body" idx="1"/>
          </p:nvPr>
        </p:nvSpPr>
        <p:spPr>
          <a:xfrm>
            <a:off x="685800" y="1371600"/>
            <a:ext cx="7772400" cy="2924175"/>
          </a:xfrm>
        </p:spPr>
        <p:txBody>
          <a:bodyPr/>
          <a:lstStyle/>
          <a:p>
            <a:pPr eaLnBrk="1" hangingPunct="1"/>
            <a:r>
              <a:rPr lang="en-US" altLang="ko-KR">
                <a:ea typeface="굴림" panose="020B0600000101010101" pitchFamily="34" charset="-127"/>
              </a:rPr>
              <a:t>4096 word code store </a:t>
            </a:r>
          </a:p>
          <a:p>
            <a:pPr eaLnBrk="1" hangingPunct="1"/>
            <a:r>
              <a:rPr lang="en-US" altLang="ko-KR">
                <a:ea typeface="굴림" panose="020B0600000101010101" pitchFamily="34" charset="-127"/>
              </a:rPr>
              <a:t>4096 word data store </a:t>
            </a:r>
          </a:p>
          <a:p>
            <a:pPr eaLnBrk="1" hangingPunct="1"/>
            <a:r>
              <a:rPr lang="en-US" altLang="ko-KR">
                <a:ea typeface="굴림" panose="020B0600000101010101" pitchFamily="34" charset="-127"/>
              </a:rPr>
              <a:t>PC: program counter, starts at 0 </a:t>
            </a:r>
          </a:p>
          <a:p>
            <a:pPr eaLnBrk="1" hangingPunct="1"/>
            <a:r>
              <a:rPr lang="en-US" altLang="ko-KR">
                <a:ea typeface="굴림" panose="020B0600000101010101" pitchFamily="34" charset="-127"/>
              </a:rPr>
              <a:t>ACC: general purpose register </a:t>
            </a:r>
          </a:p>
          <a:p>
            <a:pPr eaLnBrk="1" hangingPunct="1"/>
            <a:r>
              <a:rPr lang="en-US" altLang="ko-KR">
                <a:ea typeface="굴림" panose="020B0600000101010101" pitchFamily="34" charset="-127"/>
              </a:rPr>
              <a:t>4-bit op-code </a:t>
            </a:r>
          </a:p>
          <a:p>
            <a:pPr eaLnBrk="1" hangingPunct="1"/>
            <a:r>
              <a:rPr lang="en-US" altLang="ko-KR" sz="2400">
                <a:ea typeface="굴림" panose="020B0600000101010101" pitchFamily="34" charset="-127"/>
              </a:rPr>
              <a:t>12-bit operand</a:t>
            </a:r>
            <a:r>
              <a:rPr lang="en-US" altLang="ko-KR">
                <a:ea typeface="굴림" panose="020B0600000101010101" pitchFamily="34" charset="-127"/>
              </a:rPr>
              <a:t> </a:t>
            </a:r>
          </a:p>
          <a:p>
            <a:pPr eaLnBrk="1" hangingPunct="1"/>
            <a:r>
              <a:rPr lang="en-US" altLang="ko-KR">
                <a:ea typeface="굴림" panose="020B0600000101010101" pitchFamily="34" charset="-127"/>
              </a:rPr>
              <a:t>Instruction set:</a:t>
            </a:r>
          </a:p>
        </p:txBody>
      </p:sp>
      <p:pic>
        <p:nvPicPr>
          <p:cNvPr id="20484" name="Picture 4">
            <a:extLst>
              <a:ext uri="{FF2B5EF4-FFF2-40B4-BE49-F238E27FC236}">
                <a16:creationId xmlns:a16="http://schemas.microsoft.com/office/drawing/2014/main" id="{9ADBAD7E-6EDF-4D2C-B2D6-35571CB93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5761038" cy="264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09C369E-BC29-4B21-AD01-DA55924A9153}"/>
              </a:ext>
            </a:extLst>
          </p:cNvPr>
          <p:cNvSpPr>
            <a:spLocks noGrp="1"/>
          </p:cNvSpPr>
          <p:nvPr>
            <p:ph type="title"/>
          </p:nvPr>
        </p:nvSpPr>
        <p:spPr>
          <a:xfrm>
            <a:off x="1066800" y="152400"/>
            <a:ext cx="7772400" cy="838200"/>
          </a:xfrm>
        </p:spPr>
        <p:txBody>
          <a:bodyPr/>
          <a:lstStyle/>
          <a:p>
            <a:pPr eaLnBrk="1" hangingPunct="1"/>
            <a:r>
              <a:rPr lang="en-US" altLang="en-US"/>
              <a:t>Hypo Code Store and Data Store</a:t>
            </a:r>
          </a:p>
        </p:txBody>
      </p:sp>
      <p:pic>
        <p:nvPicPr>
          <p:cNvPr id="21507" name="Picture 2">
            <a:extLst>
              <a:ext uri="{FF2B5EF4-FFF2-40B4-BE49-F238E27FC236}">
                <a16:creationId xmlns:a16="http://schemas.microsoft.com/office/drawing/2014/main" id="{818CBF94-1514-49AC-9FE9-31801C8D2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486400"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BA70BAE-1496-449E-92C3-4CD9F240A75F}"/>
              </a:ext>
            </a:extLst>
          </p:cNvPr>
          <p:cNvSpPr>
            <a:spLocks noGrp="1"/>
          </p:cNvSpPr>
          <p:nvPr>
            <p:ph type="title"/>
          </p:nvPr>
        </p:nvSpPr>
        <p:spPr/>
        <p:txBody>
          <a:bodyPr/>
          <a:lstStyle/>
          <a:p>
            <a:pPr eaLnBrk="1" hangingPunct="1"/>
            <a:r>
              <a:rPr lang="en-US" altLang="en-US"/>
              <a:t>Hypo: State Changes</a:t>
            </a:r>
          </a:p>
        </p:txBody>
      </p:sp>
      <p:pic>
        <p:nvPicPr>
          <p:cNvPr id="22531" name="Picture 2">
            <a:extLst>
              <a:ext uri="{FF2B5EF4-FFF2-40B4-BE49-F238E27FC236}">
                <a16:creationId xmlns:a16="http://schemas.microsoft.com/office/drawing/2014/main" id="{F1F74B12-1097-4A7F-BCEB-ADE97DEEF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990600"/>
            <a:ext cx="76485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D58C00C-A44D-4F7A-A51F-EDD047421C19}"/>
              </a:ext>
            </a:extLst>
          </p:cNvPr>
          <p:cNvSpPr>
            <a:spLocks noGrp="1" noChangeArrowheads="1"/>
          </p:cNvSpPr>
          <p:nvPr>
            <p:ph type="title"/>
          </p:nvPr>
        </p:nvSpPr>
        <p:spPr/>
        <p:txBody>
          <a:bodyPr/>
          <a:lstStyle/>
          <a:p>
            <a:pPr eaLnBrk="1" hangingPunct="1"/>
            <a:r>
              <a:rPr lang="en-US" altLang="ko-KR" sz="4000">
                <a:ea typeface="굴림" panose="020B0600000101010101" pitchFamily="34" charset="-127"/>
              </a:rPr>
              <a:t>Hypo Interpreter Implementation (1)</a:t>
            </a:r>
          </a:p>
        </p:txBody>
      </p:sp>
      <p:pic>
        <p:nvPicPr>
          <p:cNvPr id="23555" name="Picture 3">
            <a:extLst>
              <a:ext uri="{FF2B5EF4-FFF2-40B4-BE49-F238E27FC236}">
                <a16:creationId xmlns:a16="http://schemas.microsoft.com/office/drawing/2014/main" id="{9F52E283-EE55-4E7B-B520-BEE63E438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865188"/>
            <a:ext cx="6202362"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9AC93F6-3F5C-45EC-B91E-FB2F3604083B}"/>
              </a:ext>
            </a:extLst>
          </p:cNvPr>
          <p:cNvSpPr>
            <a:spLocks noGrp="1" noChangeArrowheads="1"/>
          </p:cNvSpPr>
          <p:nvPr>
            <p:ph type="title"/>
          </p:nvPr>
        </p:nvSpPr>
        <p:spPr/>
        <p:txBody>
          <a:bodyPr/>
          <a:lstStyle/>
          <a:p>
            <a:pPr eaLnBrk="1" hangingPunct="1"/>
            <a:r>
              <a:rPr lang="en-US" altLang="ko-KR" sz="4000">
                <a:ea typeface="굴림" panose="020B0600000101010101" pitchFamily="34" charset="-127"/>
              </a:rPr>
              <a:t>Hypo Interpreter Implementation (2)</a:t>
            </a:r>
          </a:p>
        </p:txBody>
      </p:sp>
      <p:pic>
        <p:nvPicPr>
          <p:cNvPr id="24579" name="Picture 3">
            <a:extLst>
              <a:ext uri="{FF2B5EF4-FFF2-40B4-BE49-F238E27FC236}">
                <a16:creationId xmlns:a16="http://schemas.microsoft.com/office/drawing/2014/main" id="{AA35F38D-9D7E-4D68-83F0-229D1EFC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860425"/>
            <a:ext cx="5610225" cy="599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0FEDA76-823E-4F82-8687-7B93940E4BAD}"/>
              </a:ext>
            </a:extLst>
          </p:cNvPr>
          <p:cNvSpPr>
            <a:spLocks noGrp="1"/>
          </p:cNvSpPr>
          <p:nvPr>
            <p:ph type="title"/>
          </p:nvPr>
        </p:nvSpPr>
        <p:spPr/>
        <p:txBody>
          <a:bodyPr/>
          <a:lstStyle/>
          <a:p>
            <a:pPr eaLnBrk="1" hangingPunct="1"/>
            <a:r>
              <a:rPr lang="en-US" altLang="en-US"/>
              <a:t>Mini-Basic Interpreter</a:t>
            </a:r>
          </a:p>
        </p:txBody>
      </p:sp>
      <p:sp>
        <p:nvSpPr>
          <p:cNvPr id="3" name="Content Placeholder 2">
            <a:extLst>
              <a:ext uri="{FF2B5EF4-FFF2-40B4-BE49-F238E27FC236}">
                <a16:creationId xmlns:a16="http://schemas.microsoft.com/office/drawing/2014/main" id="{9A28952C-BC54-4D03-93B8-763584279438}"/>
              </a:ext>
            </a:extLst>
          </p:cNvPr>
          <p:cNvSpPr>
            <a:spLocks noGrp="1"/>
          </p:cNvSpPr>
          <p:nvPr>
            <p:ph idx="1"/>
          </p:nvPr>
        </p:nvSpPr>
        <p:spPr>
          <a:xfrm>
            <a:off x="609600" y="1066800"/>
            <a:ext cx="8077200" cy="5181600"/>
          </a:xfrm>
        </p:spPr>
        <p:txBody>
          <a:bodyPr>
            <a:normAutofit lnSpcReduction="10000"/>
          </a:bodyPr>
          <a:lstStyle/>
          <a:p>
            <a:pPr marL="0" indent="0" eaLnBrk="1" hangingPunct="1">
              <a:buFontTx/>
              <a:buNone/>
              <a:defRPr/>
            </a:pPr>
            <a:r>
              <a:rPr lang="en-US" dirty="0"/>
              <a:t>The Mini-Basic Abstract Machine is similar to the Hypo emulator.  The interpreter is also an iterative one.</a:t>
            </a:r>
          </a:p>
          <a:p>
            <a:pPr marL="0" indent="0" eaLnBrk="1" hangingPunct="1">
              <a:buFontTx/>
              <a:buNone/>
              <a:defRPr/>
            </a:pPr>
            <a:r>
              <a:rPr lang="en-US" dirty="0"/>
              <a:t>Three choices for representing Mini-Basic commands:</a:t>
            </a:r>
          </a:p>
          <a:p>
            <a:pPr marL="514350" indent="-514350" eaLnBrk="1" hangingPunct="1">
              <a:buFont typeface="+mj-lt"/>
              <a:buAutoNum type="arabicPeriod"/>
              <a:defRPr/>
            </a:pPr>
            <a:r>
              <a:rPr lang="en-US" i="1" dirty="0"/>
              <a:t>Source text </a:t>
            </a:r>
            <a:r>
              <a:rPr lang="en-US" dirty="0"/>
              <a:t>(as in Mini-Shell): Each command is scanned and parsed every time the command is fetched from the code store</a:t>
            </a:r>
          </a:p>
          <a:p>
            <a:pPr marL="514350" indent="-514350" eaLnBrk="1" hangingPunct="1">
              <a:buFont typeface="+mj-lt"/>
              <a:buAutoNum type="arabicPeriod"/>
              <a:defRPr/>
            </a:pPr>
            <a:r>
              <a:rPr lang="en-US" i="1" dirty="0"/>
              <a:t>Token sequence</a:t>
            </a:r>
            <a:r>
              <a:rPr lang="en-US" dirty="0"/>
              <a:t>: each command is scanned ay load time and parsed at run time</a:t>
            </a:r>
          </a:p>
          <a:p>
            <a:pPr marL="514350" indent="-514350" eaLnBrk="1" hangingPunct="1">
              <a:buFont typeface="+mj-lt"/>
              <a:buAutoNum type="arabicPeriod"/>
              <a:defRPr/>
            </a:pPr>
            <a:r>
              <a:rPr lang="en-US" i="1" dirty="0"/>
              <a:t>AST</a:t>
            </a:r>
            <a:r>
              <a:rPr lang="en-US" dirty="0"/>
              <a:t>: All commands are scanned and parsed at load time.</a:t>
            </a:r>
          </a:p>
          <a:p>
            <a:pPr marL="0" indent="0" eaLnBrk="1" hangingPunct="1">
              <a:buFontTx/>
              <a:buNone/>
              <a:defRPr/>
            </a:pPr>
            <a:r>
              <a:rPr lang="en-US" dirty="0"/>
              <a:t>The second choice is followed in [W].  ASTs are built at execution time.</a:t>
            </a:r>
          </a:p>
          <a:p>
            <a:pPr marL="0" indent="0" eaLnBrk="1" hangingPunct="1">
              <a:buFontTx/>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5AAA8C7-5DD7-47D8-97CE-8CC3C36EBF97}"/>
              </a:ext>
            </a:extLst>
          </p:cNvPr>
          <p:cNvSpPr>
            <a:spLocks noGrp="1"/>
          </p:cNvSpPr>
          <p:nvPr>
            <p:ph type="title"/>
          </p:nvPr>
        </p:nvSpPr>
        <p:spPr/>
        <p:txBody>
          <a:bodyPr/>
          <a:lstStyle/>
          <a:p>
            <a:pPr eaLnBrk="1" hangingPunct="1"/>
            <a:r>
              <a:rPr lang="en-US" altLang="en-US"/>
              <a:t>The Mini-Basic Interpreter (Core)</a:t>
            </a:r>
          </a:p>
        </p:txBody>
      </p:sp>
      <p:pic>
        <p:nvPicPr>
          <p:cNvPr id="26627" name="Picture 2">
            <a:extLst>
              <a:ext uri="{FF2B5EF4-FFF2-40B4-BE49-F238E27FC236}">
                <a16:creationId xmlns:a16="http://schemas.microsoft.com/office/drawing/2014/main" id="{3BE51E00-F553-40DD-9091-64170BD64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486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9A2C0FF-268B-4E96-87BA-2A56E6FBAC87}"/>
              </a:ext>
            </a:extLst>
          </p:cNvPr>
          <p:cNvSpPr>
            <a:spLocks noGrp="1" noChangeArrowheads="1"/>
          </p:cNvSpPr>
          <p:nvPr>
            <p:ph type="title"/>
          </p:nvPr>
        </p:nvSpPr>
        <p:spPr/>
        <p:txBody>
          <a:bodyPr/>
          <a:lstStyle/>
          <a:p>
            <a:pPr eaLnBrk="1" hangingPunct="1"/>
            <a:r>
              <a:rPr lang="da-DK" altLang="en-US"/>
              <a:t>TAM</a:t>
            </a:r>
          </a:p>
        </p:txBody>
      </p:sp>
      <p:sp>
        <p:nvSpPr>
          <p:cNvPr id="27651" name="Rectangle 3">
            <a:extLst>
              <a:ext uri="{FF2B5EF4-FFF2-40B4-BE49-F238E27FC236}">
                <a16:creationId xmlns:a16="http://schemas.microsoft.com/office/drawing/2014/main" id="{E1C96359-1C33-4212-9FC6-75527244F0E6}"/>
              </a:ext>
            </a:extLst>
          </p:cNvPr>
          <p:cNvSpPr>
            <a:spLocks noGrp="1" noChangeArrowheads="1"/>
          </p:cNvSpPr>
          <p:nvPr>
            <p:ph type="body" idx="1"/>
          </p:nvPr>
        </p:nvSpPr>
        <p:spPr/>
        <p:txBody>
          <a:bodyPr/>
          <a:lstStyle/>
          <a:p>
            <a:pPr eaLnBrk="1" hangingPunct="1"/>
            <a:r>
              <a:rPr lang="da-DK" altLang="en-US" dirty="0"/>
              <a:t>The Triangle Abstract Machine (TAM) is implemented as an iterative interpreter</a:t>
            </a:r>
          </a:p>
          <a:p>
            <a:pPr eaLnBrk="1" hangingPunct="1">
              <a:buFontTx/>
              <a:buNone/>
            </a:pPr>
            <a:endParaRPr lang="da-DK" altLang="en-US" dirty="0"/>
          </a:p>
          <a:p>
            <a:pPr eaLnBrk="1" hangingPunct="1">
              <a:buFontTx/>
              <a:buNone/>
            </a:pPr>
            <a:r>
              <a:rPr lang="da-DK" altLang="en-US" dirty="0"/>
              <a:t>The file Interpreter.java</a:t>
            </a:r>
          </a:p>
          <a:p>
            <a:pPr eaLnBrk="1" hangingPunct="1">
              <a:buFontTx/>
              <a:buNone/>
            </a:pPr>
            <a:r>
              <a:rPr lang="da-DK" altLang="en-US" dirty="0">
                <a:hlinkClick r:id="rId3" action="ppaction://hlinkfile"/>
              </a:rPr>
              <a:t>..\Triangle\tools-2.1\TAM\Interpreter.java</a:t>
            </a:r>
            <a:endParaRPr lang="da-DK" altLang="en-US" dirty="0"/>
          </a:p>
          <a:p>
            <a:pPr eaLnBrk="1" hangingPunct="1">
              <a:buFontTx/>
              <a:buNone/>
            </a:pPr>
            <a:r>
              <a:rPr lang="da-DK" altLang="en-US" dirty="0"/>
              <a:t>Implements an interpreter for the Triangle Assembly Language (TAL), viz. the Triangle Abstract Machine (TAM).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F08A779-067D-4740-A215-9A6D9BBB3557}"/>
              </a:ext>
            </a:extLst>
          </p:cNvPr>
          <p:cNvSpPr>
            <a:spLocks noGrp="1" noChangeArrowheads="1"/>
          </p:cNvSpPr>
          <p:nvPr>
            <p:ph type="title"/>
          </p:nvPr>
        </p:nvSpPr>
        <p:spPr/>
        <p:txBody>
          <a:bodyPr/>
          <a:lstStyle/>
          <a:p>
            <a:pPr eaLnBrk="1" hangingPunct="1"/>
            <a:r>
              <a:rPr lang="da-DK" altLang="en-US"/>
              <a:t>TAM machine architecture</a:t>
            </a:r>
          </a:p>
        </p:txBody>
      </p:sp>
      <p:sp>
        <p:nvSpPr>
          <p:cNvPr id="28675" name="Rectangle 3">
            <a:extLst>
              <a:ext uri="{FF2B5EF4-FFF2-40B4-BE49-F238E27FC236}">
                <a16:creationId xmlns:a16="http://schemas.microsoft.com/office/drawing/2014/main" id="{69EF12BE-DB6B-4595-9603-8074F1C48089}"/>
              </a:ext>
            </a:extLst>
          </p:cNvPr>
          <p:cNvSpPr>
            <a:spLocks noGrp="1" noChangeArrowheads="1"/>
          </p:cNvSpPr>
          <p:nvPr>
            <p:ph type="body" idx="1"/>
          </p:nvPr>
        </p:nvSpPr>
        <p:spPr/>
        <p:txBody>
          <a:bodyPr/>
          <a:lstStyle/>
          <a:p>
            <a:pPr eaLnBrk="1" hangingPunct="1">
              <a:lnSpc>
                <a:spcPct val="90000"/>
              </a:lnSpc>
            </a:pPr>
            <a:r>
              <a:rPr lang="da-DK" altLang="en-US" sz="2400"/>
              <a:t>TAM is a stack machine</a:t>
            </a:r>
          </a:p>
          <a:p>
            <a:pPr lvl="1" eaLnBrk="1" hangingPunct="1">
              <a:lnSpc>
                <a:spcPct val="90000"/>
              </a:lnSpc>
            </a:pPr>
            <a:r>
              <a:rPr lang="da-DK" altLang="en-US" sz="2400"/>
              <a:t>There are no data registers as in register machines.</a:t>
            </a:r>
          </a:p>
          <a:p>
            <a:pPr lvl="1" eaLnBrk="1" hangingPunct="1">
              <a:lnSpc>
                <a:spcPct val="90000"/>
              </a:lnSpc>
            </a:pPr>
            <a:r>
              <a:rPr lang="da-DK" altLang="en-US" sz="2400"/>
              <a:t>The temporary data are stored in the stack.</a:t>
            </a:r>
          </a:p>
          <a:p>
            <a:pPr lvl="2" eaLnBrk="1" hangingPunct="1">
              <a:lnSpc>
                <a:spcPct val="90000"/>
              </a:lnSpc>
            </a:pPr>
            <a:r>
              <a:rPr lang="da-DK" altLang="en-US" sz="2000"/>
              <a:t>But, there are special registers (Table C.1 of page 407)</a:t>
            </a:r>
          </a:p>
          <a:p>
            <a:pPr eaLnBrk="1" hangingPunct="1">
              <a:lnSpc>
                <a:spcPct val="90000"/>
              </a:lnSpc>
            </a:pPr>
            <a:r>
              <a:rPr lang="da-DK" altLang="en-US" sz="2400"/>
              <a:t>TAM Instruction Set</a:t>
            </a:r>
          </a:p>
          <a:p>
            <a:pPr lvl="1" eaLnBrk="1" hangingPunct="1">
              <a:lnSpc>
                <a:spcPct val="90000"/>
              </a:lnSpc>
            </a:pPr>
            <a:r>
              <a:rPr lang="da-DK" altLang="en-US" sz="2400"/>
              <a:t>Instruction Format (Figure C.5 of page 408)</a:t>
            </a:r>
          </a:p>
          <a:p>
            <a:pPr lvl="1" eaLnBrk="1" hangingPunct="1">
              <a:lnSpc>
                <a:spcPct val="90000"/>
              </a:lnSpc>
            </a:pPr>
            <a:r>
              <a:rPr lang="da-DK" altLang="en-US" sz="2400"/>
              <a:t>op: opcode (4 bits)</a:t>
            </a:r>
          </a:p>
          <a:p>
            <a:pPr lvl="2" eaLnBrk="1" hangingPunct="1">
              <a:lnSpc>
                <a:spcPct val="90000"/>
              </a:lnSpc>
            </a:pPr>
            <a:r>
              <a:rPr lang="da-DK" altLang="en-US" sz="2000"/>
              <a:t>r: special register number (4 bits)</a:t>
            </a:r>
          </a:p>
          <a:p>
            <a:pPr lvl="2" eaLnBrk="1" hangingPunct="1">
              <a:lnSpc>
                <a:spcPct val="90000"/>
              </a:lnSpc>
            </a:pPr>
            <a:r>
              <a:rPr lang="da-DK" altLang="en-US" sz="2000"/>
              <a:t>n: size of the operand (8 bits)</a:t>
            </a:r>
          </a:p>
          <a:p>
            <a:pPr lvl="2" eaLnBrk="1" hangingPunct="1">
              <a:lnSpc>
                <a:spcPct val="90000"/>
              </a:lnSpc>
            </a:pPr>
            <a:r>
              <a:rPr lang="da-DK" altLang="en-US" sz="2000"/>
              <a:t>d: displacement (16 bits)</a:t>
            </a:r>
          </a:p>
          <a:p>
            <a:pPr eaLnBrk="1" hangingPunct="1">
              <a:lnSpc>
                <a:spcPct val="90000"/>
              </a:lnSpc>
            </a:pPr>
            <a:r>
              <a:rPr lang="da-DK" altLang="en-US" sz="2400"/>
              <a:t>Instruction Set</a:t>
            </a:r>
          </a:p>
          <a:p>
            <a:pPr lvl="1" eaLnBrk="1" hangingPunct="1">
              <a:lnSpc>
                <a:spcPct val="90000"/>
              </a:lnSpc>
            </a:pPr>
            <a:r>
              <a:rPr lang="da-DK" altLang="en-US" sz="2400"/>
              <a:t>Table C.2 of page 409</a:t>
            </a:r>
          </a:p>
          <a:p>
            <a:pPr eaLnBrk="1" hangingPunct="1">
              <a:lnSpc>
                <a:spcPct val="90000"/>
              </a:lnSpc>
            </a:pPr>
            <a:endParaRPr lang="da-DK"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264F-C215-434E-8F1A-DBFA35B30858}"/>
              </a:ext>
            </a:extLst>
          </p:cNvPr>
          <p:cNvSpPr>
            <a:spLocks noGrp="1"/>
          </p:cNvSpPr>
          <p:nvPr>
            <p:ph type="title"/>
          </p:nvPr>
        </p:nvSpPr>
        <p:spPr/>
        <p:txBody>
          <a:bodyPr/>
          <a:lstStyle/>
          <a:p>
            <a:r>
              <a:rPr lang="en-US" dirty="0"/>
              <a:t>Recursive Interpretation</a:t>
            </a:r>
          </a:p>
        </p:txBody>
      </p:sp>
      <p:sp>
        <p:nvSpPr>
          <p:cNvPr id="3" name="Content Placeholder 2">
            <a:extLst>
              <a:ext uri="{FF2B5EF4-FFF2-40B4-BE49-F238E27FC236}">
                <a16:creationId xmlns:a16="http://schemas.microsoft.com/office/drawing/2014/main" id="{1FA24D94-80EE-44F3-848D-C97D90C43D6C}"/>
              </a:ext>
            </a:extLst>
          </p:cNvPr>
          <p:cNvSpPr>
            <a:spLocks noGrp="1"/>
          </p:cNvSpPr>
          <p:nvPr>
            <p:ph idx="1"/>
          </p:nvPr>
        </p:nvSpPr>
        <p:spPr/>
        <p:txBody>
          <a:bodyPr/>
          <a:lstStyle/>
          <a:p>
            <a:r>
              <a:rPr lang="en-US" dirty="0"/>
              <a:t>The interpreter is a function that takes an abstract syntax tree and a symbol table as arguments and returns the value of the expression represented by the AST. </a:t>
            </a:r>
          </a:p>
          <a:p>
            <a:r>
              <a:rPr lang="en-US" dirty="0"/>
              <a:t>The function can call itself recursively on parts of the abstract syntax tree to find the values of subexpressions, and when it evaluates a variable, it can look its value up in the symbol table</a:t>
            </a:r>
          </a:p>
        </p:txBody>
      </p:sp>
    </p:spTree>
    <p:extLst>
      <p:ext uri="{BB962C8B-B14F-4D97-AF65-F5344CB8AC3E}">
        <p14:creationId xmlns:p14="http://schemas.microsoft.com/office/powerpoint/2010/main" val="203130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26677CE-08E1-406C-8F70-D1428D7E8B5A}"/>
              </a:ext>
            </a:extLst>
          </p:cNvPr>
          <p:cNvSpPr>
            <a:spLocks noGrp="1" noChangeArrowheads="1"/>
          </p:cNvSpPr>
          <p:nvPr>
            <p:ph type="title"/>
          </p:nvPr>
        </p:nvSpPr>
        <p:spPr/>
        <p:txBody>
          <a:bodyPr/>
          <a:lstStyle/>
          <a:p>
            <a:pPr eaLnBrk="1" hangingPunct="1"/>
            <a:r>
              <a:rPr lang="da-DK" altLang="en-US"/>
              <a:t>TAM Registers</a:t>
            </a:r>
          </a:p>
        </p:txBody>
      </p:sp>
      <p:pic>
        <p:nvPicPr>
          <p:cNvPr id="29699" name="Picture 3">
            <a:extLst>
              <a:ext uri="{FF2B5EF4-FFF2-40B4-BE49-F238E27FC236}">
                <a16:creationId xmlns:a16="http://schemas.microsoft.com/office/drawing/2014/main" id="{FAF9AC52-EA92-4671-B323-278AFEDAA2A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8401" t="10535" r="19727" b="29578"/>
          <a:stretch>
            <a:fillRect/>
          </a:stretch>
        </p:blipFill>
        <p:spPr>
          <a:xfrm>
            <a:off x="1417638" y="1868488"/>
            <a:ext cx="6629400" cy="390048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6033078-F3E9-4A0F-9E51-8F1709A6FCA0}"/>
              </a:ext>
            </a:extLst>
          </p:cNvPr>
          <p:cNvSpPr>
            <a:spLocks noGrp="1" noChangeArrowheads="1"/>
          </p:cNvSpPr>
          <p:nvPr>
            <p:ph type="title"/>
          </p:nvPr>
        </p:nvSpPr>
        <p:spPr/>
        <p:txBody>
          <a:bodyPr/>
          <a:lstStyle/>
          <a:p>
            <a:pPr eaLnBrk="1" hangingPunct="1"/>
            <a:r>
              <a:rPr lang="da-DK" altLang="en-US"/>
              <a:t>TAM Machine code</a:t>
            </a:r>
          </a:p>
        </p:txBody>
      </p:sp>
      <p:sp>
        <p:nvSpPr>
          <p:cNvPr id="30723" name="Rectangle 3">
            <a:extLst>
              <a:ext uri="{FF2B5EF4-FFF2-40B4-BE49-F238E27FC236}">
                <a16:creationId xmlns:a16="http://schemas.microsoft.com/office/drawing/2014/main" id="{F981F339-12C5-463E-9A13-B645B5F55FC9}"/>
              </a:ext>
            </a:extLst>
          </p:cNvPr>
          <p:cNvSpPr>
            <a:spLocks noGrp="1" noChangeArrowheads="1"/>
          </p:cNvSpPr>
          <p:nvPr>
            <p:ph type="body" idx="1"/>
          </p:nvPr>
        </p:nvSpPr>
        <p:spPr>
          <a:xfrm>
            <a:off x="685800" y="1219200"/>
            <a:ext cx="8077200" cy="5486400"/>
          </a:xfrm>
        </p:spPr>
        <p:txBody>
          <a:bodyPr/>
          <a:lstStyle/>
          <a:p>
            <a:pPr eaLnBrk="1" hangingPunct="1"/>
            <a:r>
              <a:rPr lang="da-DK" altLang="en-US" sz="2400"/>
              <a:t>Machine code consists of 32-bit instructions in the code store</a:t>
            </a:r>
          </a:p>
          <a:p>
            <a:pPr lvl="1" eaLnBrk="1" hangingPunct="1"/>
            <a:r>
              <a:rPr lang="da-DK" altLang="en-US" sz="2400"/>
              <a:t> op (4 bits), type of instruction</a:t>
            </a:r>
          </a:p>
          <a:p>
            <a:pPr lvl="1" eaLnBrk="1" hangingPunct="1"/>
            <a:r>
              <a:rPr lang="da-DK" altLang="en-US" sz="2400"/>
              <a:t> r (4 bits), register</a:t>
            </a:r>
          </a:p>
          <a:p>
            <a:pPr lvl="1" eaLnBrk="1" hangingPunct="1"/>
            <a:r>
              <a:rPr lang="da-DK" altLang="en-US" sz="2400"/>
              <a:t> n (8 bits), size</a:t>
            </a:r>
          </a:p>
          <a:p>
            <a:pPr lvl="1" eaLnBrk="1" hangingPunct="1"/>
            <a:r>
              <a:rPr lang="da-DK" altLang="en-US" sz="2400"/>
              <a:t> d (16 bits), displacement</a:t>
            </a:r>
          </a:p>
          <a:p>
            <a:pPr eaLnBrk="1" hangingPunct="1"/>
            <a:r>
              <a:rPr lang="da-DK" altLang="en-US" sz="2400"/>
              <a:t> Example: LOAD (1) 3[LB]:</a:t>
            </a:r>
          </a:p>
          <a:p>
            <a:pPr lvl="1" eaLnBrk="1" hangingPunct="1"/>
            <a:r>
              <a:rPr lang="da-DK" altLang="en-US" sz="2400"/>
              <a:t> op = 0 (0000)</a:t>
            </a:r>
          </a:p>
          <a:p>
            <a:pPr lvl="1" eaLnBrk="1" hangingPunct="1"/>
            <a:r>
              <a:rPr lang="da-DK" altLang="en-US" sz="2400"/>
              <a:t> r = 8 (1000)</a:t>
            </a:r>
          </a:p>
          <a:p>
            <a:pPr lvl="1" eaLnBrk="1" hangingPunct="1"/>
            <a:r>
              <a:rPr lang="da-DK" altLang="en-US" sz="2400"/>
              <a:t> n = 1 (00000001)</a:t>
            </a:r>
          </a:p>
          <a:p>
            <a:pPr lvl="1" eaLnBrk="1" hangingPunct="1"/>
            <a:r>
              <a:rPr lang="da-DK" altLang="en-US" sz="2400"/>
              <a:t> d = 3 (0000000000000011)</a:t>
            </a:r>
          </a:p>
          <a:p>
            <a:pPr eaLnBrk="1" hangingPunct="1"/>
            <a:r>
              <a:rPr lang="da-DK" altLang="en-US" sz="2400"/>
              <a:t>0000 1000 0000 0001 0000 0000 0000 0011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CDD892A-945C-40D2-978A-59526DC67792}"/>
              </a:ext>
            </a:extLst>
          </p:cNvPr>
          <p:cNvSpPr>
            <a:spLocks noGrp="1" noChangeArrowheads="1"/>
          </p:cNvSpPr>
          <p:nvPr>
            <p:ph type="title"/>
          </p:nvPr>
        </p:nvSpPr>
        <p:spPr/>
        <p:txBody>
          <a:bodyPr/>
          <a:lstStyle/>
          <a:p>
            <a:pPr eaLnBrk="1" hangingPunct="1"/>
            <a:r>
              <a:rPr lang="da-DK" altLang="en-US"/>
              <a:t>TAM Instruction set</a:t>
            </a:r>
          </a:p>
        </p:txBody>
      </p:sp>
      <p:pic>
        <p:nvPicPr>
          <p:cNvPr id="31747" name="Picture 3">
            <a:extLst>
              <a:ext uri="{FF2B5EF4-FFF2-40B4-BE49-F238E27FC236}">
                <a16:creationId xmlns:a16="http://schemas.microsoft.com/office/drawing/2014/main" id="{B3D42FCA-3E11-416F-A4AA-B23BC214D0F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7744" t="10535" r="8629" b="28227"/>
          <a:stretch>
            <a:fillRect/>
          </a:stretch>
        </p:blipFill>
        <p:spPr>
          <a:xfrm>
            <a:off x="71438" y="1916113"/>
            <a:ext cx="8893175" cy="417353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9A7E7DC-CEB3-42A4-9AF8-8E00362A9932}"/>
              </a:ext>
            </a:extLst>
          </p:cNvPr>
          <p:cNvSpPr>
            <a:spLocks noGrp="1" noChangeArrowheads="1"/>
          </p:cNvSpPr>
          <p:nvPr>
            <p:ph type="title"/>
          </p:nvPr>
        </p:nvSpPr>
        <p:spPr/>
        <p:txBody>
          <a:bodyPr/>
          <a:lstStyle/>
          <a:p>
            <a:pPr eaLnBrk="1" hangingPunct="1"/>
            <a:r>
              <a:rPr lang="da-DK" altLang="en-US"/>
              <a:t>TAM machine architecture</a:t>
            </a:r>
          </a:p>
        </p:txBody>
      </p:sp>
      <p:sp>
        <p:nvSpPr>
          <p:cNvPr id="32771" name="Rectangle 3">
            <a:extLst>
              <a:ext uri="{FF2B5EF4-FFF2-40B4-BE49-F238E27FC236}">
                <a16:creationId xmlns:a16="http://schemas.microsoft.com/office/drawing/2014/main" id="{3A2CC10C-A9F6-46BE-B5E2-0586B404188E}"/>
              </a:ext>
            </a:extLst>
          </p:cNvPr>
          <p:cNvSpPr>
            <a:spLocks noGrp="1" noChangeArrowheads="1"/>
          </p:cNvSpPr>
          <p:nvPr>
            <p:ph type="body" idx="1"/>
          </p:nvPr>
        </p:nvSpPr>
        <p:spPr>
          <a:xfrm>
            <a:off x="685800" y="1143000"/>
            <a:ext cx="7848600" cy="5105400"/>
          </a:xfrm>
        </p:spPr>
        <p:txBody>
          <a:bodyPr/>
          <a:lstStyle/>
          <a:p>
            <a:pPr eaLnBrk="1" hangingPunct="1">
              <a:lnSpc>
                <a:spcPct val="90000"/>
              </a:lnSpc>
            </a:pPr>
            <a:r>
              <a:rPr lang="da-DK" altLang="en-US" sz="2400"/>
              <a:t>Two Storage Areas</a:t>
            </a:r>
          </a:p>
          <a:p>
            <a:pPr lvl="1" eaLnBrk="1" hangingPunct="1">
              <a:lnSpc>
                <a:spcPct val="90000"/>
              </a:lnSpc>
            </a:pPr>
            <a:r>
              <a:rPr lang="da-DK" altLang="en-US" sz="2400"/>
              <a:t>Code Store (32 bits words)</a:t>
            </a:r>
          </a:p>
          <a:p>
            <a:pPr lvl="2" eaLnBrk="1" hangingPunct="1">
              <a:lnSpc>
                <a:spcPct val="90000"/>
              </a:lnSpc>
            </a:pPr>
            <a:r>
              <a:rPr lang="da-DK" altLang="en-US" sz="2000"/>
              <a:t>Code Segment: to store the code of the program to run</a:t>
            </a:r>
          </a:p>
          <a:p>
            <a:pPr lvl="3" eaLnBrk="1" hangingPunct="1">
              <a:lnSpc>
                <a:spcPct val="90000"/>
              </a:lnSpc>
            </a:pPr>
            <a:r>
              <a:rPr lang="da-DK" altLang="en-US" sz="1800"/>
              <a:t>Pointed to by CB and CT</a:t>
            </a:r>
          </a:p>
          <a:p>
            <a:pPr lvl="2" eaLnBrk="1" hangingPunct="1">
              <a:lnSpc>
                <a:spcPct val="90000"/>
              </a:lnSpc>
            </a:pPr>
            <a:r>
              <a:rPr lang="da-DK" altLang="en-US" sz="2000"/>
              <a:t>Primitive Segment: to store the code for primitive operations</a:t>
            </a:r>
          </a:p>
          <a:p>
            <a:pPr lvl="3" eaLnBrk="1" hangingPunct="1">
              <a:lnSpc>
                <a:spcPct val="90000"/>
              </a:lnSpc>
            </a:pPr>
            <a:r>
              <a:rPr lang="da-DK" altLang="en-US" sz="1800"/>
              <a:t>Pointed to by PB and PT</a:t>
            </a:r>
          </a:p>
          <a:p>
            <a:pPr lvl="1" eaLnBrk="1" hangingPunct="1">
              <a:lnSpc>
                <a:spcPct val="90000"/>
              </a:lnSpc>
            </a:pPr>
            <a:r>
              <a:rPr lang="da-DK" altLang="en-US" sz="2400"/>
              <a:t>Data Store (16 bits words)</a:t>
            </a:r>
          </a:p>
          <a:p>
            <a:pPr lvl="2" eaLnBrk="1" hangingPunct="1">
              <a:lnSpc>
                <a:spcPct val="90000"/>
              </a:lnSpc>
            </a:pPr>
            <a:r>
              <a:rPr lang="da-DK" altLang="en-US" sz="2000"/>
              <a:t>Stack</a:t>
            </a:r>
          </a:p>
          <a:p>
            <a:pPr lvl="3" eaLnBrk="1" hangingPunct="1">
              <a:lnSpc>
                <a:spcPct val="90000"/>
              </a:lnSpc>
            </a:pPr>
            <a:r>
              <a:rPr lang="da-DK" altLang="en-US" sz="1800"/>
              <a:t>global segment at the base of the stack</a:t>
            </a:r>
          </a:p>
          <a:p>
            <a:pPr lvl="4" eaLnBrk="1" hangingPunct="1">
              <a:lnSpc>
                <a:spcPct val="90000"/>
              </a:lnSpc>
            </a:pPr>
            <a:r>
              <a:rPr lang="da-DK" altLang="en-US" sz="1800"/>
              <a:t>Pointed to by SB</a:t>
            </a:r>
          </a:p>
          <a:p>
            <a:pPr lvl="3" eaLnBrk="1" hangingPunct="1">
              <a:lnSpc>
                <a:spcPct val="90000"/>
              </a:lnSpc>
            </a:pPr>
            <a:r>
              <a:rPr lang="da-DK" altLang="en-US" sz="1800"/>
              <a:t>stack area for stack frames of procedure and function calls</a:t>
            </a:r>
          </a:p>
          <a:p>
            <a:pPr lvl="4" eaLnBrk="1" hangingPunct="1">
              <a:lnSpc>
                <a:spcPct val="90000"/>
              </a:lnSpc>
            </a:pPr>
            <a:r>
              <a:rPr lang="da-DK" altLang="en-US" sz="1800"/>
              <a:t>Pointed to by LB and ST</a:t>
            </a:r>
          </a:p>
          <a:p>
            <a:pPr lvl="2" eaLnBrk="1" hangingPunct="1">
              <a:lnSpc>
                <a:spcPct val="90000"/>
              </a:lnSpc>
            </a:pPr>
            <a:r>
              <a:rPr lang="da-DK" altLang="en-US" sz="2000"/>
              <a:t>Heap</a:t>
            </a:r>
          </a:p>
          <a:p>
            <a:pPr lvl="3" eaLnBrk="1" hangingPunct="1">
              <a:lnSpc>
                <a:spcPct val="90000"/>
              </a:lnSpc>
            </a:pPr>
            <a:r>
              <a:rPr lang="da-DK" altLang="en-US" sz="1800"/>
              <a:t>heap area for the dynamic allocation of variables</a:t>
            </a:r>
          </a:p>
          <a:p>
            <a:pPr lvl="4" eaLnBrk="1" hangingPunct="1">
              <a:lnSpc>
                <a:spcPct val="90000"/>
              </a:lnSpc>
            </a:pPr>
            <a:r>
              <a:rPr lang="da-DK" altLang="en-US" sz="1800"/>
              <a:t>Pointed to by HB and HT</a:t>
            </a:r>
          </a:p>
          <a:p>
            <a:pPr eaLnBrk="1" hangingPunct="1">
              <a:lnSpc>
                <a:spcPct val="90000"/>
              </a:lnSpc>
            </a:pPr>
            <a:endParaRPr lang="da-DK"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9165EC1-FEA9-424E-9465-EEBFF7AAEC1E}"/>
              </a:ext>
            </a:extLst>
          </p:cNvPr>
          <p:cNvSpPr>
            <a:spLocks noGrp="1" noChangeArrowheads="1"/>
          </p:cNvSpPr>
          <p:nvPr>
            <p:ph type="title"/>
          </p:nvPr>
        </p:nvSpPr>
        <p:spPr/>
        <p:txBody>
          <a:bodyPr/>
          <a:lstStyle/>
          <a:p>
            <a:pPr eaLnBrk="1" hangingPunct="1"/>
            <a:r>
              <a:rPr lang="da-DK" altLang="en-US"/>
              <a:t>TAM machine architecture</a:t>
            </a:r>
          </a:p>
        </p:txBody>
      </p:sp>
      <p:pic>
        <p:nvPicPr>
          <p:cNvPr id="33795" name="Picture 3">
            <a:extLst>
              <a:ext uri="{FF2B5EF4-FFF2-40B4-BE49-F238E27FC236}">
                <a16:creationId xmlns:a16="http://schemas.microsoft.com/office/drawing/2014/main" id="{9F2911D0-CAA5-4307-8315-7E7B0733567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9480" t="13203" r="29535" b="32219"/>
          <a:stretch>
            <a:fillRect/>
          </a:stretch>
        </p:blipFill>
        <p:spPr>
          <a:xfrm>
            <a:off x="1808163" y="1681163"/>
            <a:ext cx="5264150" cy="426243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5634AAF-5D47-4A47-9A73-0D05D9C0B86E}"/>
              </a:ext>
            </a:extLst>
          </p:cNvPr>
          <p:cNvSpPr>
            <a:spLocks noGrp="1" noChangeArrowheads="1"/>
          </p:cNvSpPr>
          <p:nvPr>
            <p:ph type="title"/>
          </p:nvPr>
        </p:nvSpPr>
        <p:spPr>
          <a:xfrm>
            <a:off x="762000" y="457200"/>
            <a:ext cx="7772400" cy="838200"/>
          </a:xfrm>
        </p:spPr>
        <p:txBody>
          <a:bodyPr/>
          <a:lstStyle/>
          <a:p>
            <a:pPr eaLnBrk="1" hangingPunct="1"/>
            <a:r>
              <a:rPr lang="da-DK" altLang="en-US" sz="4000"/>
              <a:t>Global Variable and Assignment Command</a:t>
            </a:r>
          </a:p>
        </p:txBody>
      </p:sp>
      <p:sp>
        <p:nvSpPr>
          <p:cNvPr id="34819" name="Rectangle 3">
            <a:extLst>
              <a:ext uri="{FF2B5EF4-FFF2-40B4-BE49-F238E27FC236}">
                <a16:creationId xmlns:a16="http://schemas.microsoft.com/office/drawing/2014/main" id="{EAD93171-D7FD-4E05-8572-F0A2E1501F57}"/>
              </a:ext>
            </a:extLst>
          </p:cNvPr>
          <p:cNvSpPr>
            <a:spLocks noGrp="1" noChangeArrowheads="1"/>
          </p:cNvSpPr>
          <p:nvPr>
            <p:ph type="body" sz="half" idx="1"/>
          </p:nvPr>
        </p:nvSpPr>
        <p:spPr>
          <a:xfrm>
            <a:off x="685800" y="1066800"/>
            <a:ext cx="3916363" cy="4724400"/>
          </a:xfrm>
        </p:spPr>
        <p:txBody>
          <a:bodyPr/>
          <a:lstStyle/>
          <a:p>
            <a:pPr eaLnBrk="1" hangingPunct="1"/>
            <a:endParaRPr lang="da-DK" altLang="en-US" sz="2400"/>
          </a:p>
          <a:p>
            <a:pPr eaLnBrk="1" hangingPunct="1"/>
            <a:r>
              <a:rPr lang="da-DK" altLang="en-US" sz="2400"/>
              <a:t> Triangle source code</a:t>
            </a:r>
          </a:p>
          <a:p>
            <a:pPr lvl="1" eaLnBrk="1" hangingPunct="1">
              <a:buFontTx/>
              <a:buNone/>
            </a:pPr>
            <a:r>
              <a:rPr lang="da-DK" altLang="en-US"/>
              <a:t>! simple expression and assignment</a:t>
            </a:r>
          </a:p>
          <a:p>
            <a:pPr lvl="1" eaLnBrk="1" hangingPunct="1">
              <a:buFontTx/>
              <a:buNone/>
            </a:pPr>
            <a:r>
              <a:rPr lang="da-DK" altLang="en-US"/>
              <a:t>let</a:t>
            </a:r>
          </a:p>
          <a:p>
            <a:pPr lvl="1" eaLnBrk="1" hangingPunct="1">
              <a:buFontTx/>
              <a:buNone/>
            </a:pPr>
            <a:r>
              <a:rPr lang="da-DK" altLang="en-US"/>
              <a:t>	var n: Integer</a:t>
            </a:r>
          </a:p>
          <a:p>
            <a:pPr lvl="1" eaLnBrk="1" hangingPunct="1">
              <a:buFontTx/>
              <a:buNone/>
            </a:pPr>
            <a:r>
              <a:rPr lang="da-DK" altLang="en-US"/>
              <a:t>in</a:t>
            </a:r>
          </a:p>
          <a:p>
            <a:pPr lvl="2" eaLnBrk="1" hangingPunct="1">
              <a:buFontTx/>
              <a:buNone/>
            </a:pPr>
            <a:r>
              <a:rPr lang="da-DK" altLang="en-US"/>
              <a:t>begin</a:t>
            </a:r>
          </a:p>
          <a:p>
            <a:pPr lvl="2" eaLnBrk="1" hangingPunct="1">
              <a:buFontTx/>
              <a:buNone/>
            </a:pPr>
            <a:r>
              <a:rPr lang="da-DK" altLang="en-US"/>
              <a:t>n := 5;</a:t>
            </a:r>
          </a:p>
          <a:p>
            <a:pPr lvl="2" eaLnBrk="1" hangingPunct="1">
              <a:buFontTx/>
              <a:buNone/>
            </a:pPr>
            <a:r>
              <a:rPr lang="da-DK" altLang="en-US"/>
              <a:t>n := n + 1</a:t>
            </a:r>
          </a:p>
          <a:p>
            <a:pPr lvl="2" eaLnBrk="1" hangingPunct="1">
              <a:buFontTx/>
              <a:buNone/>
            </a:pPr>
            <a:r>
              <a:rPr lang="da-DK" altLang="en-US"/>
              <a:t>end</a:t>
            </a:r>
          </a:p>
          <a:p>
            <a:pPr eaLnBrk="1" hangingPunct="1"/>
            <a:endParaRPr lang="da-DK" altLang="en-US" sz="2400"/>
          </a:p>
        </p:txBody>
      </p:sp>
      <p:sp>
        <p:nvSpPr>
          <p:cNvPr id="34820" name="Rectangle 4">
            <a:extLst>
              <a:ext uri="{FF2B5EF4-FFF2-40B4-BE49-F238E27FC236}">
                <a16:creationId xmlns:a16="http://schemas.microsoft.com/office/drawing/2014/main" id="{3867DACA-397F-44D5-8EA5-36450EAC9103}"/>
              </a:ext>
            </a:extLst>
          </p:cNvPr>
          <p:cNvSpPr>
            <a:spLocks noGrp="1" noChangeArrowheads="1"/>
          </p:cNvSpPr>
          <p:nvPr>
            <p:ph type="body" sz="half" idx="2"/>
          </p:nvPr>
        </p:nvSpPr>
        <p:spPr>
          <a:xfrm>
            <a:off x="4640263" y="1066800"/>
            <a:ext cx="3817937" cy="4724400"/>
          </a:xfrm>
        </p:spPr>
        <p:txBody>
          <a:bodyPr/>
          <a:lstStyle/>
          <a:p>
            <a:pPr eaLnBrk="1" hangingPunct="1"/>
            <a:endParaRPr lang="da-DK" altLang="en-US" sz="2400"/>
          </a:p>
          <a:p>
            <a:pPr eaLnBrk="1" hangingPunct="1"/>
            <a:r>
              <a:rPr lang="da-DK" altLang="en-US" sz="2400"/>
              <a:t>TAM assembler code</a:t>
            </a:r>
          </a:p>
          <a:p>
            <a:pPr eaLnBrk="1" hangingPunct="1"/>
            <a:endParaRPr lang="da-DK" altLang="en-US" sz="2400"/>
          </a:p>
          <a:p>
            <a:pPr lvl="1" eaLnBrk="1" hangingPunct="1">
              <a:buFontTx/>
              <a:buNone/>
            </a:pPr>
            <a:r>
              <a:rPr lang="da-DK" altLang="en-US"/>
              <a:t>0: PUSH 1</a:t>
            </a:r>
          </a:p>
          <a:p>
            <a:pPr lvl="1" eaLnBrk="1" hangingPunct="1">
              <a:buFontTx/>
              <a:buNone/>
            </a:pPr>
            <a:r>
              <a:rPr lang="da-DK" altLang="en-US"/>
              <a:t>1: LOADL 5</a:t>
            </a:r>
          </a:p>
          <a:p>
            <a:pPr lvl="1" eaLnBrk="1" hangingPunct="1">
              <a:buFontTx/>
              <a:buNone/>
            </a:pPr>
            <a:r>
              <a:rPr lang="da-DK" altLang="en-US"/>
              <a:t>2: STORE (1) 0[SB]</a:t>
            </a:r>
          </a:p>
          <a:p>
            <a:pPr lvl="1" eaLnBrk="1" hangingPunct="1">
              <a:buFontTx/>
              <a:buNone/>
            </a:pPr>
            <a:r>
              <a:rPr lang="da-DK" altLang="en-US"/>
              <a:t>3: LOAD (1) 0[SB]</a:t>
            </a:r>
          </a:p>
          <a:p>
            <a:pPr lvl="1" eaLnBrk="1" hangingPunct="1">
              <a:buFontTx/>
              <a:buNone/>
            </a:pPr>
            <a:r>
              <a:rPr lang="da-DK" altLang="en-US"/>
              <a:t>4: LOADL 1</a:t>
            </a:r>
          </a:p>
          <a:p>
            <a:pPr lvl="1" eaLnBrk="1" hangingPunct="1">
              <a:buFontTx/>
              <a:buNone/>
            </a:pPr>
            <a:r>
              <a:rPr lang="da-DK" altLang="en-US"/>
              <a:t>5: CALL add</a:t>
            </a:r>
          </a:p>
          <a:p>
            <a:pPr lvl="1" eaLnBrk="1" hangingPunct="1">
              <a:buFontTx/>
              <a:buNone/>
            </a:pPr>
            <a:r>
              <a:rPr lang="da-DK" altLang="en-US"/>
              <a:t>6: STORE (1) 0[SB]</a:t>
            </a:r>
          </a:p>
          <a:p>
            <a:pPr lvl="1" eaLnBrk="1" hangingPunct="1">
              <a:buFontTx/>
              <a:buNone/>
            </a:pPr>
            <a:r>
              <a:rPr lang="da-DK" altLang="en-US"/>
              <a:t>7: POP (0) 1</a:t>
            </a:r>
          </a:p>
          <a:p>
            <a:pPr lvl="1" eaLnBrk="1" hangingPunct="1">
              <a:buFontTx/>
              <a:buNone/>
            </a:pPr>
            <a:r>
              <a:rPr lang="da-DK" altLang="en-US"/>
              <a:t>8: HALT</a:t>
            </a:r>
          </a:p>
          <a:p>
            <a:pPr eaLnBrk="1" hangingPunct="1"/>
            <a:endParaRPr lang="da-DK"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2712DCD-7E81-42FE-BF2D-7EA886CC6033}"/>
              </a:ext>
            </a:extLst>
          </p:cNvPr>
          <p:cNvSpPr>
            <a:spLocks noGrp="1" noChangeArrowheads="1"/>
          </p:cNvSpPr>
          <p:nvPr>
            <p:ph type="title"/>
          </p:nvPr>
        </p:nvSpPr>
        <p:spPr/>
        <p:txBody>
          <a:bodyPr/>
          <a:lstStyle/>
          <a:p>
            <a:pPr eaLnBrk="1" hangingPunct="1"/>
            <a:r>
              <a:rPr lang="en-GB" altLang="en-US"/>
              <a:t>Recursive interpretation</a:t>
            </a:r>
          </a:p>
        </p:txBody>
      </p:sp>
      <p:sp>
        <p:nvSpPr>
          <p:cNvPr id="35843" name="Rectangle 3">
            <a:extLst>
              <a:ext uri="{FF2B5EF4-FFF2-40B4-BE49-F238E27FC236}">
                <a16:creationId xmlns:a16="http://schemas.microsoft.com/office/drawing/2014/main" id="{916286A2-7EC2-45AD-A0E7-39D53927C72B}"/>
              </a:ext>
            </a:extLst>
          </p:cNvPr>
          <p:cNvSpPr>
            <a:spLocks noGrp="1" noChangeArrowheads="1"/>
          </p:cNvSpPr>
          <p:nvPr>
            <p:ph type="body" idx="1"/>
          </p:nvPr>
        </p:nvSpPr>
        <p:spPr/>
        <p:txBody>
          <a:bodyPr/>
          <a:lstStyle/>
          <a:p>
            <a:pPr eaLnBrk="1" hangingPunct="1"/>
            <a:r>
              <a:rPr lang="en-GB" altLang="en-US"/>
              <a:t>Two phased strategy</a:t>
            </a:r>
          </a:p>
          <a:p>
            <a:pPr lvl="1" eaLnBrk="1" hangingPunct="1"/>
            <a:r>
              <a:rPr lang="en-GB" altLang="en-US"/>
              <a:t>Fetch and analyze program</a:t>
            </a:r>
          </a:p>
          <a:p>
            <a:pPr lvl="2" eaLnBrk="1" hangingPunct="1"/>
            <a:r>
              <a:rPr lang="en-GB" altLang="en-US"/>
              <a:t>Recursively analyzing the phrase structure of source</a:t>
            </a:r>
          </a:p>
          <a:p>
            <a:pPr lvl="2" eaLnBrk="1" hangingPunct="1"/>
            <a:r>
              <a:rPr lang="en-GB" altLang="en-US"/>
              <a:t>Generating AST</a:t>
            </a:r>
          </a:p>
          <a:p>
            <a:pPr lvl="2" eaLnBrk="1" hangingPunct="1"/>
            <a:r>
              <a:rPr lang="en-GB" altLang="en-US"/>
              <a:t>Performing contextual analysis</a:t>
            </a:r>
          </a:p>
          <a:p>
            <a:pPr lvl="3" eaLnBrk="1" hangingPunct="1"/>
            <a:r>
              <a:rPr lang="en-GB" altLang="en-US"/>
              <a:t>Recursively via visitor</a:t>
            </a:r>
          </a:p>
          <a:p>
            <a:pPr lvl="1" eaLnBrk="1" hangingPunct="1"/>
            <a:r>
              <a:rPr lang="en-GB" altLang="en-US"/>
              <a:t>Execute program</a:t>
            </a:r>
          </a:p>
          <a:p>
            <a:pPr lvl="2" eaLnBrk="1" hangingPunct="1"/>
            <a:r>
              <a:rPr lang="en-GB" altLang="en-US"/>
              <a:t>Recursively by walking the decorated AST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44650C6-954D-486E-B0DA-276AB1450009}"/>
              </a:ext>
            </a:extLst>
          </p:cNvPr>
          <p:cNvSpPr>
            <a:spLocks noGrp="1" noChangeArrowheads="1"/>
          </p:cNvSpPr>
          <p:nvPr>
            <p:ph type="title"/>
          </p:nvPr>
        </p:nvSpPr>
        <p:spPr>
          <a:xfrm>
            <a:off x="762000" y="457200"/>
            <a:ext cx="7772400" cy="838200"/>
          </a:xfrm>
        </p:spPr>
        <p:txBody>
          <a:bodyPr/>
          <a:lstStyle/>
          <a:p>
            <a:pPr eaLnBrk="1" hangingPunct="1"/>
            <a:r>
              <a:rPr lang="en-GB" altLang="en-US"/>
              <a:t>Recursive Interpreter for MiniTriangle</a:t>
            </a:r>
          </a:p>
        </p:txBody>
      </p:sp>
      <p:sp>
        <p:nvSpPr>
          <p:cNvPr id="36867" name="Text Box 3">
            <a:extLst>
              <a:ext uri="{FF2B5EF4-FFF2-40B4-BE49-F238E27FC236}">
                <a16:creationId xmlns:a16="http://schemas.microsoft.com/office/drawing/2014/main" id="{9C37F524-346D-49A5-AA5D-E30365A1DC2F}"/>
              </a:ext>
            </a:extLst>
          </p:cNvPr>
          <p:cNvSpPr txBox="1">
            <a:spLocks noChangeArrowheads="1"/>
          </p:cNvSpPr>
          <p:nvPr/>
        </p:nvSpPr>
        <p:spPr bwMode="auto">
          <a:xfrm>
            <a:off x="301625" y="2906713"/>
            <a:ext cx="632777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 abstract class</a:t>
            </a:r>
            <a:r>
              <a:rPr lang="en-GB" altLang="en-US" sz="1800">
                <a:latin typeface="Courier New" panose="02070309020205020404" pitchFamily="49" charset="0"/>
              </a:rPr>
              <a:t> Value { }</a:t>
            </a:r>
          </a:p>
          <a:p>
            <a:endParaRPr lang="en-GB" altLang="en-US" sz="1800">
              <a:latin typeface="Courier New" panose="02070309020205020404" pitchFamily="49" charset="0"/>
            </a:endParaRPr>
          </a:p>
          <a:p>
            <a:r>
              <a:rPr lang="en-GB" altLang="en-US" sz="1800" b="1">
                <a:latin typeface="Courier New" panose="02070309020205020404" pitchFamily="49" charset="0"/>
              </a:rPr>
              <a:t>public class</a:t>
            </a:r>
            <a:r>
              <a:rPr lang="en-GB" altLang="en-US" sz="1800">
                <a:latin typeface="Courier New" panose="02070309020205020404" pitchFamily="49" charset="0"/>
              </a:rPr>
              <a:t> IntValue </a:t>
            </a:r>
            <a:r>
              <a:rPr lang="en-GB" altLang="en-US" sz="1800" b="1">
                <a:latin typeface="Courier New" panose="02070309020205020404" pitchFamily="49" charset="0"/>
              </a:rPr>
              <a:t>extends</a:t>
            </a:r>
            <a:r>
              <a:rPr lang="en-GB" altLang="en-US" sz="1800">
                <a:latin typeface="Courier New" panose="02070309020205020404" pitchFamily="49" charset="0"/>
              </a:rPr>
              <a:t> Value {</a:t>
            </a:r>
          </a:p>
          <a:p>
            <a:r>
              <a:rPr lang="en-GB" altLang="en-US" sz="1800">
                <a:latin typeface="Courier New" panose="02070309020205020404" pitchFamily="49" charset="0"/>
              </a:rPr>
              <a:t>	</a:t>
            </a:r>
            <a:r>
              <a:rPr lang="en-GB" altLang="en-US" sz="1800" b="1">
                <a:latin typeface="Courier New" panose="02070309020205020404" pitchFamily="49" charset="0"/>
              </a:rPr>
              <a:t>public</a:t>
            </a:r>
            <a:r>
              <a:rPr lang="en-GB" altLang="en-US" sz="1800">
                <a:latin typeface="Courier New" panose="02070309020205020404" pitchFamily="49" charset="0"/>
              </a:rPr>
              <a:t> </a:t>
            </a:r>
            <a:r>
              <a:rPr lang="en-GB" altLang="en-US" sz="1800" b="1">
                <a:latin typeface="Courier New" panose="02070309020205020404" pitchFamily="49" charset="0"/>
              </a:rPr>
              <a:t>short</a:t>
            </a:r>
            <a:r>
              <a:rPr lang="en-GB" altLang="en-US" sz="1800">
                <a:latin typeface="Courier New" panose="02070309020205020404" pitchFamily="49" charset="0"/>
              </a:rPr>
              <a:t> i;</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class</a:t>
            </a:r>
            <a:r>
              <a:rPr lang="en-GB" altLang="en-US" sz="1800">
                <a:latin typeface="Courier New" panose="02070309020205020404" pitchFamily="49" charset="0"/>
              </a:rPr>
              <a:t> BoolValue </a:t>
            </a:r>
            <a:r>
              <a:rPr lang="en-GB" altLang="en-US" sz="1800" b="1">
                <a:latin typeface="Courier New" panose="02070309020205020404" pitchFamily="49" charset="0"/>
              </a:rPr>
              <a:t>extends</a:t>
            </a:r>
            <a:r>
              <a:rPr lang="en-GB" altLang="en-US" sz="1800">
                <a:latin typeface="Courier New" panose="02070309020205020404" pitchFamily="49" charset="0"/>
              </a:rPr>
              <a:t> Value {</a:t>
            </a:r>
          </a:p>
          <a:p>
            <a:r>
              <a:rPr lang="en-GB" altLang="en-US" sz="1800">
                <a:latin typeface="Courier New" panose="02070309020205020404" pitchFamily="49" charset="0"/>
              </a:rPr>
              <a:t>	</a:t>
            </a:r>
            <a:r>
              <a:rPr lang="en-GB" altLang="en-US" sz="1800" b="1">
                <a:latin typeface="Courier New" panose="02070309020205020404" pitchFamily="49" charset="0"/>
              </a:rPr>
              <a:t>public boolean</a:t>
            </a:r>
            <a:r>
              <a:rPr lang="en-GB" altLang="en-US" sz="1800">
                <a:latin typeface="Courier New" panose="02070309020205020404" pitchFamily="49" charset="0"/>
              </a:rPr>
              <a:t> b;</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class</a:t>
            </a:r>
            <a:r>
              <a:rPr lang="en-GB" altLang="en-US" sz="1800">
                <a:latin typeface="Courier New" panose="02070309020205020404" pitchFamily="49" charset="0"/>
              </a:rPr>
              <a:t> UndefinedValue </a:t>
            </a:r>
            <a:r>
              <a:rPr lang="en-GB" altLang="en-US" sz="1800" b="1">
                <a:latin typeface="Courier New" panose="02070309020205020404" pitchFamily="49" charset="0"/>
              </a:rPr>
              <a:t>extends</a:t>
            </a:r>
            <a:r>
              <a:rPr lang="en-GB" altLang="en-US" sz="1800">
                <a:latin typeface="Courier New" panose="02070309020205020404" pitchFamily="49" charset="0"/>
              </a:rPr>
              <a:t> Value { }</a:t>
            </a:r>
          </a:p>
        </p:txBody>
      </p:sp>
      <p:sp>
        <p:nvSpPr>
          <p:cNvPr id="36868" name="Text Box 4">
            <a:extLst>
              <a:ext uri="{FF2B5EF4-FFF2-40B4-BE49-F238E27FC236}">
                <a16:creationId xmlns:a16="http://schemas.microsoft.com/office/drawing/2014/main" id="{1EB2C7E0-3179-42C4-8DE1-FCF8AB148166}"/>
              </a:ext>
            </a:extLst>
          </p:cNvPr>
          <p:cNvSpPr txBox="1">
            <a:spLocks noChangeArrowheads="1"/>
          </p:cNvSpPr>
          <p:nvPr/>
        </p:nvSpPr>
        <p:spPr bwMode="auto">
          <a:xfrm>
            <a:off x="433388" y="1828800"/>
            <a:ext cx="5357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Representing MiniTriangle values in Java: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463A3D4-87A9-48D5-8854-AC5344B23562}"/>
              </a:ext>
            </a:extLst>
          </p:cNvPr>
          <p:cNvSpPr>
            <a:spLocks noGrp="1" noChangeArrowheads="1"/>
          </p:cNvSpPr>
          <p:nvPr>
            <p:ph type="title"/>
          </p:nvPr>
        </p:nvSpPr>
        <p:spPr>
          <a:xfrm>
            <a:off x="762000" y="381000"/>
            <a:ext cx="7772400" cy="838200"/>
          </a:xfrm>
        </p:spPr>
        <p:txBody>
          <a:bodyPr/>
          <a:lstStyle/>
          <a:p>
            <a:pPr eaLnBrk="1" hangingPunct="1"/>
            <a:r>
              <a:rPr lang="en-GB" altLang="en-US"/>
              <a:t>Recursive Interpreter for MiniTriangle</a:t>
            </a:r>
          </a:p>
        </p:txBody>
      </p:sp>
      <p:sp>
        <p:nvSpPr>
          <p:cNvPr id="37891" name="Text Box 3">
            <a:extLst>
              <a:ext uri="{FF2B5EF4-FFF2-40B4-BE49-F238E27FC236}">
                <a16:creationId xmlns:a16="http://schemas.microsoft.com/office/drawing/2014/main" id="{582CA08E-6350-4856-80AA-8AEA7522120F}"/>
              </a:ext>
            </a:extLst>
          </p:cNvPr>
          <p:cNvSpPr txBox="1">
            <a:spLocks noChangeArrowheads="1"/>
          </p:cNvSpPr>
          <p:nvPr/>
        </p:nvSpPr>
        <p:spPr bwMode="auto">
          <a:xfrm>
            <a:off x="231775" y="2251075"/>
            <a:ext cx="69278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 class</a:t>
            </a:r>
            <a:r>
              <a:rPr lang="en-GB" altLang="en-US" sz="1800">
                <a:latin typeface="Courier New" panose="02070309020205020404" pitchFamily="49" charset="0"/>
              </a:rPr>
              <a:t> MiniTriangleState {</a:t>
            </a:r>
          </a:p>
          <a:p>
            <a:r>
              <a:rPr lang="en-GB" altLang="en-US" sz="1800">
                <a:latin typeface="Courier New" panose="02070309020205020404" pitchFamily="49" charset="0"/>
              </a:rPr>
              <a:t>	</a:t>
            </a:r>
            <a:r>
              <a:rPr lang="en-GB" altLang="en-US" sz="1800" b="1">
                <a:latin typeface="Courier New" panose="02070309020205020404" pitchFamily="49" charset="0"/>
              </a:rPr>
              <a:t>public static final short</a:t>
            </a:r>
            <a:r>
              <a:rPr lang="en-GB" altLang="en-US" sz="1800">
                <a:latin typeface="Courier New" panose="02070309020205020404" pitchFamily="49" charset="0"/>
              </a:rPr>
              <a:t> DATASIZE = …;</a:t>
            </a:r>
          </a:p>
          <a:p>
            <a:r>
              <a:rPr lang="en-GB" altLang="en-US" sz="1800">
                <a:latin typeface="Courier New" panose="02070309020205020404" pitchFamily="49" charset="0"/>
              </a:rPr>
              <a:t>	</a:t>
            </a:r>
          </a:p>
          <a:p>
            <a:r>
              <a:rPr lang="en-GB" altLang="en-US" sz="1800">
                <a:latin typeface="Courier New" panose="02070309020205020404" pitchFamily="49" charset="0"/>
              </a:rPr>
              <a:t>	//Code Store</a:t>
            </a:r>
          </a:p>
          <a:p>
            <a:r>
              <a:rPr lang="en-GB" altLang="en-US" sz="1800">
                <a:latin typeface="Courier New" panose="02070309020205020404" pitchFamily="49" charset="0"/>
              </a:rPr>
              <a:t>	Program program; //decorated AST</a:t>
            </a:r>
          </a:p>
          <a:p>
            <a:r>
              <a:rPr lang="en-GB" altLang="en-US" sz="1800">
                <a:latin typeface="Courier New" panose="02070309020205020404" pitchFamily="49" charset="0"/>
              </a:rPr>
              <a:t>	//Data store</a:t>
            </a:r>
          </a:p>
          <a:p>
            <a:r>
              <a:rPr lang="en-GB" altLang="en-US" sz="1800">
                <a:latin typeface="Courier New" panose="02070309020205020404" pitchFamily="49" charset="0"/>
              </a:rPr>
              <a:t>	Value[] data = </a:t>
            </a:r>
            <a:r>
              <a:rPr lang="en-GB" altLang="en-US" sz="1800" b="1">
                <a:latin typeface="Courier New" panose="02070309020205020404" pitchFamily="49" charset="0"/>
              </a:rPr>
              <a:t>new</a:t>
            </a:r>
            <a:r>
              <a:rPr lang="en-GB" altLang="en-US" sz="1800">
                <a:latin typeface="Courier New" panose="02070309020205020404" pitchFamily="49" charset="0"/>
              </a:rPr>
              <a:t> Value[DATASIZE];</a:t>
            </a:r>
          </a:p>
          <a:p>
            <a:r>
              <a:rPr lang="en-GB" altLang="en-US" sz="1800">
                <a:latin typeface="Courier New" panose="02070309020205020404" pitchFamily="49" charset="0"/>
              </a:rPr>
              <a:t>	//Register …</a:t>
            </a:r>
          </a:p>
          <a:p>
            <a:r>
              <a:rPr lang="en-GB" altLang="en-US" sz="1800">
                <a:latin typeface="Courier New" panose="02070309020205020404" pitchFamily="49" charset="0"/>
              </a:rPr>
              <a:t>	</a:t>
            </a:r>
            <a:r>
              <a:rPr lang="en-GB" altLang="en-US" sz="1800" b="1">
                <a:latin typeface="Courier New" panose="02070309020205020404" pitchFamily="49" charset="0"/>
              </a:rPr>
              <a:t>byte</a:t>
            </a:r>
            <a:r>
              <a:rPr lang="en-GB" altLang="en-US" sz="1800">
                <a:latin typeface="Courier New" panose="02070309020205020404" pitchFamily="49" charset="0"/>
              </a:rPr>
              <a:t> status;</a:t>
            </a:r>
          </a:p>
          <a:p>
            <a:r>
              <a:rPr lang="en-GB" altLang="en-US" sz="1800">
                <a:latin typeface="Courier New" panose="02070309020205020404" pitchFamily="49" charset="0"/>
              </a:rPr>
              <a:t>	</a:t>
            </a:r>
            <a:r>
              <a:rPr lang="en-GB" altLang="en-US" sz="1800" b="1">
                <a:latin typeface="Courier New" panose="02070309020205020404" pitchFamily="49" charset="0"/>
              </a:rPr>
              <a:t>public static final byte</a:t>
            </a:r>
            <a:r>
              <a:rPr lang="en-GB" altLang="en-US" sz="1800">
                <a:latin typeface="Courier New" panose="02070309020205020404" pitchFamily="49" charset="0"/>
              </a:rPr>
              <a:t>  //status value</a:t>
            </a:r>
          </a:p>
          <a:p>
            <a:r>
              <a:rPr lang="en-GB" altLang="en-US" sz="1800">
                <a:latin typeface="Courier New" panose="02070309020205020404" pitchFamily="49" charset="0"/>
              </a:rPr>
              <a:t>		RUNNING = 0, HALTED = 1, FAILED = 2;</a:t>
            </a:r>
          </a:p>
          <a:p>
            <a:r>
              <a:rPr lang="en-GB" altLang="en-US" sz="1800">
                <a:latin typeface="Courier New" panose="02070309020205020404" pitchFamily="49" charset="0"/>
              </a:rPr>
              <a:t>}</a:t>
            </a:r>
          </a:p>
        </p:txBody>
      </p:sp>
      <p:sp>
        <p:nvSpPr>
          <p:cNvPr id="37892" name="Text Box 4">
            <a:extLst>
              <a:ext uri="{FF2B5EF4-FFF2-40B4-BE49-F238E27FC236}">
                <a16:creationId xmlns:a16="http://schemas.microsoft.com/office/drawing/2014/main" id="{26DC826B-1507-4E23-BF9E-3DFD014608AB}"/>
              </a:ext>
            </a:extLst>
          </p:cNvPr>
          <p:cNvSpPr txBox="1">
            <a:spLocks noChangeArrowheads="1"/>
          </p:cNvSpPr>
          <p:nvPr/>
        </p:nvSpPr>
        <p:spPr bwMode="auto">
          <a:xfrm>
            <a:off x="303213" y="1524000"/>
            <a:ext cx="6481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A Java class to represent the state of the interpreter:</a:t>
            </a:r>
          </a:p>
        </p:txBody>
      </p:sp>
      <p:sp>
        <p:nvSpPr>
          <p:cNvPr id="37893" name="Text Box 5">
            <a:extLst>
              <a:ext uri="{FF2B5EF4-FFF2-40B4-BE49-F238E27FC236}">
                <a16:creationId xmlns:a16="http://schemas.microsoft.com/office/drawing/2014/main" id="{F2B5D651-74AD-45C6-8B91-D03C1EB45FE9}"/>
              </a:ext>
            </a:extLst>
          </p:cNvPr>
          <p:cNvSpPr txBox="1">
            <a:spLocks noChangeArrowheads="1"/>
          </p:cNvSpPr>
          <p:nvPr/>
        </p:nvSpPr>
        <p:spPr bwMode="auto">
          <a:xfrm>
            <a:off x="354013" y="5410200"/>
            <a:ext cx="8561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a:latin typeface="Times" panose="02020603050405020304" pitchFamily="18" charset="0"/>
              </a:rPr>
              <a:t>The class AST and its subclasses Program, Command,</a:t>
            </a:r>
          </a:p>
          <a:p>
            <a:r>
              <a:rPr lang="en-GB" altLang="en-US">
                <a:latin typeface="Times" panose="02020603050405020304" pitchFamily="18" charset="0"/>
              </a:rPr>
              <a:t>Expression, Declaration, as described in Example 4.19 are assumed.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07491B9-B8BF-403C-AC67-152627EB77CB}"/>
              </a:ext>
            </a:extLst>
          </p:cNvPr>
          <p:cNvSpPr>
            <a:spLocks noGrp="1" noChangeArrowheads="1"/>
          </p:cNvSpPr>
          <p:nvPr>
            <p:ph type="title"/>
          </p:nvPr>
        </p:nvSpPr>
        <p:spPr>
          <a:xfrm>
            <a:off x="990600" y="152400"/>
            <a:ext cx="7772400" cy="838200"/>
          </a:xfrm>
        </p:spPr>
        <p:txBody>
          <a:bodyPr/>
          <a:lstStyle/>
          <a:p>
            <a:pPr eaLnBrk="1" hangingPunct="1"/>
            <a:r>
              <a:rPr lang="en-US" altLang="en-US" sz="4000"/>
              <a:t>AST Construction: Review (Sec. 4.4.2)</a:t>
            </a:r>
          </a:p>
        </p:txBody>
      </p:sp>
      <p:sp>
        <p:nvSpPr>
          <p:cNvPr id="38915" name="Text Box 3">
            <a:extLst>
              <a:ext uri="{FF2B5EF4-FFF2-40B4-BE49-F238E27FC236}">
                <a16:creationId xmlns:a16="http://schemas.microsoft.com/office/drawing/2014/main" id="{90C17629-3BAE-4DC6-A321-19B8B4EAEA17}"/>
              </a:ext>
            </a:extLst>
          </p:cNvPr>
          <p:cNvSpPr txBox="1">
            <a:spLocks noChangeArrowheads="1"/>
          </p:cNvSpPr>
          <p:nvPr/>
        </p:nvSpPr>
        <p:spPr bwMode="auto">
          <a:xfrm>
            <a:off x="288925" y="1127125"/>
            <a:ext cx="8462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Times" panose="02020603050405020304" pitchFamily="18" charset="0"/>
              </a:rPr>
              <a:t>Here is how Watt and Brown’s recursive descent parser actually constructs an AST.</a:t>
            </a:r>
          </a:p>
        </p:txBody>
      </p:sp>
      <p:sp>
        <p:nvSpPr>
          <p:cNvPr id="38916" name="Text Box 4">
            <a:extLst>
              <a:ext uri="{FF2B5EF4-FFF2-40B4-BE49-F238E27FC236}">
                <a16:creationId xmlns:a16="http://schemas.microsoft.com/office/drawing/2014/main" id="{3DA45012-53AB-4597-B9E1-DF218CE0C40E}"/>
              </a:ext>
            </a:extLst>
          </p:cNvPr>
          <p:cNvSpPr txBox="1">
            <a:spLocks noChangeArrowheads="1"/>
          </p:cNvSpPr>
          <p:nvPr/>
        </p:nvSpPr>
        <p:spPr bwMode="auto">
          <a:xfrm>
            <a:off x="304800" y="3178175"/>
            <a:ext cx="8305800" cy="19272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Monaco" charset="0"/>
              </a:rPr>
              <a:t>private </a:t>
            </a:r>
            <a:r>
              <a:rPr lang="en-US" altLang="en-US" i="1">
                <a:solidFill>
                  <a:srgbClr val="660066"/>
                </a:solidFill>
                <a:latin typeface="Monaco" charset="0"/>
              </a:rPr>
              <a:t>N</a:t>
            </a:r>
            <a:r>
              <a:rPr lang="en-US" altLang="en-US" b="1">
                <a:latin typeface="Monaco" charset="0"/>
              </a:rPr>
              <a:t> </a:t>
            </a:r>
            <a:r>
              <a:rPr lang="en-US" altLang="en-US">
                <a:latin typeface="Monaco" charset="0"/>
              </a:rPr>
              <a:t>parse</a:t>
            </a:r>
            <a:r>
              <a:rPr lang="en-US" altLang="en-US" i="1">
                <a:solidFill>
                  <a:srgbClr val="660066"/>
                </a:solidFill>
                <a:latin typeface="Monaco" charset="0"/>
              </a:rPr>
              <a:t>N</a:t>
            </a:r>
            <a:r>
              <a:rPr lang="en-US" altLang="en-US">
                <a:latin typeface="Monaco" charset="0"/>
              </a:rPr>
              <a:t>() {</a:t>
            </a:r>
          </a:p>
          <a:p>
            <a:r>
              <a:rPr lang="en-US" altLang="en-US">
                <a:latin typeface="Monaco" charset="0"/>
              </a:rPr>
              <a:t>  </a:t>
            </a:r>
            <a:r>
              <a:rPr lang="en-US" altLang="en-US" i="1">
                <a:solidFill>
                  <a:srgbClr val="660066"/>
                </a:solidFill>
                <a:latin typeface="Monaco" charset="0"/>
              </a:rPr>
              <a:t>N</a:t>
            </a:r>
            <a:r>
              <a:rPr lang="en-US" altLang="en-US">
                <a:solidFill>
                  <a:srgbClr val="008000"/>
                </a:solidFill>
                <a:latin typeface="Monaco" charset="0"/>
              </a:rPr>
              <a:t> </a:t>
            </a:r>
            <a:r>
              <a:rPr lang="en-US" altLang="en-US">
                <a:latin typeface="Monaco" charset="0"/>
              </a:rPr>
              <a:t>itsAST;</a:t>
            </a:r>
          </a:p>
          <a:p>
            <a:r>
              <a:rPr lang="en-US" altLang="en-US">
                <a:latin typeface="Monaco" charset="0"/>
              </a:rPr>
              <a:t>  </a:t>
            </a:r>
            <a:r>
              <a:rPr lang="en-US" altLang="en-US" i="1">
                <a:solidFill>
                  <a:srgbClr val="660066"/>
                </a:solidFill>
                <a:latin typeface="Monaco" charset="0"/>
              </a:rPr>
              <a:t>parse X at the same time constructing itsAST</a:t>
            </a:r>
            <a:endParaRPr lang="en-US" altLang="en-US">
              <a:latin typeface="Monaco" charset="0"/>
            </a:endParaRPr>
          </a:p>
          <a:p>
            <a:r>
              <a:rPr lang="en-US" altLang="en-US">
                <a:latin typeface="Monaco" charset="0"/>
              </a:rPr>
              <a:t>  </a:t>
            </a:r>
            <a:r>
              <a:rPr lang="en-US" altLang="en-US" b="1">
                <a:latin typeface="Monaco" charset="0"/>
              </a:rPr>
              <a:t>return</a:t>
            </a:r>
            <a:r>
              <a:rPr lang="en-US" altLang="en-US">
                <a:latin typeface="Monaco" charset="0"/>
              </a:rPr>
              <a:t> itsAST;</a:t>
            </a:r>
          </a:p>
          <a:p>
            <a:r>
              <a:rPr lang="en-US" altLang="en-US">
                <a:latin typeface="Monaco" charset="0"/>
              </a:rPr>
              <a:t>}</a:t>
            </a:r>
          </a:p>
        </p:txBody>
      </p:sp>
      <p:sp>
        <p:nvSpPr>
          <p:cNvPr id="38917" name="Text Box 5">
            <a:extLst>
              <a:ext uri="{FF2B5EF4-FFF2-40B4-BE49-F238E27FC236}">
                <a16:creationId xmlns:a16="http://schemas.microsoft.com/office/drawing/2014/main" id="{10EBF7D6-0A8A-4A8D-97A0-553FC3DDDE11}"/>
              </a:ext>
            </a:extLst>
          </p:cNvPr>
          <p:cNvSpPr txBox="1">
            <a:spLocks noChangeArrowheads="1"/>
          </p:cNvSpPr>
          <p:nvPr/>
        </p:nvSpPr>
        <p:spPr bwMode="auto">
          <a:xfrm>
            <a:off x="381000" y="2057400"/>
            <a:ext cx="7947025" cy="4667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660066"/>
                </a:solidFill>
                <a:latin typeface="Courier New" panose="02070309020205020404" pitchFamily="49" charset="0"/>
              </a:rPr>
              <a:t>N</a:t>
            </a:r>
            <a:r>
              <a:rPr lang="en-US" altLang="en-US">
                <a:latin typeface="Courier New" panose="02070309020205020404" pitchFamily="49" charset="0"/>
              </a:rPr>
              <a:t> ::= </a:t>
            </a:r>
            <a:r>
              <a:rPr lang="en-US" altLang="en-US" i="1">
                <a:solidFill>
                  <a:srgbClr val="660066"/>
                </a:solidFill>
                <a:latin typeface="Courier New" panose="02070309020205020404" pitchFamily="49" charset="0"/>
              </a:rPr>
              <a:t>X</a:t>
            </a:r>
            <a:endParaRPr lang="en-US" altLang="en-US" b="1">
              <a:latin typeface="Courier New" panose="02070309020205020404" pitchFamily="49" charset="0"/>
            </a:endParaRPr>
          </a:p>
        </p:txBody>
      </p:sp>
      <p:sp>
        <p:nvSpPr>
          <p:cNvPr id="38918" name="AutoShape 6">
            <a:extLst>
              <a:ext uri="{FF2B5EF4-FFF2-40B4-BE49-F238E27FC236}">
                <a16:creationId xmlns:a16="http://schemas.microsoft.com/office/drawing/2014/main" id="{6C0DEBE5-ED4D-466A-A8EF-9543BC37162D}"/>
              </a:ext>
            </a:extLst>
          </p:cNvPr>
          <p:cNvSpPr>
            <a:spLocks noChangeArrowheads="1"/>
          </p:cNvSpPr>
          <p:nvPr/>
        </p:nvSpPr>
        <p:spPr bwMode="auto">
          <a:xfrm flipV="1">
            <a:off x="457200" y="2667000"/>
            <a:ext cx="428625" cy="457200"/>
          </a:xfrm>
          <a:custGeom>
            <a:avLst/>
            <a:gdLst>
              <a:gd name="T0" fmla="*/ 300157 w 21600"/>
              <a:gd name="T1" fmla="*/ 0 h 21600"/>
              <a:gd name="T2" fmla="*/ 300157 w 21600"/>
              <a:gd name="T3" fmla="*/ 257344 h 21600"/>
              <a:gd name="T4" fmla="*/ 64234 w 21600"/>
              <a:gd name="T5" fmla="*/ 457200 h 21600"/>
              <a:gd name="T6" fmla="*/ 428625 w 21600"/>
              <a:gd name="T7" fmla="*/ 12867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38C3-2190-44BA-9CBE-FD5C49747832}"/>
              </a:ext>
            </a:extLst>
          </p:cNvPr>
          <p:cNvSpPr>
            <a:spLocks noGrp="1"/>
          </p:cNvSpPr>
          <p:nvPr>
            <p:ph type="title"/>
          </p:nvPr>
        </p:nvSpPr>
        <p:spPr>
          <a:xfrm>
            <a:off x="1066800" y="228600"/>
            <a:ext cx="7772400" cy="838200"/>
          </a:xfrm>
        </p:spPr>
        <p:txBody>
          <a:bodyPr>
            <a:noAutofit/>
          </a:bodyPr>
          <a:lstStyle/>
          <a:p>
            <a:r>
              <a:rPr lang="en-US" sz="3600" dirty="0"/>
              <a:t>Contexts for Declarations and Commands</a:t>
            </a:r>
          </a:p>
        </p:txBody>
      </p:sp>
      <p:sp>
        <p:nvSpPr>
          <p:cNvPr id="3" name="Content Placeholder 2">
            <a:extLst>
              <a:ext uri="{FF2B5EF4-FFF2-40B4-BE49-F238E27FC236}">
                <a16:creationId xmlns:a16="http://schemas.microsoft.com/office/drawing/2014/main" id="{B5AFC76C-438F-4E82-B44F-C0A59EA41B6F}"/>
              </a:ext>
            </a:extLst>
          </p:cNvPr>
          <p:cNvSpPr>
            <a:spLocks noGrp="1"/>
          </p:cNvSpPr>
          <p:nvPr>
            <p:ph idx="1"/>
          </p:nvPr>
        </p:nvSpPr>
        <p:spPr/>
        <p:txBody>
          <a:bodyPr/>
          <a:lstStyle/>
          <a:p>
            <a:r>
              <a:rPr lang="en-US" dirty="0"/>
              <a:t>This process can be extended to also handle statements and declarations, but the basic idea is the same: </a:t>
            </a:r>
          </a:p>
          <a:p>
            <a:pPr lvl="1"/>
            <a:r>
              <a:rPr lang="en-US" dirty="0"/>
              <a:t>A function takes the abstract syntax tree of the program and, possibly, some extra information about the context (such as a symbol table or the input to the program) and returns the output of the program. Some input and output may be done as side effects by the interpreter</a:t>
            </a:r>
          </a:p>
          <a:p>
            <a:r>
              <a:rPr lang="en-US" dirty="0"/>
              <a:t>We assume that the symbol tables are persistent</a:t>
            </a:r>
          </a:p>
        </p:txBody>
      </p:sp>
    </p:spTree>
    <p:extLst>
      <p:ext uri="{BB962C8B-B14F-4D97-AF65-F5344CB8AC3E}">
        <p14:creationId xmlns:p14="http://schemas.microsoft.com/office/powerpoint/2010/main" val="1418585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30A6B4-B547-429E-9B0B-D3608CD7FADE}"/>
              </a:ext>
            </a:extLst>
          </p:cNvPr>
          <p:cNvSpPr>
            <a:spLocks noGrp="1" noChangeArrowheads="1"/>
          </p:cNvSpPr>
          <p:nvPr>
            <p:ph type="title"/>
          </p:nvPr>
        </p:nvSpPr>
        <p:spPr>
          <a:xfrm>
            <a:off x="762000" y="152400"/>
            <a:ext cx="8382000" cy="838200"/>
          </a:xfrm>
        </p:spPr>
        <p:txBody>
          <a:bodyPr/>
          <a:lstStyle/>
          <a:p>
            <a:pPr eaLnBrk="1" hangingPunct="1"/>
            <a:r>
              <a:rPr lang="en-GB" altLang="en-US" sz="4000"/>
              <a:t>Recursive Interpreter for MiniTriangle</a:t>
            </a:r>
          </a:p>
        </p:txBody>
      </p:sp>
      <p:sp>
        <p:nvSpPr>
          <p:cNvPr id="39939" name="Text Box 3">
            <a:extLst>
              <a:ext uri="{FF2B5EF4-FFF2-40B4-BE49-F238E27FC236}">
                <a16:creationId xmlns:a16="http://schemas.microsoft.com/office/drawing/2014/main" id="{75F14A05-1B63-480B-963D-77C68AA6C6BE}"/>
              </a:ext>
            </a:extLst>
          </p:cNvPr>
          <p:cNvSpPr txBox="1">
            <a:spLocks noChangeArrowheads="1"/>
          </p:cNvSpPr>
          <p:nvPr/>
        </p:nvSpPr>
        <p:spPr bwMode="auto">
          <a:xfrm>
            <a:off x="1050925" y="854075"/>
            <a:ext cx="7635875"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b="1">
                <a:latin typeface="Courier New" panose="02070309020205020404" pitchFamily="49" charset="0"/>
              </a:rPr>
              <a:t>public class</a:t>
            </a:r>
            <a:r>
              <a:rPr lang="en-GB" altLang="en-US" sz="1600">
                <a:latin typeface="Courier New" panose="02070309020205020404" pitchFamily="49" charset="0"/>
              </a:rPr>
              <a:t> MiniTriangleProcessor</a:t>
            </a:r>
          </a:p>
          <a:p>
            <a:r>
              <a:rPr lang="en-GB" altLang="en-US" sz="1600">
                <a:latin typeface="Courier New" panose="02070309020205020404" pitchFamily="49" charset="0"/>
              </a:rPr>
              <a:t>	</a:t>
            </a:r>
            <a:r>
              <a:rPr lang="en-GB" altLang="en-US" sz="1600" b="1">
                <a:latin typeface="Courier New" panose="02070309020205020404" pitchFamily="49" charset="0"/>
              </a:rPr>
              <a:t>extends</a:t>
            </a:r>
            <a:r>
              <a:rPr lang="en-GB" altLang="en-US" sz="1600">
                <a:latin typeface="Courier New" panose="02070309020205020404" pitchFamily="49" charset="0"/>
              </a:rPr>
              <a:t> MiniTriangleState </a:t>
            </a:r>
            <a:r>
              <a:rPr lang="en-GB" altLang="en-US" sz="1600" b="1">
                <a:latin typeface="Courier New" panose="02070309020205020404" pitchFamily="49" charset="0"/>
              </a:rPr>
              <a:t>implements</a:t>
            </a:r>
            <a:r>
              <a:rPr lang="en-GB" altLang="en-US" sz="1600">
                <a:latin typeface="Courier New" panose="02070309020205020404" pitchFamily="49" charset="0"/>
              </a:rPr>
              <a:t> Visitor {</a:t>
            </a:r>
          </a:p>
          <a:p>
            <a:endParaRPr lang="en-GB" altLang="en-US" sz="1600">
              <a:latin typeface="Courier New" panose="02070309020205020404" pitchFamily="49" charset="0"/>
            </a:endParaRPr>
          </a:p>
          <a:p>
            <a:r>
              <a:rPr lang="en-GB" altLang="en-US" sz="1600">
                <a:latin typeface="Courier New" panose="02070309020205020404" pitchFamily="49" charset="0"/>
              </a:rPr>
              <a:t>	</a:t>
            </a:r>
            <a:r>
              <a:rPr lang="en-GB" altLang="en-US" sz="1600" b="1">
                <a:latin typeface="Courier New" panose="02070309020205020404" pitchFamily="49" charset="0"/>
              </a:rPr>
              <a:t>public void</a:t>
            </a:r>
            <a:r>
              <a:rPr lang="en-GB" altLang="en-US" sz="1600">
                <a:latin typeface="Courier New" panose="02070309020205020404" pitchFamily="49" charset="0"/>
              </a:rPr>
              <a:t> fetchAnalyze () {</a:t>
            </a:r>
          </a:p>
          <a:p>
            <a:r>
              <a:rPr lang="en-GB" altLang="en-US" sz="1600">
                <a:latin typeface="Courier New" panose="02070309020205020404" pitchFamily="49" charset="0"/>
              </a:rPr>
              <a:t>		//load the program into the code store after</a:t>
            </a:r>
          </a:p>
          <a:p>
            <a:r>
              <a:rPr lang="en-GB" altLang="en-US" sz="1600">
                <a:latin typeface="Courier New" panose="02070309020205020404" pitchFamily="49" charset="0"/>
              </a:rPr>
              <a:t>		//performing syntactic and contextual analysis</a:t>
            </a:r>
          </a:p>
          <a:p>
            <a:r>
              <a:rPr lang="en-GB" altLang="en-US" sz="1600">
                <a:latin typeface="Courier New" panose="02070309020205020404" pitchFamily="49" charset="0"/>
              </a:rPr>
              <a:t>		//requires -a parser (Example 4.12),</a:t>
            </a:r>
          </a:p>
          <a:p>
            <a:r>
              <a:rPr lang="en-GB" altLang="en-US" sz="1600">
                <a:latin typeface="Courier New" panose="02070309020205020404" pitchFamily="49" charset="0"/>
              </a:rPr>
              <a:t>		// -a contextual analyzer (Example 5.11),</a:t>
            </a:r>
          </a:p>
          <a:p>
            <a:r>
              <a:rPr lang="en-GB" altLang="en-US" sz="1600">
                <a:latin typeface="Courier New" panose="02070309020205020404" pitchFamily="49" charset="0"/>
              </a:rPr>
              <a:t>		// -a static storage allocator (Example 7.13)</a:t>
            </a:r>
          </a:p>
          <a:p>
            <a:r>
              <a:rPr lang="en-GB" altLang="en-US" sz="1600">
                <a:latin typeface="Courier New" panose="02070309020205020404" pitchFamily="49" charset="0"/>
              </a:rPr>
              <a:t>	}</a:t>
            </a:r>
          </a:p>
          <a:p>
            <a:r>
              <a:rPr lang="en-GB" altLang="en-US" sz="1600">
                <a:latin typeface="Courier New" panose="02070309020205020404" pitchFamily="49" charset="0"/>
              </a:rPr>
              <a:t>	</a:t>
            </a:r>
            <a:r>
              <a:rPr lang="en-GB" altLang="en-US" sz="1600" b="1">
                <a:latin typeface="Courier New" panose="02070309020205020404" pitchFamily="49" charset="0"/>
              </a:rPr>
              <a:t>public void</a:t>
            </a:r>
            <a:r>
              <a:rPr lang="en-GB" altLang="en-US" sz="1600">
                <a:latin typeface="Courier New" panose="02070309020205020404" pitchFamily="49" charset="0"/>
              </a:rPr>
              <a:t> run () {</a:t>
            </a:r>
          </a:p>
          <a:p>
            <a:r>
              <a:rPr lang="en-GB" altLang="en-US" sz="1600">
                <a:latin typeface="Courier New" panose="02070309020205020404" pitchFamily="49" charset="0"/>
              </a:rPr>
              <a:t>		… // run the program</a:t>
            </a:r>
          </a:p>
          <a:p>
            <a:r>
              <a:rPr lang="en-GB" altLang="en-US" sz="1600">
                <a:latin typeface="Courier New" panose="02070309020205020404" pitchFamily="49" charset="0"/>
              </a:rPr>
              <a:t>	</a:t>
            </a:r>
            <a:r>
              <a:rPr lang="en-GB" altLang="en-US" sz="1600" b="1">
                <a:latin typeface="Courier New" panose="02070309020205020404" pitchFamily="49" charset="0"/>
              </a:rPr>
              <a:t>public</a:t>
            </a:r>
            <a:r>
              <a:rPr lang="en-GB" altLang="en-US" sz="1600">
                <a:latin typeface="Courier New" panose="02070309020205020404" pitchFamily="49" charset="0"/>
              </a:rPr>
              <a:t> Object visit…Command</a:t>
            </a:r>
          </a:p>
          <a:p>
            <a:r>
              <a:rPr lang="en-GB" altLang="en-US" sz="1600">
                <a:latin typeface="Courier New" panose="02070309020205020404" pitchFamily="49" charset="0"/>
              </a:rPr>
              <a:t>			(…Command com, Object arg) {</a:t>
            </a:r>
          </a:p>
          <a:p>
            <a:r>
              <a:rPr lang="en-GB" altLang="en-US" sz="1600">
                <a:latin typeface="Courier New" panose="02070309020205020404" pitchFamily="49" charset="0"/>
              </a:rPr>
              <a:t>		//execute com, returning null (ignoring arg)</a:t>
            </a:r>
          </a:p>
          <a:p>
            <a:r>
              <a:rPr lang="en-GB" altLang="en-US" sz="1600">
                <a:latin typeface="Courier New" panose="02070309020205020404" pitchFamily="49" charset="0"/>
              </a:rPr>
              <a:t>	}</a:t>
            </a:r>
          </a:p>
          <a:p>
            <a:r>
              <a:rPr lang="en-GB" altLang="en-US" sz="1600">
                <a:latin typeface="Courier New" panose="02070309020205020404" pitchFamily="49" charset="0"/>
              </a:rPr>
              <a:t>	</a:t>
            </a:r>
            <a:r>
              <a:rPr lang="en-GB" altLang="en-US" sz="1600" b="1">
                <a:latin typeface="Courier New" panose="02070309020205020404" pitchFamily="49" charset="0"/>
              </a:rPr>
              <a:t>public</a:t>
            </a:r>
            <a:r>
              <a:rPr lang="en-GB" altLang="en-US" sz="1600">
                <a:latin typeface="Courier New" panose="02070309020205020404" pitchFamily="49" charset="0"/>
              </a:rPr>
              <a:t> Object visit…Expression</a:t>
            </a:r>
          </a:p>
          <a:p>
            <a:r>
              <a:rPr lang="en-GB" altLang="en-US" sz="1600">
                <a:latin typeface="Courier New" panose="02070309020205020404" pitchFamily="49" charset="0"/>
              </a:rPr>
              <a:t>			(…Expression expr, Object arg) {</a:t>
            </a:r>
          </a:p>
          <a:p>
            <a:r>
              <a:rPr lang="en-GB" altLang="en-US" sz="1600">
                <a:latin typeface="Courier New" panose="02070309020205020404" pitchFamily="49" charset="0"/>
              </a:rPr>
              <a:t>		//Evaluate expr, returning its result</a:t>
            </a:r>
          </a:p>
          <a:p>
            <a:r>
              <a:rPr lang="en-GB" altLang="en-US" sz="1600">
                <a:latin typeface="Courier New" panose="02070309020205020404" pitchFamily="49" charset="0"/>
              </a:rPr>
              <a:t>	}</a:t>
            </a:r>
          </a:p>
          <a:p>
            <a:r>
              <a:rPr lang="en-GB" altLang="en-US" sz="1600">
                <a:latin typeface="Courier New" panose="02070309020205020404" pitchFamily="49" charset="0"/>
              </a:rPr>
              <a:t>	</a:t>
            </a:r>
            <a:r>
              <a:rPr lang="en-GB" altLang="en-US" sz="1600" b="1">
                <a:latin typeface="Courier New" panose="02070309020205020404" pitchFamily="49" charset="0"/>
              </a:rPr>
              <a:t>public</a:t>
            </a:r>
            <a:r>
              <a:rPr lang="en-GB" altLang="en-US" sz="1600">
                <a:latin typeface="Courier New" panose="02070309020205020404" pitchFamily="49" charset="0"/>
              </a:rPr>
              <a:t> Object visit…</a:t>
            </a:r>
          </a:p>
          <a:p>
            <a:r>
              <a:rPr lang="en-GB" altLang="en-US" sz="1600">
                <a:latin typeface="Courier New" panose="02070309020205020404" pitchFamily="49"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15CF0BD-0362-40A6-8DD0-1D05B1696EE7}"/>
              </a:ext>
            </a:extLst>
          </p:cNvPr>
          <p:cNvSpPr>
            <a:spLocks noGrp="1" noChangeArrowheads="1"/>
          </p:cNvSpPr>
          <p:nvPr>
            <p:ph type="title"/>
          </p:nvPr>
        </p:nvSpPr>
        <p:spPr>
          <a:xfrm>
            <a:off x="685800" y="76200"/>
            <a:ext cx="8382000" cy="838200"/>
          </a:xfrm>
        </p:spPr>
        <p:txBody>
          <a:bodyPr/>
          <a:lstStyle/>
          <a:p>
            <a:pPr eaLnBrk="1" hangingPunct="1"/>
            <a:r>
              <a:rPr lang="en-GB" altLang="en-US" sz="4000"/>
              <a:t>Recursive Interpreter for MiniTriangle</a:t>
            </a:r>
          </a:p>
        </p:txBody>
      </p:sp>
      <p:sp>
        <p:nvSpPr>
          <p:cNvPr id="40963" name="Text Box 3">
            <a:extLst>
              <a:ext uri="{FF2B5EF4-FFF2-40B4-BE49-F238E27FC236}">
                <a16:creationId xmlns:a16="http://schemas.microsoft.com/office/drawing/2014/main" id="{5C0FC0FD-59E8-49B6-B874-9FDCEE5FD540}"/>
              </a:ext>
            </a:extLst>
          </p:cNvPr>
          <p:cNvSpPr txBox="1">
            <a:spLocks noChangeArrowheads="1"/>
          </p:cNvSpPr>
          <p:nvPr/>
        </p:nvSpPr>
        <p:spPr bwMode="auto">
          <a:xfrm>
            <a:off x="914400" y="685800"/>
            <a:ext cx="797877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 </a:t>
            </a:r>
            <a:r>
              <a:rPr lang="en-GB" altLang="en-US" sz="1800">
                <a:latin typeface="Courier New" panose="02070309020205020404" pitchFamily="49" charset="0"/>
              </a:rPr>
              <a:t>Object visitAssignCommand </a:t>
            </a:r>
          </a:p>
          <a:p>
            <a:r>
              <a:rPr lang="en-GB" altLang="en-US" sz="1800">
                <a:latin typeface="Courier New" panose="02070309020205020404" pitchFamily="49" charset="0"/>
              </a:rPr>
              <a:t>			(AssignCommand com, Object arg) {</a:t>
            </a:r>
          </a:p>
          <a:p>
            <a:r>
              <a:rPr lang="en-GB" altLang="en-US" sz="1800">
                <a:latin typeface="Courier New" panose="02070309020205020404" pitchFamily="49" charset="0"/>
              </a:rPr>
              <a:t>	Value val = (Value)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assign(com.V, val);</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a:t>
            </a:r>
            <a:r>
              <a:rPr lang="en-GB" altLang="en-US" sz="1800">
                <a:latin typeface="Courier New" panose="02070309020205020404" pitchFamily="49" charset="0"/>
              </a:rPr>
              <a:t>Objects visitCallCommand </a:t>
            </a:r>
          </a:p>
          <a:p>
            <a:r>
              <a:rPr lang="en-GB" altLang="en-US" sz="1800">
                <a:latin typeface="Courier New" panose="02070309020205020404" pitchFamily="49" charset="0"/>
              </a:rPr>
              <a:t>			(CallCommand com, Object arg) {</a:t>
            </a:r>
          </a:p>
          <a:p>
            <a:r>
              <a:rPr lang="en-GB" altLang="en-US" sz="1800">
                <a:latin typeface="Courier New" panose="02070309020205020404" pitchFamily="49" charset="0"/>
              </a:rPr>
              <a:t>	Value val = (Value)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CallStandardProc(com.I, val);</a:t>
            </a:r>
          </a:p>
          <a:p>
            <a:r>
              <a:rPr lang="en-GB" altLang="en-US" sz="1800" b="1">
                <a:latin typeface="Courier New" panose="02070309020205020404" pitchFamily="49" charset="0"/>
              </a:rPr>
              <a:t>	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 </a:t>
            </a:r>
            <a:r>
              <a:rPr lang="en-GB" altLang="en-US" sz="1800">
                <a:latin typeface="Courier New" panose="02070309020205020404" pitchFamily="49" charset="0"/>
              </a:rPr>
              <a:t>Object visitSequentialCommand </a:t>
            </a:r>
          </a:p>
          <a:p>
            <a:r>
              <a:rPr lang="en-GB" altLang="en-US" sz="1800">
                <a:latin typeface="Courier New" panose="02070309020205020404" pitchFamily="49" charset="0"/>
              </a:rPr>
              <a:t>			(SequentialCommand com, Object arg) {</a:t>
            </a:r>
          </a:p>
          <a:p>
            <a:r>
              <a:rPr lang="en-GB" altLang="en-US" sz="1800">
                <a:latin typeface="Courier New" panose="02070309020205020404" pitchFamily="49" charset="0"/>
              </a:rPr>
              <a:t>	com.C1.visit(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com.C2.visit(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endParaRPr lang="en-GB" altLang="en-US" sz="1800">
              <a:latin typeface="Courier New" panose="02070309020205020404" pitchFamily="49" charset="0"/>
            </a:endParaRPr>
          </a:p>
          <a:p>
            <a:r>
              <a:rPr lang="en-GB" altLang="en-US" sz="1800">
                <a:latin typeface="Courier New" panose="02070309020205020404" pitchFamily="49" charset="0"/>
              </a:rPr>
              <a:t>} </a:t>
            </a:r>
            <a:endParaRPr lang="en-GB" altLang="en-US" sz="1800" b="1">
              <a:latin typeface="Courier New" panose="02070309020205020404" pitchFamily="49"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7923301-C434-4FE0-A2F1-C73B77D6C76D}"/>
              </a:ext>
            </a:extLst>
          </p:cNvPr>
          <p:cNvSpPr>
            <a:spLocks noGrp="1" noChangeArrowheads="1"/>
          </p:cNvSpPr>
          <p:nvPr>
            <p:ph type="title"/>
          </p:nvPr>
        </p:nvSpPr>
        <p:spPr>
          <a:xfrm>
            <a:off x="762000" y="152400"/>
            <a:ext cx="8382000" cy="838200"/>
          </a:xfrm>
        </p:spPr>
        <p:txBody>
          <a:bodyPr/>
          <a:lstStyle/>
          <a:p>
            <a:pPr eaLnBrk="1" hangingPunct="1"/>
            <a:r>
              <a:rPr lang="en-GB" altLang="en-US" sz="4000"/>
              <a:t>Recursive Interpreter for MiniTriangle</a:t>
            </a:r>
          </a:p>
        </p:txBody>
      </p:sp>
      <p:sp>
        <p:nvSpPr>
          <p:cNvPr id="41987" name="Text Box 3">
            <a:extLst>
              <a:ext uri="{FF2B5EF4-FFF2-40B4-BE49-F238E27FC236}">
                <a16:creationId xmlns:a16="http://schemas.microsoft.com/office/drawing/2014/main" id="{DF236FD9-F22E-4CCB-BFF5-5BC882639655}"/>
              </a:ext>
            </a:extLst>
          </p:cNvPr>
          <p:cNvSpPr txBox="1">
            <a:spLocks noChangeArrowheads="1"/>
          </p:cNvSpPr>
          <p:nvPr/>
        </p:nvSpPr>
        <p:spPr bwMode="auto">
          <a:xfrm>
            <a:off x="92075" y="1411288"/>
            <a:ext cx="897572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a:t>
            </a:r>
            <a:r>
              <a:rPr lang="en-GB" altLang="en-US" sz="1800">
                <a:latin typeface="Courier New" panose="02070309020205020404" pitchFamily="49" charset="0"/>
              </a:rPr>
              <a:t> Object visitIfCommand </a:t>
            </a:r>
          </a:p>
          <a:p>
            <a:r>
              <a:rPr lang="en-GB" altLang="en-US" sz="1800">
                <a:latin typeface="Courier New" panose="02070309020205020404" pitchFamily="49" charset="0"/>
              </a:rPr>
              <a:t>			(IfCommand com, Object arg) {</a:t>
            </a:r>
          </a:p>
          <a:p>
            <a:r>
              <a:rPr lang="en-GB" altLang="en-US" sz="1800">
                <a:latin typeface="Courier New" panose="02070309020205020404" pitchFamily="49" charset="0"/>
              </a:rPr>
              <a:t>	BoolValue val = (BoolValue)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if</a:t>
            </a:r>
            <a:r>
              <a:rPr lang="en-GB" altLang="en-US" sz="1800">
                <a:latin typeface="Courier New" panose="02070309020205020404" pitchFamily="49" charset="0"/>
              </a:rPr>
              <a:t> (val.b) com.C1.visit(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else </a:t>
            </a:r>
            <a:r>
              <a:rPr lang="en-GB" altLang="en-US" sz="1800">
                <a:latin typeface="Courier New" panose="02070309020205020404" pitchFamily="49" charset="0"/>
              </a:rPr>
              <a:t>      com.C2.visit(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endParaRPr lang="en-GB" altLang="en-US" sz="1800">
              <a:latin typeface="Courier New" panose="02070309020205020404" pitchFamily="49" charset="0"/>
            </a:endParaRPr>
          </a:p>
          <a:p>
            <a:r>
              <a:rPr lang="en-GB" altLang="en-US" sz="1800" b="1">
                <a:latin typeface="Courier New" panose="02070309020205020404" pitchFamily="49" charset="0"/>
              </a:rPr>
              <a:t>public</a:t>
            </a:r>
            <a:r>
              <a:rPr lang="en-GB" altLang="en-US" sz="1800">
                <a:latin typeface="Courier New" panose="02070309020205020404" pitchFamily="49" charset="0"/>
              </a:rPr>
              <a:t> Object visitWhileCommand </a:t>
            </a:r>
          </a:p>
          <a:p>
            <a:r>
              <a:rPr lang="en-GB" altLang="en-US" sz="1800">
                <a:latin typeface="Courier New" panose="02070309020205020404" pitchFamily="49" charset="0"/>
              </a:rPr>
              <a:t>			(WhileCommand com, Object arg) {</a:t>
            </a:r>
          </a:p>
          <a:p>
            <a:r>
              <a:rPr lang="en-GB" altLang="en-US" sz="1800">
                <a:latin typeface="Courier New" panose="02070309020205020404" pitchFamily="49" charset="0"/>
              </a:rPr>
              <a:t>	</a:t>
            </a:r>
            <a:r>
              <a:rPr lang="en-GB" altLang="en-US" sz="1800" b="1">
                <a:latin typeface="Courier New" panose="02070309020205020404" pitchFamily="49" charset="0"/>
              </a:rPr>
              <a:t>for</a:t>
            </a:r>
            <a:r>
              <a:rPr lang="en-GB" altLang="en-US" sz="1800">
                <a:latin typeface="Courier New" panose="02070309020205020404" pitchFamily="49" charset="0"/>
              </a:rPr>
              <a:t> (;;) {</a:t>
            </a:r>
          </a:p>
          <a:p>
            <a:r>
              <a:rPr lang="en-GB" altLang="en-US" sz="1800">
                <a:latin typeface="Courier New" panose="02070309020205020404" pitchFamily="49" charset="0"/>
              </a:rPr>
              <a:t>		BoolValue val = (BoolValue) com.E.visit(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if</a:t>
            </a:r>
            <a:r>
              <a:rPr lang="en-GB" altLang="en-US" sz="1800">
                <a:latin typeface="Courier New" panose="02070309020205020404" pitchFamily="49" charset="0"/>
              </a:rPr>
              <a:t> (! Val.b) </a:t>
            </a:r>
            <a:r>
              <a:rPr lang="en-GB" altLang="en-US" sz="1800" b="1">
                <a:latin typeface="Courier New" panose="02070309020205020404" pitchFamily="49" charset="0"/>
              </a:rPr>
              <a:t>break</a:t>
            </a:r>
            <a:r>
              <a:rPr lang="en-GB" altLang="en-US" sz="1800">
                <a:latin typeface="Courier New" panose="02070309020205020404" pitchFamily="49" charset="0"/>
              </a:rPr>
              <a:t>;</a:t>
            </a:r>
          </a:p>
          <a:p>
            <a:r>
              <a:rPr lang="en-GB" altLang="en-US" sz="1800">
                <a:latin typeface="Courier New" panose="02070309020205020404" pitchFamily="49" charset="0"/>
              </a:rPr>
              <a:t>	  	com.C.visit(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endParaRPr lang="en-GB" altLang="en-US" sz="1800" b="1">
              <a:latin typeface="Courier New" panose="02070309020205020404" pitchFamily="49"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17E9D8E-D04F-490E-B13F-E3F21945D3B3}"/>
              </a:ext>
            </a:extLst>
          </p:cNvPr>
          <p:cNvSpPr>
            <a:spLocks noGrp="1" noChangeArrowheads="1"/>
          </p:cNvSpPr>
          <p:nvPr>
            <p:ph type="title"/>
          </p:nvPr>
        </p:nvSpPr>
        <p:spPr>
          <a:xfrm>
            <a:off x="762000" y="457200"/>
            <a:ext cx="7772400" cy="838200"/>
          </a:xfrm>
        </p:spPr>
        <p:txBody>
          <a:bodyPr/>
          <a:lstStyle/>
          <a:p>
            <a:pPr eaLnBrk="1" hangingPunct="1"/>
            <a:r>
              <a:rPr lang="en-GB" altLang="en-US"/>
              <a:t>Recursive Interpreter for MiniTriangle</a:t>
            </a:r>
          </a:p>
        </p:txBody>
      </p:sp>
      <p:sp>
        <p:nvSpPr>
          <p:cNvPr id="43011" name="Text Box 3">
            <a:extLst>
              <a:ext uri="{FF2B5EF4-FFF2-40B4-BE49-F238E27FC236}">
                <a16:creationId xmlns:a16="http://schemas.microsoft.com/office/drawing/2014/main" id="{EFBB9C62-8D83-48BC-8478-9B1A2136C48B}"/>
              </a:ext>
            </a:extLst>
          </p:cNvPr>
          <p:cNvSpPr txBox="1">
            <a:spLocks noChangeArrowheads="1"/>
          </p:cNvSpPr>
          <p:nvPr/>
        </p:nvSpPr>
        <p:spPr bwMode="auto">
          <a:xfrm>
            <a:off x="631825" y="1609725"/>
            <a:ext cx="79787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a:t>
            </a:r>
            <a:r>
              <a:rPr lang="en-GB" altLang="en-US" sz="1800">
                <a:latin typeface="Courier New" panose="02070309020205020404" pitchFamily="49" charset="0"/>
              </a:rPr>
              <a:t> Object visitIntegerExpression</a:t>
            </a:r>
          </a:p>
          <a:p>
            <a:r>
              <a:rPr lang="en-GB" altLang="en-US" sz="1800">
                <a:latin typeface="Courier New" panose="02070309020205020404" pitchFamily="49" charset="0"/>
              </a:rPr>
              <a:t>			(IntegerExpression expr, Object arg){</a:t>
            </a:r>
          </a:p>
          <a:p>
            <a:r>
              <a:rPr lang="en-GB" altLang="en-US" sz="1800">
                <a:latin typeface="Courier New" panose="02070309020205020404" pitchFamily="49" charset="0"/>
              </a:rPr>
              <a:t>	</a:t>
            </a:r>
            <a:r>
              <a:rPr lang="en-GB" altLang="en-US" sz="1800" b="1">
                <a:latin typeface="Courier New" panose="02070309020205020404" pitchFamily="49" charset="0"/>
              </a:rPr>
              <a:t>return new</a:t>
            </a:r>
            <a:r>
              <a:rPr lang="en-GB" altLang="en-US" sz="1800">
                <a:latin typeface="Courier New" panose="02070309020205020404" pitchFamily="49" charset="0"/>
              </a:rPr>
              <a:t> IntValue(Valuation(expr.IL));</a:t>
            </a:r>
          </a:p>
          <a:p>
            <a:r>
              <a:rPr lang="en-GB" altLang="en-US" sz="1800">
                <a:latin typeface="Courier New" panose="02070309020205020404" pitchFamily="49" charset="0"/>
              </a:rPr>
              <a:t>}</a:t>
            </a:r>
          </a:p>
          <a:p>
            <a:r>
              <a:rPr lang="en-GB" altLang="en-US" sz="1800" b="1">
                <a:latin typeface="Courier New" panose="02070309020205020404" pitchFamily="49" charset="0"/>
              </a:rPr>
              <a:t>public</a:t>
            </a:r>
            <a:r>
              <a:rPr lang="en-GB" altLang="en-US" sz="1800">
                <a:latin typeface="Courier New" panose="02070309020205020404" pitchFamily="49" charset="0"/>
              </a:rPr>
              <a:t> Object visitVnameExpression</a:t>
            </a:r>
          </a:p>
          <a:p>
            <a:r>
              <a:rPr lang="en-GB" altLang="en-US" sz="1800">
                <a:latin typeface="Courier New" panose="02070309020205020404" pitchFamily="49" charset="0"/>
              </a:rPr>
              <a:t>			(VnameExpression expr, Object arg) {</a:t>
            </a:r>
          </a:p>
          <a:p>
            <a:r>
              <a:rPr lang="en-GB" altLang="en-US" sz="1800">
                <a:latin typeface="Courier New" panose="02070309020205020404" pitchFamily="49" charset="0"/>
              </a:rPr>
              <a:t>	</a:t>
            </a:r>
            <a:r>
              <a:rPr lang="en-GB" altLang="en-US" sz="1800" b="1">
                <a:latin typeface="Courier New" panose="02070309020205020404" pitchFamily="49" charset="0"/>
              </a:rPr>
              <a:t>return </a:t>
            </a:r>
            <a:r>
              <a:rPr lang="en-GB" altLang="en-US" sz="1800">
                <a:latin typeface="Courier New" panose="02070309020205020404" pitchFamily="49" charset="0"/>
              </a:rPr>
              <a:t>fetch(expr.V);</a:t>
            </a:r>
          </a:p>
          <a:p>
            <a:r>
              <a:rPr lang="en-GB" altLang="en-US" sz="1800">
                <a:latin typeface="Courier New" panose="02070309020205020404" pitchFamily="49" charset="0"/>
              </a:rPr>
              <a:t>}</a:t>
            </a:r>
          </a:p>
          <a:p>
            <a:r>
              <a:rPr lang="en-GB" altLang="en-US" sz="1800">
                <a:latin typeface="Courier New" panose="02070309020205020404" pitchFamily="49" charset="0"/>
              </a:rPr>
              <a:t>…</a:t>
            </a:r>
          </a:p>
          <a:p>
            <a:r>
              <a:rPr lang="en-GB" altLang="en-US" sz="1800" b="1">
                <a:latin typeface="Courier New" panose="02070309020205020404" pitchFamily="49" charset="0"/>
              </a:rPr>
              <a:t>public </a:t>
            </a:r>
            <a:r>
              <a:rPr lang="en-GB" altLang="en-US" sz="1800">
                <a:latin typeface="Courier New" panose="02070309020205020404" pitchFamily="49" charset="0"/>
              </a:rPr>
              <a:t>Object visitBinaryExpression</a:t>
            </a:r>
          </a:p>
          <a:p>
            <a:r>
              <a:rPr lang="en-GB" altLang="en-US" sz="1800">
                <a:latin typeface="Courier New" panose="02070309020205020404" pitchFamily="49" charset="0"/>
              </a:rPr>
              <a:t>			(BinaryExpression expr, Object arg){</a:t>
            </a:r>
          </a:p>
          <a:p>
            <a:r>
              <a:rPr lang="en-GB" altLang="en-US" sz="1800">
                <a:latin typeface="Courier New" panose="02070309020205020404" pitchFamily="49" charset="0"/>
              </a:rPr>
              <a:t>	Value val1 = (Value) expr.E1.visit(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Value val2 = (Value) expr.E2.visit(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a:t>
            </a:r>
            <a:r>
              <a:rPr lang="en-GB" altLang="en-US" sz="1800">
                <a:latin typeface="Courier New" panose="02070309020205020404" pitchFamily="49" charset="0"/>
              </a:rPr>
              <a:t> applyBinary(expr.O, val1, val2);</a:t>
            </a:r>
          </a:p>
          <a:p>
            <a:r>
              <a:rPr lang="en-GB" altLang="en-US" sz="1800">
                <a:latin typeface="Courier New" panose="02070309020205020404" pitchFamily="49" charset="0"/>
              </a:rPr>
              <a:t>}</a:t>
            </a:r>
          </a:p>
          <a:p>
            <a:endParaRPr lang="en-GB" altLang="en-US" sz="1800">
              <a:latin typeface="Courier New" panose="02070309020205020404"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B2BBC1-DF23-40DC-B296-6BA8A9F25D7C}"/>
              </a:ext>
            </a:extLst>
          </p:cNvPr>
          <p:cNvSpPr>
            <a:spLocks noGrp="1" noChangeArrowheads="1"/>
          </p:cNvSpPr>
          <p:nvPr>
            <p:ph type="title"/>
          </p:nvPr>
        </p:nvSpPr>
        <p:spPr>
          <a:xfrm>
            <a:off x="762000" y="152400"/>
            <a:ext cx="8382000" cy="838200"/>
          </a:xfrm>
        </p:spPr>
        <p:txBody>
          <a:bodyPr/>
          <a:lstStyle/>
          <a:p>
            <a:pPr eaLnBrk="1" hangingPunct="1"/>
            <a:r>
              <a:rPr lang="en-GB" altLang="en-US" sz="4000"/>
              <a:t>Recursive Interpreter for MiniTriangle</a:t>
            </a:r>
          </a:p>
        </p:txBody>
      </p:sp>
      <p:sp>
        <p:nvSpPr>
          <p:cNvPr id="44035" name="Text Box 3">
            <a:extLst>
              <a:ext uri="{FF2B5EF4-FFF2-40B4-BE49-F238E27FC236}">
                <a16:creationId xmlns:a16="http://schemas.microsoft.com/office/drawing/2014/main" id="{2A297CC0-084F-4A1D-84D7-7916FAFDE0EB}"/>
              </a:ext>
            </a:extLst>
          </p:cNvPr>
          <p:cNvSpPr txBox="1">
            <a:spLocks noChangeArrowheads="1"/>
          </p:cNvSpPr>
          <p:nvPr/>
        </p:nvSpPr>
        <p:spPr bwMode="auto">
          <a:xfrm>
            <a:off x="303213" y="1066800"/>
            <a:ext cx="8524875"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a:latin typeface="Courier New" panose="02070309020205020404" pitchFamily="49" charset="0"/>
              </a:rPr>
              <a:t>public</a:t>
            </a:r>
            <a:r>
              <a:rPr lang="en-GB" altLang="en-US" sz="1800">
                <a:latin typeface="Courier New" panose="02070309020205020404" pitchFamily="49" charset="0"/>
              </a:rPr>
              <a:t> Object visitConstDeclaration</a:t>
            </a:r>
          </a:p>
          <a:p>
            <a:r>
              <a:rPr lang="en-GB" altLang="en-US" sz="1800">
                <a:latin typeface="Courier New" panose="02070309020205020404" pitchFamily="49" charset="0"/>
              </a:rPr>
              <a:t>			(ConstDeclaration decl, Object arg){</a:t>
            </a:r>
          </a:p>
          <a:p>
            <a:r>
              <a:rPr lang="en-GB" altLang="en-US" sz="1800">
                <a:latin typeface="Courier New" panose="02070309020205020404" pitchFamily="49" charset="0"/>
              </a:rPr>
              <a:t>	KnownAddress entity = (KnownAddress) decl.entity;</a:t>
            </a:r>
          </a:p>
          <a:p>
            <a:r>
              <a:rPr lang="en-GB" altLang="en-US" sz="1800">
                <a:latin typeface="Courier New" panose="02070309020205020404" pitchFamily="49" charset="0"/>
              </a:rPr>
              <a:t>	Value val = (Value) decl.E.visit(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data[entity.address] = val;</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r>
              <a:rPr lang="en-GB" altLang="en-US" sz="1800" b="1">
                <a:latin typeface="Courier New" panose="02070309020205020404" pitchFamily="49" charset="0"/>
              </a:rPr>
              <a:t>public </a:t>
            </a:r>
            <a:r>
              <a:rPr lang="en-GB" altLang="en-US" sz="1800">
                <a:latin typeface="Courier New" panose="02070309020205020404" pitchFamily="49" charset="0"/>
              </a:rPr>
              <a:t>Object visitVarDeclaration</a:t>
            </a:r>
          </a:p>
          <a:p>
            <a:r>
              <a:rPr lang="en-GB" altLang="en-US" sz="1800">
                <a:latin typeface="Courier New" panose="02070309020205020404" pitchFamily="49" charset="0"/>
              </a:rPr>
              <a:t>			(VarDeclaration decl, Object arg){</a:t>
            </a:r>
          </a:p>
          <a:p>
            <a:r>
              <a:rPr lang="en-GB" altLang="en-US" sz="1800">
                <a:latin typeface="Courier New" panose="02070309020205020404" pitchFamily="49" charset="0"/>
              </a:rPr>
              <a:t>	KnownAddress entity = (KnownAddress) decl.entity;</a:t>
            </a:r>
          </a:p>
          <a:p>
            <a:r>
              <a:rPr lang="en-GB" altLang="en-US" sz="1800">
                <a:latin typeface="Courier New" panose="02070309020205020404" pitchFamily="49" charset="0"/>
              </a:rPr>
              <a:t>	data[entity.address] = </a:t>
            </a:r>
            <a:r>
              <a:rPr lang="en-GB" altLang="en-US" sz="1800" b="1">
                <a:latin typeface="Courier New" panose="02070309020205020404" pitchFamily="49" charset="0"/>
              </a:rPr>
              <a:t>new</a:t>
            </a:r>
            <a:r>
              <a:rPr lang="en-GB" altLang="en-US" sz="1800">
                <a:latin typeface="Courier New" panose="02070309020205020404" pitchFamily="49" charset="0"/>
              </a:rPr>
              <a:t> UndefinedValue();</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a:p>
            <a:r>
              <a:rPr lang="en-GB" altLang="en-US" sz="1800" b="1">
                <a:latin typeface="Courier New" panose="02070309020205020404" pitchFamily="49" charset="0"/>
              </a:rPr>
              <a:t>public</a:t>
            </a:r>
            <a:r>
              <a:rPr lang="en-GB" altLang="en-US" sz="1800">
                <a:latin typeface="Courier New" panose="02070309020205020404" pitchFamily="49" charset="0"/>
              </a:rPr>
              <a:t> Object visitSequentialDeclaration</a:t>
            </a:r>
          </a:p>
          <a:p>
            <a:r>
              <a:rPr lang="en-GB" altLang="en-US" sz="1800">
                <a:latin typeface="Courier New" panose="02070309020205020404" pitchFamily="49" charset="0"/>
              </a:rPr>
              <a:t>			(SequentialDeclaration decl, Object arg){</a:t>
            </a:r>
          </a:p>
          <a:p>
            <a:r>
              <a:rPr lang="en-GB" altLang="en-US" sz="1800">
                <a:latin typeface="Courier New" panose="02070309020205020404" pitchFamily="49" charset="0"/>
              </a:rPr>
              <a:t>	decl.D1.visit(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decl.D2.visit(</a:t>
            </a:r>
            <a:r>
              <a:rPr lang="en-GB" altLang="en-US" sz="1800" b="1">
                <a:latin typeface="Courier New" panose="02070309020205020404" pitchFamily="49" charset="0"/>
              </a:rPr>
              <a:t>this</a:t>
            </a:r>
            <a:r>
              <a:rPr lang="en-GB" altLang="en-US" sz="1800">
                <a:latin typeface="Courier New" panose="02070309020205020404" pitchFamily="49" charset="0"/>
              </a:rPr>
              <a:t>, </a:t>
            </a:r>
            <a:r>
              <a:rPr lang="en-GB" altLang="en-US" sz="1800" b="1">
                <a:latin typeface="Courier New" panose="02070309020205020404" pitchFamily="49" charset="0"/>
              </a:rPr>
              <a:t>null</a:t>
            </a:r>
            <a:r>
              <a:rPr lang="en-GB" altLang="en-US" sz="1800">
                <a:latin typeface="Courier New" panose="02070309020205020404" pitchFamily="49" charset="0"/>
              </a:rPr>
              <a:t>);</a:t>
            </a:r>
          </a:p>
          <a:p>
            <a:r>
              <a:rPr lang="en-GB" altLang="en-US" sz="1800">
                <a:latin typeface="Courier New" panose="02070309020205020404" pitchFamily="49" charset="0"/>
              </a:rPr>
              <a:t>	</a:t>
            </a:r>
            <a:r>
              <a:rPr lang="en-GB" altLang="en-US" sz="1800" b="1">
                <a:latin typeface="Courier New" panose="02070309020205020404" pitchFamily="49" charset="0"/>
              </a:rPr>
              <a:t>return null</a:t>
            </a:r>
            <a:r>
              <a:rPr lang="en-GB" altLang="en-US" sz="1800">
                <a:latin typeface="Courier New" panose="02070309020205020404" pitchFamily="49" charset="0"/>
              </a:rPr>
              <a:t>;</a:t>
            </a:r>
          </a:p>
          <a:p>
            <a:r>
              <a:rPr lang="en-GB" altLang="en-US" sz="1800">
                <a:latin typeface="Courier New" panose="02070309020205020404" pitchFamily="49"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49782AA-9504-44E7-92B7-5FD71CED0248}"/>
              </a:ext>
            </a:extLst>
          </p:cNvPr>
          <p:cNvSpPr>
            <a:spLocks noGrp="1" noChangeArrowheads="1"/>
          </p:cNvSpPr>
          <p:nvPr>
            <p:ph type="title"/>
          </p:nvPr>
        </p:nvSpPr>
        <p:spPr>
          <a:xfrm>
            <a:off x="1066800" y="76200"/>
            <a:ext cx="7772400" cy="838200"/>
          </a:xfrm>
        </p:spPr>
        <p:txBody>
          <a:bodyPr/>
          <a:lstStyle/>
          <a:p>
            <a:pPr eaLnBrk="1" hangingPunct="1"/>
            <a:r>
              <a:rPr lang="en-GB" altLang="en-US" sz="4000"/>
              <a:t>Recursive Interpreter for MiniTriangle</a:t>
            </a:r>
          </a:p>
        </p:txBody>
      </p:sp>
      <p:sp>
        <p:nvSpPr>
          <p:cNvPr id="45059" name="Text Box 3">
            <a:extLst>
              <a:ext uri="{FF2B5EF4-FFF2-40B4-BE49-F238E27FC236}">
                <a16:creationId xmlns:a16="http://schemas.microsoft.com/office/drawing/2014/main" id="{F901B3D2-5822-4C9B-8AD8-8DBA9370E648}"/>
              </a:ext>
            </a:extLst>
          </p:cNvPr>
          <p:cNvSpPr txBox="1">
            <a:spLocks noChangeArrowheads="1"/>
          </p:cNvSpPr>
          <p:nvPr/>
        </p:nvSpPr>
        <p:spPr bwMode="auto">
          <a:xfrm>
            <a:off x="1155700" y="946150"/>
            <a:ext cx="745490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b="1">
                <a:latin typeface="Courier New" panose="02070309020205020404" pitchFamily="49" charset="0"/>
              </a:rPr>
              <a:t>Public</a:t>
            </a:r>
            <a:r>
              <a:rPr lang="en-GB" altLang="en-US" sz="1600">
                <a:latin typeface="Courier New" panose="02070309020205020404" pitchFamily="49" charset="0"/>
              </a:rPr>
              <a:t> Value fetch (Vname vname) {</a:t>
            </a:r>
          </a:p>
          <a:p>
            <a:r>
              <a:rPr lang="en-GB" altLang="en-US" sz="1600">
                <a:latin typeface="Courier New" panose="02070309020205020404" pitchFamily="49" charset="0"/>
              </a:rPr>
              <a:t>	KnownAddress entity =</a:t>
            </a:r>
          </a:p>
          <a:p>
            <a:r>
              <a:rPr lang="en-GB" altLang="en-US" sz="1600">
                <a:latin typeface="Courier New" panose="02070309020205020404" pitchFamily="49" charset="0"/>
              </a:rPr>
              <a:t>		(KnownAddress) vname.visit(</a:t>
            </a:r>
            <a:r>
              <a:rPr lang="en-GB" altLang="en-US" sz="1600" b="1">
                <a:latin typeface="Courier New" panose="02070309020205020404" pitchFamily="49" charset="0"/>
              </a:rPr>
              <a:t>this</a:t>
            </a:r>
            <a:r>
              <a:rPr lang="en-GB" altLang="en-US" sz="1600">
                <a:latin typeface="Courier New" panose="02070309020205020404" pitchFamily="49" charset="0"/>
              </a:rPr>
              <a:t>, </a:t>
            </a:r>
            <a:r>
              <a:rPr lang="en-GB" altLang="en-US" sz="1600" b="1">
                <a:latin typeface="Courier New" panose="02070309020205020404" pitchFamily="49" charset="0"/>
              </a:rPr>
              <a:t>null</a:t>
            </a:r>
            <a:r>
              <a:rPr lang="en-GB" altLang="en-US" sz="1600">
                <a:latin typeface="Courier New" panose="02070309020205020404" pitchFamily="49" charset="0"/>
              </a:rPr>
              <a:t>);</a:t>
            </a:r>
          </a:p>
          <a:p>
            <a:r>
              <a:rPr lang="en-GB" altLang="en-US" sz="1600">
                <a:latin typeface="Courier New" panose="02070309020205020404" pitchFamily="49" charset="0"/>
              </a:rPr>
              <a:t>	</a:t>
            </a:r>
            <a:r>
              <a:rPr lang="en-GB" altLang="en-US" sz="1600" b="1">
                <a:latin typeface="Courier New" panose="02070309020205020404" pitchFamily="49" charset="0"/>
              </a:rPr>
              <a:t>return</a:t>
            </a:r>
            <a:r>
              <a:rPr lang="en-GB" altLang="en-US" sz="1600">
                <a:latin typeface="Courier New" panose="02070309020205020404" pitchFamily="49" charset="0"/>
              </a:rPr>
              <a:t> data[entity.address];</a:t>
            </a:r>
          </a:p>
          <a:p>
            <a:r>
              <a:rPr lang="en-GB" altLang="en-US" sz="1600">
                <a:latin typeface="Courier New" panose="02070309020205020404" pitchFamily="49" charset="0"/>
              </a:rPr>
              <a:t>}</a:t>
            </a:r>
          </a:p>
          <a:p>
            <a:r>
              <a:rPr lang="en-GB" altLang="en-US" sz="1600" b="1">
                <a:latin typeface="Courier New" panose="02070309020205020404" pitchFamily="49" charset="0"/>
              </a:rPr>
              <a:t>Public void</a:t>
            </a:r>
            <a:r>
              <a:rPr lang="en-GB" altLang="en-US" sz="1600">
                <a:latin typeface="Courier New" panose="02070309020205020404" pitchFamily="49" charset="0"/>
              </a:rPr>
              <a:t> assign (Vname vname, Value val) {</a:t>
            </a:r>
          </a:p>
          <a:p>
            <a:r>
              <a:rPr lang="en-GB" altLang="en-US" sz="1600">
                <a:latin typeface="Courier New" panose="02070309020205020404" pitchFamily="49" charset="0"/>
              </a:rPr>
              <a:t>	KnownAddress entity =</a:t>
            </a:r>
          </a:p>
          <a:p>
            <a:r>
              <a:rPr lang="en-GB" altLang="en-US" sz="1600">
                <a:latin typeface="Courier New" panose="02070309020205020404" pitchFamily="49" charset="0"/>
              </a:rPr>
              <a:t>		(KnownAddress) vname.visit(</a:t>
            </a:r>
            <a:r>
              <a:rPr lang="en-GB" altLang="en-US" sz="1600" b="1">
                <a:latin typeface="Courier New" panose="02070309020205020404" pitchFamily="49" charset="0"/>
              </a:rPr>
              <a:t>this</a:t>
            </a:r>
            <a:r>
              <a:rPr lang="en-GB" altLang="en-US" sz="1600">
                <a:latin typeface="Courier New" panose="02070309020205020404" pitchFamily="49" charset="0"/>
              </a:rPr>
              <a:t>, </a:t>
            </a:r>
            <a:r>
              <a:rPr lang="en-GB" altLang="en-US" sz="1600" b="1">
                <a:latin typeface="Courier New" panose="02070309020205020404" pitchFamily="49" charset="0"/>
              </a:rPr>
              <a:t>null</a:t>
            </a:r>
            <a:r>
              <a:rPr lang="en-GB" altLang="en-US" sz="1600">
                <a:latin typeface="Courier New" panose="02070309020205020404" pitchFamily="49" charset="0"/>
              </a:rPr>
              <a:t>);</a:t>
            </a:r>
          </a:p>
          <a:p>
            <a:r>
              <a:rPr lang="en-GB" altLang="en-US" sz="1600">
                <a:latin typeface="Courier New" panose="02070309020205020404" pitchFamily="49" charset="0"/>
              </a:rPr>
              <a:t>	data[entity.address] = val;</a:t>
            </a:r>
          </a:p>
          <a:p>
            <a:r>
              <a:rPr lang="en-GB" altLang="en-US" sz="1600">
                <a:latin typeface="Courier New" panose="02070309020205020404" pitchFamily="49" charset="0"/>
              </a:rPr>
              <a:t>}</a:t>
            </a:r>
          </a:p>
          <a:p>
            <a:r>
              <a:rPr lang="en-GB" altLang="en-US" sz="1600" b="1">
                <a:latin typeface="Courier New" panose="02070309020205020404" pitchFamily="49" charset="0"/>
              </a:rPr>
              <a:t>Public void</a:t>
            </a:r>
            <a:r>
              <a:rPr lang="en-GB" altLang="en-US" sz="1600">
                <a:latin typeface="Courier New" panose="02070309020205020404" pitchFamily="49" charset="0"/>
              </a:rPr>
              <a:t> fetchAnalyze () {</a:t>
            </a:r>
          </a:p>
          <a:p>
            <a:r>
              <a:rPr lang="en-GB" altLang="en-US" sz="1600">
                <a:latin typeface="Courier New" panose="02070309020205020404" pitchFamily="49" charset="0"/>
              </a:rPr>
              <a:t>	Parser parse = </a:t>
            </a:r>
            <a:r>
              <a:rPr lang="en-GB" altLang="en-US" sz="1600" b="1">
                <a:latin typeface="Courier New" panose="02070309020205020404" pitchFamily="49" charset="0"/>
              </a:rPr>
              <a:t>new</a:t>
            </a:r>
            <a:r>
              <a:rPr lang="en-GB" altLang="en-US" sz="1600">
                <a:latin typeface="Courier New" panose="02070309020205020404" pitchFamily="49" charset="0"/>
              </a:rPr>
              <a:t> Parse(…);</a:t>
            </a:r>
          </a:p>
          <a:p>
            <a:r>
              <a:rPr lang="en-GB" altLang="en-US" sz="1600">
                <a:latin typeface="Courier New" panose="02070309020205020404" pitchFamily="49" charset="0"/>
              </a:rPr>
              <a:t>	Checker checker = </a:t>
            </a:r>
            <a:r>
              <a:rPr lang="en-GB" altLang="en-US" sz="1600" b="1">
                <a:latin typeface="Courier New" panose="02070309020205020404" pitchFamily="49" charset="0"/>
              </a:rPr>
              <a:t>new</a:t>
            </a:r>
            <a:r>
              <a:rPr lang="en-GB" altLang="en-US" sz="1600">
                <a:latin typeface="Courier New" panose="02070309020205020404" pitchFamily="49" charset="0"/>
              </a:rPr>
              <a:t> Checker(…);</a:t>
            </a:r>
          </a:p>
          <a:p>
            <a:r>
              <a:rPr lang="en-GB" altLang="en-US" sz="1600">
                <a:latin typeface="Courier New" panose="02070309020205020404" pitchFamily="49" charset="0"/>
              </a:rPr>
              <a:t>	StorageAllocator allocator = </a:t>
            </a:r>
            <a:r>
              <a:rPr lang="en-GB" altLang="en-US" sz="1600" b="1">
                <a:latin typeface="Courier New" panose="02070309020205020404" pitchFamily="49" charset="0"/>
              </a:rPr>
              <a:t>new</a:t>
            </a:r>
            <a:r>
              <a:rPr lang="en-GB" altLang="en-US" sz="1600">
                <a:latin typeface="Courier New" panose="02070309020205020404" pitchFamily="49" charset="0"/>
              </a:rPr>
              <a:t> StorageAllocator();</a:t>
            </a:r>
          </a:p>
          <a:p>
            <a:r>
              <a:rPr lang="en-GB" altLang="en-US" sz="1600">
                <a:latin typeface="Courier New" panose="02070309020205020404" pitchFamily="49" charset="0"/>
              </a:rPr>
              <a:t>	program = parser.parse();</a:t>
            </a:r>
          </a:p>
          <a:p>
            <a:r>
              <a:rPr lang="en-GB" altLang="en-US" sz="1600">
                <a:latin typeface="Courier New" panose="02070309020205020404" pitchFamily="49" charset="0"/>
              </a:rPr>
              <a:t>	checker.check(program);</a:t>
            </a:r>
          </a:p>
          <a:p>
            <a:r>
              <a:rPr lang="en-GB" altLang="en-US" sz="1600">
                <a:latin typeface="Courier New" panose="02070309020205020404" pitchFamily="49" charset="0"/>
              </a:rPr>
              <a:t>	allocator.allocateAddresses(program);</a:t>
            </a:r>
          </a:p>
          <a:p>
            <a:r>
              <a:rPr lang="en-GB" altLang="en-US" sz="1600">
                <a:latin typeface="Courier New" panose="02070309020205020404" pitchFamily="49" charset="0"/>
              </a:rPr>
              <a:t>}</a:t>
            </a:r>
          </a:p>
          <a:p>
            <a:r>
              <a:rPr lang="en-GB" altLang="en-US" sz="1600" b="1">
                <a:latin typeface="Courier New" panose="02070309020205020404" pitchFamily="49" charset="0"/>
              </a:rPr>
              <a:t>Public void</a:t>
            </a:r>
            <a:r>
              <a:rPr lang="en-GB" altLang="en-US" sz="1600">
                <a:latin typeface="Courier New" panose="02070309020205020404" pitchFamily="49" charset="0"/>
              </a:rPr>
              <a:t> run () {</a:t>
            </a:r>
          </a:p>
          <a:p>
            <a:r>
              <a:rPr lang="en-GB" altLang="en-US" sz="1600">
                <a:latin typeface="Courier New" panose="02070309020205020404" pitchFamily="49" charset="0"/>
              </a:rPr>
              <a:t>	program.C.visit(</a:t>
            </a:r>
            <a:r>
              <a:rPr lang="en-GB" altLang="en-US" sz="1600" b="1">
                <a:latin typeface="Courier New" panose="02070309020205020404" pitchFamily="49" charset="0"/>
              </a:rPr>
              <a:t>this</a:t>
            </a:r>
            <a:r>
              <a:rPr lang="en-GB" altLang="en-US" sz="1600">
                <a:latin typeface="Courier New" panose="02070309020205020404" pitchFamily="49" charset="0"/>
              </a:rPr>
              <a:t>, </a:t>
            </a:r>
            <a:r>
              <a:rPr lang="en-GB" altLang="en-US" sz="1600" b="1">
                <a:latin typeface="Courier New" panose="02070309020205020404" pitchFamily="49" charset="0"/>
              </a:rPr>
              <a:t>null</a:t>
            </a:r>
            <a:r>
              <a:rPr lang="en-GB" altLang="en-US" sz="1600">
                <a:latin typeface="Courier New" panose="02070309020205020404" pitchFamily="49" charset="0"/>
              </a:rPr>
              <a:t>);</a:t>
            </a:r>
          </a:p>
          <a:p>
            <a:r>
              <a:rPr lang="en-GB" altLang="en-US" sz="1600">
                <a:latin typeface="Courier New" panose="02070309020205020404" pitchFamily="49" charset="0"/>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9F6E528-35C0-4E8B-8AEE-4F2F2572DD02}"/>
              </a:ext>
            </a:extLst>
          </p:cNvPr>
          <p:cNvSpPr>
            <a:spLocks noGrp="1" noChangeArrowheads="1"/>
          </p:cNvSpPr>
          <p:nvPr>
            <p:ph type="title"/>
          </p:nvPr>
        </p:nvSpPr>
        <p:spPr>
          <a:xfrm>
            <a:off x="762000" y="228600"/>
            <a:ext cx="8077200" cy="1143000"/>
          </a:xfrm>
        </p:spPr>
        <p:txBody>
          <a:bodyPr/>
          <a:lstStyle/>
          <a:p>
            <a:pPr eaLnBrk="1" hangingPunct="1"/>
            <a:r>
              <a:rPr lang="en-GB" altLang="en-US" sz="4000"/>
              <a:t>Alternative Design for the Mini-Triangle Recursive Interpreter</a:t>
            </a:r>
            <a:endParaRPr lang="en-US" altLang="en-US" sz="4000"/>
          </a:p>
        </p:txBody>
      </p:sp>
      <p:sp>
        <p:nvSpPr>
          <p:cNvPr id="46083" name="Rectangle 3">
            <a:extLst>
              <a:ext uri="{FF2B5EF4-FFF2-40B4-BE49-F238E27FC236}">
                <a16:creationId xmlns:a16="http://schemas.microsoft.com/office/drawing/2014/main" id="{EB7AB373-3A4D-4352-B12C-D452E12BD673}"/>
              </a:ext>
            </a:extLst>
          </p:cNvPr>
          <p:cNvSpPr>
            <a:spLocks noGrp="1" noChangeArrowheads="1"/>
          </p:cNvSpPr>
          <p:nvPr>
            <p:ph type="body" idx="1"/>
          </p:nvPr>
        </p:nvSpPr>
        <p:spPr>
          <a:xfrm>
            <a:off x="457200" y="1676400"/>
            <a:ext cx="8382000" cy="4724400"/>
          </a:xfrm>
        </p:spPr>
        <p:txBody>
          <a:bodyPr/>
          <a:lstStyle/>
          <a:p>
            <a:pPr eaLnBrk="1" hangingPunct="1"/>
            <a:r>
              <a:rPr lang="en-US" altLang="en-US"/>
              <a:t>Design similar to the one for mini-Basic (Example 8.3):</a:t>
            </a:r>
          </a:p>
          <a:p>
            <a:pPr lvl="1" eaLnBrk="1" hangingPunct="1"/>
            <a:r>
              <a:rPr lang="en-US" altLang="en-US"/>
              <a:t> Equip each Command subclass with an execute method</a:t>
            </a:r>
          </a:p>
          <a:p>
            <a:pPr lvl="1" eaLnBrk="1" hangingPunct="1"/>
            <a:r>
              <a:rPr lang="en-US" altLang="en-US"/>
              <a:t> Equip each Expression subclass with an evaluate method</a:t>
            </a:r>
          </a:p>
          <a:p>
            <a:pPr lvl="1" eaLnBrk="1" hangingPunct="1"/>
            <a:r>
              <a:rPr lang="en-US" altLang="en-US"/>
              <a:t> Equip each Declaration subclass with an elaborate method</a:t>
            </a:r>
          </a:p>
          <a:p>
            <a:pPr eaLnBrk="1" hangingPunct="1"/>
            <a:r>
              <a:rPr lang="en-US" altLang="en-US"/>
              <a:t>Each of these interpreting states would be passed the abstract machine state as argument.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8A87F10-F06E-4346-8C37-05D170F81E02}"/>
              </a:ext>
            </a:extLst>
          </p:cNvPr>
          <p:cNvSpPr>
            <a:spLocks noGrp="1" noChangeArrowheads="1"/>
          </p:cNvSpPr>
          <p:nvPr>
            <p:ph type="title"/>
          </p:nvPr>
        </p:nvSpPr>
        <p:spPr>
          <a:xfrm>
            <a:off x="762000" y="457200"/>
            <a:ext cx="7772400" cy="838200"/>
          </a:xfrm>
        </p:spPr>
        <p:txBody>
          <a:bodyPr/>
          <a:lstStyle/>
          <a:p>
            <a:pPr eaLnBrk="1" hangingPunct="1"/>
            <a:r>
              <a:rPr lang="en-GB" altLang="en-US"/>
              <a:t>Recursive Interpreter and Semantics</a:t>
            </a:r>
          </a:p>
        </p:txBody>
      </p:sp>
      <p:sp>
        <p:nvSpPr>
          <p:cNvPr id="47107" name="Rectangle 3">
            <a:extLst>
              <a:ext uri="{FF2B5EF4-FFF2-40B4-BE49-F238E27FC236}">
                <a16:creationId xmlns:a16="http://schemas.microsoft.com/office/drawing/2014/main" id="{C6B2C836-F1AD-476E-883A-96A3D2F015FA}"/>
              </a:ext>
            </a:extLst>
          </p:cNvPr>
          <p:cNvSpPr>
            <a:spLocks noGrp="1" noChangeArrowheads="1"/>
          </p:cNvSpPr>
          <p:nvPr>
            <p:ph type="body" sz="half" idx="1"/>
          </p:nvPr>
        </p:nvSpPr>
        <p:spPr>
          <a:xfrm>
            <a:off x="685800" y="1676400"/>
            <a:ext cx="3817938" cy="4724400"/>
          </a:xfrm>
        </p:spPr>
        <p:txBody>
          <a:bodyPr/>
          <a:lstStyle/>
          <a:p>
            <a:pPr eaLnBrk="1" hangingPunct="1"/>
            <a:r>
              <a:rPr lang="en-GB" altLang="en-US" sz="2400"/>
              <a:t>Code for Recursive Interpreter is very close to denotational semantics</a:t>
            </a:r>
          </a:p>
        </p:txBody>
      </p:sp>
      <p:graphicFrame>
        <p:nvGraphicFramePr>
          <p:cNvPr id="47108" name="Object 4">
            <a:extLst>
              <a:ext uri="{FF2B5EF4-FFF2-40B4-BE49-F238E27FC236}">
                <a16:creationId xmlns:a16="http://schemas.microsoft.com/office/drawing/2014/main" id="{19084161-5322-492E-BCD8-443972358062}"/>
              </a:ext>
            </a:extLst>
          </p:cNvPr>
          <p:cNvGraphicFramePr>
            <a:graphicFrameLocks noGrp="1" noChangeAspect="1"/>
          </p:cNvGraphicFramePr>
          <p:nvPr>
            <p:ph sz="half" idx="2"/>
          </p:nvPr>
        </p:nvGraphicFramePr>
        <p:xfrm>
          <a:off x="1092200" y="3243263"/>
          <a:ext cx="6761163" cy="2222500"/>
        </p:xfrm>
        <a:graphic>
          <a:graphicData uri="http://schemas.openxmlformats.org/presentationml/2006/ole">
            <mc:AlternateContent xmlns:mc="http://schemas.openxmlformats.org/markup-compatibility/2006">
              <mc:Choice xmlns:v="urn:schemas-microsoft-com:vml" Requires="v">
                <p:oleObj name="Photo Editor Photo" r:id="rId3" imgW="6590476" imgH="2238687" progId="MSPhotoEd.3">
                  <p:embed/>
                </p:oleObj>
              </mc:Choice>
              <mc:Fallback>
                <p:oleObj name="Photo Editor Photo" r:id="rId3" imgW="6590476" imgH="2238687"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3243263"/>
                        <a:ext cx="676116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844D217-8AE8-41B8-A23A-A9D7879ED856}"/>
              </a:ext>
            </a:extLst>
          </p:cNvPr>
          <p:cNvSpPr>
            <a:spLocks noGrp="1" noChangeArrowheads="1"/>
          </p:cNvSpPr>
          <p:nvPr>
            <p:ph type="title"/>
          </p:nvPr>
        </p:nvSpPr>
        <p:spPr/>
        <p:txBody>
          <a:bodyPr/>
          <a:lstStyle/>
          <a:p>
            <a:pPr eaLnBrk="1" hangingPunct="1"/>
            <a:r>
              <a:rPr lang="en-GB" altLang="en-US"/>
              <a:t>Recursive interpreters</a:t>
            </a:r>
          </a:p>
        </p:txBody>
      </p:sp>
      <p:sp>
        <p:nvSpPr>
          <p:cNvPr id="48131" name="Rectangle 3">
            <a:extLst>
              <a:ext uri="{FF2B5EF4-FFF2-40B4-BE49-F238E27FC236}">
                <a16:creationId xmlns:a16="http://schemas.microsoft.com/office/drawing/2014/main" id="{91D01551-4BFE-402A-88A1-E9241D39AFAA}"/>
              </a:ext>
            </a:extLst>
          </p:cNvPr>
          <p:cNvSpPr>
            <a:spLocks noGrp="1" noChangeArrowheads="1"/>
          </p:cNvSpPr>
          <p:nvPr>
            <p:ph type="body" idx="1"/>
          </p:nvPr>
        </p:nvSpPr>
        <p:spPr/>
        <p:txBody>
          <a:bodyPr/>
          <a:lstStyle/>
          <a:p>
            <a:pPr eaLnBrk="1" hangingPunct="1"/>
            <a:r>
              <a:rPr lang="en-GB" altLang="en-US"/>
              <a:t>Usage</a:t>
            </a:r>
          </a:p>
          <a:p>
            <a:pPr lvl="1" eaLnBrk="1" hangingPunct="1"/>
            <a:r>
              <a:rPr lang="en-GB" altLang="en-US"/>
              <a:t>Quick implementation of high-level language</a:t>
            </a:r>
          </a:p>
          <a:p>
            <a:pPr lvl="2" eaLnBrk="1" hangingPunct="1"/>
            <a:r>
              <a:rPr lang="en-GB" altLang="en-US"/>
              <a:t>LISP, SML, Prolog, … , all started out as interpreted languages</a:t>
            </a:r>
          </a:p>
          <a:p>
            <a:pPr lvl="1" eaLnBrk="1" hangingPunct="1"/>
            <a:r>
              <a:rPr lang="en-GB" altLang="en-US"/>
              <a:t>Scripting languages</a:t>
            </a:r>
          </a:p>
          <a:p>
            <a:pPr lvl="2" eaLnBrk="1" hangingPunct="1"/>
            <a:r>
              <a:rPr lang="en-GB" altLang="en-US"/>
              <a:t>If the language is more complex than a simple command structure we need to do all the front-end and static semantics work anyway.</a:t>
            </a:r>
          </a:p>
          <a:p>
            <a:pPr lvl="2" eaLnBrk="1" hangingPunct="1"/>
            <a:r>
              <a:rPr lang="en-GB" altLang="en-US"/>
              <a:t>Web languages</a:t>
            </a:r>
          </a:p>
          <a:p>
            <a:pPr lvl="3" eaLnBrk="1" hangingPunct="1"/>
            <a:r>
              <a:rPr lang="en-GB" altLang="en-US"/>
              <a:t>JavaScript, PhP, ASP where scripts are mixed with HTML or XML tags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B83F375-9968-4235-B351-E673A305A06B}"/>
              </a:ext>
            </a:extLst>
          </p:cNvPr>
          <p:cNvSpPr>
            <a:spLocks noGrp="1" noChangeArrowheads="1"/>
          </p:cNvSpPr>
          <p:nvPr>
            <p:ph type="title"/>
          </p:nvPr>
        </p:nvSpPr>
        <p:spPr>
          <a:xfrm>
            <a:off x="685800" y="0"/>
            <a:ext cx="8458200" cy="1143000"/>
          </a:xfrm>
        </p:spPr>
        <p:txBody>
          <a:bodyPr/>
          <a:lstStyle/>
          <a:p>
            <a:pPr eaLnBrk="1" hangingPunct="1"/>
            <a:r>
              <a:rPr lang="en-GB" altLang="en-US" sz="4000"/>
              <a:t>Interpreters are everywhere on the web</a:t>
            </a:r>
          </a:p>
        </p:txBody>
      </p:sp>
      <p:sp>
        <p:nvSpPr>
          <p:cNvPr id="49155" name="Rectangle 3">
            <a:extLst>
              <a:ext uri="{FF2B5EF4-FFF2-40B4-BE49-F238E27FC236}">
                <a16:creationId xmlns:a16="http://schemas.microsoft.com/office/drawing/2014/main" id="{F3A82B27-E9EC-41EE-A3A5-EFA6FFE75734}"/>
              </a:ext>
            </a:extLst>
          </p:cNvPr>
          <p:cNvSpPr>
            <a:spLocks noChangeArrowheads="1"/>
          </p:cNvSpPr>
          <p:nvPr/>
        </p:nvSpPr>
        <p:spPr bwMode="auto">
          <a:xfrm>
            <a:off x="4629150" y="2246313"/>
            <a:ext cx="1924050" cy="1919287"/>
          </a:xfrm>
          <a:prstGeom prst="rect">
            <a:avLst/>
          </a:prstGeom>
          <a:solidFill>
            <a:srgbClr val="DDDDDD"/>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6" name="Rectangle 4">
            <a:extLst>
              <a:ext uri="{FF2B5EF4-FFF2-40B4-BE49-F238E27FC236}">
                <a16:creationId xmlns:a16="http://schemas.microsoft.com/office/drawing/2014/main" id="{94F7F9DE-30AF-47A3-AC0E-AF54FD3C5FAF}"/>
              </a:ext>
            </a:extLst>
          </p:cNvPr>
          <p:cNvSpPr>
            <a:spLocks noChangeArrowheads="1"/>
          </p:cNvSpPr>
          <p:nvPr/>
        </p:nvSpPr>
        <p:spPr bwMode="auto">
          <a:xfrm>
            <a:off x="381000" y="1955800"/>
            <a:ext cx="2952750" cy="2819400"/>
          </a:xfrm>
          <a:prstGeom prst="rect">
            <a:avLst/>
          </a:prstGeom>
          <a:solidFill>
            <a:srgbClr val="DDDDDD"/>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7" name="Rectangle 5">
            <a:extLst>
              <a:ext uri="{FF2B5EF4-FFF2-40B4-BE49-F238E27FC236}">
                <a16:creationId xmlns:a16="http://schemas.microsoft.com/office/drawing/2014/main" id="{70CD9A38-F39A-4D90-9750-ABC35F400280}"/>
              </a:ext>
            </a:extLst>
          </p:cNvPr>
          <p:cNvSpPr>
            <a:spLocks noChangeArrowheads="1"/>
          </p:cNvSpPr>
          <p:nvPr/>
        </p:nvSpPr>
        <p:spPr bwMode="auto">
          <a:xfrm>
            <a:off x="7051675" y="2246313"/>
            <a:ext cx="1689100" cy="2195512"/>
          </a:xfrm>
          <a:prstGeom prst="rect">
            <a:avLst/>
          </a:prstGeom>
          <a:solidFill>
            <a:srgbClr val="DDDDDD"/>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58" name="Text Box 6">
            <a:extLst>
              <a:ext uri="{FF2B5EF4-FFF2-40B4-BE49-F238E27FC236}">
                <a16:creationId xmlns:a16="http://schemas.microsoft.com/office/drawing/2014/main" id="{91A57F30-C297-4880-BB5D-8CFA34011D26}"/>
              </a:ext>
            </a:extLst>
          </p:cNvPr>
          <p:cNvSpPr txBox="1">
            <a:spLocks noChangeArrowheads="1"/>
          </p:cNvSpPr>
          <p:nvPr/>
        </p:nvSpPr>
        <p:spPr bwMode="auto">
          <a:xfrm>
            <a:off x="1028700" y="1346200"/>
            <a:ext cx="160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a:t>Web-Client</a:t>
            </a:r>
          </a:p>
        </p:txBody>
      </p:sp>
      <p:sp>
        <p:nvSpPr>
          <p:cNvPr id="49159" name="Text Box 7">
            <a:extLst>
              <a:ext uri="{FF2B5EF4-FFF2-40B4-BE49-F238E27FC236}">
                <a16:creationId xmlns:a16="http://schemas.microsoft.com/office/drawing/2014/main" id="{FC96E279-F6E4-4F33-8CF6-5D7CB78895FB}"/>
              </a:ext>
            </a:extLst>
          </p:cNvPr>
          <p:cNvSpPr txBox="1">
            <a:spLocks noChangeArrowheads="1"/>
          </p:cNvSpPr>
          <p:nvPr/>
        </p:nvSpPr>
        <p:spPr bwMode="auto">
          <a:xfrm>
            <a:off x="4768850" y="165100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a:t>Web-Server</a:t>
            </a:r>
          </a:p>
        </p:txBody>
      </p:sp>
      <p:sp>
        <p:nvSpPr>
          <p:cNvPr id="49160" name="Line 8">
            <a:extLst>
              <a:ext uri="{FF2B5EF4-FFF2-40B4-BE49-F238E27FC236}">
                <a16:creationId xmlns:a16="http://schemas.microsoft.com/office/drawing/2014/main" id="{4897A91D-B954-4821-B7FC-ABF40E5A1273}"/>
              </a:ext>
            </a:extLst>
          </p:cNvPr>
          <p:cNvSpPr>
            <a:spLocks noChangeShapeType="1"/>
          </p:cNvSpPr>
          <p:nvPr/>
        </p:nvSpPr>
        <p:spPr bwMode="auto">
          <a:xfrm>
            <a:off x="2279650" y="3175000"/>
            <a:ext cx="2959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1" name="Line 9">
            <a:extLst>
              <a:ext uri="{FF2B5EF4-FFF2-40B4-BE49-F238E27FC236}">
                <a16:creationId xmlns:a16="http://schemas.microsoft.com/office/drawing/2014/main" id="{8BB2F44B-88B1-468E-8760-88D066C92E64}"/>
              </a:ext>
            </a:extLst>
          </p:cNvPr>
          <p:cNvSpPr>
            <a:spLocks noChangeShapeType="1"/>
          </p:cNvSpPr>
          <p:nvPr/>
        </p:nvSpPr>
        <p:spPr bwMode="auto">
          <a:xfrm flipH="1">
            <a:off x="2279650" y="3632200"/>
            <a:ext cx="2959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Text Box 10">
            <a:extLst>
              <a:ext uri="{FF2B5EF4-FFF2-40B4-BE49-F238E27FC236}">
                <a16:creationId xmlns:a16="http://schemas.microsoft.com/office/drawing/2014/main" id="{D6CB321A-6941-471A-81C7-CDA06E83EB58}"/>
              </a:ext>
            </a:extLst>
          </p:cNvPr>
          <p:cNvSpPr txBox="1">
            <a:spLocks noChangeArrowheads="1"/>
          </p:cNvSpPr>
          <p:nvPr/>
        </p:nvSpPr>
        <p:spPr bwMode="auto">
          <a:xfrm>
            <a:off x="7250113" y="2455863"/>
            <a:ext cx="8318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DBMS</a:t>
            </a:r>
          </a:p>
        </p:txBody>
      </p:sp>
      <p:sp>
        <p:nvSpPr>
          <p:cNvPr id="49163" name="Text Box 11">
            <a:extLst>
              <a:ext uri="{FF2B5EF4-FFF2-40B4-BE49-F238E27FC236}">
                <a16:creationId xmlns:a16="http://schemas.microsoft.com/office/drawing/2014/main" id="{12C653E9-97F5-492C-9BD6-B8188FC6777F}"/>
              </a:ext>
            </a:extLst>
          </p:cNvPr>
          <p:cNvSpPr txBox="1">
            <a:spLocks noChangeArrowheads="1"/>
          </p:cNvSpPr>
          <p:nvPr/>
        </p:nvSpPr>
        <p:spPr bwMode="auto">
          <a:xfrm>
            <a:off x="7196138" y="3860800"/>
            <a:ext cx="102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Database</a:t>
            </a:r>
          </a:p>
          <a:p>
            <a:pPr algn="ctr">
              <a:lnSpc>
                <a:spcPct val="80000"/>
              </a:lnSpc>
            </a:pPr>
            <a:r>
              <a:rPr lang="de-DE" altLang="en-US" sz="1800"/>
              <a:t>Output</a:t>
            </a:r>
          </a:p>
        </p:txBody>
      </p:sp>
      <p:sp>
        <p:nvSpPr>
          <p:cNvPr id="49164" name="Rectangle 12">
            <a:extLst>
              <a:ext uri="{FF2B5EF4-FFF2-40B4-BE49-F238E27FC236}">
                <a16:creationId xmlns:a16="http://schemas.microsoft.com/office/drawing/2014/main" id="{27B0C884-CCF6-4183-891F-71E556162CFB}"/>
              </a:ext>
            </a:extLst>
          </p:cNvPr>
          <p:cNvSpPr>
            <a:spLocks noChangeArrowheads="1"/>
          </p:cNvSpPr>
          <p:nvPr/>
        </p:nvSpPr>
        <p:spPr bwMode="auto">
          <a:xfrm>
            <a:off x="7289800" y="3035300"/>
            <a:ext cx="1282700" cy="763588"/>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b="1"/>
              <a:t>SQL </a:t>
            </a:r>
          </a:p>
          <a:p>
            <a:pPr algn="ctr"/>
            <a:r>
              <a:rPr lang="de-DE" altLang="en-US" sz="1800" b="1"/>
              <a:t>commands</a:t>
            </a:r>
            <a:endParaRPr lang="de-DE" altLang="en-US" sz="1000" b="1"/>
          </a:p>
        </p:txBody>
      </p:sp>
      <p:sp>
        <p:nvSpPr>
          <p:cNvPr id="49165" name="Line 13">
            <a:extLst>
              <a:ext uri="{FF2B5EF4-FFF2-40B4-BE49-F238E27FC236}">
                <a16:creationId xmlns:a16="http://schemas.microsoft.com/office/drawing/2014/main" id="{C0AF4D9D-67DD-4D09-9238-F40C8D09717F}"/>
              </a:ext>
            </a:extLst>
          </p:cNvPr>
          <p:cNvSpPr>
            <a:spLocks noChangeShapeType="1"/>
          </p:cNvSpPr>
          <p:nvPr/>
        </p:nvSpPr>
        <p:spPr bwMode="auto">
          <a:xfrm>
            <a:off x="6235700" y="3175000"/>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6" name="Line 14">
            <a:extLst>
              <a:ext uri="{FF2B5EF4-FFF2-40B4-BE49-F238E27FC236}">
                <a16:creationId xmlns:a16="http://schemas.microsoft.com/office/drawing/2014/main" id="{87A10955-FD57-4C72-9F35-1D92579C212B}"/>
              </a:ext>
            </a:extLst>
          </p:cNvPr>
          <p:cNvSpPr>
            <a:spLocks noChangeShapeType="1"/>
          </p:cNvSpPr>
          <p:nvPr/>
        </p:nvSpPr>
        <p:spPr bwMode="auto">
          <a:xfrm flipH="1">
            <a:off x="6235700" y="3632200"/>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7" name="Rectangle 15">
            <a:extLst>
              <a:ext uri="{FF2B5EF4-FFF2-40B4-BE49-F238E27FC236}">
                <a16:creationId xmlns:a16="http://schemas.microsoft.com/office/drawing/2014/main" id="{5D8E41E5-8B5E-4613-9508-E68E3E30E244}"/>
              </a:ext>
            </a:extLst>
          </p:cNvPr>
          <p:cNvSpPr>
            <a:spLocks noChangeArrowheads="1"/>
          </p:cNvSpPr>
          <p:nvPr/>
        </p:nvSpPr>
        <p:spPr bwMode="auto">
          <a:xfrm>
            <a:off x="5238750" y="3022600"/>
            <a:ext cx="996950" cy="7620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b="1"/>
              <a:t>PHP</a:t>
            </a:r>
          </a:p>
          <a:p>
            <a:pPr algn="ctr"/>
            <a:r>
              <a:rPr lang="de-DE" altLang="en-US" sz="1800" b="1"/>
              <a:t>Script</a:t>
            </a:r>
            <a:endParaRPr lang="de-DE" altLang="en-US" sz="1000" b="1"/>
          </a:p>
        </p:txBody>
      </p:sp>
      <p:sp>
        <p:nvSpPr>
          <p:cNvPr id="49168" name="Rectangle 16">
            <a:extLst>
              <a:ext uri="{FF2B5EF4-FFF2-40B4-BE49-F238E27FC236}">
                <a16:creationId xmlns:a16="http://schemas.microsoft.com/office/drawing/2014/main" id="{999CEFCE-14CD-4F85-8081-E9459A292596}"/>
              </a:ext>
            </a:extLst>
          </p:cNvPr>
          <p:cNvSpPr>
            <a:spLocks noChangeArrowheads="1"/>
          </p:cNvSpPr>
          <p:nvPr/>
        </p:nvSpPr>
        <p:spPr bwMode="auto">
          <a:xfrm>
            <a:off x="527050" y="2108200"/>
            <a:ext cx="1600200" cy="719138"/>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a:t>HTML-Form </a:t>
            </a:r>
          </a:p>
          <a:p>
            <a:pPr algn="ctr"/>
            <a:r>
              <a:rPr lang="de-DE" altLang="en-US" sz="1800"/>
              <a:t>(+JavaScript)</a:t>
            </a:r>
          </a:p>
        </p:txBody>
      </p:sp>
      <p:sp>
        <p:nvSpPr>
          <p:cNvPr id="49169" name="Rectangle 17">
            <a:extLst>
              <a:ext uri="{FF2B5EF4-FFF2-40B4-BE49-F238E27FC236}">
                <a16:creationId xmlns:a16="http://schemas.microsoft.com/office/drawing/2014/main" id="{F2E5F9CA-C8F7-4EBD-86E9-C085DF06999C}"/>
              </a:ext>
            </a:extLst>
          </p:cNvPr>
          <p:cNvSpPr>
            <a:spLocks noChangeArrowheads="1"/>
          </p:cNvSpPr>
          <p:nvPr/>
        </p:nvSpPr>
        <p:spPr bwMode="auto">
          <a:xfrm>
            <a:off x="527050" y="3984625"/>
            <a:ext cx="965200" cy="42862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800"/>
              <a:t>Reply</a:t>
            </a:r>
          </a:p>
        </p:txBody>
      </p:sp>
      <p:sp>
        <p:nvSpPr>
          <p:cNvPr id="49170" name="Oval 18">
            <a:extLst>
              <a:ext uri="{FF2B5EF4-FFF2-40B4-BE49-F238E27FC236}">
                <a16:creationId xmlns:a16="http://schemas.microsoft.com/office/drawing/2014/main" id="{30B6E4AA-2FA0-4B2F-B6E4-A0043EEB101C}"/>
              </a:ext>
            </a:extLst>
          </p:cNvPr>
          <p:cNvSpPr>
            <a:spLocks noChangeArrowheads="1"/>
          </p:cNvSpPr>
          <p:nvPr/>
        </p:nvSpPr>
        <p:spPr bwMode="auto">
          <a:xfrm>
            <a:off x="3514725" y="2427288"/>
            <a:ext cx="914400" cy="1966912"/>
          </a:xfrm>
          <a:prstGeom prst="ellipse">
            <a:avLst/>
          </a:prstGeom>
          <a:solidFill>
            <a:srgbClr val="CCE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2000"/>
              <a:t>WWW</a:t>
            </a:r>
          </a:p>
        </p:txBody>
      </p:sp>
      <p:sp>
        <p:nvSpPr>
          <p:cNvPr id="49171" name="Text Box 19">
            <a:extLst>
              <a:ext uri="{FF2B5EF4-FFF2-40B4-BE49-F238E27FC236}">
                <a16:creationId xmlns:a16="http://schemas.microsoft.com/office/drawing/2014/main" id="{B48508E8-0103-46DF-8990-8AB0B44C0FE7}"/>
              </a:ext>
            </a:extLst>
          </p:cNvPr>
          <p:cNvSpPr txBox="1">
            <a:spLocks noChangeArrowheads="1"/>
          </p:cNvSpPr>
          <p:nvPr/>
        </p:nvSpPr>
        <p:spPr bwMode="auto">
          <a:xfrm>
            <a:off x="2298700" y="2489200"/>
            <a:ext cx="8445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Submit</a:t>
            </a:r>
          </a:p>
          <a:p>
            <a:pPr algn="ctr">
              <a:lnSpc>
                <a:spcPct val="80000"/>
              </a:lnSpc>
            </a:pPr>
            <a:r>
              <a:rPr lang="de-DE" altLang="en-US" sz="1800"/>
              <a:t>Data</a:t>
            </a:r>
          </a:p>
        </p:txBody>
      </p:sp>
      <p:sp>
        <p:nvSpPr>
          <p:cNvPr id="49172" name="Text Box 20">
            <a:extLst>
              <a:ext uri="{FF2B5EF4-FFF2-40B4-BE49-F238E27FC236}">
                <a16:creationId xmlns:a16="http://schemas.microsoft.com/office/drawing/2014/main" id="{9C6FD690-8812-410F-A2D1-5680371071B8}"/>
              </a:ext>
            </a:extLst>
          </p:cNvPr>
          <p:cNvSpPr txBox="1">
            <a:spLocks noChangeArrowheads="1"/>
          </p:cNvSpPr>
          <p:nvPr/>
        </p:nvSpPr>
        <p:spPr bwMode="auto">
          <a:xfrm>
            <a:off x="4606925" y="2413000"/>
            <a:ext cx="11366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Call PHP</a:t>
            </a:r>
          </a:p>
          <a:p>
            <a:pPr algn="ctr">
              <a:lnSpc>
                <a:spcPct val="80000"/>
              </a:lnSpc>
            </a:pPr>
            <a:r>
              <a:rPr lang="de-DE" altLang="en-US" sz="1800"/>
              <a:t>interpreter</a:t>
            </a:r>
          </a:p>
        </p:txBody>
      </p:sp>
      <p:sp>
        <p:nvSpPr>
          <p:cNvPr id="49173" name="Text Box 21">
            <a:extLst>
              <a:ext uri="{FF2B5EF4-FFF2-40B4-BE49-F238E27FC236}">
                <a16:creationId xmlns:a16="http://schemas.microsoft.com/office/drawing/2014/main" id="{5F147786-B099-4900-9D6E-C7F091ADB02F}"/>
              </a:ext>
            </a:extLst>
          </p:cNvPr>
          <p:cNvSpPr txBox="1">
            <a:spLocks noChangeArrowheads="1"/>
          </p:cNvSpPr>
          <p:nvPr/>
        </p:nvSpPr>
        <p:spPr bwMode="auto">
          <a:xfrm>
            <a:off x="2233613" y="3836988"/>
            <a:ext cx="10604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Response</a:t>
            </a:r>
          </a:p>
        </p:txBody>
      </p:sp>
      <p:sp>
        <p:nvSpPr>
          <p:cNvPr id="49174" name="Text Box 22">
            <a:extLst>
              <a:ext uri="{FF2B5EF4-FFF2-40B4-BE49-F238E27FC236}">
                <a16:creationId xmlns:a16="http://schemas.microsoft.com/office/drawing/2014/main" id="{54BA6496-A986-49FF-B2D3-E260B1E6A831}"/>
              </a:ext>
            </a:extLst>
          </p:cNvPr>
          <p:cNvSpPr txBox="1">
            <a:spLocks noChangeArrowheads="1"/>
          </p:cNvSpPr>
          <p:nvPr/>
        </p:nvSpPr>
        <p:spPr bwMode="auto">
          <a:xfrm>
            <a:off x="4667250" y="3811588"/>
            <a:ext cx="10604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de-DE" altLang="en-US" sz="1800"/>
              <a:t>Response</a:t>
            </a:r>
          </a:p>
        </p:txBody>
      </p:sp>
      <p:sp>
        <p:nvSpPr>
          <p:cNvPr id="49175" name="Oval 23">
            <a:extLst>
              <a:ext uri="{FF2B5EF4-FFF2-40B4-BE49-F238E27FC236}">
                <a16:creationId xmlns:a16="http://schemas.microsoft.com/office/drawing/2014/main" id="{5A1D621B-4508-40CF-A428-FE6F88DF38E2}"/>
              </a:ext>
            </a:extLst>
          </p:cNvPr>
          <p:cNvSpPr>
            <a:spLocks noChangeArrowheads="1"/>
          </p:cNvSpPr>
          <p:nvPr/>
        </p:nvSpPr>
        <p:spPr bwMode="auto">
          <a:xfrm>
            <a:off x="6713538" y="2943225"/>
            <a:ext cx="193675" cy="917575"/>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176" name="Text Box 24">
            <a:extLst>
              <a:ext uri="{FF2B5EF4-FFF2-40B4-BE49-F238E27FC236}">
                <a16:creationId xmlns:a16="http://schemas.microsoft.com/office/drawing/2014/main" id="{1841ADE7-EAAD-4443-8948-4D66050CD6C8}"/>
              </a:ext>
            </a:extLst>
          </p:cNvPr>
          <p:cNvSpPr txBox="1">
            <a:spLocks noChangeArrowheads="1"/>
          </p:cNvSpPr>
          <p:nvPr/>
        </p:nvSpPr>
        <p:spPr bwMode="auto">
          <a:xfrm>
            <a:off x="6534150" y="2641600"/>
            <a:ext cx="560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1400" b="1"/>
              <a:t>LAN</a:t>
            </a:r>
          </a:p>
        </p:txBody>
      </p:sp>
      <p:sp>
        <p:nvSpPr>
          <p:cNvPr id="49177" name="Rectangle 25">
            <a:extLst>
              <a:ext uri="{FF2B5EF4-FFF2-40B4-BE49-F238E27FC236}">
                <a16:creationId xmlns:a16="http://schemas.microsoft.com/office/drawing/2014/main" id="{F7DC8F1B-1170-400E-8DB5-28F5ED296FD5}"/>
              </a:ext>
            </a:extLst>
          </p:cNvPr>
          <p:cNvSpPr>
            <a:spLocks noChangeArrowheads="1"/>
          </p:cNvSpPr>
          <p:nvPr/>
        </p:nvSpPr>
        <p:spPr bwMode="auto">
          <a:xfrm>
            <a:off x="665163" y="3022600"/>
            <a:ext cx="1614487" cy="7620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sz="2000"/>
              <a:t>Web-Browser</a:t>
            </a:r>
          </a:p>
        </p:txBody>
      </p:sp>
      <p:sp>
        <p:nvSpPr>
          <p:cNvPr id="49178" name="Line 26">
            <a:extLst>
              <a:ext uri="{FF2B5EF4-FFF2-40B4-BE49-F238E27FC236}">
                <a16:creationId xmlns:a16="http://schemas.microsoft.com/office/drawing/2014/main" id="{F46552F6-DB4C-4CB9-ACE3-CCDEDEE0B804}"/>
              </a:ext>
            </a:extLst>
          </p:cNvPr>
          <p:cNvSpPr>
            <a:spLocks noChangeShapeType="1"/>
          </p:cNvSpPr>
          <p:nvPr/>
        </p:nvSpPr>
        <p:spPr bwMode="auto">
          <a:xfrm flipH="1" flipV="1">
            <a:off x="1200150" y="2827338"/>
            <a:ext cx="311150" cy="195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9" name="Line 27">
            <a:extLst>
              <a:ext uri="{FF2B5EF4-FFF2-40B4-BE49-F238E27FC236}">
                <a16:creationId xmlns:a16="http://schemas.microsoft.com/office/drawing/2014/main" id="{FD5782DF-4024-46A6-9EBC-38CC1C5A1AAF}"/>
              </a:ext>
            </a:extLst>
          </p:cNvPr>
          <p:cNvSpPr>
            <a:spLocks noChangeShapeType="1"/>
          </p:cNvSpPr>
          <p:nvPr/>
        </p:nvSpPr>
        <p:spPr bwMode="auto">
          <a:xfrm flipV="1">
            <a:off x="1193800" y="3784600"/>
            <a:ext cx="311150" cy="1952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0" name="Text Box 28">
            <a:extLst>
              <a:ext uri="{FF2B5EF4-FFF2-40B4-BE49-F238E27FC236}">
                <a16:creationId xmlns:a16="http://schemas.microsoft.com/office/drawing/2014/main" id="{02D7AB35-8F49-4EF0-9F5B-052AFA5DF3DB}"/>
              </a:ext>
            </a:extLst>
          </p:cNvPr>
          <p:cNvSpPr txBox="1">
            <a:spLocks noChangeArrowheads="1"/>
          </p:cNvSpPr>
          <p:nvPr/>
        </p:nvSpPr>
        <p:spPr bwMode="auto">
          <a:xfrm>
            <a:off x="7250113" y="1346200"/>
            <a:ext cx="1300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400">
                <a:solidFill>
                  <a:schemeClr val="tx1"/>
                </a:solidFill>
                <a:latin typeface="Times New Roman" panose="02020603050405020304" pitchFamily="18" charset="0"/>
              </a:defRPr>
            </a:lvl1pPr>
            <a:lvl2pPr marL="742950" indent="-285750" defTabSz="762000" eaLnBrk="0" hangingPunct="0">
              <a:defRPr sz="2400">
                <a:solidFill>
                  <a:schemeClr val="tx1"/>
                </a:solidFill>
                <a:latin typeface="Times New Roman" panose="02020603050405020304" pitchFamily="18" charset="0"/>
              </a:defRPr>
            </a:lvl2pPr>
            <a:lvl3pPr marL="1143000" indent="-228600" defTabSz="762000" eaLnBrk="0" hangingPunct="0">
              <a:defRPr sz="2400">
                <a:solidFill>
                  <a:schemeClr val="tx1"/>
                </a:solidFill>
                <a:latin typeface="Times New Roman" panose="02020603050405020304" pitchFamily="18" charset="0"/>
              </a:defRPr>
            </a:lvl3pPr>
            <a:lvl4pPr marL="1600200" indent="-228600" defTabSz="762000" eaLnBrk="0" hangingPunct="0">
              <a:defRPr sz="2400">
                <a:solidFill>
                  <a:schemeClr val="tx1"/>
                </a:solidFill>
                <a:latin typeface="Times New Roman" panose="02020603050405020304" pitchFamily="18" charset="0"/>
              </a:defRPr>
            </a:lvl4pPr>
            <a:lvl5pPr marL="2057400" indent="-228600" defTabSz="762000" eaLnBrk="0" hangingPunct="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de-DE" altLang="en-US"/>
              <a:t>Database</a:t>
            </a:r>
          </a:p>
          <a:p>
            <a:pPr algn="ctr">
              <a:lnSpc>
                <a:spcPct val="90000"/>
              </a:lnSpc>
            </a:pPr>
            <a:r>
              <a:rPr lang="de-DE" altLang="en-US"/>
              <a:t>Server</a:t>
            </a:r>
          </a:p>
        </p:txBody>
      </p:sp>
      <p:pic>
        <p:nvPicPr>
          <p:cNvPr id="49181" name="Picture 29" descr="server">
            <a:extLst>
              <a:ext uri="{FF2B5EF4-FFF2-40B4-BE49-F238E27FC236}">
                <a16:creationId xmlns:a16="http://schemas.microsoft.com/office/drawing/2014/main" id="{46E9E5D1-A7DC-4066-9C78-FF2882AB8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4470400"/>
            <a:ext cx="1143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30" descr="client">
            <a:extLst>
              <a:ext uri="{FF2B5EF4-FFF2-40B4-BE49-F238E27FC236}">
                <a16:creationId xmlns:a16="http://schemas.microsoft.com/office/drawing/2014/main" id="{FCD34E54-B13A-4CD3-8C1E-93BDC05D7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5080000"/>
            <a:ext cx="1409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1" descr="super_computer">
            <a:extLst>
              <a:ext uri="{FF2B5EF4-FFF2-40B4-BE49-F238E27FC236}">
                <a16:creationId xmlns:a16="http://schemas.microsoft.com/office/drawing/2014/main" id="{37EB4E25-B1EC-4020-855E-A285D27CE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988" y="4699000"/>
            <a:ext cx="1562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0186-B13E-45D9-AF32-2F1D71ABEC7B}"/>
              </a:ext>
            </a:extLst>
          </p:cNvPr>
          <p:cNvSpPr>
            <a:spLocks noGrp="1"/>
          </p:cNvSpPr>
          <p:nvPr>
            <p:ph type="title"/>
          </p:nvPr>
        </p:nvSpPr>
        <p:spPr/>
        <p:txBody>
          <a:bodyPr/>
          <a:lstStyle/>
          <a:p>
            <a:r>
              <a:rPr lang="en-US" dirty="0"/>
              <a:t>The Structure of an Interpreter</a:t>
            </a:r>
          </a:p>
        </p:txBody>
      </p:sp>
      <p:sp>
        <p:nvSpPr>
          <p:cNvPr id="3" name="Content Placeholder 2">
            <a:extLst>
              <a:ext uri="{FF2B5EF4-FFF2-40B4-BE49-F238E27FC236}">
                <a16:creationId xmlns:a16="http://schemas.microsoft.com/office/drawing/2014/main" id="{1C59968A-3F16-47A7-A48C-8D62958260FE}"/>
              </a:ext>
            </a:extLst>
          </p:cNvPr>
          <p:cNvSpPr>
            <a:spLocks noGrp="1"/>
          </p:cNvSpPr>
          <p:nvPr>
            <p:ph idx="1"/>
          </p:nvPr>
        </p:nvSpPr>
        <p:spPr/>
        <p:txBody>
          <a:bodyPr>
            <a:normAutofit fontScale="92500" lnSpcReduction="10000"/>
          </a:bodyPr>
          <a:lstStyle/>
          <a:p>
            <a:r>
              <a:rPr lang="en-US" dirty="0"/>
              <a:t>An </a:t>
            </a:r>
            <a:r>
              <a:rPr lang="en-US" dirty="0" err="1"/>
              <a:t>intepreter</a:t>
            </a:r>
            <a:r>
              <a:rPr lang="en-US" dirty="0"/>
              <a:t> will typically consist of one function per syntactic category </a:t>
            </a:r>
          </a:p>
          <a:p>
            <a:r>
              <a:rPr lang="en-US" dirty="0"/>
              <a:t>Each function will take as arguments an abstract syntax tree from the syntactic category and, possibly, extra arguments such as symbol tables</a:t>
            </a:r>
          </a:p>
          <a:p>
            <a:r>
              <a:rPr lang="en-US" dirty="0"/>
              <a:t>Each function will return one or more results, which may be the value of an expression or an updated symbol table.</a:t>
            </a:r>
          </a:p>
          <a:p>
            <a:r>
              <a:rPr lang="en-US" dirty="0"/>
              <a:t>We will use a concrete syntax notation, e.g.: Exp1 + Exp2, rather than </a:t>
            </a:r>
            <a:r>
              <a:rPr lang="en-US" dirty="0" err="1"/>
              <a:t>Eadd</a:t>
            </a:r>
            <a:r>
              <a:rPr lang="en-US" dirty="0"/>
              <a:t>, because we do not commit to a specific abstract syntax representation, such as the one in [R].</a:t>
            </a:r>
          </a:p>
        </p:txBody>
      </p:sp>
    </p:spTree>
    <p:extLst>
      <p:ext uri="{BB962C8B-B14F-4D97-AF65-F5344CB8AC3E}">
        <p14:creationId xmlns:p14="http://schemas.microsoft.com/office/powerpoint/2010/main" val="1350330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7AD259E-75A3-44F3-ABA9-02EDAC0F3ECB}"/>
              </a:ext>
            </a:extLst>
          </p:cNvPr>
          <p:cNvSpPr>
            <a:spLocks noGrp="1" noChangeArrowheads="1"/>
          </p:cNvSpPr>
          <p:nvPr>
            <p:ph type="title"/>
          </p:nvPr>
        </p:nvSpPr>
        <p:spPr/>
        <p:txBody>
          <a:bodyPr/>
          <a:lstStyle/>
          <a:p>
            <a:pPr eaLnBrk="1" hangingPunct="1"/>
            <a:r>
              <a:rPr lang="en-US" altLang="en-US"/>
              <a:t>Interpreters versus Compilers</a:t>
            </a:r>
          </a:p>
        </p:txBody>
      </p:sp>
      <p:sp>
        <p:nvSpPr>
          <p:cNvPr id="50179" name="Text Box 3">
            <a:extLst>
              <a:ext uri="{FF2B5EF4-FFF2-40B4-BE49-F238E27FC236}">
                <a16:creationId xmlns:a16="http://schemas.microsoft.com/office/drawing/2014/main" id="{D5AE871C-F2C6-4DA5-B497-FB894A19B031}"/>
              </a:ext>
            </a:extLst>
          </p:cNvPr>
          <p:cNvSpPr txBox="1">
            <a:spLocks noChangeArrowheads="1"/>
          </p:cNvSpPr>
          <p:nvPr/>
        </p:nvSpPr>
        <p:spPr bwMode="auto">
          <a:xfrm>
            <a:off x="212725" y="974725"/>
            <a:ext cx="877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Times" panose="02020603050405020304" pitchFamily="18" charset="0"/>
              </a:rPr>
              <a:t>Q: </a:t>
            </a:r>
            <a:r>
              <a:rPr lang="en-US" altLang="en-US">
                <a:latin typeface="Times" panose="02020603050405020304" pitchFamily="18" charset="0"/>
              </a:rPr>
              <a:t>What are the tradeoffs between compilation and interpretation?</a:t>
            </a:r>
            <a:endParaRPr lang="en-US" altLang="en-US">
              <a:solidFill>
                <a:srgbClr val="008000"/>
              </a:solidFill>
              <a:latin typeface="Times" panose="02020603050405020304" pitchFamily="18" charset="0"/>
            </a:endParaRPr>
          </a:p>
        </p:txBody>
      </p:sp>
      <p:sp>
        <p:nvSpPr>
          <p:cNvPr id="956420" name="Rectangle 4">
            <a:extLst>
              <a:ext uri="{FF2B5EF4-FFF2-40B4-BE49-F238E27FC236}">
                <a16:creationId xmlns:a16="http://schemas.microsoft.com/office/drawing/2014/main" id="{31D482B8-B23B-4ED0-93FB-A2633C400FC2}"/>
              </a:ext>
            </a:extLst>
          </p:cNvPr>
          <p:cNvSpPr>
            <a:spLocks noGrp="1" noChangeArrowheads="1"/>
          </p:cNvSpPr>
          <p:nvPr>
            <p:ph type="body" idx="1"/>
          </p:nvPr>
        </p:nvSpPr>
        <p:spPr>
          <a:xfrm>
            <a:off x="228600" y="1600200"/>
            <a:ext cx="8610600" cy="3810000"/>
          </a:xfrm>
          <a:noFill/>
        </p:spPr>
        <p:txBody>
          <a:bodyPr/>
          <a:lstStyle/>
          <a:p>
            <a:pPr eaLnBrk="1" hangingPunct="1">
              <a:lnSpc>
                <a:spcPct val="90000"/>
              </a:lnSpc>
              <a:buFontTx/>
              <a:buNone/>
            </a:pPr>
            <a:r>
              <a:rPr lang="en-US" altLang="en-US" sz="2400"/>
              <a:t>Compilers typically offer more advantages when </a:t>
            </a:r>
          </a:p>
          <a:p>
            <a:pPr lvl="1" eaLnBrk="1" hangingPunct="1">
              <a:lnSpc>
                <a:spcPct val="90000"/>
              </a:lnSpc>
            </a:pPr>
            <a:r>
              <a:rPr lang="en-US" altLang="en-US" sz="2400"/>
              <a:t>programs are deployed in a production setting</a:t>
            </a:r>
          </a:p>
          <a:p>
            <a:pPr lvl="1" eaLnBrk="1" hangingPunct="1">
              <a:lnSpc>
                <a:spcPct val="90000"/>
              </a:lnSpc>
            </a:pPr>
            <a:r>
              <a:rPr lang="en-US" altLang="en-US" sz="2400"/>
              <a:t>programs are “repetitive”</a:t>
            </a:r>
          </a:p>
          <a:p>
            <a:pPr lvl="1" eaLnBrk="1" hangingPunct="1">
              <a:lnSpc>
                <a:spcPct val="90000"/>
              </a:lnSpc>
            </a:pPr>
            <a:r>
              <a:rPr lang="en-US" altLang="en-US" sz="2400"/>
              <a:t>the instructions of the programming language are complex</a:t>
            </a:r>
          </a:p>
          <a:p>
            <a:pPr eaLnBrk="1" hangingPunct="1">
              <a:lnSpc>
                <a:spcPct val="90000"/>
              </a:lnSpc>
              <a:buFontTx/>
              <a:buNone/>
            </a:pPr>
            <a:r>
              <a:rPr lang="en-US" altLang="en-US" sz="2400"/>
              <a:t>Interpreters typically are a better choice when</a:t>
            </a:r>
          </a:p>
          <a:p>
            <a:pPr lvl="1" eaLnBrk="1" hangingPunct="1">
              <a:lnSpc>
                <a:spcPct val="90000"/>
              </a:lnSpc>
            </a:pPr>
            <a:r>
              <a:rPr lang="en-US" altLang="en-US" sz="2400"/>
              <a:t>we are in a development/testing/debugging stage</a:t>
            </a:r>
          </a:p>
          <a:p>
            <a:pPr lvl="1" eaLnBrk="1" hangingPunct="1">
              <a:lnSpc>
                <a:spcPct val="90000"/>
              </a:lnSpc>
            </a:pPr>
            <a:r>
              <a:rPr lang="en-US" altLang="en-US" sz="2400"/>
              <a:t>programs are run once and then discarded </a:t>
            </a:r>
          </a:p>
          <a:p>
            <a:pPr lvl="1" eaLnBrk="1" hangingPunct="1">
              <a:lnSpc>
                <a:spcPct val="90000"/>
              </a:lnSpc>
            </a:pPr>
            <a:r>
              <a:rPr lang="en-US" altLang="en-US" sz="2400"/>
              <a:t>the instructions of the language are simple </a:t>
            </a:r>
          </a:p>
          <a:p>
            <a:pPr lvl="1" eaLnBrk="1" hangingPunct="1">
              <a:lnSpc>
                <a:spcPct val="90000"/>
              </a:lnSpc>
            </a:pPr>
            <a:r>
              <a:rPr lang="en-US" altLang="en-US" sz="2400"/>
              <a:t>the execution speed is overshadowed by other factors</a:t>
            </a:r>
          </a:p>
          <a:p>
            <a:pPr lvl="2" eaLnBrk="1" hangingPunct="1">
              <a:lnSpc>
                <a:spcPct val="90000"/>
              </a:lnSpc>
            </a:pPr>
            <a:r>
              <a:rPr lang="en-US" altLang="en-US" sz="2000"/>
              <a:t>e.g. on a web server where communications costs are much higher than execution speed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6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6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564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5642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564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5642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5642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5642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5642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564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04F-8E97-4D5F-9F6F-444FA91DDA31}"/>
              </a:ext>
            </a:extLst>
          </p:cNvPr>
          <p:cNvSpPr>
            <a:spLocks noGrp="1"/>
          </p:cNvSpPr>
          <p:nvPr>
            <p:ph type="title"/>
          </p:nvPr>
        </p:nvSpPr>
        <p:spPr/>
        <p:txBody>
          <a:bodyPr/>
          <a:lstStyle/>
          <a:p>
            <a:r>
              <a:rPr lang="en-US" dirty="0"/>
              <a:t>A Small Example Language</a:t>
            </a:r>
          </a:p>
        </p:txBody>
      </p:sp>
      <p:sp>
        <p:nvSpPr>
          <p:cNvPr id="3" name="Content Placeholder 2">
            <a:extLst>
              <a:ext uri="{FF2B5EF4-FFF2-40B4-BE49-F238E27FC236}">
                <a16:creationId xmlns:a16="http://schemas.microsoft.com/office/drawing/2014/main" id="{D790E6E1-0C05-437C-8011-532D3AD0EC4F}"/>
              </a:ext>
            </a:extLst>
          </p:cNvPr>
          <p:cNvSpPr>
            <a:spLocks noGrp="1"/>
          </p:cNvSpPr>
          <p:nvPr>
            <p:ph idx="1"/>
          </p:nvPr>
        </p:nvSpPr>
        <p:spPr>
          <a:xfrm>
            <a:off x="457200" y="1143000"/>
            <a:ext cx="4114800" cy="5105400"/>
          </a:xfrm>
        </p:spPr>
        <p:txBody>
          <a:bodyPr/>
          <a:lstStyle/>
          <a:p>
            <a:r>
              <a:rPr lang="en-US" dirty="0"/>
              <a:t>This is a first-order functional language with recursive definitions</a:t>
            </a:r>
          </a:p>
          <a:p>
            <a:r>
              <a:rPr lang="en-US" dirty="0"/>
              <a:t>The grammar is ambiguous; for the purpose of parsing, changes would have to be made, but the AST would be based on this grammar (cf. Section 2.16.3 [M])</a:t>
            </a:r>
          </a:p>
        </p:txBody>
      </p:sp>
      <p:pic>
        <p:nvPicPr>
          <p:cNvPr id="5" name="Picture 4">
            <a:extLst>
              <a:ext uri="{FF2B5EF4-FFF2-40B4-BE49-F238E27FC236}">
                <a16:creationId xmlns:a16="http://schemas.microsoft.com/office/drawing/2014/main" id="{98C8DDB5-4F71-4879-A68B-31FF30EF23BC}"/>
              </a:ext>
            </a:extLst>
          </p:cNvPr>
          <p:cNvPicPr>
            <a:picLocks noChangeAspect="1"/>
          </p:cNvPicPr>
          <p:nvPr/>
        </p:nvPicPr>
        <p:blipFill>
          <a:blip r:embed="rId3"/>
          <a:stretch>
            <a:fillRect/>
          </a:stretch>
        </p:blipFill>
        <p:spPr>
          <a:xfrm>
            <a:off x="4953000" y="914400"/>
            <a:ext cx="3744686" cy="5506063"/>
          </a:xfrm>
          <a:prstGeom prst="rect">
            <a:avLst/>
          </a:prstGeom>
        </p:spPr>
      </p:pic>
    </p:spTree>
    <p:extLst>
      <p:ext uri="{BB962C8B-B14F-4D97-AF65-F5344CB8AC3E}">
        <p14:creationId xmlns:p14="http://schemas.microsoft.com/office/powerpoint/2010/main" val="9361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04F-8E97-4D5F-9F6F-444FA91DDA31}"/>
              </a:ext>
            </a:extLst>
          </p:cNvPr>
          <p:cNvSpPr>
            <a:spLocks noGrp="1"/>
          </p:cNvSpPr>
          <p:nvPr>
            <p:ph type="title"/>
          </p:nvPr>
        </p:nvSpPr>
        <p:spPr/>
        <p:txBody>
          <a:bodyPr/>
          <a:lstStyle/>
          <a:p>
            <a:r>
              <a:rPr lang="en-US" dirty="0"/>
              <a:t>A Small Example Language</a:t>
            </a:r>
          </a:p>
        </p:txBody>
      </p:sp>
      <p:sp>
        <p:nvSpPr>
          <p:cNvPr id="3" name="Content Placeholder 2">
            <a:extLst>
              <a:ext uri="{FF2B5EF4-FFF2-40B4-BE49-F238E27FC236}">
                <a16:creationId xmlns:a16="http://schemas.microsoft.com/office/drawing/2014/main" id="{D790E6E1-0C05-437C-8011-532D3AD0EC4F}"/>
              </a:ext>
            </a:extLst>
          </p:cNvPr>
          <p:cNvSpPr>
            <a:spLocks noGrp="1"/>
          </p:cNvSpPr>
          <p:nvPr>
            <p:ph idx="1"/>
          </p:nvPr>
        </p:nvSpPr>
        <p:spPr>
          <a:xfrm>
            <a:off x="457200" y="1143000"/>
            <a:ext cx="4114800" cy="5105400"/>
          </a:xfrm>
        </p:spPr>
        <p:txBody>
          <a:bodyPr/>
          <a:lstStyle/>
          <a:p>
            <a:r>
              <a:rPr lang="en-US" dirty="0"/>
              <a:t>A program is a list of function declarations</a:t>
            </a:r>
          </a:p>
          <a:p>
            <a:r>
              <a:rPr lang="en-US" dirty="0"/>
              <a:t>Execution of the program is by calling the </a:t>
            </a:r>
            <a:r>
              <a:rPr lang="en-US" i="1" dirty="0"/>
              <a:t>main</a:t>
            </a:r>
            <a:r>
              <a:rPr lang="en-US" dirty="0"/>
              <a:t> function (which must be present) with the input (which must be an integer). The result of this function call is the result of the program</a:t>
            </a:r>
          </a:p>
        </p:txBody>
      </p:sp>
      <p:pic>
        <p:nvPicPr>
          <p:cNvPr id="5" name="Picture 4">
            <a:extLst>
              <a:ext uri="{FF2B5EF4-FFF2-40B4-BE49-F238E27FC236}">
                <a16:creationId xmlns:a16="http://schemas.microsoft.com/office/drawing/2014/main" id="{98C8DDB5-4F71-4879-A68B-31FF30EF23BC}"/>
              </a:ext>
            </a:extLst>
          </p:cNvPr>
          <p:cNvPicPr>
            <a:picLocks noChangeAspect="1"/>
          </p:cNvPicPr>
          <p:nvPr/>
        </p:nvPicPr>
        <p:blipFill>
          <a:blip r:embed="rId2"/>
          <a:stretch>
            <a:fillRect/>
          </a:stretch>
        </p:blipFill>
        <p:spPr>
          <a:xfrm>
            <a:off x="4953000" y="914400"/>
            <a:ext cx="3744686" cy="5506063"/>
          </a:xfrm>
          <a:prstGeom prst="rect">
            <a:avLst/>
          </a:prstGeom>
        </p:spPr>
      </p:pic>
    </p:spTree>
    <p:extLst>
      <p:ext uri="{BB962C8B-B14F-4D97-AF65-F5344CB8AC3E}">
        <p14:creationId xmlns:p14="http://schemas.microsoft.com/office/powerpoint/2010/main" val="26108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EBF0-790C-453A-9826-F527600F66F4}"/>
              </a:ext>
            </a:extLst>
          </p:cNvPr>
          <p:cNvSpPr>
            <a:spLocks noGrp="1"/>
          </p:cNvSpPr>
          <p:nvPr>
            <p:ph type="title"/>
          </p:nvPr>
        </p:nvSpPr>
        <p:spPr/>
        <p:txBody>
          <a:bodyPr/>
          <a:lstStyle/>
          <a:p>
            <a:r>
              <a:rPr lang="en-US" dirty="0"/>
              <a:t>Evaluating Expressions</a:t>
            </a:r>
          </a:p>
        </p:txBody>
      </p:sp>
      <p:sp>
        <p:nvSpPr>
          <p:cNvPr id="3" name="Content Placeholder 2">
            <a:extLst>
              <a:ext uri="{FF2B5EF4-FFF2-40B4-BE49-F238E27FC236}">
                <a16:creationId xmlns:a16="http://schemas.microsoft.com/office/drawing/2014/main" id="{11483C26-00A0-43A1-A507-F3D67CCC852A}"/>
              </a:ext>
            </a:extLst>
          </p:cNvPr>
          <p:cNvSpPr>
            <a:spLocks noGrp="1"/>
          </p:cNvSpPr>
          <p:nvPr>
            <p:ph idx="1"/>
          </p:nvPr>
        </p:nvSpPr>
        <p:spPr>
          <a:xfrm>
            <a:off x="685800" y="1066800"/>
            <a:ext cx="8077200" cy="2819400"/>
          </a:xfrm>
        </p:spPr>
        <p:txBody>
          <a:bodyPr/>
          <a:lstStyle/>
          <a:p>
            <a:r>
              <a:rPr lang="en-US" dirty="0"/>
              <a:t>In addition to the AST, we need a symbol table for variables (</a:t>
            </a:r>
            <a:r>
              <a:rPr lang="en-US" i="1" dirty="0" err="1"/>
              <a:t>vtable</a:t>
            </a:r>
            <a:r>
              <a:rPr lang="en-US" dirty="0"/>
              <a:t>) and a symbol table for functions (</a:t>
            </a:r>
            <a:r>
              <a:rPr lang="en-US" i="1" dirty="0" err="1"/>
              <a:t>ftable</a:t>
            </a:r>
            <a:r>
              <a:rPr lang="en-US" dirty="0"/>
              <a:t>)</a:t>
            </a:r>
          </a:p>
          <a:p>
            <a:r>
              <a:rPr lang="en-US" dirty="0"/>
              <a:t>Terminals are looked up. For </a:t>
            </a:r>
            <a:r>
              <a:rPr lang="en-US" b="1" dirty="0"/>
              <a:t>id</a:t>
            </a:r>
            <a:r>
              <a:rPr lang="en-US" dirty="0"/>
              <a:t> we have </a:t>
            </a:r>
            <a:r>
              <a:rPr lang="en-US" i="1" dirty="0" err="1"/>
              <a:t>getname</a:t>
            </a:r>
            <a:r>
              <a:rPr lang="en-US" i="1" dirty="0"/>
              <a:t>,</a:t>
            </a:r>
            <a:r>
              <a:rPr lang="en-US" dirty="0"/>
              <a:t> and for </a:t>
            </a:r>
            <a:r>
              <a:rPr lang="en-US" b="1" dirty="0"/>
              <a:t>num</a:t>
            </a:r>
            <a:r>
              <a:rPr lang="en-US" dirty="0"/>
              <a:t>, </a:t>
            </a:r>
            <a:r>
              <a:rPr lang="en-US" i="1" dirty="0" err="1"/>
              <a:t>getvalue</a:t>
            </a:r>
            <a:endParaRPr lang="en-US" i="1" dirty="0"/>
          </a:p>
          <a:p>
            <a:r>
              <a:rPr lang="en-US" i="1" dirty="0" err="1"/>
              <a:t>Eval_Exps</a:t>
            </a:r>
            <a:r>
              <a:rPr lang="en-US" i="1" dirty="0"/>
              <a:t> </a:t>
            </a:r>
            <a:r>
              <a:rPr lang="en-US" dirty="0"/>
              <a:t>evaluates a list of expressions to a list of values. (“::” (read: cons) is the list constructor)</a:t>
            </a:r>
          </a:p>
        </p:txBody>
      </p:sp>
      <p:pic>
        <p:nvPicPr>
          <p:cNvPr id="4" name="Picture 3">
            <a:extLst>
              <a:ext uri="{FF2B5EF4-FFF2-40B4-BE49-F238E27FC236}">
                <a16:creationId xmlns:a16="http://schemas.microsoft.com/office/drawing/2014/main" id="{B8AD6522-8583-4DA2-8498-46BB51B10FF3}"/>
              </a:ext>
            </a:extLst>
          </p:cNvPr>
          <p:cNvPicPr>
            <a:picLocks noChangeAspect="1"/>
          </p:cNvPicPr>
          <p:nvPr/>
        </p:nvPicPr>
        <p:blipFill>
          <a:blip r:embed="rId2"/>
          <a:stretch>
            <a:fillRect/>
          </a:stretch>
        </p:blipFill>
        <p:spPr>
          <a:xfrm>
            <a:off x="914400" y="4343400"/>
            <a:ext cx="7162800" cy="1908406"/>
          </a:xfrm>
          <a:prstGeom prst="rect">
            <a:avLst/>
          </a:prstGeom>
        </p:spPr>
      </p:pic>
    </p:spTree>
    <p:extLst>
      <p:ext uri="{BB962C8B-B14F-4D97-AF65-F5344CB8AC3E}">
        <p14:creationId xmlns:p14="http://schemas.microsoft.com/office/powerpoint/2010/main" val="2188330103"/>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2182</TotalTime>
  <Words>4578</Words>
  <Application>Microsoft Office PowerPoint</Application>
  <PresentationFormat>On-screen Show (4:3)</PresentationFormat>
  <Paragraphs>597</Paragraphs>
  <Slides>60</Slides>
  <Notes>47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3" baseType="lpstr">
      <vt:lpstr>Arial</vt:lpstr>
      <vt:lpstr>Arial Narrow</vt:lpstr>
      <vt:lpstr>Baskerville Old Face</vt:lpstr>
      <vt:lpstr>Courier New</vt:lpstr>
      <vt:lpstr>Monaco</vt:lpstr>
      <vt:lpstr>NimbusRomNo9L-Regu</vt:lpstr>
      <vt:lpstr>NimbusRomNo9L-ReguItal</vt:lpstr>
      <vt:lpstr>Times</vt:lpstr>
      <vt:lpstr>Times New Roman</vt:lpstr>
      <vt:lpstr>Tw Cen MT</vt:lpstr>
      <vt:lpstr>330Lect1</vt:lpstr>
      <vt:lpstr>330Lect1</vt:lpstr>
      <vt:lpstr>Photo Editor Photo</vt:lpstr>
      <vt:lpstr>CSCE 531 Compiler Construction Ch.4 [M]: Interpretation</vt:lpstr>
      <vt:lpstr>Acknowledgment</vt:lpstr>
      <vt:lpstr>The Interpretation Process</vt:lpstr>
      <vt:lpstr>Recursive Interpretation</vt:lpstr>
      <vt:lpstr>Contexts for Declarations and Commands</vt:lpstr>
      <vt:lpstr>The Structure of an Interpreter</vt:lpstr>
      <vt:lpstr>A Small Example Language</vt:lpstr>
      <vt:lpstr>A Small Example Language</vt:lpstr>
      <vt:lpstr>Evaluating Expressions</vt:lpstr>
      <vt:lpstr>Evaluating an Expression</vt:lpstr>
      <vt:lpstr>Evaluating an Expression</vt:lpstr>
      <vt:lpstr>Interpreting Function Calls</vt:lpstr>
      <vt:lpstr>Interpreting Function Calls</vt:lpstr>
      <vt:lpstr>Interpreting a Program</vt:lpstr>
      <vt:lpstr>Interpreting a Program</vt:lpstr>
      <vt:lpstr>Advantages and Disadvantages of Interpretation</vt:lpstr>
      <vt:lpstr>Advantages and Disadvantages of Interpretation</vt:lpstr>
      <vt:lpstr>Advantages and Disadvantages of Interpretation</vt:lpstr>
      <vt:lpstr>Different Kinds of Interpretation</vt:lpstr>
      <vt:lpstr>What’s next?</vt:lpstr>
      <vt:lpstr>What’s next?</vt:lpstr>
      <vt:lpstr>Intermediate code</vt:lpstr>
      <vt:lpstr>The usefulness of Interpreters</vt:lpstr>
      <vt:lpstr>Interpretation</vt:lpstr>
      <vt:lpstr>Iterative interpretation</vt:lpstr>
      <vt:lpstr>Iterative Interpreters</vt:lpstr>
      <vt:lpstr>Mini-shell</vt:lpstr>
      <vt:lpstr>Mini-Shell Interpreter</vt:lpstr>
      <vt:lpstr>Mini-Shell Interpreter</vt:lpstr>
      <vt:lpstr>Mini-Shell Interpreter</vt:lpstr>
      <vt:lpstr>Hypo: a Hypothetic Abstract Machine </vt:lpstr>
      <vt:lpstr>Hypo Code Store and Data Store</vt:lpstr>
      <vt:lpstr>Hypo: State Changes</vt:lpstr>
      <vt:lpstr>Hypo Interpreter Implementation (1)</vt:lpstr>
      <vt:lpstr>Hypo Interpreter Implementation (2)</vt:lpstr>
      <vt:lpstr>Mini-Basic Interpreter</vt:lpstr>
      <vt:lpstr>The Mini-Basic Interpreter (Core)</vt:lpstr>
      <vt:lpstr>TAM</vt:lpstr>
      <vt:lpstr>TAM machine architecture</vt:lpstr>
      <vt:lpstr>TAM Registers</vt:lpstr>
      <vt:lpstr>TAM Machine code</vt:lpstr>
      <vt:lpstr>TAM Instruction set</vt:lpstr>
      <vt:lpstr>TAM machine architecture</vt:lpstr>
      <vt:lpstr>TAM machine architecture</vt:lpstr>
      <vt:lpstr>Global Variable and Assignment Command</vt:lpstr>
      <vt:lpstr>Recursive interpretation</vt:lpstr>
      <vt:lpstr>Recursive Interpreter for MiniTriangle</vt:lpstr>
      <vt:lpstr>Recursive Interpreter for MiniTriangle</vt:lpstr>
      <vt:lpstr>AST Construction: Review (Sec. 4.4.2)</vt:lpstr>
      <vt:lpstr>Recursive Interpreter for MiniTriangle</vt:lpstr>
      <vt:lpstr>Recursive Interpreter for MiniTriangle</vt:lpstr>
      <vt:lpstr>Recursive Interpreter for MiniTriangle</vt:lpstr>
      <vt:lpstr>Recursive Interpreter for MiniTriangle</vt:lpstr>
      <vt:lpstr>Recursive Interpreter for MiniTriangle</vt:lpstr>
      <vt:lpstr>Recursive Interpreter for MiniTriangle</vt:lpstr>
      <vt:lpstr>Alternative Design for the Mini-Triangle Recursive Interpreter</vt:lpstr>
      <vt:lpstr>Recursive Interpreter and Semantics</vt:lpstr>
      <vt:lpstr>Recursive interpreters</vt:lpstr>
      <vt:lpstr>Interpreters are everywhere on the web</vt:lpstr>
      <vt:lpstr>Interpreters versus Compilers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97</cp:revision>
  <dcterms:created xsi:type="dcterms:W3CDTF">2004-08-19T01:30:12Z</dcterms:created>
  <dcterms:modified xsi:type="dcterms:W3CDTF">2021-03-18T18:38:51Z</dcterms:modified>
</cp:coreProperties>
</file>