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5" r:id="rId2"/>
  </p:sldMasterIdLst>
  <p:notesMasterIdLst>
    <p:notesMasterId r:id="rId29"/>
  </p:notesMasterIdLst>
  <p:handoutMasterIdLst>
    <p:handoutMasterId r:id="rId30"/>
  </p:handoutMasterIdLst>
  <p:sldIdLst>
    <p:sldId id="256" r:id="rId3"/>
    <p:sldId id="351" r:id="rId4"/>
    <p:sldId id="590" r:id="rId5"/>
    <p:sldId id="591" r:id="rId6"/>
    <p:sldId id="592" r:id="rId7"/>
    <p:sldId id="593" r:id="rId8"/>
    <p:sldId id="594" r:id="rId9"/>
    <p:sldId id="595" r:id="rId10"/>
    <p:sldId id="596" r:id="rId11"/>
    <p:sldId id="491" r:id="rId12"/>
    <p:sldId id="497" r:id="rId13"/>
    <p:sldId id="498" r:id="rId14"/>
    <p:sldId id="499" r:id="rId15"/>
    <p:sldId id="598" r:id="rId16"/>
    <p:sldId id="597" r:id="rId17"/>
    <p:sldId id="599" r:id="rId18"/>
    <p:sldId id="600" r:id="rId19"/>
    <p:sldId id="602" r:id="rId20"/>
    <p:sldId id="601" r:id="rId21"/>
    <p:sldId id="604" r:id="rId22"/>
    <p:sldId id="603" r:id="rId23"/>
    <p:sldId id="605" r:id="rId24"/>
    <p:sldId id="606" r:id="rId25"/>
    <p:sldId id="607" r:id="rId26"/>
    <p:sldId id="608" r:id="rId27"/>
    <p:sldId id="609" r:id="rId2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0743" autoAdjust="0"/>
  </p:normalViewPr>
  <p:slideViewPr>
    <p:cSldViewPr>
      <p:cViewPr varScale="1">
        <p:scale>
          <a:sx n="64" d="100"/>
          <a:sy n="64" d="100"/>
        </p:scale>
        <p:origin x="60" y="1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E22C125-E496-492F-A135-44193502AA24}"/>
              </a:ext>
            </a:extLst>
          </p:cNvPr>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22531" name="Rectangle 3">
            <a:extLst>
              <a:ext uri="{FF2B5EF4-FFF2-40B4-BE49-F238E27FC236}">
                <a16:creationId xmlns:a16="http://schemas.microsoft.com/office/drawing/2014/main" id="{96320140-508B-4BE1-A9D5-FEA8100B3E56}"/>
              </a:ext>
            </a:extLst>
          </p:cNvPr>
          <p:cNvSpPr>
            <a:spLocks noGrp="1" noChangeArrowheads="1"/>
          </p:cNvSpPr>
          <p:nvPr>
            <p:ph type="dt" sz="quarter"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22532" name="Rectangle 4">
            <a:extLst>
              <a:ext uri="{FF2B5EF4-FFF2-40B4-BE49-F238E27FC236}">
                <a16:creationId xmlns:a16="http://schemas.microsoft.com/office/drawing/2014/main" id="{C7F4002D-6106-4BEB-909F-9D4B7673E2CF}"/>
              </a:ext>
            </a:extLst>
          </p:cNvPr>
          <p:cNvSpPr>
            <a:spLocks noGrp="1" noChangeArrowheads="1"/>
          </p:cNvSpPr>
          <p:nvPr>
            <p:ph type="ftr" sz="quarter" idx="2"/>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pPr>
              <a:defRPr/>
            </a:pPr>
            <a:endParaRPr lang="en-US"/>
          </a:p>
        </p:txBody>
      </p:sp>
      <p:sp>
        <p:nvSpPr>
          <p:cNvPr id="22533" name="Rectangle 5">
            <a:extLst>
              <a:ext uri="{FF2B5EF4-FFF2-40B4-BE49-F238E27FC236}">
                <a16:creationId xmlns:a16="http://schemas.microsoft.com/office/drawing/2014/main" id="{17C70907-463D-4B36-BA0B-4E07356F13AC}"/>
              </a:ext>
            </a:extLst>
          </p:cNvPr>
          <p:cNvSpPr>
            <a:spLocks noGrp="1" noChangeArrowheads="1"/>
          </p:cNvSpPr>
          <p:nvPr>
            <p:ph type="sldNum" sz="quarter" idx="3"/>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4E09335-9649-47C0-9AA9-675A3006B526}"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0A229A45-0DFF-4371-B14A-4FA73493AC5C}"/>
              </a:ext>
            </a:extLst>
          </p:cNvPr>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z="1200"/>
            </a:lvl1pPr>
          </a:lstStyle>
          <a:p>
            <a:pPr>
              <a:defRPr/>
            </a:pPr>
            <a:endParaRPr lang="en-US"/>
          </a:p>
        </p:txBody>
      </p:sp>
      <p:sp>
        <p:nvSpPr>
          <p:cNvPr id="59395" name="Rectangle 3">
            <a:extLst>
              <a:ext uri="{FF2B5EF4-FFF2-40B4-BE49-F238E27FC236}">
                <a16:creationId xmlns:a16="http://schemas.microsoft.com/office/drawing/2014/main" id="{2C98E165-E1B2-4455-92CA-59F5761E580D}"/>
              </a:ext>
            </a:extLst>
          </p:cNvPr>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0" hangingPunct="0">
              <a:defRPr sz="1200"/>
            </a:lvl1pPr>
          </a:lstStyle>
          <a:p>
            <a:pPr>
              <a:defRPr/>
            </a:pPr>
            <a:endParaRPr lang="en-US"/>
          </a:p>
        </p:txBody>
      </p:sp>
      <p:sp>
        <p:nvSpPr>
          <p:cNvPr id="110596" name="Rectangle 4">
            <a:extLst>
              <a:ext uri="{FF2B5EF4-FFF2-40B4-BE49-F238E27FC236}">
                <a16:creationId xmlns:a16="http://schemas.microsoft.com/office/drawing/2014/main" id="{9B99B4FF-82D5-4F20-82E0-E7BEBC996FA9}"/>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a:extLst>
              <a:ext uri="{FF2B5EF4-FFF2-40B4-BE49-F238E27FC236}">
                <a16:creationId xmlns:a16="http://schemas.microsoft.com/office/drawing/2014/main" id="{DD4B88F2-B8C6-4DEE-8A4F-5BDCFF85A848}"/>
              </a:ext>
            </a:extLst>
          </p:cNvPr>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a:extLst>
              <a:ext uri="{FF2B5EF4-FFF2-40B4-BE49-F238E27FC236}">
                <a16:creationId xmlns:a16="http://schemas.microsoft.com/office/drawing/2014/main" id="{1044346D-0811-4AF2-98F5-B9E975795D5F}"/>
              </a:ext>
            </a:extLst>
          </p:cNvPr>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z="1200"/>
            </a:lvl1pPr>
          </a:lstStyle>
          <a:p>
            <a:pPr>
              <a:defRPr/>
            </a:pPr>
            <a:endParaRPr lang="en-US"/>
          </a:p>
        </p:txBody>
      </p:sp>
      <p:sp>
        <p:nvSpPr>
          <p:cNvPr id="59399" name="Rectangle 7">
            <a:extLst>
              <a:ext uri="{FF2B5EF4-FFF2-40B4-BE49-F238E27FC236}">
                <a16:creationId xmlns:a16="http://schemas.microsoft.com/office/drawing/2014/main" id="{7BB158BB-5E32-4406-AC39-B966923972E5}"/>
              </a:ext>
            </a:extLst>
          </p:cNvPr>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0" hangingPunct="0">
              <a:defRPr sz="1200"/>
            </a:lvl1pPr>
          </a:lstStyle>
          <a:p>
            <a:fld id="{982F55E1-21BD-47A3-B916-432ABA5EA99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diku.dk/~torbenm/Basics/index.html"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www.dcs.gla.ac.uk/~daw/books/PLPJ/" TargetMode="External"/><Relationship Id="rId4" Type="http://schemas.openxmlformats.org/officeDocument/2006/relationships/hyperlink" Target="https://cse.sc.edu/~mgv/csce531sp20/basics_lulu2.pdf"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a:extLst>
              <a:ext uri="{FF2B5EF4-FFF2-40B4-BE49-F238E27FC236}">
                <a16:creationId xmlns:a16="http://schemas.microsoft.com/office/drawing/2014/main" id="{D8053BEB-AEA0-4520-AED0-17D237BB56D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ABC4CDDA-22CE-4A5D-9D38-4E761EDB21BD}" type="slidenum">
              <a:rPr lang="en-US" altLang="en-US" sz="1200"/>
              <a:pPr/>
              <a:t>1</a:t>
            </a:fld>
            <a:endParaRPr lang="en-US" altLang="en-US" sz="1200"/>
          </a:p>
        </p:txBody>
      </p:sp>
      <p:sp>
        <p:nvSpPr>
          <p:cNvPr id="111619" name="Rectangle 2">
            <a:extLst>
              <a:ext uri="{FF2B5EF4-FFF2-40B4-BE49-F238E27FC236}">
                <a16:creationId xmlns:a16="http://schemas.microsoft.com/office/drawing/2014/main" id="{1BF0AA46-8792-4364-BC0C-B23CFE7CD30C}"/>
              </a:ext>
            </a:extLst>
          </p:cNvPr>
          <p:cNvSpPr>
            <a:spLocks noGrp="1" noRot="1" noChangeAspect="1" noChangeArrowheads="1" noTextEdit="1"/>
          </p:cNvSpPr>
          <p:nvPr>
            <p:ph type="sldImg"/>
          </p:nvPr>
        </p:nvSpPr>
        <p:spPr>
          <a:ln/>
        </p:spPr>
      </p:sp>
      <p:sp>
        <p:nvSpPr>
          <p:cNvPr id="111620" name="Rectangle 3">
            <a:extLst>
              <a:ext uri="{FF2B5EF4-FFF2-40B4-BE49-F238E27FC236}">
                <a16:creationId xmlns:a16="http://schemas.microsoft.com/office/drawing/2014/main" id="{E8979E16-4B87-4599-98B6-FD88F5D2056F}"/>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a:extLst>
              <a:ext uri="{FF2B5EF4-FFF2-40B4-BE49-F238E27FC236}">
                <a16:creationId xmlns:a16="http://schemas.microsoft.com/office/drawing/2014/main" id="{EC35D825-B3DD-4DE0-B2AC-A429B6427490}"/>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853490C3-ABB7-4BBE-B914-1E725F2AA7D6}" type="slidenum">
              <a:rPr lang="en-US" altLang="en-US" sz="1200"/>
              <a:pPr/>
              <a:t>11</a:t>
            </a:fld>
            <a:endParaRPr lang="en-US" altLang="en-US" sz="1200"/>
          </a:p>
        </p:txBody>
      </p:sp>
      <p:sp>
        <p:nvSpPr>
          <p:cNvPr id="114691" name="Rectangle 2">
            <a:extLst>
              <a:ext uri="{FF2B5EF4-FFF2-40B4-BE49-F238E27FC236}">
                <a16:creationId xmlns:a16="http://schemas.microsoft.com/office/drawing/2014/main" id="{AB1E2F64-3053-45E8-8C03-BD0DC3F4AF2C}"/>
              </a:ext>
            </a:extLst>
          </p:cNvPr>
          <p:cNvSpPr>
            <a:spLocks noGrp="1" noRot="1" noChangeAspect="1" noChangeArrowheads="1" noTextEdit="1"/>
          </p:cNvSpPr>
          <p:nvPr>
            <p:ph type="sldImg"/>
          </p:nvPr>
        </p:nvSpPr>
        <p:spPr>
          <a:ln/>
        </p:spPr>
      </p:sp>
      <p:sp>
        <p:nvSpPr>
          <p:cNvPr id="114692" name="Rectangle 3">
            <a:extLst>
              <a:ext uri="{FF2B5EF4-FFF2-40B4-BE49-F238E27FC236}">
                <a16:creationId xmlns:a16="http://schemas.microsoft.com/office/drawing/2014/main" id="{D194B8CB-3B03-4A50-8443-204DD67D785B}"/>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E4CC5871-56A1-4918-A4AF-35B6C514AC1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78AC531D-B061-42FF-85C3-A3CAC12DB57A}" type="slidenum">
              <a:rPr lang="en-US" altLang="en-US" sz="1200"/>
              <a:pPr/>
              <a:t>12</a:t>
            </a:fld>
            <a:endParaRPr lang="en-US" altLang="en-US" sz="1200"/>
          </a:p>
        </p:txBody>
      </p:sp>
      <p:sp>
        <p:nvSpPr>
          <p:cNvPr id="115715" name="Rectangle 2">
            <a:extLst>
              <a:ext uri="{FF2B5EF4-FFF2-40B4-BE49-F238E27FC236}">
                <a16:creationId xmlns:a16="http://schemas.microsoft.com/office/drawing/2014/main" id="{A44E35AA-B2DC-45FB-968A-6814791123E3}"/>
              </a:ext>
            </a:extLst>
          </p:cNvPr>
          <p:cNvSpPr>
            <a:spLocks noGrp="1" noRot="1" noChangeAspect="1" noChangeArrowheads="1" noTextEdit="1"/>
          </p:cNvSpPr>
          <p:nvPr>
            <p:ph type="sldImg"/>
          </p:nvPr>
        </p:nvSpPr>
        <p:spPr>
          <a:ln/>
        </p:spPr>
      </p:sp>
      <p:sp>
        <p:nvSpPr>
          <p:cNvPr id="115716" name="Rectangle 3">
            <a:extLst>
              <a:ext uri="{FF2B5EF4-FFF2-40B4-BE49-F238E27FC236}">
                <a16:creationId xmlns:a16="http://schemas.microsoft.com/office/drawing/2014/main" id="{625718DB-ADD0-436C-B0E0-07B5101BC55C}"/>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a:extLst>
              <a:ext uri="{FF2B5EF4-FFF2-40B4-BE49-F238E27FC236}">
                <a16:creationId xmlns:a16="http://schemas.microsoft.com/office/drawing/2014/main" id="{65794750-FC13-408D-BBFD-AF38F2E540F3}"/>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D5009234-698E-4D7A-A4ED-57F80F5F2FD1}" type="slidenum">
              <a:rPr lang="en-US" altLang="en-US" sz="1200"/>
              <a:pPr/>
              <a:t>13</a:t>
            </a:fld>
            <a:endParaRPr lang="en-US" altLang="en-US" sz="1200"/>
          </a:p>
        </p:txBody>
      </p:sp>
      <p:sp>
        <p:nvSpPr>
          <p:cNvPr id="116739" name="Rectangle 2">
            <a:extLst>
              <a:ext uri="{FF2B5EF4-FFF2-40B4-BE49-F238E27FC236}">
                <a16:creationId xmlns:a16="http://schemas.microsoft.com/office/drawing/2014/main" id="{ACAA5A43-E50A-422D-973B-C9155B054E99}"/>
              </a:ext>
            </a:extLst>
          </p:cNvPr>
          <p:cNvSpPr>
            <a:spLocks noGrp="1" noRot="1" noChangeAspect="1" noChangeArrowheads="1" noTextEdit="1"/>
          </p:cNvSpPr>
          <p:nvPr>
            <p:ph type="sldImg"/>
          </p:nvPr>
        </p:nvSpPr>
        <p:spPr>
          <a:ln/>
        </p:spPr>
      </p:sp>
      <p:sp>
        <p:nvSpPr>
          <p:cNvPr id="116740" name="Rectangle 3">
            <a:extLst>
              <a:ext uri="{FF2B5EF4-FFF2-40B4-BE49-F238E27FC236}">
                <a16:creationId xmlns:a16="http://schemas.microsoft.com/office/drawing/2014/main" id="{A320ABE5-4DFD-4534-AF98-FEE7AED12BE8}"/>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79304F4D-A7E7-44E4-AEF7-AD17478DF331}"/>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635ADB51-3739-4BC5-AF88-BF98334BFB54}" type="slidenum">
              <a:rPr lang="en-US" altLang="en-US" sz="1200"/>
              <a:pPr/>
              <a:t>14</a:t>
            </a:fld>
            <a:endParaRPr lang="en-US" altLang="en-US" sz="1200"/>
          </a:p>
        </p:txBody>
      </p:sp>
      <p:sp>
        <p:nvSpPr>
          <p:cNvPr id="47107" name="Rectangle 2">
            <a:extLst>
              <a:ext uri="{FF2B5EF4-FFF2-40B4-BE49-F238E27FC236}">
                <a16:creationId xmlns:a16="http://schemas.microsoft.com/office/drawing/2014/main" id="{73FDE1C0-B509-4A02-8E89-8BC18112914E}"/>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D8BC0147-28CF-412C-9061-B2129E47AF22}"/>
              </a:ext>
            </a:extLst>
          </p:cNvPr>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 3.1]</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19</a:t>
            </a:fld>
            <a:endParaRPr lang="en-US" altLang="en-US"/>
          </a:p>
        </p:txBody>
      </p:sp>
    </p:spTree>
    <p:extLst>
      <p:ext uri="{BB962C8B-B14F-4D97-AF65-F5344CB8AC3E}">
        <p14:creationId xmlns:p14="http://schemas.microsoft.com/office/powerpoint/2010/main" val="5294036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a:extLst>
              <a:ext uri="{FF2B5EF4-FFF2-40B4-BE49-F238E27FC236}">
                <a16:creationId xmlns:a16="http://schemas.microsoft.com/office/drawing/2014/main" id="{72539C20-DB5D-46D2-A96F-B7F82F7B6D5F}"/>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BF5F6D7B-8486-4001-B9CD-238C4F1AAF43}" type="slidenum">
              <a:rPr lang="en-US" altLang="en-US" sz="1200"/>
              <a:pPr/>
              <a:t>20</a:t>
            </a:fld>
            <a:endParaRPr lang="en-US" altLang="en-US" sz="1200"/>
          </a:p>
        </p:txBody>
      </p:sp>
      <p:sp>
        <p:nvSpPr>
          <p:cNvPr id="152579" name="Rectangle 2">
            <a:extLst>
              <a:ext uri="{FF2B5EF4-FFF2-40B4-BE49-F238E27FC236}">
                <a16:creationId xmlns:a16="http://schemas.microsoft.com/office/drawing/2014/main" id="{30FE216B-CAF2-4EAC-858B-88E605EB6AB1}"/>
              </a:ext>
            </a:extLst>
          </p:cNvPr>
          <p:cNvSpPr>
            <a:spLocks noGrp="1" noRot="1" noChangeAspect="1" noChangeArrowheads="1" noTextEdit="1"/>
          </p:cNvSpPr>
          <p:nvPr>
            <p:ph type="sldImg"/>
          </p:nvPr>
        </p:nvSpPr>
        <p:spPr>
          <a:ln/>
        </p:spPr>
      </p:sp>
      <p:sp>
        <p:nvSpPr>
          <p:cNvPr id="152580" name="Rectangle 3">
            <a:extLst>
              <a:ext uri="{FF2B5EF4-FFF2-40B4-BE49-F238E27FC236}">
                <a16:creationId xmlns:a16="http://schemas.microsoft.com/office/drawing/2014/main" id="{1FB22DA7-25E7-4350-98D8-DC87DD5E82B0}"/>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 3.1.1]</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21</a:t>
            </a:fld>
            <a:endParaRPr lang="en-US" altLang="en-US"/>
          </a:p>
        </p:txBody>
      </p:sp>
    </p:spTree>
    <p:extLst>
      <p:ext uri="{BB962C8B-B14F-4D97-AF65-F5344CB8AC3E}">
        <p14:creationId xmlns:p14="http://schemas.microsoft.com/office/powerpoint/2010/main" val="23582152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 3.1.2]</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22</a:t>
            </a:fld>
            <a:endParaRPr lang="en-US" altLang="en-US"/>
          </a:p>
        </p:txBody>
      </p:sp>
    </p:spTree>
    <p:extLst>
      <p:ext uri="{BB962C8B-B14F-4D97-AF65-F5344CB8AC3E}">
        <p14:creationId xmlns:p14="http://schemas.microsoft.com/office/powerpoint/2010/main" val="41715235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 3.1.2]</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23</a:t>
            </a:fld>
            <a:endParaRPr lang="en-US" altLang="en-US"/>
          </a:p>
        </p:txBody>
      </p:sp>
    </p:spTree>
    <p:extLst>
      <p:ext uri="{BB962C8B-B14F-4D97-AF65-F5344CB8AC3E}">
        <p14:creationId xmlns:p14="http://schemas.microsoft.com/office/powerpoint/2010/main" val="3343967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some complicated languages, the stack is not enough to deal with scope.  See p. 101 [M].</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24</a:t>
            </a:fld>
            <a:endParaRPr lang="en-US" altLang="en-US"/>
          </a:p>
        </p:txBody>
      </p:sp>
    </p:spTree>
    <p:extLst>
      <p:ext uri="{BB962C8B-B14F-4D97-AF65-F5344CB8AC3E}">
        <p14:creationId xmlns:p14="http://schemas.microsoft.com/office/powerpoint/2010/main" val="769120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83FC8ACC-1C44-4779-8A8C-5483309C5DF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B11E7405-97C5-4D3C-A7DB-AC00EFB1C97A}" type="slidenum">
              <a:rPr lang="en-US" altLang="en-US" sz="1200">
                <a:solidFill>
                  <a:srgbClr val="000000"/>
                </a:solidFill>
              </a:rPr>
              <a:pPr/>
              <a:t>2</a:t>
            </a:fld>
            <a:endParaRPr lang="en-US" altLang="en-US" sz="1200">
              <a:solidFill>
                <a:srgbClr val="000000"/>
              </a:solidFill>
            </a:endParaRPr>
          </a:p>
        </p:txBody>
      </p:sp>
      <p:sp>
        <p:nvSpPr>
          <p:cNvPr id="69635" name="Rectangle 2">
            <a:extLst>
              <a:ext uri="{FF2B5EF4-FFF2-40B4-BE49-F238E27FC236}">
                <a16:creationId xmlns:a16="http://schemas.microsoft.com/office/drawing/2014/main" id="{0A4BFF6D-20B4-42D5-9317-610CB8350C53}"/>
              </a:ext>
            </a:extLst>
          </p:cNvPr>
          <p:cNvSpPr>
            <a:spLocks noGrp="1" noRot="1" noChangeAspect="1" noChangeArrowheads="1" noTextEdit="1"/>
          </p:cNvSpPr>
          <p:nvPr>
            <p:ph type="sldImg"/>
          </p:nvPr>
        </p:nvSpPr>
        <p:spPr>
          <a:ln/>
        </p:spPr>
      </p:sp>
      <p:sp>
        <p:nvSpPr>
          <p:cNvPr id="69636" name="Rectangle 3">
            <a:extLst>
              <a:ext uri="{FF2B5EF4-FFF2-40B4-BE49-F238E27FC236}">
                <a16:creationId xmlns:a16="http://schemas.microsoft.com/office/drawing/2014/main" id="{9235906E-4A18-4ACC-9F9A-73D74F9B290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 textbooks are: </a:t>
            </a:r>
          </a:p>
          <a:p>
            <a:pPr>
              <a:buFont typeface="Arial" panose="020B0604020202020204" pitchFamily="34" charset="0"/>
              <a:buChar char="•"/>
            </a:pPr>
            <a:r>
              <a:rPr lang="en-US" dirty="0"/>
              <a:t>Aarne Ranta [R]. </a:t>
            </a:r>
            <a:r>
              <a:rPr lang="en-US" i="1" dirty="0"/>
              <a:t>Implementing Programming Languages: An Introduction to Compilers and Interpreters</a:t>
            </a:r>
            <a:r>
              <a:rPr lang="en-US" dirty="0"/>
              <a:t>. College Publications, 2012. ISBN: 978-1-84890-064-6. (required text). </a:t>
            </a:r>
          </a:p>
          <a:p>
            <a:pPr>
              <a:buFont typeface="Arial" panose="020B0604020202020204" pitchFamily="34" charset="0"/>
              <a:buChar char="•"/>
            </a:pPr>
            <a:r>
              <a:rPr lang="en-US" dirty="0"/>
              <a:t>Torben </a:t>
            </a:r>
            <a:r>
              <a:rPr lang="en-US" dirty="0" err="1"/>
              <a:t>Aegidius</a:t>
            </a:r>
            <a:r>
              <a:rPr lang="en-US" dirty="0"/>
              <a:t> Mogensen [M]. </a:t>
            </a:r>
            <a:r>
              <a:rPr lang="en-US" i="1" dirty="0"/>
              <a:t>Introduction to Compiler Design, second edition</a:t>
            </a:r>
            <a:r>
              <a:rPr lang="en-US" dirty="0"/>
              <a:t>. Springer, 2017. ISBN: 978-3-319-66965-6. (required text). </a:t>
            </a:r>
          </a:p>
          <a:p>
            <a:pPr>
              <a:buFont typeface="Arial" panose="020B0604020202020204" pitchFamily="34" charset="0"/>
              <a:buChar char="•"/>
            </a:pPr>
            <a:r>
              <a:rPr lang="en-US" dirty="0"/>
              <a:t>We will use parts of </a:t>
            </a:r>
            <a:r>
              <a:rPr lang="en-US" dirty="0">
                <a:hlinkClick r:id="rId3"/>
              </a:rPr>
              <a:t>this free online textbook</a:t>
            </a:r>
            <a:r>
              <a:rPr lang="en-US" dirty="0"/>
              <a:t> from 2010 by Torben Mogensen of the Department of Computer Science at the University of Copenhagen [M10] (</a:t>
            </a:r>
            <a:r>
              <a:rPr lang="en-US" dirty="0">
                <a:hlinkClick r:id="rId4"/>
              </a:rPr>
              <a:t>local copy</a:t>
            </a:r>
            <a:r>
              <a:rPr lang="en-US" dirty="0"/>
              <a:t>). </a:t>
            </a:r>
          </a:p>
          <a:p>
            <a:pPr>
              <a:buFont typeface="Arial" panose="020B0604020202020204" pitchFamily="34" charset="0"/>
              <a:buChar char="•"/>
            </a:pPr>
            <a:r>
              <a:rPr lang="en-US" dirty="0"/>
              <a:t>Watt, David A. and Deryck F. Brown [W]. </a:t>
            </a:r>
            <a:r>
              <a:rPr lang="en-US" i="1" dirty="0"/>
              <a:t>Programming Language Processors in Java</a:t>
            </a:r>
            <a:r>
              <a:rPr lang="en-US" dirty="0"/>
              <a:t>. Prentice-Hall, 2000 (not required; we will use parts of it). </a:t>
            </a:r>
            <a:r>
              <a:rPr lang="en-US" dirty="0">
                <a:hlinkClick r:id="rId5"/>
              </a:rPr>
              <a:t>Supplementary materials from the author</a:t>
            </a:r>
            <a:r>
              <a:rPr lang="en-US" dirty="0"/>
              <a:t>, including an errata list, are available. </a:t>
            </a:r>
          </a:p>
          <a:p>
            <a:pPr>
              <a:buFont typeface="Arial" panose="020B0604020202020204" pitchFamily="34" charset="0"/>
              <a:buChar char="•"/>
            </a:pPr>
            <a:r>
              <a:rPr lang="en-US" dirty="0"/>
              <a:t>[G] can easily be found online in pdf.</a:t>
            </a:r>
          </a:p>
          <a:p>
            <a:pPr>
              <a:buFont typeface="Arial" panose="020B0604020202020204" pitchFamily="34" charset="0"/>
              <a:buChar char="•"/>
            </a:pPr>
            <a:endParaRPr lang="en-US" dirty="0"/>
          </a:p>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B825F064-A755-4D16-ACF6-144D7D723920}"/>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4D708E9B-FE80-4D07-9BB8-8B7A45045C75}" type="slidenum">
              <a:rPr lang="en-US" altLang="en-US" sz="1200"/>
              <a:pPr/>
              <a:t>4</a:t>
            </a:fld>
            <a:endParaRPr lang="en-US" altLang="en-US" sz="1200"/>
          </a:p>
        </p:txBody>
      </p:sp>
      <p:sp>
        <p:nvSpPr>
          <p:cNvPr id="117763" name="Rectangle 2">
            <a:extLst>
              <a:ext uri="{FF2B5EF4-FFF2-40B4-BE49-F238E27FC236}">
                <a16:creationId xmlns:a16="http://schemas.microsoft.com/office/drawing/2014/main" id="{CC53F05B-AC9A-4E9C-802A-091331905BF0}"/>
              </a:ext>
            </a:extLst>
          </p:cNvPr>
          <p:cNvSpPr>
            <a:spLocks noGrp="1" noRot="1" noChangeAspect="1" noChangeArrowheads="1" noTextEdit="1"/>
          </p:cNvSpPr>
          <p:nvPr>
            <p:ph type="sldImg"/>
          </p:nvPr>
        </p:nvSpPr>
        <p:spPr>
          <a:ln/>
        </p:spPr>
      </p:sp>
      <p:sp>
        <p:nvSpPr>
          <p:cNvPr id="117764" name="Rectangle 3">
            <a:extLst>
              <a:ext uri="{FF2B5EF4-FFF2-40B4-BE49-F238E27FC236}">
                <a16:creationId xmlns:a16="http://schemas.microsoft.com/office/drawing/2014/main" id="{BDD64E76-1DC5-42CF-A117-348EE95DF97A}"/>
              </a:ext>
            </a:extLst>
          </p:cNvPr>
          <p:cNvSpPr>
            <a:spLocks noGrp="1" noChangeArrowheads="1"/>
          </p:cNvSpPr>
          <p:nvPr>
            <p:ph type="body" idx="1"/>
          </p:nvPr>
        </p:nvSpPr>
        <p:spPr>
          <a:xfrm>
            <a:off x="934720" y="4415790"/>
            <a:ext cx="5140960" cy="4183380"/>
          </a:xfrm>
          <a:noFill/>
        </p:spPr>
        <p:txBody>
          <a:bodyPr/>
          <a:lstStyle/>
          <a:p>
            <a:endParaRPr lang="en-US" altLang="en-US"/>
          </a:p>
        </p:txBody>
      </p:sp>
    </p:spTree>
    <p:extLst>
      <p:ext uri="{BB962C8B-B14F-4D97-AF65-F5344CB8AC3E}">
        <p14:creationId xmlns:p14="http://schemas.microsoft.com/office/powerpoint/2010/main" val="2640897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a:extLst>
              <a:ext uri="{FF2B5EF4-FFF2-40B4-BE49-F238E27FC236}">
                <a16:creationId xmlns:a16="http://schemas.microsoft.com/office/drawing/2014/main" id="{F025865F-A672-4AD2-A4BA-CDB4C7FE7C7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DCFEACAA-4D33-4305-A444-65F2A44B87D3}" type="slidenum">
              <a:rPr lang="en-US" altLang="en-US" sz="1200"/>
              <a:pPr/>
              <a:t>5</a:t>
            </a:fld>
            <a:endParaRPr lang="en-US" altLang="en-US" sz="1200"/>
          </a:p>
        </p:txBody>
      </p:sp>
      <p:sp>
        <p:nvSpPr>
          <p:cNvPr id="138243" name="Rectangle 2">
            <a:extLst>
              <a:ext uri="{FF2B5EF4-FFF2-40B4-BE49-F238E27FC236}">
                <a16:creationId xmlns:a16="http://schemas.microsoft.com/office/drawing/2014/main" id="{F824135C-4B05-4F6F-9AD0-7616263FD649}"/>
              </a:ext>
            </a:extLst>
          </p:cNvPr>
          <p:cNvSpPr>
            <a:spLocks noGrp="1" noRot="1" noChangeAspect="1" noChangeArrowheads="1" noTextEdit="1"/>
          </p:cNvSpPr>
          <p:nvPr>
            <p:ph type="sldImg"/>
          </p:nvPr>
        </p:nvSpPr>
        <p:spPr>
          <a:ln/>
        </p:spPr>
      </p:sp>
      <p:sp>
        <p:nvSpPr>
          <p:cNvPr id="138244" name="Rectangle 3">
            <a:extLst>
              <a:ext uri="{FF2B5EF4-FFF2-40B4-BE49-F238E27FC236}">
                <a16:creationId xmlns:a16="http://schemas.microsoft.com/office/drawing/2014/main" id="{146992E7-45BD-4C51-B7E8-DA415DB5278D}"/>
              </a:ext>
            </a:extLst>
          </p:cNvPr>
          <p:cNvSpPr>
            <a:spLocks noGrp="1" noChangeArrowheads="1"/>
          </p:cNvSpPr>
          <p:nvPr>
            <p:ph type="body" idx="1"/>
          </p:nvPr>
        </p:nvSpPr>
        <p:spPr>
          <a:xfrm>
            <a:off x="934720" y="4415790"/>
            <a:ext cx="5140960" cy="4183380"/>
          </a:xfrm>
          <a:noFill/>
        </p:spPr>
        <p:txBody>
          <a:bodyPr/>
          <a:lstStyle/>
          <a:p>
            <a:endParaRPr lang="en-US" altLang="en-US"/>
          </a:p>
        </p:txBody>
      </p:sp>
    </p:spTree>
    <p:extLst>
      <p:ext uri="{BB962C8B-B14F-4D97-AF65-F5344CB8AC3E}">
        <p14:creationId xmlns:p14="http://schemas.microsoft.com/office/powerpoint/2010/main" val="929228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a:extLst>
              <a:ext uri="{FF2B5EF4-FFF2-40B4-BE49-F238E27FC236}">
                <a16:creationId xmlns:a16="http://schemas.microsoft.com/office/drawing/2014/main" id="{0F210181-5229-454B-8116-EABC208C5E50}"/>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3BF5C07E-2DA9-4678-AB87-68FC500B4C1C}" type="slidenum">
              <a:rPr lang="en-US" altLang="en-US" sz="1200"/>
              <a:pPr/>
              <a:t>6</a:t>
            </a:fld>
            <a:endParaRPr lang="en-US" altLang="en-US" sz="1200"/>
          </a:p>
        </p:txBody>
      </p:sp>
      <p:sp>
        <p:nvSpPr>
          <p:cNvPr id="139267" name="Rectangle 2">
            <a:extLst>
              <a:ext uri="{FF2B5EF4-FFF2-40B4-BE49-F238E27FC236}">
                <a16:creationId xmlns:a16="http://schemas.microsoft.com/office/drawing/2014/main" id="{22177E0E-A653-4EF2-9CB4-FC0C53323B51}"/>
              </a:ext>
            </a:extLst>
          </p:cNvPr>
          <p:cNvSpPr>
            <a:spLocks noGrp="1" noRot="1" noChangeAspect="1" noChangeArrowheads="1" noTextEdit="1"/>
          </p:cNvSpPr>
          <p:nvPr>
            <p:ph type="sldImg"/>
          </p:nvPr>
        </p:nvSpPr>
        <p:spPr>
          <a:ln/>
        </p:spPr>
      </p:sp>
      <p:sp>
        <p:nvSpPr>
          <p:cNvPr id="139268" name="Rectangle 3">
            <a:extLst>
              <a:ext uri="{FF2B5EF4-FFF2-40B4-BE49-F238E27FC236}">
                <a16:creationId xmlns:a16="http://schemas.microsoft.com/office/drawing/2014/main" id="{5739D59D-0CE6-4958-9106-592DC07C3C19}"/>
              </a:ext>
            </a:extLst>
          </p:cNvPr>
          <p:cNvSpPr>
            <a:spLocks noGrp="1" noChangeArrowheads="1"/>
          </p:cNvSpPr>
          <p:nvPr>
            <p:ph type="body" idx="1"/>
          </p:nvPr>
        </p:nvSpPr>
        <p:spPr>
          <a:xfrm>
            <a:off x="934720" y="4415790"/>
            <a:ext cx="5140960" cy="4183380"/>
          </a:xfrm>
          <a:noFill/>
        </p:spPr>
        <p:txBody>
          <a:bodyPr/>
          <a:lstStyle/>
          <a:p>
            <a:endParaRPr lang="en-US" altLang="en-US"/>
          </a:p>
        </p:txBody>
      </p:sp>
    </p:spTree>
    <p:extLst>
      <p:ext uri="{BB962C8B-B14F-4D97-AF65-F5344CB8AC3E}">
        <p14:creationId xmlns:p14="http://schemas.microsoft.com/office/powerpoint/2010/main" val="1037409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a:extLst>
              <a:ext uri="{FF2B5EF4-FFF2-40B4-BE49-F238E27FC236}">
                <a16:creationId xmlns:a16="http://schemas.microsoft.com/office/drawing/2014/main" id="{971E1863-1790-4E16-A66F-9452943442F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AEDA8552-B8BD-4B64-9ED0-BDCE1EA3515D}" type="slidenum">
              <a:rPr lang="en-US" altLang="en-US" sz="1200"/>
              <a:pPr/>
              <a:t>7</a:t>
            </a:fld>
            <a:endParaRPr lang="en-US" altLang="en-US" sz="1200"/>
          </a:p>
        </p:txBody>
      </p:sp>
      <p:sp>
        <p:nvSpPr>
          <p:cNvPr id="140291" name="Rectangle 2">
            <a:extLst>
              <a:ext uri="{FF2B5EF4-FFF2-40B4-BE49-F238E27FC236}">
                <a16:creationId xmlns:a16="http://schemas.microsoft.com/office/drawing/2014/main" id="{4A1C53F1-8311-4D66-B801-9CE61384177C}"/>
              </a:ext>
            </a:extLst>
          </p:cNvPr>
          <p:cNvSpPr>
            <a:spLocks noGrp="1" noRot="1" noChangeAspect="1" noChangeArrowheads="1" noTextEdit="1"/>
          </p:cNvSpPr>
          <p:nvPr>
            <p:ph type="sldImg"/>
          </p:nvPr>
        </p:nvSpPr>
        <p:spPr>
          <a:ln/>
        </p:spPr>
      </p:sp>
      <p:sp>
        <p:nvSpPr>
          <p:cNvPr id="140292" name="Rectangle 3">
            <a:extLst>
              <a:ext uri="{FF2B5EF4-FFF2-40B4-BE49-F238E27FC236}">
                <a16:creationId xmlns:a16="http://schemas.microsoft.com/office/drawing/2014/main" id="{0A3E9F26-E5DB-4100-97A7-BC0E90D63F00}"/>
              </a:ext>
            </a:extLst>
          </p:cNvPr>
          <p:cNvSpPr>
            <a:spLocks noGrp="1" noChangeArrowheads="1"/>
          </p:cNvSpPr>
          <p:nvPr>
            <p:ph type="body" idx="1"/>
          </p:nvPr>
        </p:nvSpPr>
        <p:spPr>
          <a:xfrm>
            <a:off x="934720" y="4415790"/>
            <a:ext cx="5140960" cy="4183380"/>
          </a:xfrm>
          <a:noFill/>
        </p:spPr>
        <p:txBody>
          <a:bodyPr/>
          <a:lstStyle/>
          <a:p>
            <a:endParaRPr lang="en-US" altLang="en-US"/>
          </a:p>
        </p:txBody>
      </p:sp>
    </p:spTree>
    <p:extLst>
      <p:ext uri="{BB962C8B-B14F-4D97-AF65-F5344CB8AC3E}">
        <p14:creationId xmlns:p14="http://schemas.microsoft.com/office/powerpoint/2010/main" val="2252639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a:extLst>
              <a:ext uri="{FF2B5EF4-FFF2-40B4-BE49-F238E27FC236}">
                <a16:creationId xmlns:a16="http://schemas.microsoft.com/office/drawing/2014/main" id="{7C7B73F6-6650-4BD5-BD7F-0DEBB927362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426FE704-2985-422D-8BAD-65ED64C98ADC}" type="slidenum">
              <a:rPr lang="en-US" altLang="en-US" sz="1200"/>
              <a:pPr/>
              <a:t>8</a:t>
            </a:fld>
            <a:endParaRPr lang="en-US" altLang="en-US" sz="1200"/>
          </a:p>
        </p:txBody>
      </p:sp>
      <p:sp>
        <p:nvSpPr>
          <p:cNvPr id="141315" name="Rectangle 2">
            <a:extLst>
              <a:ext uri="{FF2B5EF4-FFF2-40B4-BE49-F238E27FC236}">
                <a16:creationId xmlns:a16="http://schemas.microsoft.com/office/drawing/2014/main" id="{26214A88-92CE-4BA1-9755-5A8469EE74BD}"/>
              </a:ext>
            </a:extLst>
          </p:cNvPr>
          <p:cNvSpPr>
            <a:spLocks noGrp="1" noRot="1" noChangeAspect="1" noChangeArrowheads="1" noTextEdit="1"/>
          </p:cNvSpPr>
          <p:nvPr>
            <p:ph type="sldImg"/>
          </p:nvPr>
        </p:nvSpPr>
        <p:spPr>
          <a:ln/>
        </p:spPr>
      </p:sp>
      <p:sp>
        <p:nvSpPr>
          <p:cNvPr id="141316" name="Rectangle 3">
            <a:extLst>
              <a:ext uri="{FF2B5EF4-FFF2-40B4-BE49-F238E27FC236}">
                <a16:creationId xmlns:a16="http://schemas.microsoft.com/office/drawing/2014/main" id="{31A53E5F-72BD-421E-ADDB-CD830AC89F3D}"/>
              </a:ext>
            </a:extLst>
          </p:cNvPr>
          <p:cNvSpPr>
            <a:spLocks noGrp="1" noChangeArrowheads="1"/>
          </p:cNvSpPr>
          <p:nvPr>
            <p:ph type="body" idx="1"/>
          </p:nvPr>
        </p:nvSpPr>
        <p:spPr>
          <a:xfrm>
            <a:off x="934720" y="4415790"/>
            <a:ext cx="5140960" cy="4183380"/>
          </a:xfrm>
          <a:noFill/>
        </p:spPr>
        <p:txBody>
          <a:bodyPr/>
          <a:lstStyle/>
          <a:p>
            <a:endParaRPr lang="en-US" altLang="en-US"/>
          </a:p>
        </p:txBody>
      </p:sp>
    </p:spTree>
    <p:extLst>
      <p:ext uri="{BB962C8B-B14F-4D97-AF65-F5344CB8AC3E}">
        <p14:creationId xmlns:p14="http://schemas.microsoft.com/office/powerpoint/2010/main" val="2270685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a:extLst>
              <a:ext uri="{FF2B5EF4-FFF2-40B4-BE49-F238E27FC236}">
                <a16:creationId xmlns:a16="http://schemas.microsoft.com/office/drawing/2014/main" id="{7EF5DDD8-4269-4844-810B-57A2535E8F2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F7E16BCF-B93A-458E-AD97-26D7DEE00515}" type="slidenum">
              <a:rPr lang="en-US" altLang="en-US" sz="1200"/>
              <a:pPr/>
              <a:t>9</a:t>
            </a:fld>
            <a:endParaRPr lang="en-US" altLang="en-US" sz="1200"/>
          </a:p>
        </p:txBody>
      </p:sp>
      <p:sp>
        <p:nvSpPr>
          <p:cNvPr id="142339" name="Rectangle 2">
            <a:extLst>
              <a:ext uri="{FF2B5EF4-FFF2-40B4-BE49-F238E27FC236}">
                <a16:creationId xmlns:a16="http://schemas.microsoft.com/office/drawing/2014/main" id="{9D01B42F-EF15-4337-9F60-430DB68488DF}"/>
              </a:ext>
            </a:extLst>
          </p:cNvPr>
          <p:cNvSpPr>
            <a:spLocks noGrp="1" noRot="1" noChangeAspect="1" noChangeArrowheads="1" noTextEdit="1"/>
          </p:cNvSpPr>
          <p:nvPr>
            <p:ph type="sldImg"/>
          </p:nvPr>
        </p:nvSpPr>
        <p:spPr>
          <a:ln/>
        </p:spPr>
      </p:sp>
      <p:sp>
        <p:nvSpPr>
          <p:cNvPr id="142340" name="Rectangle 3">
            <a:extLst>
              <a:ext uri="{FF2B5EF4-FFF2-40B4-BE49-F238E27FC236}">
                <a16:creationId xmlns:a16="http://schemas.microsoft.com/office/drawing/2014/main" id="{6EC3D2EE-190B-4415-BCBB-72F0147ACAF8}"/>
              </a:ext>
            </a:extLst>
          </p:cNvPr>
          <p:cNvSpPr>
            <a:spLocks noGrp="1" noChangeArrowheads="1"/>
          </p:cNvSpPr>
          <p:nvPr>
            <p:ph type="body" idx="1"/>
          </p:nvPr>
        </p:nvSpPr>
        <p:spPr>
          <a:xfrm>
            <a:off x="934720" y="4415790"/>
            <a:ext cx="5140960" cy="4183380"/>
          </a:xfrm>
          <a:noFill/>
        </p:spPr>
        <p:txBody>
          <a:bodyPr/>
          <a:lstStyle/>
          <a:p>
            <a:endParaRPr lang="en-US" altLang="en-US"/>
          </a:p>
        </p:txBody>
      </p:sp>
    </p:spTree>
    <p:extLst>
      <p:ext uri="{BB962C8B-B14F-4D97-AF65-F5344CB8AC3E}">
        <p14:creationId xmlns:p14="http://schemas.microsoft.com/office/powerpoint/2010/main" val="3469981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A213844D-C204-4E7C-9DBA-2D452462169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425BEBE8-93CA-4809-9D25-516F06BDCC50}" type="slidenum">
              <a:rPr lang="en-US" altLang="en-US" sz="1200"/>
              <a:pPr/>
              <a:t>10</a:t>
            </a:fld>
            <a:endParaRPr lang="en-US" altLang="en-US" sz="1200"/>
          </a:p>
        </p:txBody>
      </p:sp>
      <p:sp>
        <p:nvSpPr>
          <p:cNvPr id="113667" name="Rectangle 2">
            <a:extLst>
              <a:ext uri="{FF2B5EF4-FFF2-40B4-BE49-F238E27FC236}">
                <a16:creationId xmlns:a16="http://schemas.microsoft.com/office/drawing/2014/main" id="{711D5C4F-DA42-4F5A-BF06-5C843AEE38C8}"/>
              </a:ext>
            </a:extLst>
          </p:cNvPr>
          <p:cNvSpPr>
            <a:spLocks noGrp="1" noRot="1" noChangeAspect="1" noChangeArrowheads="1" noTextEdit="1"/>
          </p:cNvSpPr>
          <p:nvPr>
            <p:ph type="sldImg"/>
          </p:nvPr>
        </p:nvSpPr>
        <p:spPr>
          <a:ln/>
        </p:spPr>
      </p:sp>
      <p:sp>
        <p:nvSpPr>
          <p:cNvPr id="113668" name="Rectangle 3">
            <a:extLst>
              <a:ext uri="{FF2B5EF4-FFF2-40B4-BE49-F238E27FC236}">
                <a16:creationId xmlns:a16="http://schemas.microsoft.com/office/drawing/2014/main" id="{6D41848F-79C3-4607-B259-4A17A4DA871F}"/>
              </a:ext>
            </a:extLst>
          </p:cNvPr>
          <p:cNvSpPr>
            <a:spLocks noGrp="1" noChangeArrowheads="1"/>
          </p:cNvSpPr>
          <p:nvPr>
            <p:ph type="body" idx="1"/>
          </p:nvPr>
        </p:nvSpPr>
        <p:spPr>
          <a:xfrm>
            <a:off x="934720" y="4415790"/>
            <a:ext cx="5140960" cy="4183380"/>
          </a:xfrm>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AE00AD20-B82F-4CD4-AF02-AECBAC5C356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E86F95C-57C9-476C-91A7-1561633C2A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54BD41A-E835-408C-90D7-766CD7923AC3}"/>
              </a:ext>
            </a:extLst>
          </p:cNvPr>
          <p:cNvSpPr>
            <a:spLocks noGrp="1" noChangeArrowheads="1"/>
          </p:cNvSpPr>
          <p:nvPr>
            <p:ph type="sldNum" sz="quarter" idx="12"/>
          </p:nvPr>
        </p:nvSpPr>
        <p:spPr>
          <a:ln/>
        </p:spPr>
        <p:txBody>
          <a:bodyPr/>
          <a:lstStyle>
            <a:lvl1pPr>
              <a:defRPr/>
            </a:lvl1pPr>
          </a:lstStyle>
          <a:p>
            <a:fld id="{DA538CE2-F4CC-4928-BE25-54BC15BAD273}" type="slidenum">
              <a:rPr lang="en-US" altLang="en-US"/>
              <a:pPr/>
              <a:t>‹#›</a:t>
            </a:fld>
            <a:endParaRPr lang="en-US" altLang="en-US"/>
          </a:p>
        </p:txBody>
      </p:sp>
    </p:spTree>
    <p:extLst>
      <p:ext uri="{BB962C8B-B14F-4D97-AF65-F5344CB8AC3E}">
        <p14:creationId xmlns:p14="http://schemas.microsoft.com/office/powerpoint/2010/main" val="3016095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5651493-D548-471B-B400-B86B6D0A5AB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DFC22E0-939A-486C-86E6-49CC271161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80EB19E-126D-4E5D-81C9-D0530C04A201}"/>
              </a:ext>
            </a:extLst>
          </p:cNvPr>
          <p:cNvSpPr>
            <a:spLocks noGrp="1" noChangeArrowheads="1"/>
          </p:cNvSpPr>
          <p:nvPr>
            <p:ph type="sldNum" sz="quarter" idx="12"/>
          </p:nvPr>
        </p:nvSpPr>
        <p:spPr>
          <a:ln/>
        </p:spPr>
        <p:txBody>
          <a:bodyPr/>
          <a:lstStyle>
            <a:lvl1pPr>
              <a:defRPr/>
            </a:lvl1pPr>
          </a:lstStyle>
          <a:p>
            <a:fld id="{3A8F05F1-A22E-4A50-8F0B-BA9F5777C66A}" type="slidenum">
              <a:rPr lang="en-US" altLang="en-US"/>
              <a:pPr/>
              <a:t>‹#›</a:t>
            </a:fld>
            <a:endParaRPr lang="en-US" altLang="en-US"/>
          </a:p>
        </p:txBody>
      </p:sp>
    </p:spTree>
    <p:extLst>
      <p:ext uri="{BB962C8B-B14F-4D97-AF65-F5344CB8AC3E}">
        <p14:creationId xmlns:p14="http://schemas.microsoft.com/office/powerpoint/2010/main" val="3930525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52400"/>
            <a:ext cx="196215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73405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E1241F6-0D63-4E20-8E22-34BBE750FCF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405FECC-C628-4A8E-9F01-5F4661A520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E9C6046-A03E-44AB-9F52-999BF3C85147}"/>
              </a:ext>
            </a:extLst>
          </p:cNvPr>
          <p:cNvSpPr>
            <a:spLocks noGrp="1" noChangeArrowheads="1"/>
          </p:cNvSpPr>
          <p:nvPr>
            <p:ph type="sldNum" sz="quarter" idx="12"/>
          </p:nvPr>
        </p:nvSpPr>
        <p:spPr>
          <a:ln/>
        </p:spPr>
        <p:txBody>
          <a:bodyPr/>
          <a:lstStyle>
            <a:lvl1pPr>
              <a:defRPr/>
            </a:lvl1pPr>
          </a:lstStyle>
          <a:p>
            <a:fld id="{9A44E568-5EE0-4D3A-95B1-E0215EB4777A}" type="slidenum">
              <a:rPr lang="en-US" altLang="en-US"/>
              <a:pPr/>
              <a:t>‹#›</a:t>
            </a:fld>
            <a:endParaRPr lang="en-US" altLang="en-US"/>
          </a:p>
        </p:txBody>
      </p:sp>
    </p:spTree>
    <p:extLst>
      <p:ext uri="{BB962C8B-B14F-4D97-AF65-F5344CB8AC3E}">
        <p14:creationId xmlns:p14="http://schemas.microsoft.com/office/powerpoint/2010/main" val="3656376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838200"/>
          </a:xfrm>
        </p:spPr>
        <p:txBody>
          <a:bodyPr/>
          <a:lstStyle/>
          <a:p>
            <a:r>
              <a:rPr lang="en-US"/>
              <a:t>Click to edit Master title style</a:t>
            </a:r>
          </a:p>
        </p:txBody>
      </p:sp>
      <p:sp>
        <p:nvSpPr>
          <p:cNvPr id="3" name="Text Placeholder 2"/>
          <p:cNvSpPr>
            <a:spLocks noGrp="1"/>
          </p:cNvSpPr>
          <p:nvPr>
            <p:ph type="body" sz="half" idx="1"/>
          </p:nvPr>
        </p:nvSpPr>
        <p:spPr>
          <a:xfrm>
            <a:off x="685800" y="1371600"/>
            <a:ext cx="38100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6F3EBC1-4F0F-4398-BC54-11043F4B27B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FAA60B8-91A2-4FF7-B929-3BA7BD085AB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82666A2-93F8-4E47-BE58-C2CFD5297574}"/>
              </a:ext>
            </a:extLst>
          </p:cNvPr>
          <p:cNvSpPr>
            <a:spLocks noGrp="1" noChangeArrowheads="1"/>
          </p:cNvSpPr>
          <p:nvPr>
            <p:ph type="sldNum" sz="quarter" idx="12"/>
          </p:nvPr>
        </p:nvSpPr>
        <p:spPr>
          <a:ln/>
        </p:spPr>
        <p:txBody>
          <a:bodyPr/>
          <a:lstStyle>
            <a:lvl1pPr>
              <a:defRPr/>
            </a:lvl1pPr>
          </a:lstStyle>
          <a:p>
            <a:fld id="{964774B1-029E-4A66-B16F-D35EA6A5F248}" type="slidenum">
              <a:rPr lang="en-US" altLang="en-US"/>
              <a:pPr/>
              <a:t>‹#›</a:t>
            </a:fld>
            <a:endParaRPr lang="en-US" altLang="en-US"/>
          </a:p>
        </p:txBody>
      </p:sp>
    </p:spTree>
    <p:extLst>
      <p:ext uri="{BB962C8B-B14F-4D97-AF65-F5344CB8AC3E}">
        <p14:creationId xmlns:p14="http://schemas.microsoft.com/office/powerpoint/2010/main" val="408939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57813B5-BE6B-4606-9BF0-26D644303A1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7B8A88D-671F-4DF7-9DDF-205541B0454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40E5F34-6C61-4DFE-8012-8EC8529A6DF3}"/>
              </a:ext>
            </a:extLst>
          </p:cNvPr>
          <p:cNvSpPr>
            <a:spLocks noGrp="1" noChangeArrowheads="1"/>
          </p:cNvSpPr>
          <p:nvPr>
            <p:ph type="sldNum" sz="quarter" idx="12"/>
          </p:nvPr>
        </p:nvSpPr>
        <p:spPr>
          <a:ln/>
        </p:spPr>
        <p:txBody>
          <a:bodyPr/>
          <a:lstStyle>
            <a:lvl1pPr>
              <a:defRPr/>
            </a:lvl1pPr>
          </a:lstStyle>
          <a:p>
            <a:fld id="{5F57FCF0-A0E4-49EE-B62D-BC6AAD37C445}" type="slidenum">
              <a:rPr lang="en-US" altLang="en-US"/>
              <a:pPr/>
              <a:t>‹#›</a:t>
            </a:fld>
            <a:endParaRPr lang="en-US" altLang="en-US"/>
          </a:p>
        </p:txBody>
      </p:sp>
    </p:spTree>
    <p:extLst>
      <p:ext uri="{BB962C8B-B14F-4D97-AF65-F5344CB8AC3E}">
        <p14:creationId xmlns:p14="http://schemas.microsoft.com/office/powerpoint/2010/main" val="104844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E3220CD-7F5D-425E-94B4-1BC7F838F9E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62A3572-92D9-490C-9C0A-66964D36D65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E796F59-01B0-41FA-ABA8-A65A1238DC74}"/>
              </a:ext>
            </a:extLst>
          </p:cNvPr>
          <p:cNvSpPr>
            <a:spLocks noGrp="1" noChangeArrowheads="1"/>
          </p:cNvSpPr>
          <p:nvPr>
            <p:ph type="sldNum" sz="quarter" idx="12"/>
          </p:nvPr>
        </p:nvSpPr>
        <p:spPr>
          <a:ln/>
        </p:spPr>
        <p:txBody>
          <a:bodyPr/>
          <a:lstStyle>
            <a:lvl1pPr>
              <a:defRPr/>
            </a:lvl1pPr>
          </a:lstStyle>
          <a:p>
            <a:fld id="{9CAFC1B2-8CB1-49AF-85EC-B449466B0153}" type="slidenum">
              <a:rPr lang="en-US" altLang="en-US"/>
              <a:pPr/>
              <a:t>‹#›</a:t>
            </a:fld>
            <a:endParaRPr lang="en-US" altLang="en-US"/>
          </a:p>
        </p:txBody>
      </p:sp>
    </p:spTree>
    <p:extLst>
      <p:ext uri="{BB962C8B-B14F-4D97-AF65-F5344CB8AC3E}">
        <p14:creationId xmlns:p14="http://schemas.microsoft.com/office/powerpoint/2010/main" val="13956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F804BED-7090-41FC-B461-AFAA1614956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A84D796-FB56-41A2-8973-63A724E7220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645366B-0D5E-428F-9CE7-59681960E261}"/>
              </a:ext>
            </a:extLst>
          </p:cNvPr>
          <p:cNvSpPr>
            <a:spLocks noGrp="1" noChangeArrowheads="1"/>
          </p:cNvSpPr>
          <p:nvPr>
            <p:ph type="sldNum" sz="quarter" idx="12"/>
          </p:nvPr>
        </p:nvSpPr>
        <p:spPr>
          <a:ln/>
        </p:spPr>
        <p:txBody>
          <a:bodyPr/>
          <a:lstStyle>
            <a:lvl1pPr>
              <a:defRPr/>
            </a:lvl1pPr>
          </a:lstStyle>
          <a:p>
            <a:fld id="{3366566B-E91A-45E0-A665-F82E8530C0D8}" type="slidenum">
              <a:rPr lang="en-US" altLang="en-US"/>
              <a:pPr/>
              <a:t>‹#›</a:t>
            </a:fld>
            <a:endParaRPr lang="en-US" altLang="en-US"/>
          </a:p>
        </p:txBody>
      </p:sp>
    </p:spTree>
    <p:extLst>
      <p:ext uri="{BB962C8B-B14F-4D97-AF65-F5344CB8AC3E}">
        <p14:creationId xmlns:p14="http://schemas.microsoft.com/office/powerpoint/2010/main" val="1922851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3DFE592-BF1A-4029-BA08-940AC3AF63A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0EF573B-39C0-4396-9167-04E7995902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B41D71B-E792-48A7-8A77-7FF47353CA33}"/>
              </a:ext>
            </a:extLst>
          </p:cNvPr>
          <p:cNvSpPr>
            <a:spLocks noGrp="1" noChangeArrowheads="1"/>
          </p:cNvSpPr>
          <p:nvPr>
            <p:ph type="sldNum" sz="quarter" idx="12"/>
          </p:nvPr>
        </p:nvSpPr>
        <p:spPr>
          <a:ln/>
        </p:spPr>
        <p:txBody>
          <a:bodyPr/>
          <a:lstStyle>
            <a:lvl1pPr>
              <a:defRPr/>
            </a:lvl1pPr>
          </a:lstStyle>
          <a:p>
            <a:fld id="{56DC2752-8AC1-4D84-B2CA-0B75018E84EA}" type="slidenum">
              <a:rPr lang="en-US" altLang="en-US"/>
              <a:pPr/>
              <a:t>‹#›</a:t>
            </a:fld>
            <a:endParaRPr lang="en-US" altLang="en-US"/>
          </a:p>
        </p:txBody>
      </p:sp>
    </p:spTree>
    <p:extLst>
      <p:ext uri="{BB962C8B-B14F-4D97-AF65-F5344CB8AC3E}">
        <p14:creationId xmlns:p14="http://schemas.microsoft.com/office/powerpoint/2010/main" val="106423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C0F6EAD9-0776-42E1-9DCA-4A4D20C96284}"/>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709FAE6-F999-4DA5-9A63-89E9408D66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D897F7F6-0596-4AB6-B861-D6FD70190751}"/>
              </a:ext>
            </a:extLst>
          </p:cNvPr>
          <p:cNvSpPr>
            <a:spLocks noGrp="1" noChangeArrowheads="1"/>
          </p:cNvSpPr>
          <p:nvPr>
            <p:ph type="sldNum" sz="quarter" idx="12"/>
          </p:nvPr>
        </p:nvSpPr>
        <p:spPr>
          <a:ln/>
        </p:spPr>
        <p:txBody>
          <a:bodyPr/>
          <a:lstStyle>
            <a:lvl1pPr>
              <a:defRPr/>
            </a:lvl1pPr>
          </a:lstStyle>
          <a:p>
            <a:fld id="{1154BF4D-63D5-42D5-B489-852261E03B2B}" type="slidenum">
              <a:rPr lang="en-US" altLang="en-US"/>
              <a:pPr/>
              <a:t>‹#›</a:t>
            </a:fld>
            <a:endParaRPr lang="en-US" altLang="en-US"/>
          </a:p>
        </p:txBody>
      </p:sp>
    </p:spTree>
    <p:extLst>
      <p:ext uri="{BB962C8B-B14F-4D97-AF65-F5344CB8AC3E}">
        <p14:creationId xmlns:p14="http://schemas.microsoft.com/office/powerpoint/2010/main" val="2625163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2CA4501-26BE-4B8A-9327-4D44BF546D3C}"/>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B270A1A-18F6-4FE6-8222-1ABB7DE2AC2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25C8CC6-FFCB-4E92-87DD-59EE5FAF6962}"/>
              </a:ext>
            </a:extLst>
          </p:cNvPr>
          <p:cNvSpPr>
            <a:spLocks noGrp="1" noChangeArrowheads="1"/>
          </p:cNvSpPr>
          <p:nvPr>
            <p:ph type="sldNum" sz="quarter" idx="12"/>
          </p:nvPr>
        </p:nvSpPr>
        <p:spPr>
          <a:ln/>
        </p:spPr>
        <p:txBody>
          <a:bodyPr/>
          <a:lstStyle>
            <a:lvl1pPr>
              <a:defRPr/>
            </a:lvl1pPr>
          </a:lstStyle>
          <a:p>
            <a:fld id="{B3589A5D-0632-4D78-8E90-640DCBD17A7D}" type="slidenum">
              <a:rPr lang="en-US" altLang="en-US"/>
              <a:pPr/>
              <a:t>‹#›</a:t>
            </a:fld>
            <a:endParaRPr lang="en-US" altLang="en-US"/>
          </a:p>
        </p:txBody>
      </p:sp>
    </p:spTree>
    <p:extLst>
      <p:ext uri="{BB962C8B-B14F-4D97-AF65-F5344CB8AC3E}">
        <p14:creationId xmlns:p14="http://schemas.microsoft.com/office/powerpoint/2010/main" val="3039962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7A08D5B-0472-437A-9F70-8CCB9D7FB18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6DEF06C-0930-4425-82F5-655A73738B8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A5376FB-9BB5-42D1-9EC4-AB768F970704}"/>
              </a:ext>
            </a:extLst>
          </p:cNvPr>
          <p:cNvSpPr>
            <a:spLocks noGrp="1" noChangeArrowheads="1"/>
          </p:cNvSpPr>
          <p:nvPr>
            <p:ph type="sldNum" sz="quarter" idx="12"/>
          </p:nvPr>
        </p:nvSpPr>
        <p:spPr>
          <a:ln/>
        </p:spPr>
        <p:txBody>
          <a:bodyPr/>
          <a:lstStyle>
            <a:lvl1pPr>
              <a:defRPr/>
            </a:lvl1pPr>
          </a:lstStyle>
          <a:p>
            <a:fld id="{5089BC18-9907-413D-BE19-3DC3EF5C70B4}" type="slidenum">
              <a:rPr lang="en-US" altLang="en-US"/>
              <a:pPr/>
              <a:t>‹#›</a:t>
            </a:fld>
            <a:endParaRPr lang="en-US" altLang="en-US"/>
          </a:p>
        </p:txBody>
      </p:sp>
    </p:spTree>
    <p:extLst>
      <p:ext uri="{BB962C8B-B14F-4D97-AF65-F5344CB8AC3E}">
        <p14:creationId xmlns:p14="http://schemas.microsoft.com/office/powerpoint/2010/main" val="594654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8AEA168-9C70-45C6-9003-29B199CBF93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96971A5-560C-4A81-92D9-CB2DB4A117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6FF56EF-E78E-4292-81F9-777CEDA0F1C5}"/>
              </a:ext>
            </a:extLst>
          </p:cNvPr>
          <p:cNvSpPr>
            <a:spLocks noGrp="1" noChangeArrowheads="1"/>
          </p:cNvSpPr>
          <p:nvPr>
            <p:ph type="sldNum" sz="quarter" idx="12"/>
          </p:nvPr>
        </p:nvSpPr>
        <p:spPr>
          <a:ln/>
        </p:spPr>
        <p:txBody>
          <a:bodyPr/>
          <a:lstStyle>
            <a:lvl1pPr>
              <a:defRPr/>
            </a:lvl1pPr>
          </a:lstStyle>
          <a:p>
            <a:fld id="{CDD1881C-55F6-4285-90EE-3C8BF6BFD1E1}" type="slidenum">
              <a:rPr lang="en-US" altLang="en-US"/>
              <a:pPr/>
              <a:t>‹#›</a:t>
            </a:fld>
            <a:endParaRPr lang="en-US" altLang="en-US"/>
          </a:p>
        </p:txBody>
      </p:sp>
    </p:spTree>
    <p:extLst>
      <p:ext uri="{BB962C8B-B14F-4D97-AF65-F5344CB8AC3E}">
        <p14:creationId xmlns:p14="http://schemas.microsoft.com/office/powerpoint/2010/main" val="347351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5F380C4-9096-4FD8-9056-67E6DAA2C64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990FB87-4241-4BE0-B0A8-BC41AEA2D2E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6DDBF07-76E7-4038-9CC4-AC8B46C875C8}"/>
              </a:ext>
            </a:extLst>
          </p:cNvPr>
          <p:cNvSpPr>
            <a:spLocks noGrp="1" noChangeArrowheads="1"/>
          </p:cNvSpPr>
          <p:nvPr>
            <p:ph type="sldNum" sz="quarter" idx="12"/>
          </p:nvPr>
        </p:nvSpPr>
        <p:spPr>
          <a:ln/>
        </p:spPr>
        <p:txBody>
          <a:bodyPr/>
          <a:lstStyle>
            <a:lvl1pPr>
              <a:defRPr/>
            </a:lvl1pPr>
          </a:lstStyle>
          <a:p>
            <a:fld id="{9139C8B4-63C0-4E7D-A0B9-2D7249586244}" type="slidenum">
              <a:rPr lang="en-US" altLang="en-US"/>
              <a:pPr/>
              <a:t>‹#›</a:t>
            </a:fld>
            <a:endParaRPr lang="en-US" altLang="en-US"/>
          </a:p>
        </p:txBody>
      </p:sp>
    </p:spTree>
    <p:extLst>
      <p:ext uri="{BB962C8B-B14F-4D97-AF65-F5344CB8AC3E}">
        <p14:creationId xmlns:p14="http://schemas.microsoft.com/office/powerpoint/2010/main" val="337873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3" Type="http://schemas.openxmlformats.org/officeDocument/2006/relationships/vmlDrawing" Target="../drawings/vmlDrawing2.vml"/><Relationship Id="rId2"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oleObject" Target="../embeddings/oleObject2.bin"/><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127DEA5-E3F6-441F-A930-71B82FD1EC0C}"/>
              </a:ext>
            </a:extLst>
          </p:cNvPr>
          <p:cNvSpPr>
            <a:spLocks noGrp="1" noChangeArrowheads="1"/>
          </p:cNvSpPr>
          <p:nvPr>
            <p:ph type="title"/>
          </p:nvPr>
        </p:nvSpPr>
        <p:spPr bwMode="auto">
          <a:xfrm>
            <a:off x="762000" y="152400"/>
            <a:ext cx="7772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D41488D-03A6-462D-9391-F3AB7265042B}"/>
              </a:ext>
            </a:extLst>
          </p:cNvPr>
          <p:cNvSpPr>
            <a:spLocks noGrp="1" noChangeArrowheads="1"/>
          </p:cNvSpPr>
          <p:nvPr>
            <p:ph type="body" idx="1"/>
          </p:nvPr>
        </p:nvSpPr>
        <p:spPr bwMode="auto">
          <a:xfrm>
            <a:off x="685800" y="1371600"/>
            <a:ext cx="7772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C7FE69B4-DB74-4B77-85C8-067485488979}"/>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a:extLst>
              <a:ext uri="{FF2B5EF4-FFF2-40B4-BE49-F238E27FC236}">
                <a16:creationId xmlns:a16="http://schemas.microsoft.com/office/drawing/2014/main" id="{DBD4D952-E3EA-45CE-AD6D-836E078F727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a:extLst>
              <a:ext uri="{FF2B5EF4-FFF2-40B4-BE49-F238E27FC236}">
                <a16:creationId xmlns:a16="http://schemas.microsoft.com/office/drawing/2014/main" id="{2FE0943E-BC7F-4ACF-B7ED-60A2EE699DA5}"/>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18DA4BD-64ED-4404-A6F6-F01009A78D6E}" type="slidenum">
              <a:rPr lang="en-US" altLang="en-US"/>
              <a:pPr/>
              <a:t>‹#›</a:t>
            </a:fld>
            <a:endParaRPr lang="en-US" altLang="en-US"/>
          </a:p>
        </p:txBody>
      </p:sp>
      <p:sp>
        <p:nvSpPr>
          <p:cNvPr id="1031" name="Text Box 7">
            <a:extLst>
              <a:ext uri="{FF2B5EF4-FFF2-40B4-BE49-F238E27FC236}">
                <a16:creationId xmlns:a16="http://schemas.microsoft.com/office/drawing/2014/main" id="{F2B94F7C-05AE-4390-A552-7D6373859032}"/>
              </a:ext>
            </a:extLst>
          </p:cNvPr>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a:solidFill>
                  <a:schemeClr val="bg1"/>
                </a:solidFill>
                <a:latin typeface="Baskerville Old Face" pitchFamily="18" charset="0"/>
              </a:rPr>
              <a:t>UNIVERSITY OF SOUTH CAROLINA</a:t>
            </a:r>
          </a:p>
        </p:txBody>
      </p:sp>
      <p:sp>
        <p:nvSpPr>
          <p:cNvPr id="1032" name="Text Box 8">
            <a:extLst>
              <a:ext uri="{FF2B5EF4-FFF2-40B4-BE49-F238E27FC236}">
                <a16:creationId xmlns:a16="http://schemas.microsoft.com/office/drawing/2014/main" id="{A3AA2259-A3B2-4444-81FB-874D3A7BAA66}"/>
              </a:ext>
            </a:extLst>
          </p:cNvPr>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a:solidFill>
                  <a:schemeClr val="bg1"/>
                </a:solidFill>
                <a:latin typeface="Baskerville Old Face" pitchFamily="18" charset="0"/>
              </a:rPr>
              <a:t>Department of Computer Science and Engineering</a:t>
            </a:r>
          </a:p>
        </p:txBody>
      </p:sp>
      <p:sp>
        <p:nvSpPr>
          <p:cNvPr id="1033" name="Line 9">
            <a:extLst>
              <a:ext uri="{FF2B5EF4-FFF2-40B4-BE49-F238E27FC236}">
                <a16:creationId xmlns:a16="http://schemas.microsoft.com/office/drawing/2014/main" id="{F3EC1521-40DA-4F3E-AF71-F6251EFE268C}"/>
              </a:ext>
            </a:extLst>
          </p:cNvPr>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a:extLst>
              <a:ext uri="{FF2B5EF4-FFF2-40B4-BE49-F238E27FC236}">
                <a16:creationId xmlns:a16="http://schemas.microsoft.com/office/drawing/2014/main" id="{3769BAB2-4B5F-4785-A1D6-F530D28C10D6}"/>
              </a:ext>
            </a:extLst>
          </p:cNvPr>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a:extLst>
              <a:ext uri="{FF2B5EF4-FFF2-40B4-BE49-F238E27FC236}">
                <a16:creationId xmlns:a16="http://schemas.microsoft.com/office/drawing/2014/main" id="{C68DDDB5-6DFC-46B4-BD8A-982DC97D8F60}"/>
              </a:ext>
            </a:extLst>
          </p:cNvPr>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a:extLst>
              <a:ext uri="{FF2B5EF4-FFF2-40B4-BE49-F238E27FC236}">
                <a16:creationId xmlns:a16="http://schemas.microsoft.com/office/drawing/2014/main" id="{7AA8728D-7F57-459E-8048-CA5142888058}"/>
              </a:ext>
            </a:extLst>
          </p:cNvPr>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27" name="Photo Editor Photo" r:id="rId16" imgW="2400635" imgH="3104762" progId="MSPhotoEd.3">
                  <p:embed/>
                </p:oleObj>
              </mc:Choice>
              <mc:Fallback>
                <p:oleObj name="Photo Editor Photo" r:id="rId16" imgW="2400635" imgH="3104762" progId="MSPhotoEd.3">
                  <p:embed/>
                  <p:pic>
                    <p:nvPicPr>
                      <p:cNvPr id="0" name="Object 1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76"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BA6CD19-9C4A-45C2-8B4C-C38CC914B868}"/>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F18FC5D-B983-47E2-AA47-982F9B2F667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DCD76E04-EAFC-485A-B263-513C5000DB79}"/>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a:extLst>
              <a:ext uri="{FF2B5EF4-FFF2-40B4-BE49-F238E27FC236}">
                <a16:creationId xmlns:a16="http://schemas.microsoft.com/office/drawing/2014/main" id="{A509B6AF-1690-4E7A-961E-E773775CDC7E}"/>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a:extLst>
              <a:ext uri="{FF2B5EF4-FFF2-40B4-BE49-F238E27FC236}">
                <a16:creationId xmlns:a16="http://schemas.microsoft.com/office/drawing/2014/main" id="{013ED9F9-1907-4B33-9AF1-71E57AA57CBB}"/>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E0BC60A-B7BE-4F4B-82C6-F8F5E1EE78EF}" type="slidenum">
              <a:rPr lang="en-US" altLang="en-US"/>
              <a:pPr/>
              <a:t>‹#›</a:t>
            </a:fld>
            <a:endParaRPr lang="en-US" altLang="en-US"/>
          </a:p>
        </p:txBody>
      </p:sp>
      <p:sp>
        <p:nvSpPr>
          <p:cNvPr id="1031" name="Text Box 7">
            <a:extLst>
              <a:ext uri="{FF2B5EF4-FFF2-40B4-BE49-F238E27FC236}">
                <a16:creationId xmlns:a16="http://schemas.microsoft.com/office/drawing/2014/main" id="{7420A955-8988-44A2-83EF-A95A19749686}"/>
              </a:ext>
            </a:extLst>
          </p:cNvPr>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a:solidFill>
                  <a:schemeClr val="bg1"/>
                </a:solidFill>
                <a:latin typeface="Baskerville Old Face" pitchFamily="18" charset="0"/>
              </a:rPr>
              <a:t>UNIVERSITY OF SOUTH CAROLINA</a:t>
            </a:r>
          </a:p>
        </p:txBody>
      </p:sp>
      <p:sp>
        <p:nvSpPr>
          <p:cNvPr id="1032" name="Text Box 8">
            <a:extLst>
              <a:ext uri="{FF2B5EF4-FFF2-40B4-BE49-F238E27FC236}">
                <a16:creationId xmlns:a16="http://schemas.microsoft.com/office/drawing/2014/main" id="{7AF302A9-7860-4184-B181-30C40100EE49}"/>
              </a:ext>
            </a:extLst>
          </p:cNvPr>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a:solidFill>
                  <a:schemeClr val="bg1"/>
                </a:solidFill>
                <a:latin typeface="Baskerville Old Face" pitchFamily="18" charset="0"/>
              </a:rPr>
              <a:t>Department of Computer Science and Engineering</a:t>
            </a:r>
          </a:p>
        </p:txBody>
      </p:sp>
      <p:sp>
        <p:nvSpPr>
          <p:cNvPr id="1033" name="Line 9">
            <a:extLst>
              <a:ext uri="{FF2B5EF4-FFF2-40B4-BE49-F238E27FC236}">
                <a16:creationId xmlns:a16="http://schemas.microsoft.com/office/drawing/2014/main" id="{1562AA25-079F-42AE-B8A1-BC0A280F3FB5}"/>
              </a:ext>
            </a:extLst>
          </p:cNvPr>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a:extLst>
              <a:ext uri="{FF2B5EF4-FFF2-40B4-BE49-F238E27FC236}">
                <a16:creationId xmlns:a16="http://schemas.microsoft.com/office/drawing/2014/main" id="{FFAC40A9-6BF3-47E5-BE95-DFEEFA70D216}"/>
              </a:ext>
            </a:extLst>
          </p:cNvPr>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a:extLst>
              <a:ext uri="{FF2B5EF4-FFF2-40B4-BE49-F238E27FC236}">
                <a16:creationId xmlns:a16="http://schemas.microsoft.com/office/drawing/2014/main" id="{03E3A064-A995-46EA-8527-6FC9157271DD}"/>
              </a:ext>
            </a:extLst>
          </p:cNvPr>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a:extLst>
              <a:ext uri="{FF2B5EF4-FFF2-40B4-BE49-F238E27FC236}">
                <a16:creationId xmlns:a16="http://schemas.microsoft.com/office/drawing/2014/main" id="{155E14A6-9240-42C8-9B70-F5CB39AF4B8F}"/>
              </a:ext>
            </a:extLst>
          </p:cNvPr>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2051" name="Photo Editor Photo" r:id="rId5" imgW="2400635" imgH="3104762" progId="MSPhotoEd.3">
                  <p:embed/>
                </p:oleObj>
              </mc:Choice>
              <mc:Fallback>
                <p:oleObj name="Photo Editor Photo" r:id="rId5" imgW="2400635" imgH="3104762" progId="MSPhotoEd.3">
                  <p:embed/>
                  <p:pic>
                    <p:nvPicPr>
                      <p:cNvPr id="1036" name="Object 12">
                        <a:extLst>
                          <a:ext uri="{FF2B5EF4-FFF2-40B4-BE49-F238E27FC236}">
                            <a16:creationId xmlns:a16="http://schemas.microsoft.com/office/drawing/2014/main" id="{155E14A6-9240-42C8-9B70-F5CB39AF4B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63"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1956630-0309-4505-B5F4-B0B5B7889FD7}"/>
              </a:ext>
            </a:extLst>
          </p:cNvPr>
          <p:cNvSpPr>
            <a:spLocks noGrp="1" noChangeArrowheads="1"/>
          </p:cNvSpPr>
          <p:nvPr>
            <p:ph type="ctrTitle"/>
          </p:nvPr>
        </p:nvSpPr>
        <p:spPr>
          <a:xfrm>
            <a:off x="685800" y="1447800"/>
            <a:ext cx="7772400" cy="2057400"/>
          </a:xfrm>
        </p:spPr>
        <p:txBody>
          <a:bodyPr/>
          <a:lstStyle/>
          <a:p>
            <a:pPr eaLnBrk="1" hangingPunct="1"/>
            <a:r>
              <a:rPr lang="en-US" altLang="en-US" sz="4000" dirty="0"/>
              <a:t>CSCE 531</a:t>
            </a:r>
            <a:br>
              <a:rPr lang="en-US" altLang="en-US" sz="4000" dirty="0"/>
            </a:br>
            <a:r>
              <a:rPr lang="en-US" altLang="en-US" sz="4000" dirty="0"/>
              <a:t>Compiler Construction</a:t>
            </a:r>
            <a:br>
              <a:rPr lang="en-US" altLang="en-US" sz="4000" dirty="0"/>
            </a:br>
            <a:r>
              <a:rPr lang="en-US" altLang="en-US" sz="4000" dirty="0"/>
              <a:t>Ch.3 [M]: Scopes and Symbol Tables</a:t>
            </a:r>
          </a:p>
        </p:txBody>
      </p:sp>
      <p:sp>
        <p:nvSpPr>
          <p:cNvPr id="3075" name="Rectangle 3">
            <a:extLst>
              <a:ext uri="{FF2B5EF4-FFF2-40B4-BE49-F238E27FC236}">
                <a16:creationId xmlns:a16="http://schemas.microsoft.com/office/drawing/2014/main" id="{AD368700-7D26-42F2-9FEC-6F9C2137623D}"/>
              </a:ext>
            </a:extLst>
          </p:cNvPr>
          <p:cNvSpPr>
            <a:spLocks noGrp="1" noChangeArrowheads="1"/>
          </p:cNvSpPr>
          <p:nvPr>
            <p:ph type="subTitle" idx="1"/>
          </p:nvPr>
        </p:nvSpPr>
        <p:spPr/>
        <p:txBody>
          <a:bodyPr/>
          <a:lstStyle/>
          <a:p>
            <a:pPr eaLnBrk="1" hangingPunct="1"/>
            <a:r>
              <a:rPr lang="en-US" altLang="en-US" dirty="0"/>
              <a:t>Spring 2022</a:t>
            </a:r>
          </a:p>
          <a:p>
            <a:pPr eaLnBrk="1" hangingPunct="1"/>
            <a:r>
              <a:rPr lang="en-US" altLang="en-US" dirty="0"/>
              <a:t>Marco Valtorta</a:t>
            </a:r>
          </a:p>
          <a:p>
            <a:pPr eaLnBrk="1" hangingPunct="1"/>
            <a:r>
              <a:rPr lang="en-US" altLang="en-US" dirty="0"/>
              <a:t>mgv@cse.sc.edu</a:t>
            </a:r>
            <a:endParaRPr lang="en-US"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6269AB8-C82B-4F8A-AD42-B01A92D89AF7}"/>
              </a:ext>
            </a:extLst>
          </p:cNvPr>
          <p:cNvSpPr>
            <a:spLocks noGrp="1" noChangeArrowheads="1"/>
          </p:cNvSpPr>
          <p:nvPr>
            <p:ph type="title"/>
          </p:nvPr>
        </p:nvSpPr>
        <p:spPr/>
        <p:txBody>
          <a:bodyPr/>
          <a:lstStyle/>
          <a:p>
            <a:pPr eaLnBrk="1" hangingPunct="1"/>
            <a:r>
              <a:rPr lang="en-GB" altLang="en-US"/>
              <a:t>Contextual Analysis Phase</a:t>
            </a:r>
          </a:p>
        </p:txBody>
      </p:sp>
      <p:sp>
        <p:nvSpPr>
          <p:cNvPr id="5123" name="Rectangle 3">
            <a:extLst>
              <a:ext uri="{FF2B5EF4-FFF2-40B4-BE49-F238E27FC236}">
                <a16:creationId xmlns:a16="http://schemas.microsoft.com/office/drawing/2014/main" id="{F6222909-6211-4563-804C-A5AB8B00265E}"/>
              </a:ext>
            </a:extLst>
          </p:cNvPr>
          <p:cNvSpPr>
            <a:spLocks noGrp="1" noChangeArrowheads="1"/>
          </p:cNvSpPr>
          <p:nvPr>
            <p:ph type="body" idx="1"/>
          </p:nvPr>
        </p:nvSpPr>
        <p:spPr/>
        <p:txBody>
          <a:bodyPr/>
          <a:lstStyle/>
          <a:p>
            <a:pPr eaLnBrk="1" hangingPunct="1"/>
            <a:r>
              <a:rPr lang="en-GB" altLang="en-US" dirty="0"/>
              <a:t>Purposes:</a:t>
            </a:r>
          </a:p>
          <a:p>
            <a:pPr lvl="1" eaLnBrk="1" hangingPunct="1"/>
            <a:r>
              <a:rPr lang="en-GB" altLang="en-US" dirty="0"/>
              <a:t>Finish syntax analysis by deriving context-sensitive information </a:t>
            </a:r>
          </a:p>
          <a:p>
            <a:pPr lvl="1" eaLnBrk="1" hangingPunct="1"/>
            <a:r>
              <a:rPr lang="en-GB" altLang="en-US" dirty="0"/>
              <a:t>Associate semantic routines with individual productions of the context free grammar or subtrees of the AST</a:t>
            </a:r>
          </a:p>
          <a:p>
            <a:pPr lvl="1" eaLnBrk="1" hangingPunct="1"/>
            <a:r>
              <a:rPr lang="en-GB" altLang="en-US" dirty="0"/>
              <a:t>Start to interpret meaning of program based on its syntactic structure</a:t>
            </a:r>
          </a:p>
          <a:p>
            <a:pPr lvl="1" eaLnBrk="1" hangingPunct="1"/>
            <a:r>
              <a:rPr lang="en-GB" altLang="en-US" dirty="0"/>
              <a:t>Prepare for the final stage of compilation: Code generation</a:t>
            </a:r>
          </a:p>
          <a:p>
            <a:pPr lvl="1" eaLnBrk="1" hangingPunct="1"/>
            <a:endParaRPr lang="en-GB"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EBF1A7D-0620-41C9-9428-6E93E69C6B0C}"/>
              </a:ext>
            </a:extLst>
          </p:cNvPr>
          <p:cNvSpPr>
            <a:spLocks noGrp="1" noChangeArrowheads="1"/>
          </p:cNvSpPr>
          <p:nvPr>
            <p:ph type="title"/>
          </p:nvPr>
        </p:nvSpPr>
        <p:spPr/>
        <p:txBody>
          <a:bodyPr/>
          <a:lstStyle/>
          <a:p>
            <a:pPr eaLnBrk="1" hangingPunct="1"/>
            <a:r>
              <a:rPr lang="en-US" altLang="en-US" sz="4000"/>
              <a:t>Programming Language specification</a:t>
            </a:r>
          </a:p>
        </p:txBody>
      </p:sp>
      <p:sp>
        <p:nvSpPr>
          <p:cNvPr id="6147" name="Rectangle 3">
            <a:extLst>
              <a:ext uri="{FF2B5EF4-FFF2-40B4-BE49-F238E27FC236}">
                <a16:creationId xmlns:a16="http://schemas.microsoft.com/office/drawing/2014/main" id="{5D952EFA-6F7E-445A-832B-51A2EEB4A9B0}"/>
              </a:ext>
            </a:extLst>
          </p:cNvPr>
          <p:cNvSpPr>
            <a:spLocks noGrp="1" noChangeArrowheads="1"/>
          </p:cNvSpPr>
          <p:nvPr>
            <p:ph type="body" idx="1"/>
          </p:nvPr>
        </p:nvSpPr>
        <p:spPr/>
        <p:txBody>
          <a:bodyPr/>
          <a:lstStyle/>
          <a:p>
            <a:pPr lvl="1" eaLnBrk="1" hangingPunct="1"/>
            <a:r>
              <a:rPr lang="en-US" altLang="en-US"/>
              <a:t>A Language specification has (at least) three parts:</a:t>
            </a:r>
          </a:p>
          <a:p>
            <a:pPr lvl="2" eaLnBrk="1" hangingPunct="1"/>
            <a:r>
              <a:rPr lang="en-US" altLang="en-US"/>
              <a:t>Syntax of the language: usually formal: EBNF</a:t>
            </a:r>
          </a:p>
          <a:p>
            <a:pPr lvl="2" eaLnBrk="1" hangingPunct="1"/>
            <a:r>
              <a:rPr lang="en-US" altLang="en-US" b="1"/>
              <a:t>Contextual constraints: </a:t>
            </a:r>
          </a:p>
          <a:p>
            <a:pPr lvl="3" eaLnBrk="1" hangingPunct="1"/>
            <a:r>
              <a:rPr lang="en-US" altLang="en-US" b="1"/>
              <a:t>scope rules (often written in English, but can be formal)</a:t>
            </a:r>
          </a:p>
          <a:p>
            <a:pPr lvl="3" eaLnBrk="1" hangingPunct="1"/>
            <a:r>
              <a:rPr lang="en-US" altLang="en-US" b="1"/>
              <a:t>type rules (formal or informal)</a:t>
            </a:r>
          </a:p>
          <a:p>
            <a:pPr lvl="2" eaLnBrk="1" hangingPunct="1"/>
            <a:r>
              <a:rPr lang="en-US" altLang="en-US"/>
              <a:t>Semantics: </a:t>
            </a:r>
          </a:p>
          <a:p>
            <a:pPr lvl="3" eaLnBrk="1" hangingPunct="1"/>
            <a:r>
              <a:rPr lang="en-US" altLang="en-US"/>
              <a:t>defined by the implementation</a:t>
            </a:r>
          </a:p>
          <a:p>
            <a:pPr lvl="3" eaLnBrk="1" hangingPunct="1"/>
            <a:r>
              <a:rPr lang="en-US" altLang="en-US"/>
              <a:t>informal descriptions in English </a:t>
            </a:r>
          </a:p>
          <a:p>
            <a:pPr lvl="3" eaLnBrk="1" hangingPunct="1"/>
            <a:r>
              <a:rPr lang="en-US" altLang="en-US"/>
              <a:t>formal using operational, denotational, or axiomatic semantics</a:t>
            </a:r>
          </a:p>
          <a:p>
            <a:pPr lvl="2" eaLnBrk="1" hangingPunct="1">
              <a:buFontTx/>
              <a:buNone/>
            </a:pPr>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0C41C77-4DA9-4030-A93F-C02A92119C8A}"/>
              </a:ext>
            </a:extLst>
          </p:cNvPr>
          <p:cNvSpPr>
            <a:spLocks noGrp="1" noChangeArrowheads="1"/>
          </p:cNvSpPr>
          <p:nvPr>
            <p:ph type="title"/>
          </p:nvPr>
        </p:nvSpPr>
        <p:spPr/>
        <p:txBody>
          <a:bodyPr/>
          <a:lstStyle/>
          <a:p>
            <a:pPr eaLnBrk="1" hangingPunct="1"/>
            <a:r>
              <a:rPr lang="en-US" altLang="en-US"/>
              <a:t>The “Phases” of a Compiler</a:t>
            </a:r>
          </a:p>
        </p:txBody>
      </p:sp>
      <p:sp>
        <p:nvSpPr>
          <p:cNvPr id="7171" name="Text Box 3">
            <a:extLst>
              <a:ext uri="{FF2B5EF4-FFF2-40B4-BE49-F238E27FC236}">
                <a16:creationId xmlns:a16="http://schemas.microsoft.com/office/drawing/2014/main" id="{7CF3B4D6-0994-4A1E-9F23-8E0859327BB2}"/>
              </a:ext>
            </a:extLst>
          </p:cNvPr>
          <p:cNvSpPr txBox="1">
            <a:spLocks noChangeArrowheads="1"/>
          </p:cNvSpPr>
          <p:nvPr/>
        </p:nvSpPr>
        <p:spPr bwMode="auto">
          <a:xfrm>
            <a:off x="1066800" y="2209800"/>
            <a:ext cx="2743200" cy="485775"/>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Syntax Analysis</a:t>
            </a:r>
          </a:p>
        </p:txBody>
      </p:sp>
      <p:sp>
        <p:nvSpPr>
          <p:cNvPr id="7172" name="Text Box 4">
            <a:extLst>
              <a:ext uri="{FF2B5EF4-FFF2-40B4-BE49-F238E27FC236}">
                <a16:creationId xmlns:a16="http://schemas.microsoft.com/office/drawing/2014/main" id="{AE9F4B2E-CCC1-4BE6-9CC9-D0E32588D6C5}"/>
              </a:ext>
            </a:extLst>
          </p:cNvPr>
          <p:cNvSpPr txBox="1">
            <a:spLocks noChangeArrowheads="1"/>
          </p:cNvSpPr>
          <p:nvPr/>
        </p:nvSpPr>
        <p:spPr bwMode="auto">
          <a:xfrm>
            <a:off x="1066800" y="3352800"/>
            <a:ext cx="2743200" cy="485775"/>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Contextual Analysis</a:t>
            </a:r>
          </a:p>
        </p:txBody>
      </p:sp>
      <p:sp>
        <p:nvSpPr>
          <p:cNvPr id="7173" name="Text Box 5">
            <a:extLst>
              <a:ext uri="{FF2B5EF4-FFF2-40B4-BE49-F238E27FC236}">
                <a16:creationId xmlns:a16="http://schemas.microsoft.com/office/drawing/2014/main" id="{AD906291-7C07-4B7A-A543-04F447D29FBE}"/>
              </a:ext>
            </a:extLst>
          </p:cNvPr>
          <p:cNvSpPr txBox="1">
            <a:spLocks noChangeArrowheads="1"/>
          </p:cNvSpPr>
          <p:nvPr/>
        </p:nvSpPr>
        <p:spPr bwMode="auto">
          <a:xfrm>
            <a:off x="1066800" y="4648200"/>
            <a:ext cx="2743200" cy="485775"/>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Code Generation</a:t>
            </a:r>
          </a:p>
        </p:txBody>
      </p:sp>
      <p:sp>
        <p:nvSpPr>
          <p:cNvPr id="7174" name="Text Box 6">
            <a:extLst>
              <a:ext uri="{FF2B5EF4-FFF2-40B4-BE49-F238E27FC236}">
                <a16:creationId xmlns:a16="http://schemas.microsoft.com/office/drawing/2014/main" id="{EE2A338B-8724-4525-BD1F-FEDA9D75F430}"/>
              </a:ext>
            </a:extLst>
          </p:cNvPr>
          <p:cNvSpPr txBox="1">
            <a:spLocks noChangeArrowheads="1"/>
          </p:cNvSpPr>
          <p:nvPr/>
        </p:nvSpPr>
        <p:spPr bwMode="auto">
          <a:xfrm>
            <a:off x="1143000" y="12954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Source Program</a:t>
            </a:r>
          </a:p>
        </p:txBody>
      </p:sp>
      <p:sp>
        <p:nvSpPr>
          <p:cNvPr id="7175" name="Text Box 7">
            <a:extLst>
              <a:ext uri="{FF2B5EF4-FFF2-40B4-BE49-F238E27FC236}">
                <a16:creationId xmlns:a16="http://schemas.microsoft.com/office/drawing/2014/main" id="{EC6B34DD-B4BB-4D15-8DF8-CB5E6F10C5CC}"/>
              </a:ext>
            </a:extLst>
          </p:cNvPr>
          <p:cNvSpPr txBox="1">
            <a:spLocks noChangeArrowheads="1"/>
          </p:cNvSpPr>
          <p:nvPr/>
        </p:nvSpPr>
        <p:spPr bwMode="auto">
          <a:xfrm>
            <a:off x="2514600" y="2819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Times" panose="02020603050405020304" pitchFamily="18" charset="0"/>
              </a:rPr>
              <a:t>Abstract Syntax Tree</a:t>
            </a:r>
          </a:p>
        </p:txBody>
      </p:sp>
      <p:sp>
        <p:nvSpPr>
          <p:cNvPr id="7176" name="Text Box 8">
            <a:extLst>
              <a:ext uri="{FF2B5EF4-FFF2-40B4-BE49-F238E27FC236}">
                <a16:creationId xmlns:a16="http://schemas.microsoft.com/office/drawing/2014/main" id="{59B6AFB6-98C7-4611-A512-CCE78ABFB0BE}"/>
              </a:ext>
            </a:extLst>
          </p:cNvPr>
          <p:cNvSpPr txBox="1">
            <a:spLocks noChangeArrowheads="1"/>
          </p:cNvSpPr>
          <p:nvPr/>
        </p:nvSpPr>
        <p:spPr bwMode="auto">
          <a:xfrm>
            <a:off x="2514600" y="3962400"/>
            <a:ext cx="411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Times" panose="02020603050405020304" pitchFamily="18" charset="0"/>
              </a:rPr>
              <a:t>Decorated Abstract Syntax Tree</a:t>
            </a:r>
          </a:p>
        </p:txBody>
      </p:sp>
      <p:cxnSp>
        <p:nvCxnSpPr>
          <p:cNvPr id="7177" name="AutoShape 9">
            <a:extLst>
              <a:ext uri="{FF2B5EF4-FFF2-40B4-BE49-F238E27FC236}">
                <a16:creationId xmlns:a16="http://schemas.microsoft.com/office/drawing/2014/main" id="{C483D79C-3CEC-4239-AD7D-DA097AF37D3C}"/>
              </a:ext>
            </a:extLst>
          </p:cNvPr>
          <p:cNvCxnSpPr>
            <a:cxnSpLocks noChangeShapeType="1"/>
            <a:stCxn id="7174" idx="2"/>
            <a:endCxn id="7171" idx="0"/>
          </p:cNvCxnSpPr>
          <p:nvPr/>
        </p:nvCxnSpPr>
        <p:spPr bwMode="auto">
          <a:xfrm>
            <a:off x="2438400" y="1752600"/>
            <a:ext cx="0" cy="442913"/>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8" name="AutoShape 10">
            <a:extLst>
              <a:ext uri="{FF2B5EF4-FFF2-40B4-BE49-F238E27FC236}">
                <a16:creationId xmlns:a16="http://schemas.microsoft.com/office/drawing/2014/main" id="{3C8009F8-6A88-40D4-AB87-D30ABE6A5963}"/>
              </a:ext>
            </a:extLst>
          </p:cNvPr>
          <p:cNvCxnSpPr>
            <a:cxnSpLocks noChangeShapeType="1"/>
            <a:stCxn id="7171" idx="2"/>
            <a:endCxn id="7172" idx="0"/>
          </p:cNvCxnSpPr>
          <p:nvPr/>
        </p:nvCxnSpPr>
        <p:spPr bwMode="auto">
          <a:xfrm>
            <a:off x="2438400" y="2709863"/>
            <a:ext cx="0" cy="62865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9" name="AutoShape 11">
            <a:extLst>
              <a:ext uri="{FF2B5EF4-FFF2-40B4-BE49-F238E27FC236}">
                <a16:creationId xmlns:a16="http://schemas.microsoft.com/office/drawing/2014/main" id="{264DC071-6219-4300-B4F5-50C6961C403F}"/>
              </a:ext>
            </a:extLst>
          </p:cNvPr>
          <p:cNvCxnSpPr>
            <a:cxnSpLocks noChangeShapeType="1"/>
            <a:stCxn id="7172" idx="2"/>
            <a:endCxn id="7173" idx="0"/>
          </p:cNvCxnSpPr>
          <p:nvPr/>
        </p:nvCxnSpPr>
        <p:spPr bwMode="auto">
          <a:xfrm>
            <a:off x="2438400" y="3852863"/>
            <a:ext cx="0" cy="78105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80" name="AutoShape 12">
            <a:extLst>
              <a:ext uri="{FF2B5EF4-FFF2-40B4-BE49-F238E27FC236}">
                <a16:creationId xmlns:a16="http://schemas.microsoft.com/office/drawing/2014/main" id="{A547D499-6BB4-4BC6-B6B1-3679D6644533}"/>
              </a:ext>
            </a:extLst>
          </p:cNvPr>
          <p:cNvCxnSpPr>
            <a:cxnSpLocks noChangeShapeType="1"/>
            <a:stCxn id="7173" idx="2"/>
          </p:cNvCxnSpPr>
          <p:nvPr/>
        </p:nvCxnSpPr>
        <p:spPr bwMode="auto">
          <a:xfrm>
            <a:off x="2438400" y="5148263"/>
            <a:ext cx="0" cy="414337"/>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81" name="Text Box 13">
            <a:extLst>
              <a:ext uri="{FF2B5EF4-FFF2-40B4-BE49-F238E27FC236}">
                <a16:creationId xmlns:a16="http://schemas.microsoft.com/office/drawing/2014/main" id="{03698E97-EE64-4E6F-AD32-353A0B3A7192}"/>
              </a:ext>
            </a:extLst>
          </p:cNvPr>
          <p:cNvSpPr txBox="1">
            <a:spLocks noChangeArrowheads="1"/>
          </p:cNvSpPr>
          <p:nvPr/>
        </p:nvSpPr>
        <p:spPr bwMode="auto">
          <a:xfrm>
            <a:off x="1143000" y="55626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Object Code</a:t>
            </a:r>
          </a:p>
        </p:txBody>
      </p:sp>
      <p:cxnSp>
        <p:nvCxnSpPr>
          <p:cNvPr id="7182" name="AutoShape 14">
            <a:extLst>
              <a:ext uri="{FF2B5EF4-FFF2-40B4-BE49-F238E27FC236}">
                <a16:creationId xmlns:a16="http://schemas.microsoft.com/office/drawing/2014/main" id="{F3FF46C2-8104-4494-8ABA-C7EDC3FF4A75}"/>
              </a:ext>
            </a:extLst>
          </p:cNvPr>
          <p:cNvCxnSpPr>
            <a:cxnSpLocks noChangeShapeType="1"/>
            <a:stCxn id="7171" idx="3"/>
            <a:endCxn id="7183" idx="1"/>
          </p:cNvCxnSpPr>
          <p:nvPr/>
        </p:nvCxnSpPr>
        <p:spPr bwMode="auto">
          <a:xfrm>
            <a:off x="3824288" y="2452688"/>
            <a:ext cx="1828800" cy="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83" name="Text Box 15">
            <a:extLst>
              <a:ext uri="{FF2B5EF4-FFF2-40B4-BE49-F238E27FC236}">
                <a16:creationId xmlns:a16="http://schemas.microsoft.com/office/drawing/2014/main" id="{E88807F7-DDAA-44AB-93EF-37F076D866AB}"/>
              </a:ext>
            </a:extLst>
          </p:cNvPr>
          <p:cNvSpPr txBox="1">
            <a:spLocks noChangeArrowheads="1"/>
          </p:cNvSpPr>
          <p:nvPr/>
        </p:nvSpPr>
        <p:spPr bwMode="auto">
          <a:xfrm>
            <a:off x="5653088" y="2224088"/>
            <a:ext cx="2195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Error Reports</a:t>
            </a:r>
          </a:p>
        </p:txBody>
      </p:sp>
      <p:cxnSp>
        <p:nvCxnSpPr>
          <p:cNvPr id="7184" name="AutoShape 16">
            <a:extLst>
              <a:ext uri="{FF2B5EF4-FFF2-40B4-BE49-F238E27FC236}">
                <a16:creationId xmlns:a16="http://schemas.microsoft.com/office/drawing/2014/main" id="{8EFDCD01-7854-413A-A08B-AA4DB76A0BFD}"/>
              </a:ext>
            </a:extLst>
          </p:cNvPr>
          <p:cNvCxnSpPr>
            <a:cxnSpLocks noChangeShapeType="1"/>
            <a:endCxn id="7185" idx="1"/>
          </p:cNvCxnSpPr>
          <p:nvPr/>
        </p:nvCxnSpPr>
        <p:spPr bwMode="auto">
          <a:xfrm>
            <a:off x="3810000" y="3581400"/>
            <a:ext cx="1828800" cy="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85" name="Text Box 17">
            <a:extLst>
              <a:ext uri="{FF2B5EF4-FFF2-40B4-BE49-F238E27FC236}">
                <a16:creationId xmlns:a16="http://schemas.microsoft.com/office/drawing/2014/main" id="{74D1BFC3-1E9E-4E6F-ADF4-AB432DF55985}"/>
              </a:ext>
            </a:extLst>
          </p:cNvPr>
          <p:cNvSpPr txBox="1">
            <a:spLocks noChangeArrowheads="1"/>
          </p:cNvSpPr>
          <p:nvPr/>
        </p:nvSpPr>
        <p:spPr bwMode="auto">
          <a:xfrm>
            <a:off x="5638800" y="3352800"/>
            <a:ext cx="2195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Error Reports</a:t>
            </a:r>
          </a:p>
        </p:txBody>
      </p:sp>
      <p:grpSp>
        <p:nvGrpSpPr>
          <p:cNvPr id="537618" name="Group 18">
            <a:extLst>
              <a:ext uri="{FF2B5EF4-FFF2-40B4-BE49-F238E27FC236}">
                <a16:creationId xmlns:a16="http://schemas.microsoft.com/office/drawing/2014/main" id="{8745CC05-A590-4DD3-9CA6-8F9C9588F02E}"/>
              </a:ext>
            </a:extLst>
          </p:cNvPr>
          <p:cNvGrpSpPr>
            <a:grpSpLocks/>
          </p:cNvGrpSpPr>
          <p:nvPr/>
        </p:nvGrpSpPr>
        <p:grpSpPr bwMode="auto">
          <a:xfrm>
            <a:off x="609600" y="2636838"/>
            <a:ext cx="4781550" cy="1554162"/>
            <a:chOff x="384" y="1661"/>
            <a:chExt cx="3012" cy="979"/>
          </a:xfrm>
        </p:grpSpPr>
        <p:sp>
          <p:nvSpPr>
            <p:cNvPr id="7187" name="Oval 19">
              <a:extLst>
                <a:ext uri="{FF2B5EF4-FFF2-40B4-BE49-F238E27FC236}">
                  <a16:creationId xmlns:a16="http://schemas.microsoft.com/office/drawing/2014/main" id="{3127FDBB-5A06-48F2-BE61-763451819457}"/>
                </a:ext>
              </a:extLst>
            </p:cNvPr>
            <p:cNvSpPr>
              <a:spLocks noChangeArrowheads="1"/>
            </p:cNvSpPr>
            <p:nvPr/>
          </p:nvSpPr>
          <p:spPr bwMode="auto">
            <a:xfrm>
              <a:off x="384" y="1920"/>
              <a:ext cx="2400" cy="72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a:latin typeface="Times" panose="02020603050405020304" pitchFamily="18" charset="0"/>
              </a:endParaRPr>
            </a:p>
          </p:txBody>
        </p:sp>
        <p:sp>
          <p:nvSpPr>
            <p:cNvPr id="7188" name="Text Box 20">
              <a:extLst>
                <a:ext uri="{FF2B5EF4-FFF2-40B4-BE49-F238E27FC236}">
                  <a16:creationId xmlns:a16="http://schemas.microsoft.com/office/drawing/2014/main" id="{1099E3B3-D3BE-464E-843B-47773BB1CF82}"/>
                </a:ext>
              </a:extLst>
            </p:cNvPr>
            <p:cNvSpPr txBox="1">
              <a:spLocks noChangeArrowheads="1"/>
            </p:cNvSpPr>
            <p:nvPr/>
          </p:nvSpPr>
          <p:spPr bwMode="auto">
            <a:xfrm>
              <a:off x="2381" y="1661"/>
              <a:ext cx="101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en-US" sz="1800">
                  <a:solidFill>
                    <a:srgbClr val="FF3300"/>
                  </a:solidFill>
                  <a:latin typeface="Times" panose="02020603050405020304" pitchFamily="18" charset="0"/>
                </a:rPr>
                <a:t>Today’s lecture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376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A253A09-D33C-4C3D-B226-3E81AA60A06F}"/>
              </a:ext>
            </a:extLst>
          </p:cNvPr>
          <p:cNvSpPr>
            <a:spLocks noGrp="1" noChangeArrowheads="1"/>
          </p:cNvSpPr>
          <p:nvPr>
            <p:ph type="title"/>
          </p:nvPr>
        </p:nvSpPr>
        <p:spPr/>
        <p:txBody>
          <a:bodyPr/>
          <a:lstStyle/>
          <a:p>
            <a:pPr eaLnBrk="1" hangingPunct="1"/>
            <a:r>
              <a:rPr lang="en-US" altLang="en-US"/>
              <a:t>Recap:  Contextual Constraints</a:t>
            </a:r>
            <a:endParaRPr lang="en-US" altLang="en-US">
              <a:latin typeface="Monaco" charset="0"/>
            </a:endParaRPr>
          </a:p>
        </p:txBody>
      </p:sp>
      <p:sp>
        <p:nvSpPr>
          <p:cNvPr id="8195" name="Text Box 3">
            <a:extLst>
              <a:ext uri="{FF2B5EF4-FFF2-40B4-BE49-F238E27FC236}">
                <a16:creationId xmlns:a16="http://schemas.microsoft.com/office/drawing/2014/main" id="{AC63DAB0-88FA-4D5E-9464-8CF92F7F7458}"/>
              </a:ext>
            </a:extLst>
          </p:cNvPr>
          <p:cNvSpPr txBox="1">
            <a:spLocks noChangeArrowheads="1"/>
          </p:cNvSpPr>
          <p:nvPr/>
        </p:nvSpPr>
        <p:spPr bwMode="auto">
          <a:xfrm>
            <a:off x="212725" y="898525"/>
            <a:ext cx="87788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latin typeface="Times" panose="02020603050405020304" pitchFamily="18" charset="0"/>
              </a:rPr>
              <a:t>Syntax rules alone are not enough to specify the format of well-formed programs. </a:t>
            </a:r>
          </a:p>
        </p:txBody>
      </p:sp>
      <p:sp>
        <p:nvSpPr>
          <p:cNvPr id="8196" name="Rectangle 4">
            <a:extLst>
              <a:ext uri="{FF2B5EF4-FFF2-40B4-BE49-F238E27FC236}">
                <a16:creationId xmlns:a16="http://schemas.microsoft.com/office/drawing/2014/main" id="{4563A5C6-64B9-46D4-895B-F95136CE9618}"/>
              </a:ext>
            </a:extLst>
          </p:cNvPr>
          <p:cNvSpPr>
            <a:spLocks noChangeArrowheads="1"/>
          </p:cNvSpPr>
          <p:nvPr/>
        </p:nvSpPr>
        <p:spPr bwMode="auto">
          <a:xfrm>
            <a:off x="304800" y="2133600"/>
            <a:ext cx="2819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1:</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in  m + x </a:t>
            </a:r>
          </a:p>
        </p:txBody>
      </p:sp>
      <p:sp>
        <p:nvSpPr>
          <p:cNvPr id="8197" name="Rectangle 5">
            <a:extLst>
              <a:ext uri="{FF2B5EF4-FFF2-40B4-BE49-F238E27FC236}">
                <a16:creationId xmlns:a16="http://schemas.microsoft.com/office/drawing/2014/main" id="{EDA85FFF-8D40-458F-BAAB-E4860E75C492}"/>
              </a:ext>
            </a:extLst>
          </p:cNvPr>
          <p:cNvSpPr>
            <a:spLocks noChangeArrowheads="1"/>
          </p:cNvSpPr>
          <p:nvPr/>
        </p:nvSpPr>
        <p:spPr bwMode="auto">
          <a:xfrm>
            <a:off x="304800" y="3505200"/>
            <a:ext cx="54102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2:</a:t>
            </a:r>
            <a:endParaRPr lang="en-US" altLang="en-US">
              <a:latin typeface="Times" panose="02020603050405020304" pitchFamily="18" charset="0"/>
            </a:endParaRPr>
          </a:p>
          <a:p>
            <a:r>
              <a:rPr lang="en-US" altLang="en-US">
                <a:latin typeface="Courier New" panose="02070309020205020404" pitchFamily="49" charset="0"/>
              </a:rPr>
              <a:t>let const m~2 ;</a:t>
            </a:r>
          </a:p>
          <a:p>
            <a:r>
              <a:rPr lang="en-US" altLang="en-US">
                <a:latin typeface="Courier New" panose="02070309020205020404" pitchFamily="49" charset="0"/>
              </a:rPr>
              <a:t>    var   n:Boolean</a:t>
            </a:r>
          </a:p>
          <a:p>
            <a:r>
              <a:rPr lang="en-US" altLang="en-US">
                <a:latin typeface="Courier New" panose="02070309020205020404" pitchFamily="49" charset="0"/>
              </a:rPr>
              <a:t>in begin</a:t>
            </a:r>
          </a:p>
          <a:p>
            <a:r>
              <a:rPr lang="en-US" altLang="en-US">
                <a:latin typeface="Courier New" panose="02070309020205020404" pitchFamily="49" charset="0"/>
              </a:rPr>
              <a:t>   n := m&lt;4;</a:t>
            </a:r>
          </a:p>
          <a:p>
            <a:r>
              <a:rPr lang="en-US" altLang="en-US">
                <a:latin typeface="Courier New" panose="02070309020205020404" pitchFamily="49" charset="0"/>
              </a:rPr>
              <a:t>   n := n+1</a:t>
            </a:r>
          </a:p>
          <a:p>
            <a:r>
              <a:rPr lang="en-US" altLang="en-US">
                <a:latin typeface="Courier New" panose="02070309020205020404" pitchFamily="49" charset="0"/>
              </a:rPr>
              <a:t>end</a:t>
            </a:r>
          </a:p>
        </p:txBody>
      </p:sp>
      <p:grpSp>
        <p:nvGrpSpPr>
          <p:cNvPr id="8198" name="Group 6">
            <a:extLst>
              <a:ext uri="{FF2B5EF4-FFF2-40B4-BE49-F238E27FC236}">
                <a16:creationId xmlns:a16="http://schemas.microsoft.com/office/drawing/2014/main" id="{581F47D1-D1EE-46E1-AAF8-072D4CE964CC}"/>
              </a:ext>
            </a:extLst>
          </p:cNvPr>
          <p:cNvGrpSpPr>
            <a:grpSpLocks/>
          </p:cNvGrpSpPr>
          <p:nvPr/>
        </p:nvGrpSpPr>
        <p:grpSpPr bwMode="auto">
          <a:xfrm>
            <a:off x="1676400" y="2667000"/>
            <a:ext cx="6216650" cy="685800"/>
            <a:chOff x="1056" y="1680"/>
            <a:chExt cx="3916" cy="432"/>
          </a:xfrm>
        </p:grpSpPr>
        <p:sp>
          <p:nvSpPr>
            <p:cNvPr id="8204" name="Oval 7">
              <a:extLst>
                <a:ext uri="{FF2B5EF4-FFF2-40B4-BE49-F238E27FC236}">
                  <a16:creationId xmlns:a16="http://schemas.microsoft.com/office/drawing/2014/main" id="{945A779A-B837-4D94-9F4C-F46D906D1725}"/>
                </a:ext>
              </a:extLst>
            </p:cNvPr>
            <p:cNvSpPr>
              <a:spLocks noChangeArrowheads="1"/>
            </p:cNvSpPr>
            <p:nvPr/>
          </p:nvSpPr>
          <p:spPr bwMode="auto">
            <a:xfrm>
              <a:off x="1056" y="187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8205" name="Text Box 8">
              <a:extLst>
                <a:ext uri="{FF2B5EF4-FFF2-40B4-BE49-F238E27FC236}">
                  <a16:creationId xmlns:a16="http://schemas.microsoft.com/office/drawing/2014/main" id="{B5336EDA-4F24-4821-A87E-6EE5E6D0CEB1}"/>
                </a:ext>
              </a:extLst>
            </p:cNvPr>
            <p:cNvSpPr txBox="1">
              <a:spLocks noChangeArrowheads="1"/>
            </p:cNvSpPr>
            <p:nvPr/>
          </p:nvSpPr>
          <p:spPr bwMode="auto">
            <a:xfrm>
              <a:off x="1478" y="1718"/>
              <a:ext cx="103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Undefined!</a:t>
              </a:r>
            </a:p>
          </p:txBody>
        </p:sp>
        <p:sp>
          <p:nvSpPr>
            <p:cNvPr id="8206" name="AutoShape 9">
              <a:extLst>
                <a:ext uri="{FF2B5EF4-FFF2-40B4-BE49-F238E27FC236}">
                  <a16:creationId xmlns:a16="http://schemas.microsoft.com/office/drawing/2014/main" id="{23D26B43-F327-4735-B634-F453EA2E8771}"/>
                </a:ext>
              </a:extLst>
            </p:cNvPr>
            <p:cNvSpPr>
              <a:spLocks noChangeArrowheads="1"/>
            </p:cNvSpPr>
            <p:nvPr/>
          </p:nvSpPr>
          <p:spPr bwMode="auto">
            <a:xfrm>
              <a:off x="2736" y="1680"/>
              <a:ext cx="816" cy="432"/>
            </a:xfrm>
            <a:custGeom>
              <a:avLst/>
              <a:gdLst>
                <a:gd name="T0" fmla="*/ 1 w 21600"/>
                <a:gd name="T1" fmla="*/ 0 h 21600"/>
                <a:gd name="T2" fmla="*/ 0 w 21600"/>
                <a:gd name="T3" fmla="*/ 0 h 21600"/>
                <a:gd name="T4" fmla="*/ 1 w 21600"/>
                <a:gd name="T5" fmla="*/ 0 h 21600"/>
                <a:gd name="T6" fmla="*/ 1 w 21600"/>
                <a:gd name="T7" fmla="*/ 0 h 21600"/>
                <a:gd name="T8" fmla="*/ 17694720 60000 65536"/>
                <a:gd name="T9" fmla="*/ 11796480 60000 65536"/>
                <a:gd name="T10" fmla="*/ 5898240 60000 65536"/>
                <a:gd name="T11" fmla="*/ 0 60000 65536"/>
                <a:gd name="T12" fmla="*/ 3388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7" name="Text Box 10">
              <a:extLst>
                <a:ext uri="{FF2B5EF4-FFF2-40B4-BE49-F238E27FC236}">
                  <a16:creationId xmlns:a16="http://schemas.microsoft.com/office/drawing/2014/main" id="{A3C7C453-3F73-4C24-857A-E02C2A525B3A}"/>
                </a:ext>
              </a:extLst>
            </p:cNvPr>
            <p:cNvSpPr txBox="1">
              <a:spLocks noChangeArrowheads="1"/>
            </p:cNvSpPr>
            <p:nvPr/>
          </p:nvSpPr>
          <p:spPr bwMode="auto">
            <a:xfrm>
              <a:off x="3744" y="1728"/>
              <a:ext cx="122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latin typeface="Times" panose="02020603050405020304" pitchFamily="18" charset="0"/>
                </a:rPr>
                <a:t>Scope Rules</a:t>
              </a:r>
            </a:p>
          </p:txBody>
        </p:sp>
      </p:grpSp>
      <p:grpSp>
        <p:nvGrpSpPr>
          <p:cNvPr id="8199" name="Group 11">
            <a:extLst>
              <a:ext uri="{FF2B5EF4-FFF2-40B4-BE49-F238E27FC236}">
                <a16:creationId xmlns:a16="http://schemas.microsoft.com/office/drawing/2014/main" id="{C16B0FC0-9010-4D1C-A41F-9422FE4911E0}"/>
              </a:ext>
            </a:extLst>
          </p:cNvPr>
          <p:cNvGrpSpPr>
            <a:grpSpLocks/>
          </p:cNvGrpSpPr>
          <p:nvPr/>
        </p:nvGrpSpPr>
        <p:grpSpPr bwMode="auto">
          <a:xfrm>
            <a:off x="1727200" y="5105400"/>
            <a:ext cx="6103938" cy="762000"/>
            <a:chOff x="1088" y="3216"/>
            <a:chExt cx="3845" cy="480"/>
          </a:xfrm>
        </p:grpSpPr>
        <p:sp>
          <p:nvSpPr>
            <p:cNvPr id="8200" name="Oval 12">
              <a:extLst>
                <a:ext uri="{FF2B5EF4-FFF2-40B4-BE49-F238E27FC236}">
                  <a16:creationId xmlns:a16="http://schemas.microsoft.com/office/drawing/2014/main" id="{51FF4A1C-8239-4912-B704-A6A06B95B23C}"/>
                </a:ext>
              </a:extLst>
            </p:cNvPr>
            <p:cNvSpPr>
              <a:spLocks noChangeArrowheads="1"/>
            </p:cNvSpPr>
            <p:nvPr/>
          </p:nvSpPr>
          <p:spPr bwMode="auto">
            <a:xfrm>
              <a:off x="1088" y="3408"/>
              <a:ext cx="544" cy="28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8201" name="Text Box 13">
              <a:extLst>
                <a:ext uri="{FF2B5EF4-FFF2-40B4-BE49-F238E27FC236}">
                  <a16:creationId xmlns:a16="http://schemas.microsoft.com/office/drawing/2014/main" id="{0E4D8EE8-3A74-4BB2-816F-629A5C7E632C}"/>
                </a:ext>
              </a:extLst>
            </p:cNvPr>
            <p:cNvSpPr txBox="1">
              <a:spLocks noChangeArrowheads="1"/>
            </p:cNvSpPr>
            <p:nvPr/>
          </p:nvSpPr>
          <p:spPr bwMode="auto">
            <a:xfrm>
              <a:off x="1702" y="3302"/>
              <a:ext cx="10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Type error!</a:t>
              </a:r>
            </a:p>
          </p:txBody>
        </p:sp>
        <p:sp>
          <p:nvSpPr>
            <p:cNvPr id="8202" name="AutoShape 14">
              <a:extLst>
                <a:ext uri="{FF2B5EF4-FFF2-40B4-BE49-F238E27FC236}">
                  <a16:creationId xmlns:a16="http://schemas.microsoft.com/office/drawing/2014/main" id="{57F47A02-B56D-424C-909E-B0341A2BA819}"/>
                </a:ext>
              </a:extLst>
            </p:cNvPr>
            <p:cNvSpPr>
              <a:spLocks noChangeArrowheads="1"/>
            </p:cNvSpPr>
            <p:nvPr/>
          </p:nvSpPr>
          <p:spPr bwMode="auto">
            <a:xfrm>
              <a:off x="2784" y="3216"/>
              <a:ext cx="816" cy="432"/>
            </a:xfrm>
            <a:custGeom>
              <a:avLst/>
              <a:gdLst>
                <a:gd name="T0" fmla="*/ 1 w 21600"/>
                <a:gd name="T1" fmla="*/ 0 h 21600"/>
                <a:gd name="T2" fmla="*/ 0 w 21600"/>
                <a:gd name="T3" fmla="*/ 0 h 21600"/>
                <a:gd name="T4" fmla="*/ 1 w 21600"/>
                <a:gd name="T5" fmla="*/ 0 h 21600"/>
                <a:gd name="T6" fmla="*/ 1 w 21600"/>
                <a:gd name="T7" fmla="*/ 0 h 21600"/>
                <a:gd name="T8" fmla="*/ 17694720 60000 65536"/>
                <a:gd name="T9" fmla="*/ 11796480 60000 65536"/>
                <a:gd name="T10" fmla="*/ 5898240 60000 65536"/>
                <a:gd name="T11" fmla="*/ 0 60000 65536"/>
                <a:gd name="T12" fmla="*/ 3388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3" name="Text Box 15">
              <a:extLst>
                <a:ext uri="{FF2B5EF4-FFF2-40B4-BE49-F238E27FC236}">
                  <a16:creationId xmlns:a16="http://schemas.microsoft.com/office/drawing/2014/main" id="{8F861BCB-DDE5-4AEC-9785-D5450EB6F233}"/>
                </a:ext>
              </a:extLst>
            </p:cNvPr>
            <p:cNvSpPr txBox="1">
              <a:spLocks noChangeArrowheads="1"/>
            </p:cNvSpPr>
            <p:nvPr/>
          </p:nvSpPr>
          <p:spPr bwMode="auto">
            <a:xfrm>
              <a:off x="3792" y="3264"/>
              <a:ext cx="114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latin typeface="Times" panose="02020603050405020304" pitchFamily="18" charset="0"/>
                </a:rPr>
                <a:t>Type Rules</a:t>
              </a: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7CA359B-D62E-4FB0-8BB7-452317A0795B}"/>
              </a:ext>
            </a:extLst>
          </p:cNvPr>
          <p:cNvSpPr>
            <a:spLocks noGrp="1" noChangeArrowheads="1"/>
          </p:cNvSpPr>
          <p:nvPr>
            <p:ph type="title"/>
          </p:nvPr>
        </p:nvSpPr>
        <p:spPr>
          <a:xfrm>
            <a:off x="685800" y="228600"/>
            <a:ext cx="7772400" cy="762000"/>
          </a:xfrm>
        </p:spPr>
        <p:txBody>
          <a:bodyPr/>
          <a:lstStyle/>
          <a:p>
            <a:pPr eaLnBrk="1" hangingPunct="1"/>
            <a:r>
              <a:rPr lang="en-US" altLang="en-US"/>
              <a:t>Scope Rules</a:t>
            </a:r>
            <a:endParaRPr lang="en-US" altLang="en-US">
              <a:latin typeface="Monaco" charset="0"/>
            </a:endParaRPr>
          </a:p>
        </p:txBody>
      </p:sp>
      <p:sp>
        <p:nvSpPr>
          <p:cNvPr id="21507" name="Text Box 3">
            <a:extLst>
              <a:ext uri="{FF2B5EF4-FFF2-40B4-BE49-F238E27FC236}">
                <a16:creationId xmlns:a16="http://schemas.microsoft.com/office/drawing/2014/main" id="{B2E032D6-4B11-40DE-A6EB-25F9D4082BAB}"/>
              </a:ext>
            </a:extLst>
          </p:cNvPr>
          <p:cNvSpPr txBox="1">
            <a:spLocks noChangeArrowheads="1"/>
          </p:cNvSpPr>
          <p:nvPr/>
        </p:nvSpPr>
        <p:spPr bwMode="auto">
          <a:xfrm>
            <a:off x="365125" y="1066800"/>
            <a:ext cx="877887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latin typeface="Times" panose="02020603050405020304" pitchFamily="18" charset="0"/>
              </a:rPr>
              <a:t>Scope rules regulate visibility of identifiers. They relate every </a:t>
            </a:r>
            <a:r>
              <a:rPr lang="en-US" altLang="en-US" sz="2800" b="1">
                <a:latin typeface="Times" panose="02020603050405020304" pitchFamily="18" charset="0"/>
              </a:rPr>
              <a:t>applied occurrence</a:t>
            </a:r>
            <a:r>
              <a:rPr lang="en-US" altLang="en-US" sz="2800">
                <a:latin typeface="Times" panose="02020603050405020304" pitchFamily="18" charset="0"/>
              </a:rPr>
              <a:t>  of an identifier to a </a:t>
            </a:r>
            <a:r>
              <a:rPr lang="en-US" altLang="en-US" sz="2800" b="1">
                <a:latin typeface="Times" panose="02020603050405020304" pitchFamily="18" charset="0"/>
              </a:rPr>
              <a:t>binding occurrence</a:t>
            </a:r>
            <a:endParaRPr lang="en-US" altLang="en-US" sz="2800">
              <a:latin typeface="Times" panose="02020603050405020304" pitchFamily="18" charset="0"/>
            </a:endParaRPr>
          </a:p>
        </p:txBody>
      </p:sp>
      <p:sp>
        <p:nvSpPr>
          <p:cNvPr id="21508" name="Rectangle 4">
            <a:extLst>
              <a:ext uri="{FF2B5EF4-FFF2-40B4-BE49-F238E27FC236}">
                <a16:creationId xmlns:a16="http://schemas.microsoft.com/office/drawing/2014/main" id="{34B513B3-B393-4CEA-8E37-98BB905B092B}"/>
              </a:ext>
            </a:extLst>
          </p:cNvPr>
          <p:cNvSpPr>
            <a:spLocks noChangeArrowheads="1"/>
          </p:cNvSpPr>
          <p:nvPr/>
        </p:nvSpPr>
        <p:spPr bwMode="auto">
          <a:xfrm>
            <a:off x="152400" y="2286000"/>
            <a:ext cx="54102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1</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    var   r:Integer</a:t>
            </a:r>
          </a:p>
          <a:p>
            <a:r>
              <a:rPr lang="en-US" altLang="en-US">
                <a:latin typeface="Courier New" panose="02070309020205020404" pitchFamily="49" charset="0"/>
              </a:rPr>
              <a:t>in  </a:t>
            </a:r>
          </a:p>
          <a:p>
            <a:r>
              <a:rPr lang="en-US" altLang="en-US">
                <a:latin typeface="Courier New" panose="02070309020205020404" pitchFamily="49" charset="0"/>
              </a:rPr>
              <a:t>    r := 10*m</a:t>
            </a:r>
          </a:p>
        </p:txBody>
      </p:sp>
      <p:grpSp>
        <p:nvGrpSpPr>
          <p:cNvPr id="151557" name="Group 5">
            <a:extLst>
              <a:ext uri="{FF2B5EF4-FFF2-40B4-BE49-F238E27FC236}">
                <a16:creationId xmlns:a16="http://schemas.microsoft.com/office/drawing/2014/main" id="{CCE99287-79E5-4CC5-B27B-64F6366F50E5}"/>
              </a:ext>
            </a:extLst>
          </p:cNvPr>
          <p:cNvGrpSpPr>
            <a:grpSpLocks/>
          </p:cNvGrpSpPr>
          <p:nvPr/>
        </p:nvGrpSpPr>
        <p:grpSpPr bwMode="auto">
          <a:xfrm>
            <a:off x="1828800" y="2362200"/>
            <a:ext cx="3465513" cy="1828800"/>
            <a:chOff x="1152" y="1488"/>
            <a:chExt cx="2183" cy="1152"/>
          </a:xfrm>
        </p:grpSpPr>
        <p:grpSp>
          <p:nvGrpSpPr>
            <p:cNvPr id="21523" name="Group 6">
              <a:extLst>
                <a:ext uri="{FF2B5EF4-FFF2-40B4-BE49-F238E27FC236}">
                  <a16:creationId xmlns:a16="http://schemas.microsoft.com/office/drawing/2014/main" id="{7F74C5EB-FCFC-4CDA-B397-2A2DA3045AF3}"/>
                </a:ext>
              </a:extLst>
            </p:cNvPr>
            <p:cNvGrpSpPr>
              <a:grpSpLocks/>
            </p:cNvGrpSpPr>
            <p:nvPr/>
          </p:nvGrpSpPr>
          <p:grpSpPr bwMode="auto">
            <a:xfrm>
              <a:off x="1152" y="1488"/>
              <a:ext cx="1751" cy="480"/>
              <a:chOff x="1152" y="1488"/>
              <a:chExt cx="1751" cy="480"/>
            </a:xfrm>
          </p:grpSpPr>
          <p:sp>
            <p:nvSpPr>
              <p:cNvPr id="21528" name="Oval 7">
                <a:extLst>
                  <a:ext uri="{FF2B5EF4-FFF2-40B4-BE49-F238E27FC236}">
                    <a16:creationId xmlns:a16="http://schemas.microsoft.com/office/drawing/2014/main" id="{8EBFEED0-582F-4CC1-9601-6BB5D6DE9D7D}"/>
                  </a:ext>
                </a:extLst>
              </p:cNvPr>
              <p:cNvSpPr>
                <a:spLocks noChangeArrowheads="1"/>
              </p:cNvSpPr>
              <p:nvPr/>
            </p:nvSpPr>
            <p:spPr bwMode="auto">
              <a:xfrm>
                <a:off x="1152" y="172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1529" name="Text Box 8">
                <a:extLst>
                  <a:ext uri="{FF2B5EF4-FFF2-40B4-BE49-F238E27FC236}">
                    <a16:creationId xmlns:a16="http://schemas.microsoft.com/office/drawing/2014/main" id="{0A5139A5-54A4-4E1F-A2EF-E1BB9D544732}"/>
                  </a:ext>
                </a:extLst>
              </p:cNvPr>
              <p:cNvSpPr txBox="1">
                <a:spLocks noChangeArrowheads="1"/>
              </p:cNvSpPr>
              <p:nvPr/>
            </p:nvSpPr>
            <p:spPr bwMode="auto">
              <a:xfrm>
                <a:off x="1344" y="1488"/>
                <a:ext cx="15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Binding occurence</a:t>
                </a:r>
              </a:p>
            </p:txBody>
          </p:sp>
        </p:grpSp>
        <p:grpSp>
          <p:nvGrpSpPr>
            <p:cNvPr id="21524" name="Group 9">
              <a:extLst>
                <a:ext uri="{FF2B5EF4-FFF2-40B4-BE49-F238E27FC236}">
                  <a16:creationId xmlns:a16="http://schemas.microsoft.com/office/drawing/2014/main" id="{D0EBCAE2-CEE6-48AA-955E-41B62BA9235A}"/>
                </a:ext>
              </a:extLst>
            </p:cNvPr>
            <p:cNvGrpSpPr>
              <a:grpSpLocks/>
            </p:cNvGrpSpPr>
            <p:nvPr/>
          </p:nvGrpSpPr>
          <p:grpSpPr bwMode="auto">
            <a:xfrm>
              <a:off x="1440" y="2256"/>
              <a:ext cx="1895" cy="384"/>
              <a:chOff x="1440" y="2256"/>
              <a:chExt cx="1895" cy="384"/>
            </a:xfrm>
          </p:grpSpPr>
          <p:sp>
            <p:nvSpPr>
              <p:cNvPr id="21526" name="Oval 10">
                <a:extLst>
                  <a:ext uri="{FF2B5EF4-FFF2-40B4-BE49-F238E27FC236}">
                    <a16:creationId xmlns:a16="http://schemas.microsoft.com/office/drawing/2014/main" id="{0593FEF0-68AE-4049-8B48-97D588D0FDB6}"/>
                  </a:ext>
                </a:extLst>
              </p:cNvPr>
              <p:cNvSpPr>
                <a:spLocks noChangeArrowheads="1"/>
              </p:cNvSpPr>
              <p:nvPr/>
            </p:nvSpPr>
            <p:spPr bwMode="auto">
              <a:xfrm>
                <a:off x="1440" y="2400"/>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1527" name="Text Box 11">
                <a:extLst>
                  <a:ext uri="{FF2B5EF4-FFF2-40B4-BE49-F238E27FC236}">
                    <a16:creationId xmlns:a16="http://schemas.microsoft.com/office/drawing/2014/main" id="{6F16464E-C864-444E-B9F4-395B9173DEE8}"/>
                  </a:ext>
                </a:extLst>
              </p:cNvPr>
              <p:cNvSpPr txBox="1">
                <a:spLocks noChangeArrowheads="1"/>
              </p:cNvSpPr>
              <p:nvPr/>
            </p:nvSpPr>
            <p:spPr bwMode="auto">
              <a:xfrm>
                <a:off x="1776" y="2256"/>
                <a:ext cx="15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Applied occurence</a:t>
                </a:r>
              </a:p>
            </p:txBody>
          </p:sp>
        </p:grpSp>
        <p:cxnSp>
          <p:nvCxnSpPr>
            <p:cNvPr id="21525" name="AutoShape 12">
              <a:extLst>
                <a:ext uri="{FF2B5EF4-FFF2-40B4-BE49-F238E27FC236}">
                  <a16:creationId xmlns:a16="http://schemas.microsoft.com/office/drawing/2014/main" id="{44341218-BCDE-4124-9CD7-090DA081864C}"/>
                </a:ext>
              </a:extLst>
            </p:cNvPr>
            <p:cNvCxnSpPr>
              <a:cxnSpLocks noChangeShapeType="1"/>
            </p:cNvCxnSpPr>
            <p:nvPr/>
          </p:nvCxnSpPr>
          <p:spPr bwMode="auto">
            <a:xfrm rot="5400000" flipH="1">
              <a:off x="1284" y="2088"/>
              <a:ext cx="540" cy="108"/>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51565" name="Group 13">
            <a:extLst>
              <a:ext uri="{FF2B5EF4-FFF2-40B4-BE49-F238E27FC236}">
                <a16:creationId xmlns:a16="http://schemas.microsoft.com/office/drawing/2014/main" id="{474184E4-F9CD-4622-8593-B0B473C7DFB3}"/>
              </a:ext>
            </a:extLst>
          </p:cNvPr>
          <p:cNvGrpSpPr>
            <a:grpSpLocks/>
          </p:cNvGrpSpPr>
          <p:nvPr/>
        </p:nvGrpSpPr>
        <p:grpSpPr bwMode="auto">
          <a:xfrm>
            <a:off x="762000" y="3124200"/>
            <a:ext cx="1676400" cy="1143000"/>
            <a:chOff x="480" y="1992"/>
            <a:chExt cx="1056" cy="720"/>
          </a:xfrm>
        </p:grpSpPr>
        <p:sp>
          <p:nvSpPr>
            <p:cNvPr id="21520" name="Oval 14">
              <a:extLst>
                <a:ext uri="{FF2B5EF4-FFF2-40B4-BE49-F238E27FC236}">
                  <a16:creationId xmlns:a16="http://schemas.microsoft.com/office/drawing/2014/main" id="{77823496-105D-4A76-9F5B-CD7983C95ED9}"/>
                </a:ext>
              </a:extLst>
            </p:cNvPr>
            <p:cNvSpPr>
              <a:spLocks noChangeArrowheads="1"/>
            </p:cNvSpPr>
            <p:nvPr/>
          </p:nvSpPr>
          <p:spPr bwMode="auto">
            <a:xfrm>
              <a:off x="480" y="247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1521" name="Oval 15">
              <a:extLst>
                <a:ext uri="{FF2B5EF4-FFF2-40B4-BE49-F238E27FC236}">
                  <a16:creationId xmlns:a16="http://schemas.microsoft.com/office/drawing/2014/main" id="{9BF41045-ECE2-4F07-9FBC-FCAB0D04B974}"/>
                </a:ext>
              </a:extLst>
            </p:cNvPr>
            <p:cNvSpPr>
              <a:spLocks noChangeArrowheads="1"/>
            </p:cNvSpPr>
            <p:nvPr/>
          </p:nvSpPr>
          <p:spPr bwMode="auto">
            <a:xfrm>
              <a:off x="1200" y="199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1522" name="AutoShape 16">
              <a:extLst>
                <a:ext uri="{FF2B5EF4-FFF2-40B4-BE49-F238E27FC236}">
                  <a16:creationId xmlns:a16="http://schemas.microsoft.com/office/drawing/2014/main" id="{3304C6F4-F07F-4736-903D-D2E117A095F0}"/>
                </a:ext>
              </a:extLst>
            </p:cNvPr>
            <p:cNvCxnSpPr>
              <a:cxnSpLocks noChangeShapeType="1"/>
              <a:stCxn id="21520" idx="0"/>
              <a:endCxn id="21521" idx="2"/>
            </p:cNvCxnSpPr>
            <p:nvPr/>
          </p:nvCxnSpPr>
          <p:spPr bwMode="auto">
            <a:xfrm rot="-5400000">
              <a:off x="744" y="2016"/>
              <a:ext cx="348" cy="540"/>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1511" name="Text Box 17">
            <a:extLst>
              <a:ext uri="{FF2B5EF4-FFF2-40B4-BE49-F238E27FC236}">
                <a16:creationId xmlns:a16="http://schemas.microsoft.com/office/drawing/2014/main" id="{B4EFBFBA-B11D-4F3D-88C5-42CED881E477}"/>
              </a:ext>
            </a:extLst>
          </p:cNvPr>
          <p:cNvSpPr txBox="1">
            <a:spLocks noChangeArrowheads="1"/>
          </p:cNvSpPr>
          <p:nvPr/>
        </p:nvSpPr>
        <p:spPr bwMode="auto">
          <a:xfrm>
            <a:off x="365125" y="4572000"/>
            <a:ext cx="8550275"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dirty="0">
                <a:latin typeface="Times" panose="02020603050405020304" pitchFamily="18" charset="0"/>
              </a:rPr>
              <a:t>Terminology:</a:t>
            </a:r>
          </a:p>
          <a:p>
            <a:pPr>
              <a:spcBef>
                <a:spcPct val="50000"/>
              </a:spcBef>
            </a:pPr>
            <a:r>
              <a:rPr lang="en-US" altLang="en-US" i="1" dirty="0">
                <a:latin typeface="Times" panose="02020603050405020304" pitchFamily="18" charset="0"/>
              </a:rPr>
              <a:t>Static binding</a:t>
            </a:r>
            <a:r>
              <a:rPr lang="en-US" altLang="en-US" dirty="0">
                <a:latin typeface="Times" panose="02020603050405020304" pitchFamily="18" charset="0"/>
              </a:rPr>
              <a:t> vs. </a:t>
            </a:r>
            <a:r>
              <a:rPr lang="en-US" altLang="en-US" i="1" dirty="0">
                <a:latin typeface="Times" panose="02020603050405020304" pitchFamily="18" charset="0"/>
              </a:rPr>
              <a:t>dynamic binding</a:t>
            </a:r>
          </a:p>
          <a:p>
            <a:pPr>
              <a:spcBef>
                <a:spcPct val="50000"/>
              </a:spcBef>
            </a:pPr>
            <a:r>
              <a:rPr lang="en-US" altLang="en-US" b="1" i="1" dirty="0">
                <a:latin typeface="Times" panose="02020603050405020304" pitchFamily="18" charset="0"/>
              </a:rPr>
              <a:t>See Example 1.6 (pp.16-17) in [W].</a:t>
            </a:r>
            <a:endParaRPr lang="en-US" altLang="en-US" b="1" dirty="0">
              <a:latin typeface="Times" panose="02020603050405020304" pitchFamily="18" charset="0"/>
            </a:endParaRPr>
          </a:p>
        </p:txBody>
      </p:sp>
      <p:grpSp>
        <p:nvGrpSpPr>
          <p:cNvPr id="151570" name="Group 18">
            <a:extLst>
              <a:ext uri="{FF2B5EF4-FFF2-40B4-BE49-F238E27FC236}">
                <a16:creationId xmlns:a16="http://schemas.microsoft.com/office/drawing/2014/main" id="{F5239A2F-944D-4601-9BBE-FE4E8E230F10}"/>
              </a:ext>
            </a:extLst>
          </p:cNvPr>
          <p:cNvGrpSpPr>
            <a:grpSpLocks/>
          </p:cNvGrpSpPr>
          <p:nvPr/>
        </p:nvGrpSpPr>
        <p:grpSpPr bwMode="auto">
          <a:xfrm>
            <a:off x="5394325" y="2209800"/>
            <a:ext cx="2759075" cy="1387475"/>
            <a:chOff x="3312" y="1334"/>
            <a:chExt cx="1738" cy="874"/>
          </a:xfrm>
        </p:grpSpPr>
        <p:sp>
          <p:nvSpPr>
            <p:cNvPr id="21513" name="Rectangle 19">
              <a:extLst>
                <a:ext uri="{FF2B5EF4-FFF2-40B4-BE49-F238E27FC236}">
                  <a16:creationId xmlns:a16="http://schemas.microsoft.com/office/drawing/2014/main" id="{108F720D-8DAF-4E01-9D99-D3F37BEC5AAE}"/>
                </a:ext>
              </a:extLst>
            </p:cNvPr>
            <p:cNvSpPr>
              <a:spLocks noChangeArrowheads="1"/>
            </p:cNvSpPr>
            <p:nvPr/>
          </p:nvSpPr>
          <p:spPr bwMode="auto">
            <a:xfrm>
              <a:off x="3312" y="1440"/>
              <a:ext cx="1611"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2:</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in  m + x</a:t>
              </a:r>
            </a:p>
          </p:txBody>
        </p:sp>
        <p:sp>
          <p:nvSpPr>
            <p:cNvPr id="21514" name="Oval 20">
              <a:extLst>
                <a:ext uri="{FF2B5EF4-FFF2-40B4-BE49-F238E27FC236}">
                  <a16:creationId xmlns:a16="http://schemas.microsoft.com/office/drawing/2014/main" id="{6DF7CF4E-10D2-457A-BC88-5FB6D26611DB}"/>
                </a:ext>
              </a:extLst>
            </p:cNvPr>
            <p:cNvSpPr>
              <a:spLocks noChangeArrowheads="1"/>
            </p:cNvSpPr>
            <p:nvPr/>
          </p:nvSpPr>
          <p:spPr bwMode="auto">
            <a:xfrm>
              <a:off x="3696" y="196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1515" name="Oval 21">
              <a:extLst>
                <a:ext uri="{FF2B5EF4-FFF2-40B4-BE49-F238E27FC236}">
                  <a16:creationId xmlns:a16="http://schemas.microsoft.com/office/drawing/2014/main" id="{5333DC2E-4FB5-47B9-AB9F-7A0511BAD529}"/>
                </a:ext>
              </a:extLst>
            </p:cNvPr>
            <p:cNvSpPr>
              <a:spLocks noChangeArrowheads="1"/>
            </p:cNvSpPr>
            <p:nvPr/>
          </p:nvSpPr>
          <p:spPr bwMode="auto">
            <a:xfrm>
              <a:off x="4368" y="1680"/>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1516" name="AutoShape 22">
              <a:extLst>
                <a:ext uri="{FF2B5EF4-FFF2-40B4-BE49-F238E27FC236}">
                  <a16:creationId xmlns:a16="http://schemas.microsoft.com/office/drawing/2014/main" id="{B03C9E9D-F6DC-4020-9FD1-95586E0CE714}"/>
                </a:ext>
              </a:extLst>
            </p:cNvPr>
            <p:cNvCxnSpPr>
              <a:cxnSpLocks noChangeShapeType="1"/>
              <a:stCxn id="21514" idx="0"/>
              <a:endCxn id="21515" idx="2"/>
            </p:cNvCxnSpPr>
            <p:nvPr/>
          </p:nvCxnSpPr>
          <p:spPr bwMode="auto">
            <a:xfrm rot="-5400000">
              <a:off x="4032" y="1632"/>
              <a:ext cx="156" cy="492"/>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17" name="Oval 23">
              <a:extLst>
                <a:ext uri="{FF2B5EF4-FFF2-40B4-BE49-F238E27FC236}">
                  <a16:creationId xmlns:a16="http://schemas.microsoft.com/office/drawing/2014/main" id="{9D3A3454-BE11-496A-8FA5-2860355164C4}"/>
                </a:ext>
              </a:extLst>
            </p:cNvPr>
            <p:cNvSpPr>
              <a:spLocks noChangeArrowheads="1"/>
            </p:cNvSpPr>
            <p:nvPr/>
          </p:nvSpPr>
          <p:spPr bwMode="auto">
            <a:xfrm>
              <a:off x="4176" y="196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1518" name="AutoShape 24">
              <a:extLst>
                <a:ext uri="{FF2B5EF4-FFF2-40B4-BE49-F238E27FC236}">
                  <a16:creationId xmlns:a16="http://schemas.microsoft.com/office/drawing/2014/main" id="{93A59313-015B-456E-9DD0-CC5580B50950}"/>
                </a:ext>
              </a:extLst>
            </p:cNvPr>
            <p:cNvCxnSpPr>
              <a:cxnSpLocks noChangeShapeType="1"/>
              <a:endCxn id="21519" idx="3"/>
            </p:cNvCxnSpPr>
            <p:nvPr/>
          </p:nvCxnSpPr>
          <p:spPr bwMode="auto">
            <a:xfrm rot="-5400000">
              <a:off x="4482" y="1508"/>
              <a:ext cx="598" cy="538"/>
            </a:xfrm>
            <a:prstGeom prst="curvedConnector4">
              <a:avLst>
                <a:gd name="adj1" fmla="val -5347"/>
                <a:gd name="adj2" fmla="val 126764"/>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19" name="Text Box 25">
              <a:extLst>
                <a:ext uri="{FF2B5EF4-FFF2-40B4-BE49-F238E27FC236}">
                  <a16:creationId xmlns:a16="http://schemas.microsoft.com/office/drawing/2014/main" id="{F7DDCDCE-6BA6-40A9-AB75-862EFA51E2FF}"/>
                </a:ext>
              </a:extLst>
            </p:cNvPr>
            <p:cNvSpPr txBox="1">
              <a:spLocks noChangeArrowheads="1"/>
            </p:cNvSpPr>
            <p:nvPr/>
          </p:nvSpPr>
          <p:spPr bwMode="auto">
            <a:xfrm>
              <a:off x="4838" y="1334"/>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a:t>
              </a:r>
              <a:endParaRPr lang="en-US" altLang="en-US">
                <a:latin typeface="Times" panose="02020603050405020304" pitchFamily="18" charset="0"/>
              </a:endParaRPr>
            </a:p>
          </p:txBody>
        </p:sp>
      </p:grpSp>
    </p:spTree>
    <p:extLst>
      <p:ext uri="{BB962C8B-B14F-4D97-AF65-F5344CB8AC3E}">
        <p14:creationId xmlns:p14="http://schemas.microsoft.com/office/powerpoint/2010/main" val="5563585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51557"/>
                                        </p:tgtEl>
                                        <p:attrNameLst>
                                          <p:attrName>style.visibility</p:attrName>
                                        </p:attrNameLst>
                                      </p:cBhvr>
                                      <p:to>
                                        <p:strVal val="visible"/>
                                      </p:to>
                                    </p:set>
                                    <p:animEffect transition="in" filter="wipe(down)">
                                      <p:cBhvr>
                                        <p:cTn id="7" dur="500"/>
                                        <p:tgtEl>
                                          <p:spTgt spid="1515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51565"/>
                                        </p:tgtEl>
                                        <p:attrNameLst>
                                          <p:attrName>style.visibility</p:attrName>
                                        </p:attrNameLst>
                                      </p:cBhvr>
                                      <p:to>
                                        <p:strVal val="visible"/>
                                      </p:to>
                                    </p:set>
                                    <p:animEffect transition="in" filter="wipe(left)">
                                      <p:cBhvr>
                                        <p:cTn id="12" dur="500"/>
                                        <p:tgtEl>
                                          <p:spTgt spid="1515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1515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3A1C-B361-4B26-8BAF-1E6F1E284F67}"/>
              </a:ext>
            </a:extLst>
          </p:cNvPr>
          <p:cNvSpPr>
            <a:spLocks noGrp="1"/>
          </p:cNvSpPr>
          <p:nvPr>
            <p:ph type="title"/>
          </p:nvPr>
        </p:nvSpPr>
        <p:spPr/>
        <p:txBody>
          <a:bodyPr/>
          <a:lstStyle/>
          <a:p>
            <a:r>
              <a:rPr lang="en-US" dirty="0"/>
              <a:t>Static vs Dynamic Binding</a:t>
            </a:r>
          </a:p>
        </p:txBody>
      </p:sp>
      <p:sp>
        <p:nvSpPr>
          <p:cNvPr id="3" name="Content Placeholder 2">
            <a:extLst>
              <a:ext uri="{FF2B5EF4-FFF2-40B4-BE49-F238E27FC236}">
                <a16:creationId xmlns:a16="http://schemas.microsoft.com/office/drawing/2014/main" id="{19735CA4-3F11-487C-A007-2A17418EA22D}"/>
              </a:ext>
            </a:extLst>
          </p:cNvPr>
          <p:cNvSpPr>
            <a:spLocks noGrp="1"/>
          </p:cNvSpPr>
          <p:nvPr>
            <p:ph idx="1"/>
          </p:nvPr>
        </p:nvSpPr>
        <p:spPr>
          <a:xfrm>
            <a:off x="609600" y="1143000"/>
            <a:ext cx="7772400" cy="5029200"/>
          </a:xfrm>
        </p:spPr>
        <p:txBody>
          <a:bodyPr/>
          <a:lstStyle/>
          <a:p>
            <a:pPr marL="0" indent="0">
              <a:buNone/>
            </a:pPr>
            <a:r>
              <a:rPr lang="en-US" sz="2400" dirty="0">
                <a:cs typeface="Courier New" panose="02070309020205020404" pitchFamily="49" charset="0"/>
              </a:rPr>
              <a:t>This example is from [W], pp.16-17.</a:t>
            </a:r>
          </a:p>
          <a:p>
            <a:pPr marL="0" indent="0">
              <a:buNone/>
            </a:pPr>
            <a:r>
              <a:rPr lang="en-US" sz="2400" dirty="0">
                <a:cs typeface="Courier New" panose="02070309020205020404" pitchFamily="49" charset="0"/>
              </a:rPr>
              <a:t>Here is a Triangle program. Triangle uses static binding.</a:t>
            </a:r>
          </a:p>
          <a:p>
            <a:pPr marL="0" indent="0">
              <a:buNone/>
            </a:pPr>
            <a:r>
              <a:rPr lang="en-US" sz="2000" dirty="0">
                <a:latin typeface="Courier New" panose="02070309020205020404" pitchFamily="49" charset="0"/>
                <a:cs typeface="Courier New" panose="02070309020205020404" pitchFamily="49" charset="0"/>
              </a:rPr>
              <a:t>let</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const m ~ 2;</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var n: Integer;</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func</a:t>
            </a:r>
            <a:r>
              <a:rPr lang="en-US" sz="2000" dirty="0">
                <a:latin typeface="Courier New" panose="02070309020205020404" pitchFamily="49" charset="0"/>
                <a:cs typeface="Courier New" panose="02070309020205020404" pitchFamily="49" charset="0"/>
              </a:rPr>
              <a:t> f (i: Integer) : Integer ~ i * m</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in</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begin</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n := f(n);   </a:t>
            </a:r>
            <a:r>
              <a:rPr lang="en-US" sz="2000" b="1" dirty="0">
                <a:latin typeface="Courier New" panose="02070309020205020404" pitchFamily="49" charset="0"/>
                <a:cs typeface="Courier New" panose="02070309020205020404" pitchFamily="49" charset="0"/>
              </a:rPr>
              <a:t>(1)</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end</a:t>
            </a:r>
          </a:p>
          <a:p>
            <a:pPr marL="0" indent="0">
              <a:buNone/>
            </a:pPr>
            <a:r>
              <a:rPr lang="en-US" dirty="0"/>
              <a:t>Under static (also called lexical) binding, the function </a:t>
            </a:r>
            <a:r>
              <a:rPr lang="en-US" dirty="0">
                <a:latin typeface="Courier New" panose="02070309020205020404" pitchFamily="49" charset="0"/>
                <a:cs typeface="Courier New" panose="02070309020205020404" pitchFamily="49" charset="0"/>
              </a:rPr>
              <a:t>f</a:t>
            </a:r>
            <a:r>
              <a:rPr lang="en-US" dirty="0"/>
              <a:t> always doubles its argument. </a:t>
            </a:r>
          </a:p>
        </p:txBody>
      </p:sp>
    </p:spTree>
    <p:extLst>
      <p:ext uri="{BB962C8B-B14F-4D97-AF65-F5344CB8AC3E}">
        <p14:creationId xmlns:p14="http://schemas.microsoft.com/office/powerpoint/2010/main" val="2830572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3A1C-B361-4B26-8BAF-1E6F1E284F67}"/>
              </a:ext>
            </a:extLst>
          </p:cNvPr>
          <p:cNvSpPr>
            <a:spLocks noGrp="1"/>
          </p:cNvSpPr>
          <p:nvPr>
            <p:ph type="title"/>
          </p:nvPr>
        </p:nvSpPr>
        <p:spPr/>
        <p:txBody>
          <a:bodyPr/>
          <a:lstStyle/>
          <a:p>
            <a:r>
              <a:rPr lang="en-US" dirty="0"/>
              <a:t>Static vs Dynamic Binding</a:t>
            </a:r>
          </a:p>
        </p:txBody>
      </p:sp>
      <p:sp>
        <p:nvSpPr>
          <p:cNvPr id="3" name="Content Placeholder 2">
            <a:extLst>
              <a:ext uri="{FF2B5EF4-FFF2-40B4-BE49-F238E27FC236}">
                <a16:creationId xmlns:a16="http://schemas.microsoft.com/office/drawing/2014/main" id="{19735CA4-3F11-487C-A007-2A17418EA22D}"/>
              </a:ext>
            </a:extLst>
          </p:cNvPr>
          <p:cNvSpPr>
            <a:spLocks noGrp="1"/>
          </p:cNvSpPr>
          <p:nvPr>
            <p:ph idx="1"/>
          </p:nvPr>
        </p:nvSpPr>
        <p:spPr>
          <a:xfrm>
            <a:off x="685800" y="1143000"/>
            <a:ext cx="7772400" cy="4953000"/>
          </a:xfrm>
        </p:spPr>
        <p:txBody>
          <a:bodyPr/>
          <a:lstStyle/>
          <a:p>
            <a:pPr marL="0" indent="0">
              <a:buNone/>
            </a:pPr>
            <a:r>
              <a:rPr lang="en-US" sz="2400" dirty="0">
                <a:cs typeface="Courier New" panose="02070309020205020404" pitchFamily="49" charset="0"/>
              </a:rPr>
              <a:t>For example:</a:t>
            </a:r>
          </a:p>
          <a:p>
            <a:pPr marL="0" indent="0">
              <a:buNone/>
            </a:pPr>
            <a:r>
              <a:rPr lang="en-US" sz="2000" dirty="0">
                <a:latin typeface="Courier New" panose="02070309020205020404" pitchFamily="49" charset="0"/>
                <a:cs typeface="Courier New" panose="02070309020205020404" pitchFamily="49" charset="0"/>
              </a:rPr>
              <a:t>let</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const m ~ 3</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in</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  f(n) ... </a:t>
            </a:r>
            <a:r>
              <a:rPr lang="en-US" sz="2000" b="1" dirty="0">
                <a:latin typeface="Courier New" panose="02070309020205020404" pitchFamily="49" charset="0"/>
                <a:cs typeface="Courier New" panose="02070309020205020404" pitchFamily="49" charset="0"/>
              </a:rPr>
              <a:t>(2) (a call to f(n))</a:t>
            </a:r>
          </a:p>
          <a:p>
            <a:pPr marL="0" indent="0">
              <a:buNone/>
            </a:pPr>
            <a:r>
              <a:rPr lang="en-US" sz="2400" dirty="0"/>
              <a:t>The function call at point (2) doubles its argument, because the applied occurrence of </a:t>
            </a:r>
            <a:r>
              <a:rPr lang="en-US" sz="2400" dirty="0">
                <a:latin typeface="Courier New" panose="02070309020205020404" pitchFamily="49" charset="0"/>
                <a:cs typeface="Courier New" panose="02070309020205020404" pitchFamily="49" charset="0"/>
              </a:rPr>
              <a:t>m</a:t>
            </a:r>
            <a:r>
              <a:rPr lang="en-US" sz="2400" dirty="0"/>
              <a:t> inside the function </a:t>
            </a:r>
            <a:r>
              <a:rPr lang="en-US" sz="2400" dirty="0">
                <a:latin typeface="Courier New" panose="02070309020205020404" pitchFamily="49" charset="0"/>
                <a:cs typeface="Courier New" panose="02070309020205020404" pitchFamily="49" charset="0"/>
              </a:rPr>
              <a:t>f</a:t>
            </a:r>
            <a:r>
              <a:rPr lang="en-US" sz="2400" dirty="0"/>
              <a:t> always denotes 2, regardless of what it denotes at the point of call.</a:t>
            </a:r>
            <a:br>
              <a:rPr lang="en-US" sz="2400" dirty="0"/>
            </a:br>
            <a:r>
              <a:rPr lang="en-US" sz="2400" dirty="0"/>
              <a:t>In a language with dynamic binding, </a:t>
            </a:r>
            <a:r>
              <a:rPr lang="en-US" sz="2400" dirty="0">
                <a:latin typeface="Courier New" panose="02070309020205020404" pitchFamily="49" charset="0"/>
                <a:cs typeface="Courier New" panose="02070309020205020404" pitchFamily="49" charset="0"/>
              </a:rPr>
              <a:t>f(n)</a:t>
            </a:r>
            <a:r>
              <a:rPr lang="en-US" sz="2400" dirty="0"/>
              <a:t> would triple its argument instead, because the applied occurrence of m would denote the value in which m was </a:t>
            </a:r>
            <a:r>
              <a:rPr lang="en-US" sz="2400" i="1" dirty="0"/>
              <a:t>most recently</a:t>
            </a:r>
            <a:r>
              <a:rPr lang="en-US" sz="2400" dirty="0"/>
              <a:t> bound.</a:t>
            </a:r>
          </a:p>
          <a:p>
            <a:pPr marL="0" indent="0">
              <a:buNone/>
            </a:pPr>
            <a:r>
              <a:rPr lang="en-US" sz="2400" dirty="0"/>
              <a:t>Static (also called lexical) binding is prevalent in modern programming languages.  </a:t>
            </a:r>
          </a:p>
          <a:p>
            <a:pPr marL="0" indent="0">
              <a:buNone/>
            </a:pPr>
            <a:endParaRPr lang="en-US" dirty="0"/>
          </a:p>
        </p:txBody>
      </p:sp>
    </p:spTree>
    <p:extLst>
      <p:ext uri="{BB962C8B-B14F-4D97-AF65-F5344CB8AC3E}">
        <p14:creationId xmlns:p14="http://schemas.microsoft.com/office/powerpoint/2010/main" val="2678469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3A1C-B361-4B26-8BAF-1E6F1E284F67}"/>
              </a:ext>
            </a:extLst>
          </p:cNvPr>
          <p:cNvSpPr>
            <a:spLocks noGrp="1"/>
          </p:cNvSpPr>
          <p:nvPr>
            <p:ph type="title"/>
          </p:nvPr>
        </p:nvSpPr>
        <p:spPr/>
        <p:txBody>
          <a:bodyPr/>
          <a:lstStyle/>
          <a:p>
            <a:r>
              <a:rPr lang="en-US" dirty="0"/>
              <a:t>Static vs Dynamic Binding</a:t>
            </a:r>
          </a:p>
        </p:txBody>
      </p:sp>
      <p:sp>
        <p:nvSpPr>
          <p:cNvPr id="3" name="Content Placeholder 2">
            <a:extLst>
              <a:ext uri="{FF2B5EF4-FFF2-40B4-BE49-F238E27FC236}">
                <a16:creationId xmlns:a16="http://schemas.microsoft.com/office/drawing/2014/main" id="{19735CA4-3F11-487C-A007-2A17418EA22D}"/>
              </a:ext>
            </a:extLst>
          </p:cNvPr>
          <p:cNvSpPr>
            <a:spLocks noGrp="1"/>
          </p:cNvSpPr>
          <p:nvPr>
            <p:ph idx="1"/>
          </p:nvPr>
        </p:nvSpPr>
        <p:spPr>
          <a:xfrm>
            <a:off x="304800" y="1257300"/>
            <a:ext cx="8610600" cy="4953000"/>
          </a:xfrm>
        </p:spPr>
        <p:txBody>
          <a:bodyPr>
            <a:normAutofit fontScale="47500" lnSpcReduction="20000"/>
          </a:bodyPr>
          <a:lstStyle/>
          <a:p>
            <a:pPr marL="0" indent="0">
              <a:buNone/>
            </a:pPr>
            <a:r>
              <a:rPr lang="en-US" sz="5000" dirty="0">
                <a:cs typeface="Courier New" panose="02070309020205020404" pitchFamily="49" charset="0"/>
              </a:rPr>
              <a:t>Here is an example in C [M, p.97]</a:t>
            </a:r>
          </a:p>
          <a:p>
            <a:pPr marL="0" indent="0">
              <a:buNone/>
            </a:pPr>
            <a:endParaRPr lang="en-US" sz="5000" dirty="0">
              <a:cs typeface="Courier New" panose="02070309020205020404" pitchFamily="49" charset="0"/>
            </a:endParaRPr>
          </a:p>
          <a:p>
            <a:pPr marL="0" indent="0">
              <a:buNone/>
            </a:pPr>
            <a:r>
              <a:rPr lang="en-US" sz="5000" dirty="0"/>
              <a:t>The two lines immediately after the first</a:t>
            </a:r>
            <a:br>
              <a:rPr lang="en-US" sz="5000" dirty="0"/>
            </a:br>
            <a:r>
              <a:rPr lang="en-US" sz="5000" dirty="0"/>
              <a:t>opening brace declare integer variables</a:t>
            </a:r>
            <a:br>
              <a:rPr lang="en-US" sz="5000" dirty="0"/>
            </a:br>
            <a:r>
              <a:rPr lang="en-US" sz="5000" dirty="0">
                <a:latin typeface="Courier New" panose="02070309020205020404" pitchFamily="49" charset="0"/>
                <a:cs typeface="Courier New" panose="02070309020205020404" pitchFamily="49" charset="0"/>
              </a:rPr>
              <a:t>x</a:t>
            </a:r>
            <a:r>
              <a:rPr lang="en-US" sz="5000" dirty="0"/>
              <a:t> and </a:t>
            </a:r>
            <a:r>
              <a:rPr lang="en-US" sz="5000" dirty="0">
                <a:latin typeface="Courier New" panose="02070309020205020404" pitchFamily="49" charset="0"/>
                <a:cs typeface="Courier New" panose="02070309020205020404" pitchFamily="49" charset="0"/>
              </a:rPr>
              <a:t>y</a:t>
            </a:r>
            <a:r>
              <a:rPr lang="en-US" sz="5000" dirty="0"/>
              <a:t> with scope until the closing brace</a:t>
            </a:r>
            <a:br>
              <a:rPr lang="en-US" sz="5000" dirty="0"/>
            </a:br>
            <a:r>
              <a:rPr lang="en-US" sz="5000" dirty="0"/>
              <a:t>in the last line. A new scope is started by</a:t>
            </a:r>
            <a:br>
              <a:rPr lang="en-US" sz="5000" dirty="0"/>
            </a:br>
            <a:r>
              <a:rPr lang="en-US" sz="5000" dirty="0"/>
              <a:t>the second opening brace and a</a:t>
            </a:r>
            <a:br>
              <a:rPr lang="en-US" sz="5000" dirty="0"/>
            </a:br>
            <a:r>
              <a:rPr lang="en-US" sz="5000" dirty="0"/>
              <a:t>floating-point variable </a:t>
            </a:r>
            <a:r>
              <a:rPr lang="en-US" sz="5000" dirty="0">
                <a:latin typeface="Courier New" panose="02070309020205020404" pitchFamily="49" charset="0"/>
                <a:cs typeface="Courier New" panose="02070309020205020404" pitchFamily="49" charset="0"/>
              </a:rPr>
              <a:t>x</a:t>
            </a:r>
            <a:r>
              <a:rPr lang="en-US" sz="5000" dirty="0"/>
              <a:t> with an initial value close to pi is declared. This will have scope until the first closing brace, so the original </a:t>
            </a:r>
            <a:r>
              <a:rPr lang="en-US" sz="5000" dirty="0">
                <a:latin typeface="Courier New" panose="02070309020205020404" pitchFamily="49" charset="0"/>
                <a:cs typeface="Courier New" panose="02070309020205020404" pitchFamily="49" charset="0"/>
              </a:rPr>
              <a:t>x</a:t>
            </a:r>
            <a:r>
              <a:rPr lang="en-US" sz="5000" dirty="0"/>
              <a:t> variable is not visible until the inner scope ends. The assignment </a:t>
            </a:r>
            <a:br>
              <a:rPr lang="en-US" sz="5000" dirty="0"/>
            </a:br>
            <a:r>
              <a:rPr lang="en-US" sz="5000" dirty="0">
                <a:latin typeface="Courier New" panose="02070309020205020404" pitchFamily="49" charset="0"/>
                <a:cs typeface="Courier New" panose="02070309020205020404" pitchFamily="49" charset="0"/>
              </a:rPr>
              <a:t>y += (int)x;</a:t>
            </a:r>
            <a:r>
              <a:rPr lang="en-US" sz="5000" dirty="0"/>
              <a:t> will add </a:t>
            </a:r>
            <a:r>
              <a:rPr lang="en-US" sz="5000" dirty="0">
                <a:latin typeface="Courier New" panose="02070309020205020404" pitchFamily="49" charset="0"/>
                <a:cs typeface="Courier New" panose="02070309020205020404" pitchFamily="49" charset="0"/>
              </a:rPr>
              <a:t>3</a:t>
            </a:r>
            <a:r>
              <a:rPr lang="en-US" sz="5000" dirty="0"/>
              <a:t> to </a:t>
            </a:r>
            <a:r>
              <a:rPr lang="en-US" sz="5000" dirty="0">
                <a:latin typeface="Courier New" panose="02070309020205020404" pitchFamily="49" charset="0"/>
                <a:cs typeface="Courier New" panose="02070309020205020404" pitchFamily="49" charset="0"/>
              </a:rPr>
              <a:t>y</a:t>
            </a:r>
            <a:r>
              <a:rPr lang="en-US" sz="5000" dirty="0"/>
              <a:t>, so its new value is </a:t>
            </a:r>
            <a:r>
              <a:rPr lang="en-US" sz="5000" dirty="0">
                <a:latin typeface="Courier New" panose="02070309020205020404" pitchFamily="49" charset="0"/>
                <a:cs typeface="Courier New" panose="02070309020205020404" pitchFamily="49" charset="0"/>
              </a:rPr>
              <a:t>5</a:t>
            </a:r>
            <a:r>
              <a:rPr lang="en-US" sz="5000" dirty="0"/>
              <a:t>. In the next assignment </a:t>
            </a:r>
            <a:r>
              <a:rPr lang="en-US" sz="5000" dirty="0">
                <a:latin typeface="Courier New" panose="02070309020205020404" pitchFamily="49" charset="0"/>
                <a:cs typeface="Courier New" panose="02070309020205020404" pitchFamily="49" charset="0"/>
              </a:rPr>
              <a:t>y += x;</a:t>
            </a:r>
            <a:r>
              <a:rPr lang="en-US" sz="5000" dirty="0"/>
              <a:t>, we have exited the inner scope, so the original </a:t>
            </a:r>
            <a:r>
              <a:rPr lang="en-US" sz="5000" dirty="0">
                <a:latin typeface="Courier New" panose="02070309020205020404" pitchFamily="49" charset="0"/>
                <a:cs typeface="Courier New" panose="02070309020205020404" pitchFamily="49" charset="0"/>
              </a:rPr>
              <a:t>x</a:t>
            </a:r>
            <a:r>
              <a:rPr lang="en-US" sz="5000" dirty="0"/>
              <a:t> is restored. The assignment will, hence, add </a:t>
            </a:r>
            <a:r>
              <a:rPr lang="en-US" sz="5000" dirty="0">
                <a:latin typeface="Courier New" panose="02070309020205020404" pitchFamily="49" charset="0"/>
                <a:cs typeface="Courier New" panose="02070309020205020404" pitchFamily="49" charset="0"/>
              </a:rPr>
              <a:t>1</a:t>
            </a:r>
            <a:r>
              <a:rPr lang="en-US" sz="5000" dirty="0"/>
              <a:t> to </a:t>
            </a:r>
            <a:r>
              <a:rPr lang="en-US" sz="5000" dirty="0">
                <a:latin typeface="Courier New" panose="02070309020205020404" pitchFamily="49" charset="0"/>
                <a:cs typeface="Courier New" panose="02070309020205020404" pitchFamily="49" charset="0"/>
              </a:rPr>
              <a:t>y</a:t>
            </a:r>
            <a:r>
              <a:rPr lang="en-US" sz="5000" dirty="0"/>
              <a:t>, which will have the final value </a:t>
            </a:r>
            <a:r>
              <a:rPr lang="en-US" sz="5000" dirty="0">
                <a:latin typeface="Courier New" panose="02070309020205020404" pitchFamily="49" charset="0"/>
                <a:cs typeface="Courier New" panose="02070309020205020404" pitchFamily="49" charset="0"/>
              </a:rPr>
              <a:t>6</a:t>
            </a:r>
            <a:r>
              <a:rPr lang="en-US" sz="5000" dirty="0"/>
              <a:t>. </a:t>
            </a:r>
            <a:endParaRPr lang="en-US" dirty="0"/>
          </a:p>
        </p:txBody>
      </p:sp>
      <p:pic>
        <p:nvPicPr>
          <p:cNvPr id="4" name="Picture 3">
            <a:extLst>
              <a:ext uri="{FF2B5EF4-FFF2-40B4-BE49-F238E27FC236}">
                <a16:creationId xmlns:a16="http://schemas.microsoft.com/office/drawing/2014/main" id="{637FAA0F-FADB-4CCF-8ECA-C898DBC5E618}"/>
              </a:ext>
            </a:extLst>
          </p:cNvPr>
          <p:cNvPicPr>
            <a:picLocks noChangeAspect="1"/>
          </p:cNvPicPr>
          <p:nvPr/>
        </p:nvPicPr>
        <p:blipFill>
          <a:blip r:embed="rId2"/>
          <a:stretch>
            <a:fillRect/>
          </a:stretch>
        </p:blipFill>
        <p:spPr>
          <a:xfrm>
            <a:off x="5588809" y="1283521"/>
            <a:ext cx="3250391" cy="2132860"/>
          </a:xfrm>
          <a:prstGeom prst="rect">
            <a:avLst/>
          </a:prstGeom>
        </p:spPr>
      </p:pic>
    </p:spTree>
    <p:extLst>
      <p:ext uri="{BB962C8B-B14F-4D97-AF65-F5344CB8AC3E}">
        <p14:creationId xmlns:p14="http://schemas.microsoft.com/office/powerpoint/2010/main" val="2584922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E030D-BE4C-4438-AA41-53821BBF9F10}"/>
              </a:ext>
            </a:extLst>
          </p:cNvPr>
          <p:cNvSpPr>
            <a:spLocks noGrp="1"/>
          </p:cNvSpPr>
          <p:nvPr>
            <p:ph type="title"/>
          </p:nvPr>
        </p:nvSpPr>
        <p:spPr/>
        <p:txBody>
          <a:bodyPr/>
          <a:lstStyle/>
          <a:p>
            <a:r>
              <a:rPr lang="en-US" dirty="0"/>
              <a:t>Symbol Tables</a:t>
            </a:r>
          </a:p>
        </p:txBody>
      </p:sp>
      <p:sp>
        <p:nvSpPr>
          <p:cNvPr id="3" name="Content Placeholder 2">
            <a:extLst>
              <a:ext uri="{FF2B5EF4-FFF2-40B4-BE49-F238E27FC236}">
                <a16:creationId xmlns:a16="http://schemas.microsoft.com/office/drawing/2014/main" id="{E45A3B2A-BF2A-421B-BB7A-664772B557D3}"/>
              </a:ext>
            </a:extLst>
          </p:cNvPr>
          <p:cNvSpPr>
            <a:spLocks noGrp="1"/>
          </p:cNvSpPr>
          <p:nvPr>
            <p:ph idx="1"/>
          </p:nvPr>
        </p:nvSpPr>
        <p:spPr/>
        <p:txBody>
          <a:bodyPr>
            <a:normAutofit fontScale="92500"/>
          </a:bodyPr>
          <a:lstStyle/>
          <a:p>
            <a:r>
              <a:rPr lang="en-US" dirty="0"/>
              <a:t>For a language with nested block structure (as most modern programming languages: see next slide), a compiler needs to keep track of the right declaration (binding occurrence) for each use (applied occurrence) of an entity.  One could imagine annotating the syntax tree with declarations and traversing it every time an entity is used.  This is inefficient</a:t>
            </a:r>
          </a:p>
          <a:p>
            <a:r>
              <a:rPr lang="en-US" dirty="0"/>
              <a:t>Most compilers use a symbol table (sometimes called identification table) instead</a:t>
            </a:r>
          </a:p>
          <a:p>
            <a:r>
              <a:rPr lang="en-US" dirty="0"/>
              <a:t>As an abstract data type, a symbol table can be implemented in different ways</a:t>
            </a:r>
          </a:p>
        </p:txBody>
      </p:sp>
    </p:spTree>
    <p:extLst>
      <p:ext uri="{BB962C8B-B14F-4D97-AF65-F5344CB8AC3E}">
        <p14:creationId xmlns:p14="http://schemas.microsoft.com/office/powerpoint/2010/main" val="2930014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F7C83-1365-4804-98D8-8A27DD6CA455}"/>
              </a:ext>
            </a:extLst>
          </p:cNvPr>
          <p:cNvSpPr>
            <a:spLocks noGrp="1"/>
          </p:cNvSpPr>
          <p:nvPr>
            <p:ph type="title"/>
          </p:nvPr>
        </p:nvSpPr>
        <p:spPr/>
        <p:txBody>
          <a:bodyPr/>
          <a:lstStyle/>
          <a:p>
            <a:r>
              <a:rPr lang="en-US" dirty="0"/>
              <a:t>Symbol Tables as ADTs</a:t>
            </a:r>
          </a:p>
        </p:txBody>
      </p:sp>
      <p:sp>
        <p:nvSpPr>
          <p:cNvPr id="3" name="Content Placeholder 2">
            <a:extLst>
              <a:ext uri="{FF2B5EF4-FFF2-40B4-BE49-F238E27FC236}">
                <a16:creationId xmlns:a16="http://schemas.microsoft.com/office/drawing/2014/main" id="{D44CC4BF-87AF-40B0-87D5-BA43922AF908}"/>
              </a:ext>
            </a:extLst>
          </p:cNvPr>
          <p:cNvSpPr>
            <a:spLocks noGrp="1"/>
          </p:cNvSpPr>
          <p:nvPr>
            <p:ph idx="1"/>
          </p:nvPr>
        </p:nvSpPr>
        <p:spPr>
          <a:xfrm>
            <a:off x="381000" y="1219200"/>
            <a:ext cx="8382000" cy="4953000"/>
          </a:xfrm>
        </p:spPr>
        <p:txBody>
          <a:bodyPr>
            <a:normAutofit fontScale="92500" lnSpcReduction="20000"/>
          </a:bodyPr>
          <a:lstStyle/>
          <a:p>
            <a:pPr marL="0" indent="0">
              <a:buNone/>
            </a:pPr>
            <a:r>
              <a:rPr lang="en-US" dirty="0"/>
              <a:t>Many compilers use a symbol table for binding. As an Abstract Data Type (ADT), a symbol table supports the following needs through several </a:t>
            </a:r>
            <a:r>
              <a:rPr lang="en-US" i="1" dirty="0"/>
              <a:t>operations</a:t>
            </a:r>
            <a:r>
              <a:rPr lang="en-US" dirty="0"/>
              <a:t> [M, p.98]:</a:t>
            </a:r>
          </a:p>
          <a:p>
            <a:pPr marL="0" indent="0">
              <a:buNone/>
            </a:pPr>
            <a:r>
              <a:rPr lang="en-US" i="1" dirty="0"/>
              <a:t>• </a:t>
            </a:r>
            <a:r>
              <a:rPr lang="en-US" dirty="0"/>
              <a:t>We need an </a:t>
            </a:r>
            <a:r>
              <a:rPr lang="en-US" i="1" dirty="0"/>
              <a:t>empty </a:t>
            </a:r>
            <a:r>
              <a:rPr lang="en-US" dirty="0"/>
              <a:t>symbol table, in which no name is defined.</a:t>
            </a:r>
            <a:br>
              <a:rPr lang="en-US" dirty="0"/>
            </a:br>
            <a:r>
              <a:rPr lang="en-US" i="1" dirty="0"/>
              <a:t>• </a:t>
            </a:r>
            <a:r>
              <a:rPr lang="en-US" dirty="0"/>
              <a:t>We need to be able to </a:t>
            </a:r>
            <a:r>
              <a:rPr lang="en-US" i="1" dirty="0"/>
              <a:t>bind </a:t>
            </a:r>
            <a:r>
              <a:rPr lang="en-US" dirty="0"/>
              <a:t>a name to a piece of information. In case the name is already defined in the symbol table, the new binding takes precedence over the old.</a:t>
            </a:r>
            <a:br>
              <a:rPr lang="en-US" dirty="0"/>
            </a:br>
            <a:r>
              <a:rPr lang="en-US" i="1" dirty="0"/>
              <a:t>• </a:t>
            </a:r>
            <a:r>
              <a:rPr lang="en-US" dirty="0"/>
              <a:t>We need to be able to </a:t>
            </a:r>
            <a:r>
              <a:rPr lang="en-US" i="1" dirty="0"/>
              <a:t>look up </a:t>
            </a:r>
            <a:r>
              <a:rPr lang="en-US" dirty="0"/>
              <a:t>a name in a symbol table to find the information the name is bound to. If the name is not defined in the symbol table, we need to be told that.</a:t>
            </a:r>
            <a:br>
              <a:rPr lang="en-US" dirty="0"/>
            </a:br>
            <a:r>
              <a:rPr lang="en-US" i="1" dirty="0"/>
              <a:t>• </a:t>
            </a:r>
            <a:r>
              <a:rPr lang="en-US" dirty="0"/>
              <a:t>We need to be able to </a:t>
            </a:r>
            <a:r>
              <a:rPr lang="en-US" i="1" dirty="0"/>
              <a:t>enter </a:t>
            </a:r>
            <a:r>
              <a:rPr lang="en-US" dirty="0"/>
              <a:t>a new scope.</a:t>
            </a:r>
            <a:br>
              <a:rPr lang="en-US" dirty="0"/>
            </a:br>
            <a:r>
              <a:rPr lang="en-US" i="1" dirty="0"/>
              <a:t>• </a:t>
            </a:r>
            <a:r>
              <a:rPr lang="en-US" dirty="0"/>
              <a:t>We need to be able to </a:t>
            </a:r>
            <a:r>
              <a:rPr lang="en-US" i="1" dirty="0"/>
              <a:t>exit </a:t>
            </a:r>
            <a:r>
              <a:rPr lang="en-US" dirty="0"/>
              <a:t>a scope, reestablishing the symbol table to what it was before the scope was entered. </a:t>
            </a:r>
            <a:br>
              <a:rPr lang="en-US" dirty="0"/>
            </a:br>
            <a:endParaRPr lang="en-US" dirty="0"/>
          </a:p>
        </p:txBody>
      </p:sp>
    </p:spTree>
    <p:extLst>
      <p:ext uri="{BB962C8B-B14F-4D97-AF65-F5344CB8AC3E}">
        <p14:creationId xmlns:p14="http://schemas.microsoft.com/office/powerpoint/2010/main" val="1480128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9F9F690-5104-41FC-800D-EDFE0DE8F4CB}"/>
              </a:ext>
            </a:extLst>
          </p:cNvPr>
          <p:cNvSpPr>
            <a:spLocks noGrp="1" noChangeArrowheads="1"/>
          </p:cNvSpPr>
          <p:nvPr>
            <p:ph type="title"/>
          </p:nvPr>
        </p:nvSpPr>
        <p:spPr>
          <a:xfrm>
            <a:off x="685800" y="0"/>
            <a:ext cx="7772400" cy="1143000"/>
          </a:xfrm>
        </p:spPr>
        <p:txBody>
          <a:bodyPr/>
          <a:lstStyle/>
          <a:p>
            <a:pPr eaLnBrk="1" hangingPunct="1"/>
            <a:r>
              <a:rPr lang="en-US" altLang="en-US"/>
              <a:t>Acknowledgment</a:t>
            </a:r>
          </a:p>
        </p:txBody>
      </p:sp>
      <p:sp>
        <p:nvSpPr>
          <p:cNvPr id="5123" name="Rectangle 3">
            <a:extLst>
              <a:ext uri="{FF2B5EF4-FFF2-40B4-BE49-F238E27FC236}">
                <a16:creationId xmlns:a16="http://schemas.microsoft.com/office/drawing/2014/main" id="{A1A22D1E-5954-430C-8455-C8B70EA2CE80}"/>
              </a:ext>
            </a:extLst>
          </p:cNvPr>
          <p:cNvSpPr>
            <a:spLocks noGrp="1" noChangeArrowheads="1"/>
          </p:cNvSpPr>
          <p:nvPr>
            <p:ph type="body" idx="1"/>
          </p:nvPr>
        </p:nvSpPr>
        <p:spPr>
          <a:xfrm>
            <a:off x="381000" y="1143000"/>
            <a:ext cx="8382000" cy="5105400"/>
          </a:xfrm>
        </p:spPr>
        <p:txBody>
          <a:bodyPr>
            <a:normAutofit fontScale="92500" lnSpcReduction="20000"/>
          </a:bodyPr>
          <a:lstStyle/>
          <a:p>
            <a:pPr eaLnBrk="1" hangingPunct="1">
              <a:defRPr/>
            </a:pPr>
            <a:r>
              <a:rPr lang="en-US" sz="2400" dirty="0"/>
              <a:t>The slides use the required textbooks: [M] and [R] and other sources</a:t>
            </a:r>
          </a:p>
          <a:p>
            <a:pPr eaLnBrk="1" hangingPunct="1">
              <a:defRPr/>
            </a:pPr>
            <a:r>
              <a:rPr lang="en-US" sz="2400" dirty="0"/>
              <a:t>Watt, David A. and Deryck F. Brown. </a:t>
            </a:r>
            <a:r>
              <a:rPr lang="en-US" sz="2400" i="1" dirty="0"/>
              <a:t>Programming Language Processors in Java</a:t>
            </a:r>
            <a:r>
              <a:rPr lang="en-US" sz="2400" dirty="0"/>
              <a:t>. Prentice-Hall, 2000 [W] and slides from Bent Thomsen’s course at the University of Aalborg in Denmark, </a:t>
            </a:r>
            <a:r>
              <a:rPr lang="en-US" sz="2400"/>
              <a:t>based on it </a:t>
            </a:r>
          </a:p>
          <a:p>
            <a:pPr eaLnBrk="1" hangingPunct="1">
              <a:defRPr/>
            </a:pPr>
            <a:r>
              <a:rPr lang="en-US" sz="2400" dirty="0"/>
              <a:t>[M10]: the online version of the edition of Torben </a:t>
            </a:r>
            <a:r>
              <a:rPr lang="en-US" sz="2400" dirty="0" err="1"/>
              <a:t>Mogensen’s</a:t>
            </a:r>
            <a:r>
              <a:rPr lang="en-US" sz="2400" dirty="0"/>
              <a:t> online textbook, </a:t>
            </a:r>
            <a:r>
              <a:rPr lang="en-US" sz="2400" i="1" dirty="0"/>
              <a:t>Basics of Compiler Design</a:t>
            </a:r>
            <a:endParaRPr lang="en-US" sz="2400" dirty="0"/>
          </a:p>
          <a:p>
            <a:pPr eaLnBrk="1" hangingPunct="1">
              <a:defRPr/>
            </a:pPr>
            <a:r>
              <a:rPr lang="en-US" sz="2400" dirty="0"/>
              <a:t>The three main other compiler textbooks I considered are:</a:t>
            </a:r>
          </a:p>
          <a:p>
            <a:pPr lvl="1" eaLnBrk="1" hangingPunct="1">
              <a:defRPr/>
            </a:pPr>
            <a:r>
              <a:rPr lang="en-US" sz="2400" dirty="0" err="1"/>
              <a:t>Aho</a:t>
            </a:r>
            <a:r>
              <a:rPr lang="en-US" sz="2400" dirty="0"/>
              <a:t>, Alfred V., Monica S. Lam, Ravi </a:t>
            </a:r>
            <a:r>
              <a:rPr lang="en-US" sz="2400" dirty="0" err="1"/>
              <a:t>Sethi</a:t>
            </a:r>
            <a:r>
              <a:rPr lang="en-US" sz="2400" dirty="0"/>
              <a:t>, and Jeffrey D. Ullman.  Compilers: Principles, Techniques, &amp; Tools, 2</a:t>
            </a:r>
            <a:r>
              <a:rPr lang="en-US" sz="2400" baseline="30000" dirty="0"/>
              <a:t>nd</a:t>
            </a:r>
            <a:r>
              <a:rPr lang="en-US" sz="2400" dirty="0"/>
              <a:t> ed.  Addison-</a:t>
            </a:r>
            <a:r>
              <a:rPr lang="en-US" sz="2400" dirty="0" err="1"/>
              <a:t>Welsey</a:t>
            </a:r>
            <a:r>
              <a:rPr lang="en-US" sz="2400" dirty="0"/>
              <a:t>, 2007. (The “dragon book”)</a:t>
            </a:r>
          </a:p>
          <a:p>
            <a:pPr lvl="1" eaLnBrk="1" hangingPunct="1">
              <a:defRPr/>
            </a:pPr>
            <a:r>
              <a:rPr lang="en-US" sz="2400" dirty="0" err="1"/>
              <a:t>Appel</a:t>
            </a:r>
            <a:r>
              <a:rPr lang="en-US" sz="2400" dirty="0"/>
              <a:t>, Andrew W. </a:t>
            </a:r>
            <a:r>
              <a:rPr lang="en-US" sz="2400" i="1" dirty="0"/>
              <a:t>Modern Compiler Implementation in Java, 2</a:t>
            </a:r>
            <a:r>
              <a:rPr lang="en-US" sz="2400" i="1" baseline="30000" dirty="0"/>
              <a:t>nd</a:t>
            </a:r>
            <a:r>
              <a:rPr lang="en-US" sz="2400" i="1" dirty="0"/>
              <a:t> ed. </a:t>
            </a:r>
            <a:r>
              <a:rPr lang="en-US" sz="2400" dirty="0"/>
              <a:t>Cambridge, 2002.  (Editions in ML and C also available; the “tiger books”)</a:t>
            </a:r>
          </a:p>
          <a:p>
            <a:pPr lvl="1" eaLnBrk="1" hangingPunct="1">
              <a:defRPr/>
            </a:pPr>
            <a:r>
              <a:rPr lang="en-US" sz="2400" dirty="0" err="1"/>
              <a:t>Grune</a:t>
            </a:r>
            <a:r>
              <a:rPr lang="en-US" sz="2400" dirty="0"/>
              <a:t>, Dick, Henri E. </a:t>
            </a:r>
            <a:r>
              <a:rPr lang="en-US" sz="2400" dirty="0" err="1"/>
              <a:t>Bal</a:t>
            </a:r>
            <a:r>
              <a:rPr lang="en-US" sz="2400" dirty="0"/>
              <a:t>, </a:t>
            </a:r>
            <a:r>
              <a:rPr lang="en-US" sz="2400" dirty="0" err="1"/>
              <a:t>Ceriel</a:t>
            </a:r>
            <a:r>
              <a:rPr lang="en-US" sz="2400" dirty="0"/>
              <a:t> J.H. Jacobs, and </a:t>
            </a:r>
            <a:r>
              <a:rPr lang="en-US" sz="2400" dirty="0" err="1"/>
              <a:t>Koen</a:t>
            </a:r>
            <a:r>
              <a:rPr lang="en-US" sz="2400" dirty="0"/>
              <a:t> G. </a:t>
            </a:r>
            <a:r>
              <a:rPr lang="en-US" sz="2400" dirty="0" err="1"/>
              <a:t>Langendoen</a:t>
            </a:r>
            <a:r>
              <a:rPr lang="en-US" sz="2400" dirty="0"/>
              <a:t>.  Modern Compiler Design.  Wiley, 2000; second edition 2012 [G]</a:t>
            </a:r>
          </a:p>
          <a:p>
            <a:pPr lvl="1" eaLnBrk="1" hangingPunct="1">
              <a:defRPr/>
            </a:pPr>
            <a:endParaRPr lang="en-US" sz="24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4986127E-0DD1-4A55-A5E8-A79E0393EFFE}"/>
              </a:ext>
            </a:extLst>
          </p:cNvPr>
          <p:cNvSpPr>
            <a:spLocks noGrp="1" noChangeArrowheads="1"/>
          </p:cNvSpPr>
          <p:nvPr>
            <p:ph type="title"/>
          </p:nvPr>
        </p:nvSpPr>
        <p:spPr/>
        <p:txBody>
          <a:bodyPr/>
          <a:lstStyle/>
          <a:p>
            <a:pPr eaLnBrk="1" hangingPunct="1"/>
            <a:r>
              <a:rPr lang="en-US" altLang="en-US"/>
              <a:t>Nested Block Structure</a:t>
            </a:r>
            <a:endParaRPr lang="en-US" altLang="en-US">
              <a:latin typeface="Monaco" charset="0"/>
            </a:endParaRPr>
          </a:p>
        </p:txBody>
      </p:sp>
      <p:sp>
        <p:nvSpPr>
          <p:cNvPr id="44035" name="Text Box 3">
            <a:extLst>
              <a:ext uri="{FF2B5EF4-FFF2-40B4-BE49-F238E27FC236}">
                <a16:creationId xmlns:a16="http://schemas.microsoft.com/office/drawing/2014/main" id="{209D46BF-9ADA-475E-98C3-2395D4CB2EA9}"/>
              </a:ext>
            </a:extLst>
          </p:cNvPr>
          <p:cNvSpPr txBox="1">
            <a:spLocks noChangeArrowheads="1"/>
          </p:cNvSpPr>
          <p:nvPr/>
        </p:nvSpPr>
        <p:spPr bwMode="auto">
          <a:xfrm>
            <a:off x="2438400" y="914400"/>
            <a:ext cx="6477000" cy="15621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latin typeface="Times" panose="02020603050405020304" pitchFamily="18" charset="0"/>
              </a:rPr>
              <a:t>A language exhibits </a:t>
            </a:r>
            <a:r>
              <a:rPr lang="en-US" altLang="en-US" b="1" dirty="0">
                <a:latin typeface="Times" panose="02020603050405020304" pitchFamily="18" charset="0"/>
              </a:rPr>
              <a:t>nested block structure</a:t>
            </a:r>
            <a:r>
              <a:rPr lang="en-US" altLang="en-US" dirty="0">
                <a:latin typeface="Times" panose="02020603050405020304" pitchFamily="18" charset="0"/>
              </a:rPr>
              <a:t> if blocks may be nested one within another (typically with no upper bound on the level of nesting that is allowed). </a:t>
            </a:r>
          </a:p>
        </p:txBody>
      </p:sp>
      <p:sp>
        <p:nvSpPr>
          <p:cNvPr id="44036" name="Rectangle 4">
            <a:extLst>
              <a:ext uri="{FF2B5EF4-FFF2-40B4-BE49-F238E27FC236}">
                <a16:creationId xmlns:a16="http://schemas.microsoft.com/office/drawing/2014/main" id="{AB7154EF-FCB0-45EC-BB98-846A302FE1CE}"/>
              </a:ext>
            </a:extLst>
          </p:cNvPr>
          <p:cNvSpPr>
            <a:spLocks noChangeArrowheads="1"/>
          </p:cNvSpPr>
          <p:nvPr/>
        </p:nvSpPr>
        <p:spPr bwMode="auto">
          <a:xfrm>
            <a:off x="2263561" y="2590800"/>
            <a:ext cx="6629400"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93750" indent="-333375"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35000"/>
              </a:spcBef>
            </a:pPr>
            <a:r>
              <a:rPr lang="en-US" altLang="en-US" sz="2000" dirty="0">
                <a:latin typeface="Times" panose="02020603050405020304" pitchFamily="18" charset="0"/>
              </a:rPr>
              <a:t>There can be any number of scope levels (depending on the level of nesting of blocks):</a:t>
            </a:r>
          </a:p>
          <a:p>
            <a:pPr>
              <a:spcBef>
                <a:spcPct val="35000"/>
              </a:spcBef>
            </a:pPr>
            <a:r>
              <a:rPr lang="en-US" altLang="en-US" sz="2000" dirty="0">
                <a:latin typeface="Times" panose="02020603050405020304" pitchFamily="18" charset="0"/>
              </a:rPr>
              <a:t>Typical scope rules:</a:t>
            </a:r>
          </a:p>
          <a:p>
            <a:pPr lvl="1">
              <a:spcBef>
                <a:spcPct val="35000"/>
              </a:spcBef>
              <a:buFontTx/>
              <a:buChar char="•"/>
            </a:pPr>
            <a:r>
              <a:rPr lang="en-US" altLang="en-US" sz="2000" dirty="0">
                <a:latin typeface="Times" panose="02020603050405020304" pitchFamily="18" charset="0"/>
              </a:rPr>
              <a:t>no identifier may be declared more than once within the same block (at the same level).</a:t>
            </a:r>
          </a:p>
          <a:p>
            <a:pPr lvl="1">
              <a:spcBef>
                <a:spcPct val="35000"/>
              </a:spcBef>
              <a:buFontTx/>
              <a:buChar char="•"/>
            </a:pPr>
            <a:r>
              <a:rPr lang="en-US" altLang="en-US" sz="2000" dirty="0">
                <a:latin typeface="Times" panose="02020603050405020304" pitchFamily="18" charset="0"/>
              </a:rPr>
              <a:t>for any applied occurrence there must be a corresponding declaration, either within the same block or in a block in which it is nested. </a:t>
            </a:r>
          </a:p>
          <a:p>
            <a:pPr>
              <a:spcBef>
                <a:spcPct val="35000"/>
              </a:spcBef>
              <a:buFontTx/>
              <a:buChar char="•"/>
            </a:pPr>
            <a:r>
              <a:rPr lang="en-US" altLang="en-US" sz="2000" dirty="0">
                <a:latin typeface="Times" panose="02020603050405020304" pitchFamily="18" charset="0"/>
              </a:rPr>
              <a:t>Note that the block (scope) that is exited first is the last one to be entered, as in a stack (LIFO data structure).</a:t>
            </a:r>
          </a:p>
        </p:txBody>
      </p:sp>
      <p:sp>
        <p:nvSpPr>
          <p:cNvPr id="44037" name="Text Box 5">
            <a:extLst>
              <a:ext uri="{FF2B5EF4-FFF2-40B4-BE49-F238E27FC236}">
                <a16:creationId xmlns:a16="http://schemas.microsoft.com/office/drawing/2014/main" id="{7C391309-FAA6-498B-864F-F5782E847661}"/>
              </a:ext>
            </a:extLst>
          </p:cNvPr>
          <p:cNvSpPr txBox="1">
            <a:spLocks noChangeArrowheads="1"/>
          </p:cNvSpPr>
          <p:nvPr/>
        </p:nvSpPr>
        <p:spPr bwMode="auto">
          <a:xfrm>
            <a:off x="533400" y="1066800"/>
            <a:ext cx="1065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Nested</a:t>
            </a:r>
          </a:p>
        </p:txBody>
      </p:sp>
      <p:sp>
        <p:nvSpPr>
          <p:cNvPr id="44038" name="Rectangle 6">
            <a:extLst>
              <a:ext uri="{FF2B5EF4-FFF2-40B4-BE49-F238E27FC236}">
                <a16:creationId xmlns:a16="http://schemas.microsoft.com/office/drawing/2014/main" id="{18C99D65-4425-4D2C-97C5-1F0445C022A6}"/>
              </a:ext>
            </a:extLst>
          </p:cNvPr>
          <p:cNvSpPr>
            <a:spLocks noChangeArrowheads="1"/>
          </p:cNvSpPr>
          <p:nvPr/>
        </p:nvSpPr>
        <p:spPr bwMode="auto">
          <a:xfrm>
            <a:off x="152400" y="1600200"/>
            <a:ext cx="2057400" cy="46482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39" name="Rectangle 7">
            <a:extLst>
              <a:ext uri="{FF2B5EF4-FFF2-40B4-BE49-F238E27FC236}">
                <a16:creationId xmlns:a16="http://schemas.microsoft.com/office/drawing/2014/main" id="{A27D9DD3-CCFC-4B7B-BC30-C6E200515B02}"/>
              </a:ext>
            </a:extLst>
          </p:cNvPr>
          <p:cNvSpPr>
            <a:spLocks noChangeArrowheads="1"/>
          </p:cNvSpPr>
          <p:nvPr/>
        </p:nvSpPr>
        <p:spPr bwMode="auto">
          <a:xfrm>
            <a:off x="228600" y="1752600"/>
            <a:ext cx="1905000" cy="3276600"/>
          </a:xfrm>
          <a:prstGeom prst="rect">
            <a:avLst/>
          </a:prstGeom>
          <a:solidFill>
            <a:schemeClr va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40" name="Rectangle 8">
            <a:extLst>
              <a:ext uri="{FF2B5EF4-FFF2-40B4-BE49-F238E27FC236}">
                <a16:creationId xmlns:a16="http://schemas.microsoft.com/office/drawing/2014/main" id="{17CFD0C8-A807-40AF-8819-EA3069E8E8F8}"/>
              </a:ext>
            </a:extLst>
          </p:cNvPr>
          <p:cNvSpPr>
            <a:spLocks noChangeArrowheads="1"/>
          </p:cNvSpPr>
          <p:nvPr/>
        </p:nvSpPr>
        <p:spPr bwMode="auto">
          <a:xfrm>
            <a:off x="228600" y="5105400"/>
            <a:ext cx="1905000" cy="1066800"/>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41" name="Rectangle 9">
            <a:extLst>
              <a:ext uri="{FF2B5EF4-FFF2-40B4-BE49-F238E27FC236}">
                <a16:creationId xmlns:a16="http://schemas.microsoft.com/office/drawing/2014/main" id="{77A24B45-B70F-4884-811B-40B0AE3D80E3}"/>
              </a:ext>
            </a:extLst>
          </p:cNvPr>
          <p:cNvSpPr>
            <a:spLocks noChangeArrowheads="1"/>
          </p:cNvSpPr>
          <p:nvPr/>
        </p:nvSpPr>
        <p:spPr bwMode="auto">
          <a:xfrm>
            <a:off x="304800" y="1981200"/>
            <a:ext cx="1752600" cy="914400"/>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42" name="Rectangle 10">
            <a:extLst>
              <a:ext uri="{FF2B5EF4-FFF2-40B4-BE49-F238E27FC236}">
                <a16:creationId xmlns:a16="http://schemas.microsoft.com/office/drawing/2014/main" id="{A78088ED-C4B4-4EBB-845C-322A53B3999F}"/>
              </a:ext>
            </a:extLst>
          </p:cNvPr>
          <p:cNvSpPr>
            <a:spLocks noChangeArrowheads="1"/>
          </p:cNvSpPr>
          <p:nvPr/>
        </p:nvSpPr>
        <p:spPr bwMode="auto">
          <a:xfrm>
            <a:off x="304800" y="3124200"/>
            <a:ext cx="1752600" cy="1828800"/>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43" name="Rectangle 11">
            <a:extLst>
              <a:ext uri="{FF2B5EF4-FFF2-40B4-BE49-F238E27FC236}">
                <a16:creationId xmlns:a16="http://schemas.microsoft.com/office/drawing/2014/main" id="{93A70D2A-1CAC-4B68-B127-B6B075704C93}"/>
              </a:ext>
            </a:extLst>
          </p:cNvPr>
          <p:cNvSpPr>
            <a:spLocks noChangeArrowheads="1"/>
          </p:cNvSpPr>
          <p:nvPr/>
        </p:nvSpPr>
        <p:spPr bwMode="auto">
          <a:xfrm>
            <a:off x="381000" y="3733800"/>
            <a:ext cx="1600200" cy="914400"/>
          </a:xfrm>
          <a:prstGeom prst="rect">
            <a:avLst/>
          </a:prstGeom>
          <a:solidFill>
            <a:schemeClr val="bg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2889137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577B4-2DB1-4C9D-8F77-30D914A312D0}"/>
              </a:ext>
            </a:extLst>
          </p:cNvPr>
          <p:cNvSpPr>
            <a:spLocks noGrp="1"/>
          </p:cNvSpPr>
          <p:nvPr>
            <p:ph type="title"/>
          </p:nvPr>
        </p:nvSpPr>
        <p:spPr>
          <a:xfrm>
            <a:off x="838200" y="381000"/>
            <a:ext cx="8077200" cy="533400"/>
          </a:xfrm>
        </p:spPr>
        <p:txBody>
          <a:bodyPr>
            <a:normAutofit fontScale="90000"/>
          </a:bodyPr>
          <a:lstStyle/>
          <a:p>
            <a:r>
              <a:rPr lang="en-US" dirty="0"/>
              <a:t>Implementing Symbol Tables [M, 3.1.2]</a:t>
            </a:r>
          </a:p>
        </p:txBody>
      </p:sp>
      <p:sp>
        <p:nvSpPr>
          <p:cNvPr id="3" name="Content Placeholder 2">
            <a:extLst>
              <a:ext uri="{FF2B5EF4-FFF2-40B4-BE49-F238E27FC236}">
                <a16:creationId xmlns:a16="http://schemas.microsoft.com/office/drawing/2014/main" id="{2D850541-FD39-4002-84C9-343AFB99CAC1}"/>
              </a:ext>
            </a:extLst>
          </p:cNvPr>
          <p:cNvSpPr>
            <a:spLocks noGrp="1"/>
          </p:cNvSpPr>
          <p:nvPr>
            <p:ph idx="1"/>
          </p:nvPr>
        </p:nvSpPr>
        <p:spPr>
          <a:xfrm>
            <a:off x="685800" y="1066800"/>
            <a:ext cx="7772400" cy="5029200"/>
          </a:xfrm>
        </p:spPr>
        <p:txBody>
          <a:bodyPr/>
          <a:lstStyle/>
          <a:p>
            <a:pPr marL="0" indent="0">
              <a:buNone/>
            </a:pPr>
            <a:r>
              <a:rPr lang="en-US" dirty="0"/>
              <a:t>In functional languages, since there is no destructive assignment, data structures are persistent.  Conceptually, each time an operation updates the symbol table, a new one is created.  This makes retrieving the correct (previous) symbol table when exiting a scope easy.</a:t>
            </a:r>
          </a:p>
          <a:p>
            <a:pPr marL="0" indent="0">
              <a:buNone/>
            </a:pPr>
            <a:r>
              <a:rPr lang="en-US" dirty="0"/>
              <a:t>In imperative languages, only one copy of the symbol table exists, and a mechanism is needed to restore the symbol table to the correct state for the previous scope.  An auxiliary stack can be used for this purpose.</a:t>
            </a:r>
          </a:p>
        </p:txBody>
      </p:sp>
    </p:spTree>
    <p:extLst>
      <p:ext uri="{BB962C8B-B14F-4D97-AF65-F5344CB8AC3E}">
        <p14:creationId xmlns:p14="http://schemas.microsoft.com/office/powerpoint/2010/main" val="2045915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A4409-E04C-4346-B591-F1BFC0E9300A}"/>
              </a:ext>
            </a:extLst>
          </p:cNvPr>
          <p:cNvSpPr>
            <a:spLocks noGrp="1"/>
          </p:cNvSpPr>
          <p:nvPr>
            <p:ph type="title"/>
          </p:nvPr>
        </p:nvSpPr>
        <p:spPr>
          <a:xfrm>
            <a:off x="762000" y="342900"/>
            <a:ext cx="7772400" cy="838200"/>
          </a:xfrm>
        </p:spPr>
        <p:txBody>
          <a:bodyPr>
            <a:normAutofit fontScale="90000"/>
          </a:bodyPr>
          <a:lstStyle/>
          <a:p>
            <a:r>
              <a:rPr lang="en-US" dirty="0"/>
              <a:t>Simple Persistent Symbol Tables: List Implementation</a:t>
            </a:r>
          </a:p>
        </p:txBody>
      </p:sp>
      <p:sp>
        <p:nvSpPr>
          <p:cNvPr id="3" name="Content Placeholder 2">
            <a:extLst>
              <a:ext uri="{FF2B5EF4-FFF2-40B4-BE49-F238E27FC236}">
                <a16:creationId xmlns:a16="http://schemas.microsoft.com/office/drawing/2014/main" id="{57205D8C-CED4-4E3F-873D-1DCF3B05873D}"/>
              </a:ext>
            </a:extLst>
          </p:cNvPr>
          <p:cNvSpPr>
            <a:spLocks noGrp="1"/>
          </p:cNvSpPr>
          <p:nvPr>
            <p:ph idx="1"/>
          </p:nvPr>
        </p:nvSpPr>
        <p:spPr>
          <a:xfrm>
            <a:off x="685800" y="1371600"/>
            <a:ext cx="7924800" cy="4724400"/>
          </a:xfrm>
        </p:spPr>
        <p:txBody>
          <a:bodyPr>
            <a:normAutofit fontScale="85000" lnSpcReduction="20000"/>
          </a:bodyPr>
          <a:lstStyle/>
          <a:p>
            <a:pPr marL="0" indent="0">
              <a:buNone/>
            </a:pPr>
            <a:r>
              <a:rPr lang="en-US" dirty="0"/>
              <a:t>We consider two approaches to implementation of persistent (functional) symbol tables: lists (this slide) and functions. </a:t>
            </a:r>
          </a:p>
          <a:p>
            <a:pPr marL="0" indent="0">
              <a:buNone/>
            </a:pPr>
            <a:r>
              <a:rPr lang="en-US" dirty="0"/>
              <a:t>A symbol table is just a list of bindings, and each binding is a (name, information) pair.</a:t>
            </a:r>
          </a:p>
          <a:p>
            <a:pPr marL="0" indent="0">
              <a:buNone/>
            </a:pPr>
            <a:r>
              <a:rPr lang="en-US" dirty="0"/>
              <a:t>The implementation of </a:t>
            </a:r>
            <a:r>
              <a:rPr lang="en-US" i="1" dirty="0"/>
              <a:t>empty</a:t>
            </a:r>
            <a:r>
              <a:rPr lang="en-US" dirty="0"/>
              <a:t>, </a:t>
            </a:r>
            <a:r>
              <a:rPr lang="en-US" i="1" dirty="0"/>
              <a:t>bind</a:t>
            </a:r>
            <a:r>
              <a:rPr lang="en-US" dirty="0"/>
              <a:t>, and </a:t>
            </a:r>
            <a:r>
              <a:rPr lang="en-US" i="1" dirty="0"/>
              <a:t>lookup</a:t>
            </a:r>
            <a:r>
              <a:rPr lang="en-US" dirty="0"/>
              <a:t> is straightforward.  As new bindings are added to the front of the list, bindings from inner scopes take precedence.</a:t>
            </a:r>
          </a:p>
          <a:p>
            <a:pPr marL="0" indent="0">
              <a:buNone/>
            </a:pPr>
            <a:r>
              <a:rPr lang="en-US" b="1" dirty="0"/>
              <a:t>enter</a:t>
            </a:r>
            <a:r>
              <a:rPr lang="en-US" dirty="0"/>
              <a:t>: The old list is remembered, i.e., a reference is made to it.</a:t>
            </a:r>
          </a:p>
          <a:p>
            <a:pPr marL="0" indent="0">
              <a:buNone/>
            </a:pPr>
            <a:r>
              <a:rPr lang="en-US" b="1" dirty="0"/>
              <a:t>exit</a:t>
            </a:r>
            <a:r>
              <a:rPr lang="en-US" dirty="0"/>
              <a:t>: The old list is recalled, i.e., the above reference is used.</a:t>
            </a:r>
          </a:p>
          <a:p>
            <a:pPr marL="0" indent="0">
              <a:buNone/>
            </a:pPr>
            <a:r>
              <a:rPr lang="en-US" dirty="0"/>
              <a:t>The latter two operations are not really explicit operations, as the variable used to hold the symbol table before entering a new scope will still hold the same symbol table after the scope is exited. So all that is needed is a variable to hold (a reference to) the symbol table.</a:t>
            </a:r>
          </a:p>
        </p:txBody>
      </p:sp>
    </p:spTree>
    <p:extLst>
      <p:ext uri="{BB962C8B-B14F-4D97-AF65-F5344CB8AC3E}">
        <p14:creationId xmlns:p14="http://schemas.microsoft.com/office/powerpoint/2010/main" val="1984108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A4409-E04C-4346-B591-F1BFC0E9300A}"/>
              </a:ext>
            </a:extLst>
          </p:cNvPr>
          <p:cNvSpPr>
            <a:spLocks noGrp="1"/>
          </p:cNvSpPr>
          <p:nvPr>
            <p:ph type="title"/>
          </p:nvPr>
        </p:nvSpPr>
        <p:spPr>
          <a:xfrm>
            <a:off x="762000" y="342900"/>
            <a:ext cx="7772400" cy="838200"/>
          </a:xfrm>
        </p:spPr>
        <p:txBody>
          <a:bodyPr>
            <a:normAutofit fontScale="90000"/>
          </a:bodyPr>
          <a:lstStyle/>
          <a:p>
            <a:r>
              <a:rPr lang="en-US" dirty="0"/>
              <a:t>Simple Persistent Symbol Tables: Function Implementation</a:t>
            </a:r>
          </a:p>
        </p:txBody>
      </p:sp>
      <p:sp>
        <p:nvSpPr>
          <p:cNvPr id="3" name="Content Placeholder 2">
            <a:extLst>
              <a:ext uri="{FF2B5EF4-FFF2-40B4-BE49-F238E27FC236}">
                <a16:creationId xmlns:a16="http://schemas.microsoft.com/office/drawing/2014/main" id="{57205D8C-CED4-4E3F-873D-1DCF3B05873D}"/>
              </a:ext>
            </a:extLst>
          </p:cNvPr>
          <p:cNvSpPr>
            <a:spLocks noGrp="1"/>
          </p:cNvSpPr>
          <p:nvPr>
            <p:ph idx="1"/>
          </p:nvPr>
        </p:nvSpPr>
        <p:spPr>
          <a:xfrm>
            <a:off x="381000" y="1371600"/>
            <a:ext cx="8458200" cy="4724400"/>
          </a:xfrm>
        </p:spPr>
        <p:txBody>
          <a:bodyPr>
            <a:normAutofit fontScale="92500" lnSpcReduction="10000"/>
          </a:bodyPr>
          <a:lstStyle/>
          <a:p>
            <a:pPr marL="0" indent="0">
              <a:buNone/>
            </a:pPr>
            <a:r>
              <a:rPr lang="en-US" sz="2400" dirty="0"/>
              <a:t>A symbol table is seen as a function from names to information. </a:t>
            </a:r>
          </a:p>
          <a:p>
            <a:pPr marL="0" indent="0">
              <a:buNone/>
            </a:pPr>
            <a:r>
              <a:rPr lang="en-US" sz="2400" b="1" dirty="0"/>
              <a:t>empty: </a:t>
            </a:r>
            <a:r>
              <a:rPr lang="en-US" sz="2400" dirty="0"/>
              <a:t>An empty symbol table is a function that returns an error indication (or raises an exception) no matter what its argument is.</a:t>
            </a:r>
            <a:br>
              <a:rPr lang="en-US" sz="2400" dirty="0"/>
            </a:br>
            <a:r>
              <a:rPr lang="en-US" sz="2400" b="1" dirty="0"/>
              <a:t>binding: </a:t>
            </a:r>
            <a:r>
              <a:rPr lang="en-US" sz="2400" dirty="0"/>
              <a:t>Adding a binding of the name </a:t>
            </a:r>
            <a:r>
              <a:rPr lang="en-US" sz="2400" dirty="0">
                <a:latin typeface="Courier New" panose="02070309020205020404" pitchFamily="49" charset="0"/>
                <a:cs typeface="Courier New" panose="02070309020205020404" pitchFamily="49" charset="0"/>
              </a:rPr>
              <a:t>n</a:t>
            </a:r>
            <a:r>
              <a:rPr lang="en-US" sz="2400" dirty="0"/>
              <a:t> to the information </a:t>
            </a:r>
            <a:r>
              <a:rPr lang="en-US" sz="2400" dirty="0">
                <a:latin typeface="Courier New" panose="02070309020205020404" pitchFamily="49" charset="0"/>
                <a:cs typeface="Courier New" panose="02070309020205020404" pitchFamily="49" charset="0"/>
              </a:rPr>
              <a:t>i</a:t>
            </a:r>
            <a:r>
              <a:rPr lang="en-US" sz="2400" dirty="0"/>
              <a:t> in a symbol table </a:t>
            </a:r>
            <a:r>
              <a:rPr lang="en-US" sz="2400" dirty="0">
                <a:latin typeface="Courier New" panose="02070309020205020404" pitchFamily="49" charset="0"/>
                <a:cs typeface="Courier New" panose="02070309020205020404" pitchFamily="49" charset="0"/>
              </a:rPr>
              <a:t>t</a:t>
            </a:r>
            <a:r>
              <a:rPr lang="en-US" sz="2400" i="1" dirty="0"/>
              <a:t> </a:t>
            </a:r>
            <a:r>
              <a:rPr lang="en-US" sz="2400" dirty="0"/>
              <a:t>is done by defining a new symbol-table function </a:t>
            </a:r>
            <a:r>
              <a:rPr lang="en-US" sz="2400" dirty="0">
                <a:latin typeface="Courier New" panose="02070309020205020404" pitchFamily="49" charset="0"/>
                <a:cs typeface="Courier New" panose="02070309020205020404" pitchFamily="49" charset="0"/>
              </a:rPr>
              <a:t>t’</a:t>
            </a:r>
            <a:r>
              <a:rPr lang="en-US" sz="2400" i="1" dirty="0"/>
              <a:t> </a:t>
            </a:r>
            <a:r>
              <a:rPr lang="en-US" sz="2400" dirty="0"/>
              <a:t>in terms of </a:t>
            </a:r>
            <a:r>
              <a:rPr lang="en-US" sz="2400" dirty="0">
                <a:latin typeface="Courier New" panose="02070309020205020404" pitchFamily="49" charset="0"/>
                <a:cs typeface="Courier New" panose="02070309020205020404" pitchFamily="49" charset="0"/>
              </a:rPr>
              <a:t>t</a:t>
            </a:r>
            <a:r>
              <a:rPr lang="en-US" sz="2400" i="1" dirty="0"/>
              <a:t> </a:t>
            </a:r>
            <a:r>
              <a:rPr lang="en-US" sz="2400" dirty="0"/>
              <a:t>and the new binding. When </a:t>
            </a:r>
            <a:r>
              <a:rPr lang="en-US" sz="2400" dirty="0">
                <a:latin typeface="Courier New" panose="02070309020205020404" pitchFamily="49" charset="0"/>
                <a:cs typeface="Courier New" panose="02070309020205020404" pitchFamily="49" charset="0"/>
              </a:rPr>
              <a:t>t’</a:t>
            </a:r>
            <a:r>
              <a:rPr lang="en-US" sz="2400" i="1" dirty="0"/>
              <a:t> </a:t>
            </a:r>
            <a:r>
              <a:rPr lang="en-US" sz="2400" dirty="0"/>
              <a:t>is called with a name </a:t>
            </a:r>
            <a:r>
              <a:rPr lang="en-US" sz="2400" dirty="0">
                <a:latin typeface="Courier New" panose="02070309020205020404" pitchFamily="49" charset="0"/>
                <a:cs typeface="Courier New" panose="02070309020205020404" pitchFamily="49" charset="0"/>
              </a:rPr>
              <a:t>n1</a:t>
            </a:r>
            <a:r>
              <a:rPr lang="en-US" sz="2400" dirty="0"/>
              <a:t> as argument, it compares </a:t>
            </a:r>
            <a:r>
              <a:rPr lang="en-US" sz="2400" dirty="0">
                <a:latin typeface="Courier New" panose="02070309020205020404" pitchFamily="49" charset="0"/>
                <a:cs typeface="Courier New" panose="02070309020205020404" pitchFamily="49" charset="0"/>
              </a:rPr>
              <a:t>n1</a:t>
            </a:r>
            <a:r>
              <a:rPr lang="en-US" sz="2400" dirty="0"/>
              <a:t> to </a:t>
            </a:r>
            <a:r>
              <a:rPr lang="en-US" sz="2400" dirty="0">
                <a:latin typeface="Courier New" panose="02070309020205020404" pitchFamily="49" charset="0"/>
                <a:cs typeface="Courier New" panose="02070309020205020404" pitchFamily="49" charset="0"/>
              </a:rPr>
              <a:t>n</a:t>
            </a:r>
            <a:r>
              <a:rPr lang="en-US" sz="2400" dirty="0"/>
              <a:t>. If they are equal, </a:t>
            </a:r>
            <a:r>
              <a:rPr lang="en-US" sz="2400" dirty="0">
                <a:latin typeface="Courier New" panose="02070309020205020404" pitchFamily="49" charset="0"/>
                <a:cs typeface="Courier New" panose="02070309020205020404" pitchFamily="49" charset="0"/>
              </a:rPr>
              <a:t>t’</a:t>
            </a:r>
            <a:r>
              <a:rPr lang="en-US" sz="2400" i="1" dirty="0"/>
              <a:t> </a:t>
            </a:r>
            <a:r>
              <a:rPr lang="en-US" sz="2400" dirty="0"/>
              <a:t>returns the information </a:t>
            </a:r>
            <a:r>
              <a:rPr lang="en-US" sz="2400" dirty="0">
                <a:latin typeface="Courier New" panose="02070309020205020404" pitchFamily="49" charset="0"/>
                <a:cs typeface="Courier New" panose="02070309020205020404" pitchFamily="49" charset="0"/>
              </a:rPr>
              <a:t>i</a:t>
            </a:r>
            <a:r>
              <a:rPr lang="en-US" sz="2400" dirty="0"/>
              <a:t>. Otherwise, </a:t>
            </a:r>
            <a:r>
              <a:rPr lang="en-US" sz="2400" dirty="0">
                <a:latin typeface="Courier New" panose="02070309020205020404" pitchFamily="49" charset="0"/>
                <a:cs typeface="Courier New" panose="02070309020205020404" pitchFamily="49" charset="0"/>
              </a:rPr>
              <a:t>t’</a:t>
            </a:r>
            <a:r>
              <a:rPr lang="en-US" sz="2400" i="1" dirty="0"/>
              <a:t> </a:t>
            </a:r>
            <a:r>
              <a:rPr lang="en-US" sz="2400" dirty="0"/>
              <a:t>calls </a:t>
            </a:r>
            <a:r>
              <a:rPr lang="en-US" sz="2400" dirty="0">
                <a:latin typeface="Courier New" panose="02070309020205020404" pitchFamily="49" charset="0"/>
                <a:cs typeface="Courier New" panose="02070309020205020404" pitchFamily="49" charset="0"/>
              </a:rPr>
              <a:t>t</a:t>
            </a:r>
            <a:r>
              <a:rPr lang="en-US" sz="2400" i="1" dirty="0"/>
              <a:t> </a:t>
            </a:r>
            <a:r>
              <a:rPr lang="en-US" sz="2400" dirty="0"/>
              <a:t>with </a:t>
            </a:r>
            <a:r>
              <a:rPr lang="en-US" sz="2400" dirty="0">
                <a:latin typeface="Courier New" panose="02070309020205020404" pitchFamily="49" charset="0"/>
                <a:cs typeface="Courier New" panose="02070309020205020404" pitchFamily="49" charset="0"/>
              </a:rPr>
              <a:t>n1</a:t>
            </a:r>
            <a:r>
              <a:rPr lang="en-US" sz="2400" dirty="0"/>
              <a:t> as argument and returns the result that this call yields. In Standard ML, we can define a binding function in this way:</a:t>
            </a:r>
            <a:br>
              <a:rPr lang="en-US" sz="2400" dirty="0"/>
            </a:br>
            <a:r>
              <a:rPr lang="en-US" sz="2400" dirty="0">
                <a:latin typeface="Courier New" panose="02070309020205020404" pitchFamily="49" charset="0"/>
                <a:cs typeface="Courier New" panose="02070309020205020404" pitchFamily="49" charset="0"/>
              </a:rPr>
              <a:t>fun bind(</a:t>
            </a:r>
            <a:r>
              <a:rPr lang="en-US" sz="2400" dirty="0" err="1">
                <a:latin typeface="Courier New" panose="02070309020205020404" pitchFamily="49" charset="0"/>
                <a:cs typeface="Courier New" panose="02070309020205020404" pitchFamily="49" charset="0"/>
              </a:rPr>
              <a:t>n,i,t</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fn</a:t>
            </a:r>
            <a:r>
              <a:rPr lang="en-US" sz="2400" dirty="0">
                <a:latin typeface="Courier New" panose="02070309020205020404" pitchFamily="49" charset="0"/>
                <a:cs typeface="Courier New" panose="02070309020205020404" pitchFamily="49" charset="0"/>
              </a:rPr>
              <a:t> n1 =&gt; if n1=n then i else t n1</a:t>
            </a:r>
          </a:p>
          <a:p>
            <a:pPr marL="0" indent="0">
              <a:buNone/>
            </a:pPr>
            <a:r>
              <a:rPr lang="en-US" sz="2400" dirty="0"/>
              <a:t>to be used as follows: </a:t>
            </a:r>
            <a:r>
              <a:rPr lang="en-US" sz="2400" dirty="0">
                <a:latin typeface="Courier New" panose="02070309020205020404" pitchFamily="49" charset="0"/>
                <a:cs typeface="Courier New" panose="02070309020205020404" pitchFamily="49" charset="0"/>
              </a:rPr>
              <a:t>t’ = bind (</a:t>
            </a:r>
            <a:r>
              <a:rPr lang="en-US" sz="2400" dirty="0" err="1">
                <a:latin typeface="Courier New" panose="02070309020205020404" pitchFamily="49" charset="0"/>
                <a:cs typeface="Courier New" panose="02070309020205020404" pitchFamily="49" charset="0"/>
              </a:rPr>
              <a:t>n,i,t</a:t>
            </a:r>
            <a:r>
              <a:rPr lang="en-US" sz="2400" dirty="0">
                <a:latin typeface="Courier New" panose="02070309020205020404" pitchFamily="49" charset="0"/>
                <a:cs typeface="Courier New" panose="02070309020205020404" pitchFamily="49" charset="0"/>
              </a:rPr>
              <a:t>)</a:t>
            </a:r>
            <a:br>
              <a:rPr lang="en-US" sz="2400" dirty="0">
                <a:latin typeface="Courier New" panose="02070309020205020404" pitchFamily="49" charset="0"/>
                <a:cs typeface="Courier New" panose="02070309020205020404" pitchFamily="49" charset="0"/>
              </a:rPr>
            </a:br>
            <a:r>
              <a:rPr lang="en-US" sz="2400" b="1" dirty="0"/>
              <a:t>lookup: </a:t>
            </a:r>
            <a:r>
              <a:rPr lang="en-US" sz="2400" dirty="0"/>
              <a:t>The symbol-table function is called with the name as argument.</a:t>
            </a:r>
            <a:br>
              <a:rPr lang="en-US" sz="2400" dirty="0"/>
            </a:br>
            <a:r>
              <a:rPr lang="en-US" sz="2400" b="1" dirty="0"/>
              <a:t>enter: </a:t>
            </a:r>
            <a:r>
              <a:rPr lang="en-US" sz="2400" dirty="0"/>
              <a:t>The old function is remembered (referenced).</a:t>
            </a:r>
            <a:br>
              <a:rPr lang="en-US" sz="2400" dirty="0"/>
            </a:br>
            <a:r>
              <a:rPr lang="en-US" sz="2400" b="1" dirty="0"/>
              <a:t>exit: </a:t>
            </a:r>
            <a:r>
              <a:rPr lang="en-US" sz="2400" dirty="0"/>
              <a:t>The old function is recalled (by using a reference)</a:t>
            </a:r>
            <a:r>
              <a:rPr lang="en-US" sz="2000" dirty="0"/>
              <a:t> </a:t>
            </a:r>
          </a:p>
        </p:txBody>
      </p:sp>
    </p:spTree>
    <p:extLst>
      <p:ext uri="{BB962C8B-B14F-4D97-AF65-F5344CB8AC3E}">
        <p14:creationId xmlns:p14="http://schemas.microsoft.com/office/powerpoint/2010/main" val="144025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06071-CF57-4CC4-9673-15AEABFEC360}"/>
              </a:ext>
            </a:extLst>
          </p:cNvPr>
          <p:cNvSpPr>
            <a:spLocks noGrp="1"/>
          </p:cNvSpPr>
          <p:nvPr>
            <p:ph type="title"/>
          </p:nvPr>
        </p:nvSpPr>
        <p:spPr>
          <a:xfrm>
            <a:off x="914400" y="152400"/>
            <a:ext cx="7924800" cy="838200"/>
          </a:xfrm>
        </p:spPr>
        <p:txBody>
          <a:bodyPr/>
          <a:lstStyle/>
          <a:p>
            <a:r>
              <a:rPr lang="en-US" dirty="0"/>
              <a:t>A Simple Imperative Symbol Table</a:t>
            </a:r>
          </a:p>
        </p:txBody>
      </p:sp>
      <p:sp>
        <p:nvSpPr>
          <p:cNvPr id="3" name="Content Placeholder 2">
            <a:extLst>
              <a:ext uri="{FF2B5EF4-FFF2-40B4-BE49-F238E27FC236}">
                <a16:creationId xmlns:a16="http://schemas.microsoft.com/office/drawing/2014/main" id="{C21B812B-E9D2-446A-A963-C6C0D0CCC661}"/>
              </a:ext>
            </a:extLst>
          </p:cNvPr>
          <p:cNvSpPr>
            <a:spLocks noGrp="1"/>
          </p:cNvSpPr>
          <p:nvPr>
            <p:ph idx="1"/>
          </p:nvPr>
        </p:nvSpPr>
        <p:spPr>
          <a:xfrm>
            <a:off x="685800" y="1295400"/>
            <a:ext cx="7772400" cy="4800600"/>
          </a:xfrm>
        </p:spPr>
        <p:txBody>
          <a:bodyPr>
            <a:normAutofit fontScale="85000" lnSpcReduction="10000"/>
          </a:bodyPr>
          <a:lstStyle/>
          <a:p>
            <a:pPr marL="0" indent="0">
              <a:buNone/>
            </a:pPr>
            <a:r>
              <a:rPr lang="en-US" dirty="0"/>
              <a:t>The symbol table is a stack.  This simplifies the handling of nested scopes: no auxiliary stack is needed, and the scope markers are stored in the symbol table (cf. </a:t>
            </a:r>
            <a:r>
              <a:rPr lang="en-US" i="1" dirty="0"/>
              <a:t>enter</a:t>
            </a:r>
            <a:r>
              <a:rPr lang="en-US" dirty="0"/>
              <a:t> and </a:t>
            </a:r>
            <a:r>
              <a:rPr lang="en-US" i="1" dirty="0"/>
              <a:t>exit).</a:t>
            </a:r>
            <a:r>
              <a:rPr lang="en-US" dirty="0"/>
              <a:t> </a:t>
            </a:r>
          </a:p>
          <a:p>
            <a:pPr marL="0" indent="0">
              <a:buNone/>
            </a:pPr>
            <a:r>
              <a:rPr lang="en-US" b="1" dirty="0"/>
              <a:t>empty: </a:t>
            </a:r>
            <a:r>
              <a:rPr lang="en-US" dirty="0"/>
              <a:t>An empty symbol table is an empty stack.</a:t>
            </a:r>
            <a:br>
              <a:rPr lang="en-US" dirty="0"/>
            </a:br>
            <a:r>
              <a:rPr lang="en-US" b="1"/>
              <a:t>bind: </a:t>
            </a:r>
            <a:r>
              <a:rPr lang="en-US" dirty="0"/>
              <a:t>A new binding (name/information pair) is pushed on top of the stack.</a:t>
            </a:r>
            <a:br>
              <a:rPr lang="en-US" dirty="0"/>
            </a:br>
            <a:r>
              <a:rPr lang="en-US" b="1" dirty="0"/>
              <a:t>lookup: </a:t>
            </a:r>
            <a:r>
              <a:rPr lang="en-US" dirty="0"/>
              <a:t>The stack is searched top-to-bottom until a matching name is found. The information paired with the name is then returned. If the bottom of the stack is reached, we instead return an error-indication.</a:t>
            </a:r>
            <a:br>
              <a:rPr lang="en-US" dirty="0"/>
            </a:br>
            <a:r>
              <a:rPr lang="en-US" b="1" dirty="0"/>
              <a:t>enter: </a:t>
            </a:r>
            <a:r>
              <a:rPr lang="en-US" dirty="0"/>
              <a:t>We push a marker on the top of the stack.</a:t>
            </a:r>
            <a:br>
              <a:rPr lang="en-US" dirty="0"/>
            </a:br>
            <a:r>
              <a:rPr lang="en-US" b="1" dirty="0"/>
              <a:t>exit: </a:t>
            </a:r>
            <a:r>
              <a:rPr lang="en-US" dirty="0"/>
              <a:t>We pop bindings from the stack until a marker is found. This is also popped from the stack. </a:t>
            </a:r>
            <a:br>
              <a:rPr lang="en-US" dirty="0"/>
            </a:br>
            <a:endParaRPr lang="en-US" dirty="0"/>
          </a:p>
        </p:txBody>
      </p:sp>
    </p:spTree>
    <p:extLst>
      <p:ext uri="{BB962C8B-B14F-4D97-AF65-F5344CB8AC3E}">
        <p14:creationId xmlns:p14="http://schemas.microsoft.com/office/powerpoint/2010/main" val="1112809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B11C8-40AD-48FA-BE82-5E2114A1B611}"/>
              </a:ext>
            </a:extLst>
          </p:cNvPr>
          <p:cNvSpPr>
            <a:spLocks noGrp="1"/>
          </p:cNvSpPr>
          <p:nvPr>
            <p:ph type="title"/>
          </p:nvPr>
        </p:nvSpPr>
        <p:spPr/>
        <p:txBody>
          <a:bodyPr/>
          <a:lstStyle/>
          <a:p>
            <a:r>
              <a:rPr lang="en-US" dirty="0"/>
              <a:t>Efficiency Issues [M, 3.1.4]</a:t>
            </a:r>
          </a:p>
        </p:txBody>
      </p:sp>
      <p:sp>
        <p:nvSpPr>
          <p:cNvPr id="3" name="Content Placeholder 2">
            <a:extLst>
              <a:ext uri="{FF2B5EF4-FFF2-40B4-BE49-F238E27FC236}">
                <a16:creationId xmlns:a16="http://schemas.microsoft.com/office/drawing/2014/main" id="{5D5C2172-F3B1-4D8A-81E4-161B54D81D81}"/>
              </a:ext>
            </a:extLst>
          </p:cNvPr>
          <p:cNvSpPr>
            <a:spLocks noGrp="1"/>
          </p:cNvSpPr>
          <p:nvPr>
            <p:ph idx="1"/>
          </p:nvPr>
        </p:nvSpPr>
        <p:spPr>
          <a:xfrm>
            <a:off x="685800" y="990600"/>
            <a:ext cx="7772400" cy="5105400"/>
          </a:xfrm>
        </p:spPr>
        <p:txBody>
          <a:bodyPr>
            <a:normAutofit fontScale="85000" lnSpcReduction="20000"/>
          </a:bodyPr>
          <a:lstStyle/>
          <a:p>
            <a:pPr marL="0" indent="0">
              <a:buNone/>
            </a:pPr>
            <a:r>
              <a:rPr lang="en-US" dirty="0"/>
              <a:t>In all simple implementations, </a:t>
            </a:r>
            <a:r>
              <a:rPr lang="en-US" i="1" dirty="0"/>
              <a:t>lookup </a:t>
            </a:r>
            <a:r>
              <a:rPr lang="en-US" dirty="0"/>
              <a:t>is done by linear search, so the worst-case complexity (using comparison of names as characteristic operations) is proportional to the size of the symbol table. A common solution to this problem is </a:t>
            </a:r>
            <a:r>
              <a:rPr lang="en-US" i="1" dirty="0"/>
              <a:t>hashing</a:t>
            </a:r>
            <a:r>
              <a:rPr lang="en-US" dirty="0"/>
              <a:t>: Names are hashed (processed) into integers, which are used to index an array. </a:t>
            </a:r>
          </a:p>
          <a:p>
            <a:pPr marL="0" indent="0">
              <a:buNone/>
            </a:pPr>
            <a:r>
              <a:rPr lang="en-US" dirty="0"/>
              <a:t>Using hash tables complicates entering and exiting scopes. While each element of the hash table is a list that can be handled like in the simple cases, reorganizing </a:t>
            </a:r>
            <a:r>
              <a:rPr lang="en-US" i="1" dirty="0"/>
              <a:t>all </a:t>
            </a:r>
            <a:r>
              <a:rPr lang="en-US" dirty="0"/>
              <a:t>the array elements at every entry and exit imposes a major overhead. Instead, it is typical for imperative implementations to use a single </a:t>
            </a:r>
            <a:r>
              <a:rPr lang="en-US" i="1" dirty="0"/>
              <a:t>auxiliary stack</a:t>
            </a:r>
            <a:r>
              <a:rPr lang="en-US" dirty="0"/>
              <a:t> to record all updates to the table so they can be undone in time proportional to the number of updates that were done in the local scope. </a:t>
            </a:r>
          </a:p>
          <a:p>
            <a:pPr marL="0" indent="0">
              <a:buNone/>
            </a:pPr>
            <a:r>
              <a:rPr lang="en-US" dirty="0"/>
              <a:t>Functional implementations typically use persistent hash-tables or persistent binary search trees, which eliminates the problem. </a:t>
            </a:r>
            <a:endParaRPr lang="en-US" i="1" dirty="0"/>
          </a:p>
        </p:txBody>
      </p:sp>
    </p:spTree>
    <p:extLst>
      <p:ext uri="{BB962C8B-B14F-4D97-AF65-F5344CB8AC3E}">
        <p14:creationId xmlns:p14="http://schemas.microsoft.com/office/powerpoint/2010/main" val="132695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8B912-DAE5-4DD7-9681-C4D8E1E3186C}"/>
              </a:ext>
            </a:extLst>
          </p:cNvPr>
          <p:cNvSpPr>
            <a:spLocks noGrp="1"/>
          </p:cNvSpPr>
          <p:nvPr>
            <p:ph type="title"/>
          </p:nvPr>
        </p:nvSpPr>
        <p:spPr>
          <a:xfrm>
            <a:off x="1066800" y="152400"/>
            <a:ext cx="7772400" cy="838200"/>
          </a:xfrm>
        </p:spPr>
        <p:txBody>
          <a:bodyPr>
            <a:noAutofit/>
          </a:bodyPr>
          <a:lstStyle/>
          <a:p>
            <a:r>
              <a:rPr lang="en-US" sz="3200" dirty="0"/>
              <a:t>Shared or Separate Name Spaces [M, 3.1.5]</a:t>
            </a:r>
          </a:p>
        </p:txBody>
      </p:sp>
      <p:sp>
        <p:nvSpPr>
          <p:cNvPr id="3" name="Content Placeholder 2">
            <a:extLst>
              <a:ext uri="{FF2B5EF4-FFF2-40B4-BE49-F238E27FC236}">
                <a16:creationId xmlns:a16="http://schemas.microsoft.com/office/drawing/2014/main" id="{1FE7C1DB-A47C-435D-A537-50C265433313}"/>
              </a:ext>
            </a:extLst>
          </p:cNvPr>
          <p:cNvSpPr>
            <a:spLocks noGrp="1"/>
          </p:cNvSpPr>
          <p:nvPr>
            <p:ph idx="1"/>
          </p:nvPr>
        </p:nvSpPr>
        <p:spPr>
          <a:xfrm>
            <a:off x="457200" y="1143000"/>
            <a:ext cx="8229600" cy="5181600"/>
          </a:xfrm>
        </p:spPr>
        <p:txBody>
          <a:bodyPr>
            <a:normAutofit fontScale="85000" lnSpcReduction="10000"/>
          </a:bodyPr>
          <a:lstStyle/>
          <a:p>
            <a:pPr marL="0" indent="0">
              <a:buNone/>
            </a:pPr>
            <a:r>
              <a:rPr lang="en-US" dirty="0"/>
              <a:t>In Pascal, functions and variables have </a:t>
            </a:r>
            <a:r>
              <a:rPr lang="en-US" i="1" dirty="0"/>
              <a:t>separate name spaces</a:t>
            </a:r>
            <a:r>
              <a:rPr lang="en-US" dirty="0"/>
              <a:t>, which means that defining a name in one space doesn’t affect the same name in the other space. </a:t>
            </a:r>
          </a:p>
          <a:p>
            <a:pPr marL="0" indent="0">
              <a:buNone/>
            </a:pPr>
            <a:r>
              <a:rPr lang="en-US" dirty="0"/>
              <a:t>In C and SML, the context can not (easily) distinguish variables from functions. Declaring a local variable might hide a function declared in an outer scope or vice versa. These languages have a </a:t>
            </a:r>
            <a:r>
              <a:rPr lang="en-US" i="1" dirty="0"/>
              <a:t>shared name space </a:t>
            </a:r>
            <a:r>
              <a:rPr lang="en-US" dirty="0"/>
              <a:t>for variables and functions (and possibly other named entities such as types, exceptions, constructors, classes, field selectors). Which name spaces are shared is language-dependent.</a:t>
            </a:r>
          </a:p>
          <a:p>
            <a:pPr marL="0" indent="0">
              <a:buNone/>
            </a:pPr>
            <a:r>
              <a:rPr lang="en-US" dirty="0"/>
              <a:t>Separate name spaces are easily implemented using one symbol table per name space, whereas shared name spaces naturally share a single symbol table. However, it is sometimes convenient to use a single symbol table even if there are separate name spaces. This can be done fairly easily by adding name-space indicators (e.g., tags) to the names. </a:t>
            </a:r>
          </a:p>
        </p:txBody>
      </p:sp>
    </p:spTree>
    <p:extLst>
      <p:ext uri="{BB962C8B-B14F-4D97-AF65-F5344CB8AC3E}">
        <p14:creationId xmlns:p14="http://schemas.microsoft.com/office/powerpoint/2010/main" val="4030253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B0FD9-9FFA-41E9-B128-E7763B8DC453}"/>
              </a:ext>
            </a:extLst>
          </p:cNvPr>
          <p:cNvSpPr>
            <a:spLocks noGrp="1"/>
          </p:cNvSpPr>
          <p:nvPr>
            <p:ph type="title"/>
          </p:nvPr>
        </p:nvSpPr>
        <p:spPr>
          <a:xfrm>
            <a:off x="914400" y="152400"/>
            <a:ext cx="7772400" cy="838200"/>
          </a:xfrm>
        </p:spPr>
        <p:txBody>
          <a:bodyPr/>
          <a:lstStyle/>
          <a:p>
            <a:r>
              <a:rPr lang="en-US" dirty="0"/>
              <a:t>Binding and Applied </a:t>
            </a:r>
            <a:r>
              <a:rPr lang="en-US" dirty="0" err="1"/>
              <a:t>Occurences</a:t>
            </a:r>
            <a:endParaRPr lang="en-US" dirty="0"/>
          </a:p>
        </p:txBody>
      </p:sp>
      <p:sp>
        <p:nvSpPr>
          <p:cNvPr id="3" name="Content Placeholder 2">
            <a:extLst>
              <a:ext uri="{FF2B5EF4-FFF2-40B4-BE49-F238E27FC236}">
                <a16:creationId xmlns:a16="http://schemas.microsoft.com/office/drawing/2014/main" id="{54444DCE-28A3-4AC3-9E4D-C2EAF4BF5E06}"/>
              </a:ext>
            </a:extLst>
          </p:cNvPr>
          <p:cNvSpPr>
            <a:spLocks noGrp="1"/>
          </p:cNvSpPr>
          <p:nvPr>
            <p:ph idx="1"/>
          </p:nvPr>
        </p:nvSpPr>
        <p:spPr/>
        <p:txBody>
          <a:bodyPr/>
          <a:lstStyle/>
          <a:p>
            <a:r>
              <a:rPr lang="en-US" dirty="0"/>
              <a:t>In programming languages, entities, such as constants, variables, types, and functions, can be named</a:t>
            </a:r>
          </a:p>
          <a:p>
            <a:r>
              <a:rPr lang="en-US" dirty="0"/>
              <a:t>Naming occurs as part of binding</a:t>
            </a:r>
          </a:p>
          <a:p>
            <a:r>
              <a:rPr lang="en-US" dirty="0"/>
              <a:t>Named entities can be used in their applied occurrences</a:t>
            </a:r>
          </a:p>
        </p:txBody>
      </p:sp>
    </p:spTree>
    <p:extLst>
      <p:ext uri="{BB962C8B-B14F-4D97-AF65-F5344CB8AC3E}">
        <p14:creationId xmlns:p14="http://schemas.microsoft.com/office/powerpoint/2010/main" val="446776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316EE0C-7529-4281-B78E-20FA0AB75C18}"/>
              </a:ext>
            </a:extLst>
          </p:cNvPr>
          <p:cNvSpPr>
            <a:spLocks noGrp="1" noChangeArrowheads="1"/>
          </p:cNvSpPr>
          <p:nvPr>
            <p:ph type="title"/>
          </p:nvPr>
        </p:nvSpPr>
        <p:spPr/>
        <p:txBody>
          <a:bodyPr/>
          <a:lstStyle/>
          <a:p>
            <a:pPr eaLnBrk="1" hangingPunct="1"/>
            <a:r>
              <a:rPr lang="en-US" altLang="en-US"/>
              <a:t>Scope Rules</a:t>
            </a:r>
            <a:endParaRPr lang="en-US" altLang="en-US">
              <a:latin typeface="Monaco" charset="0"/>
            </a:endParaRPr>
          </a:p>
        </p:txBody>
      </p:sp>
      <p:sp>
        <p:nvSpPr>
          <p:cNvPr id="9219" name="Text Box 3">
            <a:extLst>
              <a:ext uri="{FF2B5EF4-FFF2-40B4-BE49-F238E27FC236}">
                <a16:creationId xmlns:a16="http://schemas.microsoft.com/office/drawing/2014/main" id="{D9390924-FE05-47F4-A605-87D2833D0553}"/>
              </a:ext>
            </a:extLst>
          </p:cNvPr>
          <p:cNvSpPr txBox="1">
            <a:spLocks noChangeArrowheads="1"/>
          </p:cNvSpPr>
          <p:nvPr/>
        </p:nvSpPr>
        <p:spPr bwMode="auto">
          <a:xfrm>
            <a:off x="212725" y="898525"/>
            <a:ext cx="877887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dirty="0">
                <a:latin typeface="Times" panose="02020603050405020304" pitchFamily="18" charset="0"/>
              </a:rPr>
              <a:t>Scope rules regulate visibility of identifiers. They relate every </a:t>
            </a:r>
            <a:r>
              <a:rPr lang="en-US" altLang="en-US" sz="2800" b="1" dirty="0">
                <a:latin typeface="Times" panose="02020603050405020304" pitchFamily="18" charset="0"/>
              </a:rPr>
              <a:t>applied occurrence</a:t>
            </a:r>
            <a:r>
              <a:rPr lang="en-US" altLang="en-US" sz="2800" dirty="0">
                <a:latin typeface="Times" panose="02020603050405020304" pitchFamily="18" charset="0"/>
              </a:rPr>
              <a:t>  of an identifier to a </a:t>
            </a:r>
            <a:r>
              <a:rPr lang="en-US" altLang="en-US" sz="2800" b="1" dirty="0">
                <a:latin typeface="Times" panose="02020603050405020304" pitchFamily="18" charset="0"/>
              </a:rPr>
              <a:t>binding occurrence</a:t>
            </a:r>
            <a:endParaRPr lang="en-US" altLang="en-US" sz="2800" dirty="0">
              <a:latin typeface="Times" panose="02020603050405020304" pitchFamily="18" charset="0"/>
            </a:endParaRPr>
          </a:p>
        </p:txBody>
      </p:sp>
      <p:sp>
        <p:nvSpPr>
          <p:cNvPr id="9220" name="Rectangle 4">
            <a:extLst>
              <a:ext uri="{FF2B5EF4-FFF2-40B4-BE49-F238E27FC236}">
                <a16:creationId xmlns:a16="http://schemas.microsoft.com/office/drawing/2014/main" id="{B3BD72DF-535D-4C6D-928B-91C676260E0F}"/>
              </a:ext>
            </a:extLst>
          </p:cNvPr>
          <p:cNvSpPr>
            <a:spLocks noChangeArrowheads="1"/>
          </p:cNvSpPr>
          <p:nvPr/>
        </p:nvSpPr>
        <p:spPr bwMode="auto">
          <a:xfrm>
            <a:off x="152400" y="2286000"/>
            <a:ext cx="54102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1</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    var   r:Integer</a:t>
            </a:r>
          </a:p>
          <a:p>
            <a:r>
              <a:rPr lang="en-US" altLang="en-US">
                <a:latin typeface="Courier New" panose="02070309020205020404" pitchFamily="49" charset="0"/>
              </a:rPr>
              <a:t>in  </a:t>
            </a:r>
          </a:p>
          <a:p>
            <a:r>
              <a:rPr lang="en-US" altLang="en-US">
                <a:latin typeface="Courier New" panose="02070309020205020404" pitchFamily="49" charset="0"/>
              </a:rPr>
              <a:t>    r := 10*m</a:t>
            </a:r>
          </a:p>
        </p:txBody>
      </p:sp>
      <p:grpSp>
        <p:nvGrpSpPr>
          <p:cNvPr id="541701" name="Group 5">
            <a:extLst>
              <a:ext uri="{FF2B5EF4-FFF2-40B4-BE49-F238E27FC236}">
                <a16:creationId xmlns:a16="http://schemas.microsoft.com/office/drawing/2014/main" id="{85CC1777-D837-4478-9060-AF3DA62F424B}"/>
              </a:ext>
            </a:extLst>
          </p:cNvPr>
          <p:cNvGrpSpPr>
            <a:grpSpLocks/>
          </p:cNvGrpSpPr>
          <p:nvPr/>
        </p:nvGrpSpPr>
        <p:grpSpPr bwMode="auto">
          <a:xfrm>
            <a:off x="1828800" y="2362200"/>
            <a:ext cx="3567113" cy="1828800"/>
            <a:chOff x="1152" y="1488"/>
            <a:chExt cx="2247" cy="1152"/>
          </a:xfrm>
        </p:grpSpPr>
        <p:grpSp>
          <p:nvGrpSpPr>
            <p:cNvPr id="9235" name="Group 6">
              <a:extLst>
                <a:ext uri="{FF2B5EF4-FFF2-40B4-BE49-F238E27FC236}">
                  <a16:creationId xmlns:a16="http://schemas.microsoft.com/office/drawing/2014/main" id="{B4C90C03-3E61-4AF1-8BB6-BBAC4EC0EB0A}"/>
                </a:ext>
              </a:extLst>
            </p:cNvPr>
            <p:cNvGrpSpPr>
              <a:grpSpLocks/>
            </p:cNvGrpSpPr>
            <p:nvPr/>
          </p:nvGrpSpPr>
          <p:grpSpPr bwMode="auto">
            <a:xfrm>
              <a:off x="1152" y="1488"/>
              <a:ext cx="1815" cy="480"/>
              <a:chOff x="1152" y="1488"/>
              <a:chExt cx="1815" cy="480"/>
            </a:xfrm>
          </p:grpSpPr>
          <p:sp>
            <p:nvSpPr>
              <p:cNvPr id="9240" name="Oval 7">
                <a:extLst>
                  <a:ext uri="{FF2B5EF4-FFF2-40B4-BE49-F238E27FC236}">
                    <a16:creationId xmlns:a16="http://schemas.microsoft.com/office/drawing/2014/main" id="{4F1D86E8-DD82-4078-BBD0-F22B923F4BE9}"/>
                  </a:ext>
                </a:extLst>
              </p:cNvPr>
              <p:cNvSpPr>
                <a:spLocks noChangeArrowheads="1"/>
              </p:cNvSpPr>
              <p:nvPr/>
            </p:nvSpPr>
            <p:spPr bwMode="auto">
              <a:xfrm>
                <a:off x="1152" y="172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241" name="Text Box 8">
                <a:extLst>
                  <a:ext uri="{FF2B5EF4-FFF2-40B4-BE49-F238E27FC236}">
                    <a16:creationId xmlns:a16="http://schemas.microsoft.com/office/drawing/2014/main" id="{D1CA1790-FC6C-4530-9F4B-8809C459882F}"/>
                  </a:ext>
                </a:extLst>
              </p:cNvPr>
              <p:cNvSpPr txBox="1">
                <a:spLocks noChangeArrowheads="1"/>
              </p:cNvSpPr>
              <p:nvPr/>
            </p:nvSpPr>
            <p:spPr bwMode="auto">
              <a:xfrm>
                <a:off x="1344" y="1488"/>
                <a:ext cx="16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Binding occurrence</a:t>
                </a:r>
              </a:p>
            </p:txBody>
          </p:sp>
        </p:grpSp>
        <p:grpSp>
          <p:nvGrpSpPr>
            <p:cNvPr id="9236" name="Group 9">
              <a:extLst>
                <a:ext uri="{FF2B5EF4-FFF2-40B4-BE49-F238E27FC236}">
                  <a16:creationId xmlns:a16="http://schemas.microsoft.com/office/drawing/2014/main" id="{5C1533E6-B0AE-49ED-9851-FB7784117C16}"/>
                </a:ext>
              </a:extLst>
            </p:cNvPr>
            <p:cNvGrpSpPr>
              <a:grpSpLocks/>
            </p:cNvGrpSpPr>
            <p:nvPr/>
          </p:nvGrpSpPr>
          <p:grpSpPr bwMode="auto">
            <a:xfrm>
              <a:off x="1440" y="2256"/>
              <a:ext cx="1959" cy="384"/>
              <a:chOff x="1440" y="2256"/>
              <a:chExt cx="1959" cy="384"/>
            </a:xfrm>
          </p:grpSpPr>
          <p:sp>
            <p:nvSpPr>
              <p:cNvPr id="9238" name="Oval 10">
                <a:extLst>
                  <a:ext uri="{FF2B5EF4-FFF2-40B4-BE49-F238E27FC236}">
                    <a16:creationId xmlns:a16="http://schemas.microsoft.com/office/drawing/2014/main" id="{FC9A3F96-B2CC-4C7F-94B6-5DC8BCFEB6B5}"/>
                  </a:ext>
                </a:extLst>
              </p:cNvPr>
              <p:cNvSpPr>
                <a:spLocks noChangeArrowheads="1"/>
              </p:cNvSpPr>
              <p:nvPr/>
            </p:nvSpPr>
            <p:spPr bwMode="auto">
              <a:xfrm>
                <a:off x="1440" y="2400"/>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239" name="Text Box 11">
                <a:extLst>
                  <a:ext uri="{FF2B5EF4-FFF2-40B4-BE49-F238E27FC236}">
                    <a16:creationId xmlns:a16="http://schemas.microsoft.com/office/drawing/2014/main" id="{C97A38FB-AC9A-48CB-B125-8D83C56AD0C5}"/>
                  </a:ext>
                </a:extLst>
              </p:cNvPr>
              <p:cNvSpPr txBox="1">
                <a:spLocks noChangeArrowheads="1"/>
              </p:cNvSpPr>
              <p:nvPr/>
            </p:nvSpPr>
            <p:spPr bwMode="auto">
              <a:xfrm>
                <a:off x="1776" y="2256"/>
                <a:ext cx="16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Applied occurrence</a:t>
                </a:r>
              </a:p>
            </p:txBody>
          </p:sp>
        </p:grpSp>
        <p:cxnSp>
          <p:nvCxnSpPr>
            <p:cNvPr id="9237" name="AutoShape 12">
              <a:extLst>
                <a:ext uri="{FF2B5EF4-FFF2-40B4-BE49-F238E27FC236}">
                  <a16:creationId xmlns:a16="http://schemas.microsoft.com/office/drawing/2014/main" id="{92B5552B-ADC1-46A7-B5F0-0BD83B2CB1E1}"/>
                </a:ext>
              </a:extLst>
            </p:cNvPr>
            <p:cNvCxnSpPr>
              <a:cxnSpLocks noChangeShapeType="1"/>
            </p:cNvCxnSpPr>
            <p:nvPr/>
          </p:nvCxnSpPr>
          <p:spPr bwMode="auto">
            <a:xfrm rot="5400000" flipH="1">
              <a:off x="1284" y="2088"/>
              <a:ext cx="540" cy="108"/>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41709" name="Group 13">
            <a:extLst>
              <a:ext uri="{FF2B5EF4-FFF2-40B4-BE49-F238E27FC236}">
                <a16:creationId xmlns:a16="http://schemas.microsoft.com/office/drawing/2014/main" id="{C492ECCD-035C-4EB3-8D5C-BC2C35153E70}"/>
              </a:ext>
            </a:extLst>
          </p:cNvPr>
          <p:cNvGrpSpPr>
            <a:grpSpLocks/>
          </p:cNvGrpSpPr>
          <p:nvPr/>
        </p:nvGrpSpPr>
        <p:grpSpPr bwMode="auto">
          <a:xfrm>
            <a:off x="762000" y="3124200"/>
            <a:ext cx="1676400" cy="1143000"/>
            <a:chOff x="480" y="1992"/>
            <a:chExt cx="1056" cy="720"/>
          </a:xfrm>
        </p:grpSpPr>
        <p:sp>
          <p:nvSpPr>
            <p:cNvPr id="9232" name="Oval 14">
              <a:extLst>
                <a:ext uri="{FF2B5EF4-FFF2-40B4-BE49-F238E27FC236}">
                  <a16:creationId xmlns:a16="http://schemas.microsoft.com/office/drawing/2014/main" id="{0FA0A16B-0A1C-45F8-B6EA-A1A327F982D4}"/>
                </a:ext>
              </a:extLst>
            </p:cNvPr>
            <p:cNvSpPr>
              <a:spLocks noChangeArrowheads="1"/>
            </p:cNvSpPr>
            <p:nvPr/>
          </p:nvSpPr>
          <p:spPr bwMode="auto">
            <a:xfrm>
              <a:off x="480" y="247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233" name="Oval 15">
              <a:extLst>
                <a:ext uri="{FF2B5EF4-FFF2-40B4-BE49-F238E27FC236}">
                  <a16:creationId xmlns:a16="http://schemas.microsoft.com/office/drawing/2014/main" id="{6BA9DAEB-0764-481B-981F-76B27176968F}"/>
                </a:ext>
              </a:extLst>
            </p:cNvPr>
            <p:cNvSpPr>
              <a:spLocks noChangeArrowheads="1"/>
            </p:cNvSpPr>
            <p:nvPr/>
          </p:nvSpPr>
          <p:spPr bwMode="auto">
            <a:xfrm>
              <a:off x="1200" y="199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9234" name="AutoShape 16">
              <a:extLst>
                <a:ext uri="{FF2B5EF4-FFF2-40B4-BE49-F238E27FC236}">
                  <a16:creationId xmlns:a16="http://schemas.microsoft.com/office/drawing/2014/main" id="{2DE2AAFB-6A11-4F6D-BCFC-FBFC6A053105}"/>
                </a:ext>
              </a:extLst>
            </p:cNvPr>
            <p:cNvCxnSpPr>
              <a:cxnSpLocks noChangeShapeType="1"/>
              <a:stCxn id="9232" idx="0"/>
              <a:endCxn id="9233" idx="2"/>
            </p:cNvCxnSpPr>
            <p:nvPr/>
          </p:nvCxnSpPr>
          <p:spPr bwMode="auto">
            <a:xfrm rot="-5400000">
              <a:off x="744" y="2016"/>
              <a:ext cx="348" cy="540"/>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223" name="Text Box 17">
            <a:extLst>
              <a:ext uri="{FF2B5EF4-FFF2-40B4-BE49-F238E27FC236}">
                <a16:creationId xmlns:a16="http://schemas.microsoft.com/office/drawing/2014/main" id="{71C0F382-90F1-4A50-9CE9-1584F4A594DD}"/>
              </a:ext>
            </a:extLst>
          </p:cNvPr>
          <p:cNvSpPr txBox="1">
            <a:spLocks noChangeArrowheads="1"/>
          </p:cNvSpPr>
          <p:nvPr/>
        </p:nvSpPr>
        <p:spPr bwMode="auto">
          <a:xfrm>
            <a:off x="152400" y="4724400"/>
            <a:ext cx="87630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dirty="0">
                <a:latin typeface="Times" panose="02020603050405020304" pitchFamily="18" charset="0"/>
              </a:rPr>
              <a:t>Terminology:</a:t>
            </a:r>
          </a:p>
          <a:p>
            <a:pPr>
              <a:spcBef>
                <a:spcPct val="50000"/>
              </a:spcBef>
            </a:pPr>
            <a:r>
              <a:rPr lang="en-US" altLang="en-US" i="1" dirty="0">
                <a:latin typeface="Times" panose="02020603050405020304" pitchFamily="18" charset="0"/>
              </a:rPr>
              <a:t>Static binding</a:t>
            </a:r>
            <a:r>
              <a:rPr lang="en-US" altLang="en-US" dirty="0">
                <a:latin typeface="Times" panose="02020603050405020304" pitchFamily="18" charset="0"/>
              </a:rPr>
              <a:t> vs. </a:t>
            </a:r>
            <a:r>
              <a:rPr lang="en-US" altLang="en-US" i="1" dirty="0">
                <a:latin typeface="Times" panose="02020603050405020304" pitchFamily="18" charset="0"/>
              </a:rPr>
              <a:t>dynamic binding</a:t>
            </a:r>
            <a:endParaRPr lang="en-US" altLang="en-US" b="1" dirty="0">
              <a:latin typeface="Times" panose="02020603050405020304" pitchFamily="18" charset="0"/>
            </a:endParaRPr>
          </a:p>
        </p:txBody>
      </p:sp>
      <p:grpSp>
        <p:nvGrpSpPr>
          <p:cNvPr id="541714" name="Group 18">
            <a:extLst>
              <a:ext uri="{FF2B5EF4-FFF2-40B4-BE49-F238E27FC236}">
                <a16:creationId xmlns:a16="http://schemas.microsoft.com/office/drawing/2014/main" id="{BA5A2B08-D332-42FE-ADE7-4389517E5E92}"/>
              </a:ext>
            </a:extLst>
          </p:cNvPr>
          <p:cNvGrpSpPr>
            <a:grpSpLocks/>
          </p:cNvGrpSpPr>
          <p:nvPr/>
        </p:nvGrpSpPr>
        <p:grpSpPr bwMode="auto">
          <a:xfrm>
            <a:off x="5394325" y="2209800"/>
            <a:ext cx="2759075" cy="1387475"/>
            <a:chOff x="3312" y="1334"/>
            <a:chExt cx="1738" cy="874"/>
          </a:xfrm>
        </p:grpSpPr>
        <p:sp>
          <p:nvSpPr>
            <p:cNvPr id="9225" name="Rectangle 19">
              <a:extLst>
                <a:ext uri="{FF2B5EF4-FFF2-40B4-BE49-F238E27FC236}">
                  <a16:creationId xmlns:a16="http://schemas.microsoft.com/office/drawing/2014/main" id="{D0DA1FE3-9440-441E-93F3-119AEB188A00}"/>
                </a:ext>
              </a:extLst>
            </p:cNvPr>
            <p:cNvSpPr>
              <a:spLocks noChangeArrowheads="1"/>
            </p:cNvSpPr>
            <p:nvPr/>
          </p:nvSpPr>
          <p:spPr bwMode="auto">
            <a:xfrm>
              <a:off x="3312" y="1440"/>
              <a:ext cx="1611"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2:</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in  m + x</a:t>
              </a:r>
            </a:p>
          </p:txBody>
        </p:sp>
        <p:sp>
          <p:nvSpPr>
            <p:cNvPr id="9226" name="Oval 20">
              <a:extLst>
                <a:ext uri="{FF2B5EF4-FFF2-40B4-BE49-F238E27FC236}">
                  <a16:creationId xmlns:a16="http://schemas.microsoft.com/office/drawing/2014/main" id="{FC7023D4-7482-4A96-B0AB-D496B5E38B09}"/>
                </a:ext>
              </a:extLst>
            </p:cNvPr>
            <p:cNvSpPr>
              <a:spLocks noChangeArrowheads="1"/>
            </p:cNvSpPr>
            <p:nvPr/>
          </p:nvSpPr>
          <p:spPr bwMode="auto">
            <a:xfrm>
              <a:off x="3696" y="196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227" name="Oval 21">
              <a:extLst>
                <a:ext uri="{FF2B5EF4-FFF2-40B4-BE49-F238E27FC236}">
                  <a16:creationId xmlns:a16="http://schemas.microsoft.com/office/drawing/2014/main" id="{A993BE84-8FA9-4B9F-86B1-B90B9F377267}"/>
                </a:ext>
              </a:extLst>
            </p:cNvPr>
            <p:cNvSpPr>
              <a:spLocks noChangeArrowheads="1"/>
            </p:cNvSpPr>
            <p:nvPr/>
          </p:nvSpPr>
          <p:spPr bwMode="auto">
            <a:xfrm>
              <a:off x="4368" y="1680"/>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9228" name="AutoShape 22">
              <a:extLst>
                <a:ext uri="{FF2B5EF4-FFF2-40B4-BE49-F238E27FC236}">
                  <a16:creationId xmlns:a16="http://schemas.microsoft.com/office/drawing/2014/main" id="{171E9AB7-82B1-4F4E-9D03-9611740CDD01}"/>
                </a:ext>
              </a:extLst>
            </p:cNvPr>
            <p:cNvCxnSpPr>
              <a:cxnSpLocks noChangeShapeType="1"/>
              <a:stCxn id="9226" idx="0"/>
              <a:endCxn id="9227" idx="2"/>
            </p:cNvCxnSpPr>
            <p:nvPr/>
          </p:nvCxnSpPr>
          <p:spPr bwMode="auto">
            <a:xfrm rot="-5400000">
              <a:off x="4032" y="1632"/>
              <a:ext cx="156" cy="492"/>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29" name="Oval 23">
              <a:extLst>
                <a:ext uri="{FF2B5EF4-FFF2-40B4-BE49-F238E27FC236}">
                  <a16:creationId xmlns:a16="http://schemas.microsoft.com/office/drawing/2014/main" id="{455C4D5E-BFBF-4FA7-947D-73BA924233DD}"/>
                </a:ext>
              </a:extLst>
            </p:cNvPr>
            <p:cNvSpPr>
              <a:spLocks noChangeArrowheads="1"/>
            </p:cNvSpPr>
            <p:nvPr/>
          </p:nvSpPr>
          <p:spPr bwMode="auto">
            <a:xfrm>
              <a:off x="4176" y="196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9230" name="AutoShape 24">
              <a:extLst>
                <a:ext uri="{FF2B5EF4-FFF2-40B4-BE49-F238E27FC236}">
                  <a16:creationId xmlns:a16="http://schemas.microsoft.com/office/drawing/2014/main" id="{CD66270F-122E-4EF8-BC81-F690880EDEDC}"/>
                </a:ext>
              </a:extLst>
            </p:cNvPr>
            <p:cNvCxnSpPr>
              <a:cxnSpLocks noChangeShapeType="1"/>
              <a:endCxn id="9231" idx="3"/>
            </p:cNvCxnSpPr>
            <p:nvPr/>
          </p:nvCxnSpPr>
          <p:spPr bwMode="auto">
            <a:xfrm rot="-5400000">
              <a:off x="4482" y="1508"/>
              <a:ext cx="598" cy="538"/>
            </a:xfrm>
            <a:prstGeom prst="curvedConnector4">
              <a:avLst>
                <a:gd name="adj1" fmla="val -5347"/>
                <a:gd name="adj2" fmla="val 126764"/>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31" name="Text Box 25">
              <a:extLst>
                <a:ext uri="{FF2B5EF4-FFF2-40B4-BE49-F238E27FC236}">
                  <a16:creationId xmlns:a16="http://schemas.microsoft.com/office/drawing/2014/main" id="{E716D476-A9B9-4271-8F9B-B8E1048B7566}"/>
                </a:ext>
              </a:extLst>
            </p:cNvPr>
            <p:cNvSpPr txBox="1">
              <a:spLocks noChangeArrowheads="1"/>
            </p:cNvSpPr>
            <p:nvPr/>
          </p:nvSpPr>
          <p:spPr bwMode="auto">
            <a:xfrm>
              <a:off x="4838" y="1334"/>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a:t>
              </a:r>
              <a:endParaRPr lang="en-US" altLang="en-US">
                <a:latin typeface="Times" panose="02020603050405020304" pitchFamily="18" charset="0"/>
              </a:endParaRPr>
            </a:p>
          </p:txBody>
        </p:sp>
      </p:grpSp>
    </p:spTree>
    <p:extLst>
      <p:ext uri="{BB962C8B-B14F-4D97-AF65-F5344CB8AC3E}">
        <p14:creationId xmlns:p14="http://schemas.microsoft.com/office/powerpoint/2010/main" val="14698251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41701"/>
                                        </p:tgtEl>
                                        <p:attrNameLst>
                                          <p:attrName>style.visibility</p:attrName>
                                        </p:attrNameLst>
                                      </p:cBhvr>
                                      <p:to>
                                        <p:strVal val="visible"/>
                                      </p:to>
                                    </p:set>
                                    <p:animEffect transition="in" filter="wipe(down)">
                                      <p:cBhvr>
                                        <p:cTn id="7" dur="500"/>
                                        <p:tgtEl>
                                          <p:spTgt spid="5417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41709"/>
                                        </p:tgtEl>
                                        <p:attrNameLst>
                                          <p:attrName>style.visibility</p:attrName>
                                        </p:attrNameLst>
                                      </p:cBhvr>
                                      <p:to>
                                        <p:strVal val="visible"/>
                                      </p:to>
                                    </p:set>
                                    <p:animEffect transition="in" filter="wipe(left)">
                                      <p:cBhvr>
                                        <p:cTn id="12" dur="500"/>
                                        <p:tgtEl>
                                          <p:spTgt spid="5417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5417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70ED1283-5DF2-4C9D-BC7B-ADE0C589EB02}"/>
              </a:ext>
            </a:extLst>
          </p:cNvPr>
          <p:cNvSpPr>
            <a:spLocks noGrp="1" noChangeArrowheads="1"/>
          </p:cNvSpPr>
          <p:nvPr>
            <p:ph type="title"/>
          </p:nvPr>
        </p:nvSpPr>
        <p:spPr>
          <a:xfrm>
            <a:off x="952500" y="166687"/>
            <a:ext cx="7772400" cy="1204913"/>
          </a:xfrm>
        </p:spPr>
        <p:txBody>
          <a:bodyPr>
            <a:normAutofit fontScale="90000"/>
          </a:bodyPr>
          <a:lstStyle/>
          <a:p>
            <a:pPr eaLnBrk="1" hangingPunct="1"/>
            <a:r>
              <a:rPr lang="en-US" altLang="en-US" dirty="0"/>
              <a:t>Language Issues: Single vs. Multiple-Pass Compilation</a:t>
            </a:r>
          </a:p>
        </p:txBody>
      </p:sp>
      <p:sp>
        <p:nvSpPr>
          <p:cNvPr id="29699" name="Rectangle 3">
            <a:extLst>
              <a:ext uri="{FF2B5EF4-FFF2-40B4-BE49-F238E27FC236}">
                <a16:creationId xmlns:a16="http://schemas.microsoft.com/office/drawing/2014/main" id="{9DD5091C-1B8B-4C98-9D96-7DF7DEFE8038}"/>
              </a:ext>
            </a:extLst>
          </p:cNvPr>
          <p:cNvSpPr>
            <a:spLocks noGrp="1" noChangeArrowheads="1"/>
          </p:cNvSpPr>
          <p:nvPr>
            <p:ph type="body" idx="1"/>
          </p:nvPr>
        </p:nvSpPr>
        <p:spPr>
          <a:xfrm>
            <a:off x="685800" y="1371600"/>
            <a:ext cx="7772400" cy="1730375"/>
          </a:xfrm>
        </p:spPr>
        <p:txBody>
          <a:bodyPr/>
          <a:lstStyle/>
          <a:p>
            <a:pPr eaLnBrk="1" hangingPunct="1">
              <a:buFontTx/>
              <a:buNone/>
            </a:pPr>
            <a:r>
              <a:rPr lang="en-US" altLang="en-US" dirty="0"/>
              <a:t>Example </a:t>
            </a:r>
            <a:r>
              <a:rPr lang="en-US" altLang="en-US" b="1" dirty="0"/>
              <a:t>Pascal:</a:t>
            </a:r>
          </a:p>
          <a:p>
            <a:pPr eaLnBrk="1" hangingPunct="1">
              <a:buFontTx/>
              <a:buNone/>
            </a:pPr>
            <a:r>
              <a:rPr lang="en-US" altLang="en-US" dirty="0"/>
              <a:t>Pascal was explicitly designed to be easy to implement with a single pass compiler:</a:t>
            </a:r>
          </a:p>
          <a:p>
            <a:pPr lvl="1" eaLnBrk="1" hangingPunct="1"/>
            <a:r>
              <a:rPr lang="en-US" altLang="en-US" dirty="0"/>
              <a:t>Every </a:t>
            </a:r>
            <a:r>
              <a:rPr lang="en-US" altLang="en-US" b="1" dirty="0"/>
              <a:t>identifier</a:t>
            </a:r>
            <a:r>
              <a:rPr lang="en-US" altLang="en-US" dirty="0"/>
              <a:t> must be </a:t>
            </a:r>
            <a:r>
              <a:rPr lang="en-US" altLang="en-US" b="1" dirty="0"/>
              <a:t>declared</a:t>
            </a:r>
            <a:r>
              <a:rPr lang="en-US" altLang="en-US" dirty="0"/>
              <a:t> </a:t>
            </a:r>
            <a:r>
              <a:rPr lang="en-US" altLang="en-US" b="1" dirty="0"/>
              <a:t>before </a:t>
            </a:r>
            <a:r>
              <a:rPr lang="en-US" altLang="en-US" dirty="0"/>
              <a:t>its first </a:t>
            </a:r>
            <a:r>
              <a:rPr lang="en-US" altLang="en-US" b="1" dirty="0"/>
              <a:t>use</a:t>
            </a:r>
            <a:endParaRPr lang="en-US" altLang="en-US" dirty="0"/>
          </a:p>
        </p:txBody>
      </p:sp>
      <p:sp>
        <p:nvSpPr>
          <p:cNvPr id="29700" name="Text Box 4">
            <a:extLst>
              <a:ext uri="{FF2B5EF4-FFF2-40B4-BE49-F238E27FC236}">
                <a16:creationId xmlns:a16="http://schemas.microsoft.com/office/drawing/2014/main" id="{49F939BF-93B9-4DF8-8F7E-F692C6B6428E}"/>
              </a:ext>
            </a:extLst>
          </p:cNvPr>
          <p:cNvSpPr txBox="1">
            <a:spLocks noChangeArrowheads="1"/>
          </p:cNvSpPr>
          <p:nvPr/>
        </p:nvSpPr>
        <p:spPr bwMode="auto">
          <a:xfrm>
            <a:off x="228600" y="3690938"/>
            <a:ext cx="3810000" cy="210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Courier New" panose="02070309020205020404" pitchFamily="49" charset="0"/>
              </a:rPr>
              <a:t>var n:integer;</a:t>
            </a:r>
          </a:p>
          <a:p>
            <a:pPr>
              <a:spcBef>
                <a:spcPct val="50000"/>
              </a:spcBef>
            </a:pPr>
            <a:r>
              <a:rPr lang="en-US" altLang="en-US">
                <a:latin typeface="Courier New" panose="02070309020205020404" pitchFamily="49" charset="0"/>
              </a:rPr>
              <a:t>procedure inc;</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n:=n+1</a:t>
            </a:r>
            <a:br>
              <a:rPr lang="en-US" altLang="en-US">
                <a:latin typeface="Courier New" panose="02070309020205020404" pitchFamily="49" charset="0"/>
              </a:rPr>
            </a:br>
            <a:r>
              <a:rPr lang="en-US" altLang="en-US">
                <a:latin typeface="Courier New" panose="02070309020205020404" pitchFamily="49" charset="0"/>
              </a:rPr>
              <a:t>end</a:t>
            </a:r>
          </a:p>
        </p:txBody>
      </p:sp>
      <p:sp>
        <p:nvSpPr>
          <p:cNvPr id="29701" name="Text Box 5">
            <a:extLst>
              <a:ext uri="{FF2B5EF4-FFF2-40B4-BE49-F238E27FC236}">
                <a16:creationId xmlns:a16="http://schemas.microsoft.com/office/drawing/2014/main" id="{6D1597C2-8D72-409F-A542-EB94650DA2BC}"/>
              </a:ext>
            </a:extLst>
          </p:cNvPr>
          <p:cNvSpPr txBox="1">
            <a:spLocks noChangeArrowheads="1"/>
          </p:cNvSpPr>
          <p:nvPr/>
        </p:nvSpPr>
        <p:spPr bwMode="auto">
          <a:xfrm>
            <a:off x="5257800" y="4343400"/>
            <a:ext cx="31543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Undeclared Variable!  </a:t>
            </a:r>
          </a:p>
        </p:txBody>
      </p:sp>
      <p:sp>
        <p:nvSpPr>
          <p:cNvPr id="29702" name="Oval 6">
            <a:extLst>
              <a:ext uri="{FF2B5EF4-FFF2-40B4-BE49-F238E27FC236}">
                <a16:creationId xmlns:a16="http://schemas.microsoft.com/office/drawing/2014/main" id="{E992E3A4-95FE-4193-9FE8-94B4B5E8FD01}"/>
              </a:ext>
            </a:extLst>
          </p:cNvPr>
          <p:cNvSpPr>
            <a:spLocks noChangeArrowheads="1"/>
          </p:cNvSpPr>
          <p:nvPr/>
        </p:nvSpPr>
        <p:spPr bwMode="auto">
          <a:xfrm>
            <a:off x="762000" y="4953000"/>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03" name="Oval 7">
            <a:extLst>
              <a:ext uri="{FF2B5EF4-FFF2-40B4-BE49-F238E27FC236}">
                <a16:creationId xmlns:a16="http://schemas.microsoft.com/office/drawing/2014/main" id="{BEA5CD7E-6085-4629-8970-7C4538D4438A}"/>
              </a:ext>
            </a:extLst>
          </p:cNvPr>
          <p:cNvSpPr>
            <a:spLocks noChangeArrowheads="1"/>
          </p:cNvSpPr>
          <p:nvPr/>
        </p:nvSpPr>
        <p:spPr bwMode="auto">
          <a:xfrm>
            <a:off x="914400" y="3657600"/>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9704" name="AutoShape 8">
            <a:extLst>
              <a:ext uri="{FF2B5EF4-FFF2-40B4-BE49-F238E27FC236}">
                <a16:creationId xmlns:a16="http://schemas.microsoft.com/office/drawing/2014/main" id="{123282B1-1F4A-4305-BC6E-658FC116561C}"/>
              </a:ext>
            </a:extLst>
          </p:cNvPr>
          <p:cNvCxnSpPr>
            <a:cxnSpLocks noChangeShapeType="1"/>
            <a:stCxn id="29702" idx="0"/>
            <a:endCxn id="29703" idx="5"/>
          </p:cNvCxnSpPr>
          <p:nvPr/>
        </p:nvCxnSpPr>
        <p:spPr bwMode="auto">
          <a:xfrm rot="-5400000">
            <a:off x="658019" y="4356894"/>
            <a:ext cx="876300" cy="287338"/>
          </a:xfrm>
          <a:prstGeom prst="curvedConnector3">
            <a:avLst>
              <a:gd name="adj1" fmla="val 46194"/>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705" name="Text Box 9">
            <a:extLst>
              <a:ext uri="{FF2B5EF4-FFF2-40B4-BE49-F238E27FC236}">
                <a16:creationId xmlns:a16="http://schemas.microsoft.com/office/drawing/2014/main" id="{DD2C1761-D0FA-4052-9E0B-33BD6D614253}"/>
              </a:ext>
            </a:extLst>
          </p:cNvPr>
          <p:cNvSpPr txBox="1">
            <a:spLocks noChangeArrowheads="1"/>
          </p:cNvSpPr>
          <p:nvPr/>
        </p:nvSpPr>
        <p:spPr bwMode="auto">
          <a:xfrm>
            <a:off x="4343400" y="3810000"/>
            <a:ext cx="3810000" cy="210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Courier New" panose="02070309020205020404" pitchFamily="49" charset="0"/>
              </a:rPr>
              <a:t>procedure inc;</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n:=n+1</a:t>
            </a:r>
            <a:br>
              <a:rPr lang="en-US" altLang="en-US">
                <a:latin typeface="Courier New" panose="02070309020205020404" pitchFamily="49" charset="0"/>
              </a:rPr>
            </a:br>
            <a:r>
              <a:rPr lang="en-US" altLang="en-US">
                <a:latin typeface="Courier New" panose="02070309020205020404" pitchFamily="49" charset="0"/>
              </a:rPr>
              <a:t>end;</a:t>
            </a:r>
          </a:p>
          <a:p>
            <a:pPr>
              <a:spcBef>
                <a:spcPct val="50000"/>
              </a:spcBef>
            </a:pPr>
            <a:r>
              <a:rPr lang="en-US" altLang="en-US">
                <a:latin typeface="Courier New" panose="02070309020205020404" pitchFamily="49" charset="0"/>
              </a:rPr>
              <a:t>var n:integer;</a:t>
            </a:r>
          </a:p>
        </p:txBody>
      </p:sp>
      <p:sp>
        <p:nvSpPr>
          <p:cNvPr id="29706" name="Oval 10">
            <a:extLst>
              <a:ext uri="{FF2B5EF4-FFF2-40B4-BE49-F238E27FC236}">
                <a16:creationId xmlns:a16="http://schemas.microsoft.com/office/drawing/2014/main" id="{6AB2EA0F-AEBB-49F2-B771-F40184E36BAF}"/>
              </a:ext>
            </a:extLst>
          </p:cNvPr>
          <p:cNvSpPr>
            <a:spLocks noChangeArrowheads="1"/>
          </p:cNvSpPr>
          <p:nvPr/>
        </p:nvSpPr>
        <p:spPr bwMode="auto">
          <a:xfrm>
            <a:off x="4953000" y="4495800"/>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9707" name="AutoShape 11">
            <a:extLst>
              <a:ext uri="{FF2B5EF4-FFF2-40B4-BE49-F238E27FC236}">
                <a16:creationId xmlns:a16="http://schemas.microsoft.com/office/drawing/2014/main" id="{13CC9636-2A4A-4B6B-A490-32EEFC8A8AAD}"/>
              </a:ext>
            </a:extLst>
          </p:cNvPr>
          <p:cNvCxnSpPr>
            <a:cxnSpLocks noChangeShapeType="1"/>
            <a:stCxn id="29706" idx="0"/>
            <a:endCxn id="29708" idx="2"/>
          </p:cNvCxnSpPr>
          <p:nvPr/>
        </p:nvCxnSpPr>
        <p:spPr bwMode="auto">
          <a:xfrm flipV="1">
            <a:off x="5143500" y="3810000"/>
            <a:ext cx="53975" cy="671513"/>
          </a:xfrm>
          <a:prstGeom prst="straightConnector1">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708" name="Text Box 12">
            <a:extLst>
              <a:ext uri="{FF2B5EF4-FFF2-40B4-BE49-F238E27FC236}">
                <a16:creationId xmlns:a16="http://schemas.microsoft.com/office/drawing/2014/main" id="{E9C08080-6FD8-42A6-99A1-54A33070469E}"/>
              </a:ext>
            </a:extLst>
          </p:cNvPr>
          <p:cNvSpPr txBox="1">
            <a:spLocks noChangeArrowheads="1"/>
          </p:cNvSpPr>
          <p:nvPr/>
        </p:nvSpPr>
        <p:spPr bwMode="auto">
          <a:xfrm>
            <a:off x="5029200" y="33528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chemeClr val="accent2"/>
                </a:solidFill>
                <a:latin typeface="Times" panose="02020603050405020304" pitchFamily="18" charset="0"/>
              </a:rPr>
              <a:t>?</a:t>
            </a:r>
          </a:p>
        </p:txBody>
      </p:sp>
    </p:spTree>
    <p:extLst>
      <p:ext uri="{BB962C8B-B14F-4D97-AF65-F5344CB8AC3E}">
        <p14:creationId xmlns:p14="http://schemas.microsoft.com/office/powerpoint/2010/main" val="1320277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AB13AEA8-24F6-4FCD-86D2-735C9B8CFB2D}"/>
              </a:ext>
            </a:extLst>
          </p:cNvPr>
          <p:cNvSpPr>
            <a:spLocks noGrp="1" noChangeArrowheads="1"/>
          </p:cNvSpPr>
          <p:nvPr>
            <p:ph type="title"/>
          </p:nvPr>
        </p:nvSpPr>
        <p:spPr>
          <a:xfrm>
            <a:off x="1066800" y="165388"/>
            <a:ext cx="7772400" cy="838200"/>
          </a:xfrm>
        </p:spPr>
        <p:txBody>
          <a:bodyPr/>
          <a:lstStyle/>
          <a:p>
            <a:pPr eaLnBrk="1" hangingPunct="1"/>
            <a:r>
              <a:rPr lang="en-US" altLang="en-US" dirty="0"/>
              <a:t>Language Issues: Mutual Recursion</a:t>
            </a:r>
          </a:p>
        </p:txBody>
      </p:sp>
      <p:sp>
        <p:nvSpPr>
          <p:cNvPr id="30723" name="Rectangle 3">
            <a:extLst>
              <a:ext uri="{FF2B5EF4-FFF2-40B4-BE49-F238E27FC236}">
                <a16:creationId xmlns:a16="http://schemas.microsoft.com/office/drawing/2014/main" id="{C15FECAE-7400-4A43-8919-1CA8695DA94B}"/>
              </a:ext>
            </a:extLst>
          </p:cNvPr>
          <p:cNvSpPr>
            <a:spLocks noGrp="1" noChangeArrowheads="1"/>
          </p:cNvSpPr>
          <p:nvPr>
            <p:ph type="body" idx="1"/>
          </p:nvPr>
        </p:nvSpPr>
        <p:spPr>
          <a:xfrm>
            <a:off x="762000" y="838200"/>
            <a:ext cx="7704138" cy="1981200"/>
          </a:xfrm>
        </p:spPr>
        <p:txBody>
          <a:bodyPr/>
          <a:lstStyle/>
          <a:p>
            <a:pPr eaLnBrk="1" hangingPunct="1">
              <a:buFontTx/>
              <a:buNone/>
            </a:pPr>
            <a:r>
              <a:rPr lang="en-US" altLang="en-US"/>
              <a:t>Example </a:t>
            </a:r>
            <a:r>
              <a:rPr lang="en-US" altLang="en-US" b="1"/>
              <a:t>Pascal:</a:t>
            </a:r>
          </a:p>
          <a:p>
            <a:pPr lvl="1" eaLnBrk="1" hangingPunct="1"/>
            <a:r>
              <a:rPr lang="en-US" altLang="en-US"/>
              <a:t>Every </a:t>
            </a:r>
            <a:r>
              <a:rPr lang="en-US" altLang="en-US" b="1"/>
              <a:t>identifier</a:t>
            </a:r>
            <a:r>
              <a:rPr lang="en-US" altLang="en-US"/>
              <a:t> must be </a:t>
            </a:r>
            <a:r>
              <a:rPr lang="en-US" altLang="en-US" b="1"/>
              <a:t>declared</a:t>
            </a:r>
            <a:r>
              <a:rPr lang="en-US" altLang="en-US"/>
              <a:t> </a:t>
            </a:r>
            <a:r>
              <a:rPr lang="en-US" altLang="en-US" b="1"/>
              <a:t>before </a:t>
            </a:r>
            <a:r>
              <a:rPr lang="en-US" altLang="en-US"/>
              <a:t>it is </a:t>
            </a:r>
            <a:r>
              <a:rPr lang="en-US" altLang="en-US" b="1"/>
              <a:t>used. </a:t>
            </a:r>
          </a:p>
          <a:p>
            <a:pPr lvl="1" eaLnBrk="1" hangingPunct="1"/>
            <a:r>
              <a:rPr lang="en-US" altLang="en-US"/>
              <a:t>How to handle mutual recursion then?</a:t>
            </a:r>
          </a:p>
        </p:txBody>
      </p:sp>
      <p:sp>
        <p:nvSpPr>
          <p:cNvPr id="30724" name="Text Box 4">
            <a:extLst>
              <a:ext uri="{FF2B5EF4-FFF2-40B4-BE49-F238E27FC236}">
                <a16:creationId xmlns:a16="http://schemas.microsoft.com/office/drawing/2014/main" id="{C25E2E41-DDB3-44D5-A27D-457FE64A5900}"/>
              </a:ext>
            </a:extLst>
          </p:cNvPr>
          <p:cNvSpPr txBox="1">
            <a:spLocks noChangeArrowheads="1"/>
          </p:cNvSpPr>
          <p:nvPr/>
        </p:nvSpPr>
        <p:spPr bwMode="auto">
          <a:xfrm>
            <a:off x="457200" y="2667000"/>
            <a:ext cx="7924800" cy="319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Courier New" panose="02070309020205020404" pitchFamily="49" charset="0"/>
              </a:rPr>
              <a:t>procedure ping(x:integer)</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 pong(x-1); ...</a:t>
            </a:r>
            <a:br>
              <a:rPr lang="en-US" altLang="en-US">
                <a:latin typeface="Courier New" panose="02070309020205020404" pitchFamily="49" charset="0"/>
              </a:rPr>
            </a:br>
            <a:r>
              <a:rPr lang="en-US" altLang="en-US">
                <a:latin typeface="Courier New" panose="02070309020205020404" pitchFamily="49" charset="0"/>
              </a:rPr>
              <a:t>end;</a:t>
            </a:r>
          </a:p>
          <a:p>
            <a:pPr>
              <a:spcBef>
                <a:spcPct val="50000"/>
              </a:spcBef>
            </a:pPr>
            <a:r>
              <a:rPr lang="en-US" altLang="en-US">
                <a:latin typeface="Courier New" panose="02070309020205020404" pitchFamily="49" charset="0"/>
              </a:rPr>
              <a:t>procedure pong(x:integer)</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 ping(x); ...</a:t>
            </a:r>
            <a:br>
              <a:rPr lang="en-US" altLang="en-US">
                <a:latin typeface="Courier New" panose="02070309020205020404" pitchFamily="49" charset="0"/>
              </a:rPr>
            </a:br>
            <a:r>
              <a:rPr lang="en-US" altLang="en-US">
                <a:latin typeface="Courier New" panose="02070309020205020404" pitchFamily="49" charset="0"/>
              </a:rPr>
              <a:t>end;</a:t>
            </a:r>
          </a:p>
        </p:txBody>
      </p:sp>
      <p:sp>
        <p:nvSpPr>
          <p:cNvPr id="30725" name="Oval 5">
            <a:extLst>
              <a:ext uri="{FF2B5EF4-FFF2-40B4-BE49-F238E27FC236}">
                <a16:creationId xmlns:a16="http://schemas.microsoft.com/office/drawing/2014/main" id="{C283DF0E-D22F-425E-AB86-48EA79A0CFDD}"/>
              </a:ext>
            </a:extLst>
          </p:cNvPr>
          <p:cNvSpPr>
            <a:spLocks noChangeArrowheads="1"/>
          </p:cNvSpPr>
          <p:nvPr/>
        </p:nvSpPr>
        <p:spPr bwMode="auto">
          <a:xfrm>
            <a:off x="1752600" y="5105400"/>
            <a:ext cx="9144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26" name="Oval 6">
            <a:extLst>
              <a:ext uri="{FF2B5EF4-FFF2-40B4-BE49-F238E27FC236}">
                <a16:creationId xmlns:a16="http://schemas.microsoft.com/office/drawing/2014/main" id="{20CDE571-027B-4810-A7C9-9F6934FCEF54}"/>
              </a:ext>
            </a:extLst>
          </p:cNvPr>
          <p:cNvSpPr>
            <a:spLocks noChangeArrowheads="1"/>
          </p:cNvSpPr>
          <p:nvPr/>
        </p:nvSpPr>
        <p:spPr bwMode="auto">
          <a:xfrm>
            <a:off x="2209800" y="26670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0727" name="AutoShape 7">
            <a:extLst>
              <a:ext uri="{FF2B5EF4-FFF2-40B4-BE49-F238E27FC236}">
                <a16:creationId xmlns:a16="http://schemas.microsoft.com/office/drawing/2014/main" id="{FB769953-EF65-4F14-A3D3-0009140CAECE}"/>
              </a:ext>
            </a:extLst>
          </p:cNvPr>
          <p:cNvCxnSpPr>
            <a:cxnSpLocks noChangeShapeType="1"/>
            <a:stCxn id="30725" idx="6"/>
            <a:endCxn id="30726" idx="6"/>
          </p:cNvCxnSpPr>
          <p:nvPr/>
        </p:nvCxnSpPr>
        <p:spPr bwMode="auto">
          <a:xfrm flipV="1">
            <a:off x="2681288" y="2895600"/>
            <a:ext cx="533400" cy="2438400"/>
          </a:xfrm>
          <a:prstGeom prst="curvedConnector3">
            <a:avLst>
              <a:gd name="adj1" fmla="val 268745"/>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28" name="Oval 8">
            <a:extLst>
              <a:ext uri="{FF2B5EF4-FFF2-40B4-BE49-F238E27FC236}">
                <a16:creationId xmlns:a16="http://schemas.microsoft.com/office/drawing/2014/main" id="{DBAEBF7A-CD9D-43AD-91CD-BCEFFB84220E}"/>
              </a:ext>
            </a:extLst>
          </p:cNvPr>
          <p:cNvSpPr>
            <a:spLocks noChangeArrowheads="1"/>
          </p:cNvSpPr>
          <p:nvPr/>
        </p:nvSpPr>
        <p:spPr bwMode="auto">
          <a:xfrm>
            <a:off x="1692275" y="34290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29" name="Oval 9">
            <a:extLst>
              <a:ext uri="{FF2B5EF4-FFF2-40B4-BE49-F238E27FC236}">
                <a16:creationId xmlns:a16="http://schemas.microsoft.com/office/drawing/2014/main" id="{6126BCFA-4A0E-4D70-946C-2663F7A260E2}"/>
              </a:ext>
            </a:extLst>
          </p:cNvPr>
          <p:cNvSpPr>
            <a:spLocks noChangeArrowheads="1"/>
          </p:cNvSpPr>
          <p:nvPr/>
        </p:nvSpPr>
        <p:spPr bwMode="auto">
          <a:xfrm>
            <a:off x="2209800" y="43434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0730" name="AutoShape 10">
            <a:extLst>
              <a:ext uri="{FF2B5EF4-FFF2-40B4-BE49-F238E27FC236}">
                <a16:creationId xmlns:a16="http://schemas.microsoft.com/office/drawing/2014/main" id="{889A110D-2F68-47CD-8B5A-7DB5F5E8D91B}"/>
              </a:ext>
            </a:extLst>
          </p:cNvPr>
          <p:cNvCxnSpPr>
            <a:cxnSpLocks noChangeShapeType="1"/>
            <a:stCxn id="30728" idx="6"/>
            <a:endCxn id="30729" idx="7"/>
          </p:cNvCxnSpPr>
          <p:nvPr/>
        </p:nvCxnSpPr>
        <p:spPr bwMode="auto">
          <a:xfrm>
            <a:off x="2697163" y="3657600"/>
            <a:ext cx="358775" cy="738188"/>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31" name="Line 11">
            <a:extLst>
              <a:ext uri="{FF2B5EF4-FFF2-40B4-BE49-F238E27FC236}">
                <a16:creationId xmlns:a16="http://schemas.microsoft.com/office/drawing/2014/main" id="{05165965-36BD-4523-8DF0-0F26A06CD507}"/>
              </a:ext>
            </a:extLst>
          </p:cNvPr>
          <p:cNvSpPr>
            <a:spLocks noChangeShapeType="1"/>
          </p:cNvSpPr>
          <p:nvPr/>
        </p:nvSpPr>
        <p:spPr bwMode="auto">
          <a:xfrm flipV="1">
            <a:off x="2895600" y="3810000"/>
            <a:ext cx="228600" cy="304800"/>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2" name="Line 12">
            <a:extLst>
              <a:ext uri="{FF2B5EF4-FFF2-40B4-BE49-F238E27FC236}">
                <a16:creationId xmlns:a16="http://schemas.microsoft.com/office/drawing/2014/main" id="{7C0CDE85-7B72-44D4-A498-BECDCAA9CA82}"/>
              </a:ext>
            </a:extLst>
          </p:cNvPr>
          <p:cNvSpPr>
            <a:spLocks noChangeShapeType="1"/>
          </p:cNvSpPr>
          <p:nvPr/>
        </p:nvSpPr>
        <p:spPr bwMode="auto">
          <a:xfrm flipH="1" flipV="1">
            <a:off x="2895600" y="3810000"/>
            <a:ext cx="152400" cy="304800"/>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938926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95F82FB-DF2D-4141-931D-45E8EF2615AB}"/>
              </a:ext>
            </a:extLst>
          </p:cNvPr>
          <p:cNvSpPr>
            <a:spLocks noGrp="1" noChangeArrowheads="1"/>
          </p:cNvSpPr>
          <p:nvPr>
            <p:ph type="title"/>
          </p:nvPr>
        </p:nvSpPr>
        <p:spPr/>
        <p:txBody>
          <a:bodyPr/>
          <a:lstStyle/>
          <a:p>
            <a:pPr eaLnBrk="1" hangingPunct="1"/>
            <a:r>
              <a:rPr lang="en-US" altLang="en-US"/>
              <a:t>Language Issues</a:t>
            </a:r>
          </a:p>
        </p:txBody>
      </p:sp>
      <p:sp>
        <p:nvSpPr>
          <p:cNvPr id="31747" name="Rectangle 3">
            <a:extLst>
              <a:ext uri="{FF2B5EF4-FFF2-40B4-BE49-F238E27FC236}">
                <a16:creationId xmlns:a16="http://schemas.microsoft.com/office/drawing/2014/main" id="{DAA62C03-E728-48DE-863E-8EEFF78AE91E}"/>
              </a:ext>
            </a:extLst>
          </p:cNvPr>
          <p:cNvSpPr>
            <a:spLocks noGrp="1" noChangeArrowheads="1"/>
          </p:cNvSpPr>
          <p:nvPr>
            <p:ph type="body" idx="1"/>
          </p:nvPr>
        </p:nvSpPr>
        <p:spPr>
          <a:xfrm>
            <a:off x="982663" y="762000"/>
            <a:ext cx="7704137" cy="1196975"/>
          </a:xfrm>
        </p:spPr>
        <p:txBody>
          <a:bodyPr/>
          <a:lstStyle/>
          <a:p>
            <a:pPr eaLnBrk="1" hangingPunct="1">
              <a:buFontTx/>
              <a:buNone/>
            </a:pPr>
            <a:r>
              <a:rPr lang="en-US" altLang="en-US"/>
              <a:t>Example </a:t>
            </a:r>
            <a:r>
              <a:rPr lang="en-US" altLang="en-US" b="1"/>
              <a:t>Pascal:</a:t>
            </a:r>
          </a:p>
          <a:p>
            <a:pPr lvl="1" eaLnBrk="1" hangingPunct="1"/>
            <a:r>
              <a:rPr lang="en-US" altLang="en-US"/>
              <a:t>Every </a:t>
            </a:r>
            <a:r>
              <a:rPr lang="en-US" altLang="en-US" b="1"/>
              <a:t>identifier</a:t>
            </a:r>
            <a:r>
              <a:rPr lang="en-US" altLang="en-US"/>
              <a:t> must be </a:t>
            </a:r>
            <a:r>
              <a:rPr lang="en-US" altLang="en-US" b="1"/>
              <a:t>declared</a:t>
            </a:r>
            <a:r>
              <a:rPr lang="en-US" altLang="en-US"/>
              <a:t> </a:t>
            </a:r>
            <a:r>
              <a:rPr lang="en-US" altLang="en-US" b="1"/>
              <a:t>before </a:t>
            </a:r>
            <a:r>
              <a:rPr lang="en-US" altLang="en-US"/>
              <a:t>it is </a:t>
            </a:r>
            <a:r>
              <a:rPr lang="en-US" altLang="en-US" b="1"/>
              <a:t>used. </a:t>
            </a:r>
          </a:p>
          <a:p>
            <a:pPr lvl="1" eaLnBrk="1" hangingPunct="1"/>
            <a:r>
              <a:rPr lang="en-US" altLang="en-US"/>
              <a:t>How to handle mutual recursion then?</a:t>
            </a:r>
          </a:p>
        </p:txBody>
      </p:sp>
      <p:sp>
        <p:nvSpPr>
          <p:cNvPr id="31748" name="Text Box 4">
            <a:extLst>
              <a:ext uri="{FF2B5EF4-FFF2-40B4-BE49-F238E27FC236}">
                <a16:creationId xmlns:a16="http://schemas.microsoft.com/office/drawing/2014/main" id="{0B08150B-B781-4CD6-A966-CECB0739AB0E}"/>
              </a:ext>
            </a:extLst>
          </p:cNvPr>
          <p:cNvSpPr txBox="1">
            <a:spLocks noChangeArrowheads="1"/>
          </p:cNvSpPr>
          <p:nvPr/>
        </p:nvSpPr>
        <p:spPr bwMode="auto">
          <a:xfrm>
            <a:off x="457200" y="2667000"/>
            <a:ext cx="79248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a:latin typeface="Courier New" panose="02070309020205020404" pitchFamily="49" charset="0"/>
              </a:rPr>
              <a:t>forward procedure pong(x:integer)</a:t>
            </a:r>
            <a:endParaRPr lang="en-US" altLang="en-US">
              <a:latin typeface="Courier New" panose="02070309020205020404" pitchFamily="49" charset="0"/>
            </a:endParaRPr>
          </a:p>
          <a:p>
            <a:pPr>
              <a:spcBef>
                <a:spcPct val="50000"/>
              </a:spcBef>
            </a:pPr>
            <a:r>
              <a:rPr lang="en-US" altLang="en-US">
                <a:latin typeface="Courier New" panose="02070309020205020404" pitchFamily="49" charset="0"/>
              </a:rPr>
              <a:t>procedure ping(x:integer)</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 pong(x-1); ...</a:t>
            </a:r>
            <a:br>
              <a:rPr lang="en-US" altLang="en-US">
                <a:latin typeface="Courier New" panose="02070309020205020404" pitchFamily="49" charset="0"/>
              </a:rPr>
            </a:br>
            <a:r>
              <a:rPr lang="en-US" altLang="en-US">
                <a:latin typeface="Courier New" panose="02070309020205020404" pitchFamily="49" charset="0"/>
              </a:rPr>
              <a:t>end;</a:t>
            </a:r>
          </a:p>
          <a:p>
            <a:pPr>
              <a:spcBef>
                <a:spcPct val="50000"/>
              </a:spcBef>
            </a:pPr>
            <a:r>
              <a:rPr lang="en-US" altLang="en-US">
                <a:latin typeface="Courier New" panose="02070309020205020404" pitchFamily="49" charset="0"/>
              </a:rPr>
              <a:t>procedure pong(x:integer)</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 ping(x); ...</a:t>
            </a:r>
            <a:br>
              <a:rPr lang="en-US" altLang="en-US">
                <a:latin typeface="Courier New" panose="02070309020205020404" pitchFamily="49" charset="0"/>
              </a:rPr>
            </a:br>
            <a:r>
              <a:rPr lang="en-US" altLang="en-US">
                <a:latin typeface="Courier New" panose="02070309020205020404" pitchFamily="49" charset="0"/>
              </a:rPr>
              <a:t>end;</a:t>
            </a:r>
          </a:p>
        </p:txBody>
      </p:sp>
      <p:sp>
        <p:nvSpPr>
          <p:cNvPr id="31749" name="Oval 5">
            <a:extLst>
              <a:ext uri="{FF2B5EF4-FFF2-40B4-BE49-F238E27FC236}">
                <a16:creationId xmlns:a16="http://schemas.microsoft.com/office/drawing/2014/main" id="{E5D0DB3A-8979-4BA2-9327-36FD5C748372}"/>
              </a:ext>
            </a:extLst>
          </p:cNvPr>
          <p:cNvSpPr>
            <a:spLocks noChangeArrowheads="1"/>
          </p:cNvSpPr>
          <p:nvPr/>
        </p:nvSpPr>
        <p:spPr bwMode="auto">
          <a:xfrm>
            <a:off x="3733800" y="2743200"/>
            <a:ext cx="9144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750" name="Oval 6">
            <a:extLst>
              <a:ext uri="{FF2B5EF4-FFF2-40B4-BE49-F238E27FC236}">
                <a16:creationId xmlns:a16="http://schemas.microsoft.com/office/drawing/2014/main" id="{CE8ADAB4-27B9-48C7-A9F9-E44CABA525A8}"/>
              </a:ext>
            </a:extLst>
          </p:cNvPr>
          <p:cNvSpPr>
            <a:spLocks noChangeArrowheads="1"/>
          </p:cNvSpPr>
          <p:nvPr/>
        </p:nvSpPr>
        <p:spPr bwMode="auto">
          <a:xfrm>
            <a:off x="1676400" y="40386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1751" name="AutoShape 7">
            <a:extLst>
              <a:ext uri="{FF2B5EF4-FFF2-40B4-BE49-F238E27FC236}">
                <a16:creationId xmlns:a16="http://schemas.microsoft.com/office/drawing/2014/main" id="{F113B1EF-8C31-48BA-B53D-2746219D4D62}"/>
              </a:ext>
            </a:extLst>
          </p:cNvPr>
          <p:cNvCxnSpPr>
            <a:cxnSpLocks noChangeShapeType="1"/>
            <a:stCxn id="31750" idx="6"/>
            <a:endCxn id="31749" idx="4"/>
          </p:cNvCxnSpPr>
          <p:nvPr/>
        </p:nvCxnSpPr>
        <p:spPr bwMode="auto">
          <a:xfrm flipV="1">
            <a:off x="2681288" y="3214688"/>
            <a:ext cx="1509712" cy="1052512"/>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752" name="Oval 8">
            <a:extLst>
              <a:ext uri="{FF2B5EF4-FFF2-40B4-BE49-F238E27FC236}">
                <a16:creationId xmlns:a16="http://schemas.microsoft.com/office/drawing/2014/main" id="{9E8BA58E-9339-41F3-AAA7-CCA20DF7157F}"/>
              </a:ext>
            </a:extLst>
          </p:cNvPr>
          <p:cNvSpPr>
            <a:spLocks noChangeArrowheads="1"/>
          </p:cNvSpPr>
          <p:nvPr/>
        </p:nvSpPr>
        <p:spPr bwMode="auto">
          <a:xfrm>
            <a:off x="2209800" y="48768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1753" name="AutoShape 9">
            <a:extLst>
              <a:ext uri="{FF2B5EF4-FFF2-40B4-BE49-F238E27FC236}">
                <a16:creationId xmlns:a16="http://schemas.microsoft.com/office/drawing/2014/main" id="{92832168-6514-4C3F-815E-E3E34A2C3AF9}"/>
              </a:ext>
            </a:extLst>
          </p:cNvPr>
          <p:cNvCxnSpPr>
            <a:cxnSpLocks noChangeShapeType="1"/>
            <a:stCxn id="31752" idx="6"/>
            <a:endCxn id="31749" idx="5"/>
          </p:cNvCxnSpPr>
          <p:nvPr/>
        </p:nvCxnSpPr>
        <p:spPr bwMode="auto">
          <a:xfrm flipV="1">
            <a:off x="3214688" y="3148013"/>
            <a:ext cx="1300162" cy="1957387"/>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754" name="Text Box 10">
            <a:extLst>
              <a:ext uri="{FF2B5EF4-FFF2-40B4-BE49-F238E27FC236}">
                <a16:creationId xmlns:a16="http://schemas.microsoft.com/office/drawing/2014/main" id="{59E99B73-D8B2-4F77-BFD4-48CA8540DB68}"/>
              </a:ext>
            </a:extLst>
          </p:cNvPr>
          <p:cNvSpPr txBox="1">
            <a:spLocks noChangeArrowheads="1"/>
          </p:cNvSpPr>
          <p:nvPr/>
        </p:nvSpPr>
        <p:spPr bwMode="auto">
          <a:xfrm>
            <a:off x="4098925" y="4479925"/>
            <a:ext cx="727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accent2"/>
                </a:solidFill>
                <a:latin typeface="Times" panose="02020603050405020304" pitchFamily="18" charset="0"/>
              </a:rPr>
              <a:t>OK!</a:t>
            </a:r>
          </a:p>
        </p:txBody>
      </p:sp>
    </p:spTree>
    <p:extLst>
      <p:ext uri="{BB962C8B-B14F-4D97-AF65-F5344CB8AC3E}">
        <p14:creationId xmlns:p14="http://schemas.microsoft.com/office/powerpoint/2010/main" val="3730595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318183A-EE17-47D5-A78E-25C94E919962}"/>
              </a:ext>
            </a:extLst>
          </p:cNvPr>
          <p:cNvSpPr>
            <a:spLocks noGrp="1" noChangeArrowheads="1"/>
          </p:cNvSpPr>
          <p:nvPr>
            <p:ph type="title"/>
          </p:nvPr>
        </p:nvSpPr>
        <p:spPr/>
        <p:txBody>
          <a:bodyPr/>
          <a:lstStyle/>
          <a:p>
            <a:pPr eaLnBrk="1" hangingPunct="1"/>
            <a:r>
              <a:rPr lang="en-US" altLang="en-US"/>
              <a:t>Language Issues</a:t>
            </a:r>
          </a:p>
        </p:txBody>
      </p:sp>
      <p:sp>
        <p:nvSpPr>
          <p:cNvPr id="32771" name="Rectangle 3">
            <a:extLst>
              <a:ext uri="{FF2B5EF4-FFF2-40B4-BE49-F238E27FC236}">
                <a16:creationId xmlns:a16="http://schemas.microsoft.com/office/drawing/2014/main" id="{2C53AE0A-E27C-415C-B0A2-1864E8941C02}"/>
              </a:ext>
            </a:extLst>
          </p:cNvPr>
          <p:cNvSpPr>
            <a:spLocks noGrp="1" noChangeArrowheads="1"/>
          </p:cNvSpPr>
          <p:nvPr>
            <p:ph type="body" idx="1"/>
          </p:nvPr>
        </p:nvSpPr>
        <p:spPr>
          <a:xfrm>
            <a:off x="685800" y="1371600"/>
            <a:ext cx="7704138" cy="1196975"/>
          </a:xfrm>
        </p:spPr>
        <p:txBody>
          <a:bodyPr/>
          <a:lstStyle/>
          <a:p>
            <a:pPr eaLnBrk="1" hangingPunct="1">
              <a:buFontTx/>
              <a:buNone/>
            </a:pPr>
            <a:r>
              <a:rPr lang="en-US" altLang="en-US" dirty="0"/>
              <a:t>Example </a:t>
            </a:r>
            <a:r>
              <a:rPr lang="en-US" altLang="en-US" b="1" dirty="0"/>
              <a:t>SML:</a:t>
            </a:r>
          </a:p>
          <a:p>
            <a:pPr lvl="1" eaLnBrk="1" hangingPunct="1"/>
            <a:r>
              <a:rPr lang="en-US" altLang="en-US" dirty="0"/>
              <a:t>Every </a:t>
            </a:r>
            <a:r>
              <a:rPr lang="en-US" altLang="en-US" b="1" dirty="0"/>
              <a:t>identifier</a:t>
            </a:r>
            <a:r>
              <a:rPr lang="en-US" altLang="en-US" dirty="0"/>
              <a:t> must be </a:t>
            </a:r>
            <a:r>
              <a:rPr lang="en-US" altLang="en-US" b="1" dirty="0"/>
              <a:t>declared</a:t>
            </a:r>
            <a:r>
              <a:rPr lang="en-US" altLang="en-US" dirty="0"/>
              <a:t> </a:t>
            </a:r>
            <a:r>
              <a:rPr lang="en-US" altLang="en-US" b="1" dirty="0"/>
              <a:t>before </a:t>
            </a:r>
            <a:r>
              <a:rPr lang="en-US" altLang="en-US" dirty="0"/>
              <a:t>it is </a:t>
            </a:r>
            <a:r>
              <a:rPr lang="en-US" altLang="en-US" b="1" dirty="0"/>
              <a:t>used </a:t>
            </a:r>
          </a:p>
          <a:p>
            <a:pPr lvl="1" eaLnBrk="1" hangingPunct="1"/>
            <a:r>
              <a:rPr lang="en-US" altLang="en-US" dirty="0"/>
              <a:t>How to handle mutual recursion then?</a:t>
            </a:r>
          </a:p>
        </p:txBody>
      </p:sp>
      <p:sp>
        <p:nvSpPr>
          <p:cNvPr id="32772" name="Text Box 4">
            <a:extLst>
              <a:ext uri="{FF2B5EF4-FFF2-40B4-BE49-F238E27FC236}">
                <a16:creationId xmlns:a16="http://schemas.microsoft.com/office/drawing/2014/main" id="{62D3C90C-95DB-46C1-B822-3D4B9CF0B178}"/>
              </a:ext>
            </a:extLst>
          </p:cNvPr>
          <p:cNvSpPr txBox="1">
            <a:spLocks noChangeArrowheads="1"/>
          </p:cNvSpPr>
          <p:nvPr/>
        </p:nvSpPr>
        <p:spPr bwMode="auto">
          <a:xfrm>
            <a:off x="457200" y="2667000"/>
            <a:ext cx="79248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a:latin typeface="Courier New" panose="02070309020205020404" pitchFamily="49" charset="0"/>
            </a:endParaRPr>
          </a:p>
          <a:p>
            <a:pPr>
              <a:spcBef>
                <a:spcPct val="50000"/>
              </a:spcBef>
            </a:pPr>
            <a:r>
              <a:rPr lang="en-US" altLang="en-US">
                <a:latin typeface="Courier New" panose="02070309020205020404" pitchFamily="49" charset="0"/>
              </a:rPr>
              <a:t>fun ping(x:int)=</a:t>
            </a:r>
            <a:br>
              <a:rPr lang="en-US" altLang="en-US">
                <a:latin typeface="Courier New" panose="02070309020205020404" pitchFamily="49" charset="0"/>
              </a:rPr>
            </a:br>
            <a:r>
              <a:rPr lang="en-US" altLang="en-US">
                <a:latin typeface="Courier New" panose="02070309020205020404" pitchFamily="49" charset="0"/>
              </a:rPr>
              <a:t>   ... pong(x-1) ...</a:t>
            </a:r>
            <a:br>
              <a:rPr lang="en-US" altLang="en-US">
                <a:latin typeface="Courier New" panose="02070309020205020404" pitchFamily="49" charset="0"/>
              </a:rPr>
            </a:br>
            <a:endParaRPr lang="en-US" altLang="en-US">
              <a:latin typeface="Courier New" panose="02070309020205020404" pitchFamily="49" charset="0"/>
            </a:endParaRPr>
          </a:p>
          <a:p>
            <a:pPr>
              <a:spcBef>
                <a:spcPct val="50000"/>
              </a:spcBef>
            </a:pPr>
            <a:r>
              <a:rPr lang="en-US" altLang="en-US">
                <a:latin typeface="Courier New" panose="02070309020205020404" pitchFamily="49" charset="0"/>
              </a:rPr>
              <a:t>fun pong(x:int)=</a:t>
            </a:r>
            <a:br>
              <a:rPr lang="en-US" altLang="en-US">
                <a:latin typeface="Courier New" panose="02070309020205020404" pitchFamily="49" charset="0"/>
              </a:rPr>
            </a:br>
            <a:r>
              <a:rPr lang="en-US" altLang="en-US">
                <a:latin typeface="Courier New" panose="02070309020205020404" pitchFamily="49" charset="0"/>
              </a:rPr>
              <a:t>   ... ping(x) ...</a:t>
            </a:r>
            <a:br>
              <a:rPr lang="en-US" altLang="en-US">
                <a:latin typeface="Courier New" panose="02070309020205020404" pitchFamily="49" charset="0"/>
              </a:rPr>
            </a:br>
            <a:r>
              <a:rPr lang="en-US" altLang="en-US">
                <a:latin typeface="Courier New" panose="02070309020205020404" pitchFamily="49" charset="0"/>
              </a:rPr>
              <a:t>;</a:t>
            </a:r>
          </a:p>
        </p:txBody>
      </p:sp>
      <p:sp>
        <p:nvSpPr>
          <p:cNvPr id="564229" name="Text Box 5">
            <a:extLst>
              <a:ext uri="{FF2B5EF4-FFF2-40B4-BE49-F238E27FC236}">
                <a16:creationId xmlns:a16="http://schemas.microsoft.com/office/drawing/2014/main" id="{C57A19C9-09FF-42DE-80C6-B6B3A3E3E7D3}"/>
              </a:ext>
            </a:extLst>
          </p:cNvPr>
          <p:cNvSpPr txBox="1">
            <a:spLocks noChangeArrowheads="1"/>
          </p:cNvSpPr>
          <p:nvPr/>
        </p:nvSpPr>
        <p:spPr bwMode="auto">
          <a:xfrm>
            <a:off x="4500563" y="4508500"/>
            <a:ext cx="727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accent2"/>
                </a:solidFill>
                <a:latin typeface="Times" panose="02020603050405020304" pitchFamily="18" charset="0"/>
              </a:rPr>
              <a:t>OK!</a:t>
            </a:r>
          </a:p>
        </p:txBody>
      </p:sp>
      <p:grpSp>
        <p:nvGrpSpPr>
          <p:cNvPr id="564230" name="Group 6">
            <a:extLst>
              <a:ext uri="{FF2B5EF4-FFF2-40B4-BE49-F238E27FC236}">
                <a16:creationId xmlns:a16="http://schemas.microsoft.com/office/drawing/2014/main" id="{47AE9CB6-52B3-4A6A-BE86-175FBE7C3930}"/>
              </a:ext>
            </a:extLst>
          </p:cNvPr>
          <p:cNvGrpSpPr>
            <a:grpSpLocks/>
          </p:cNvGrpSpPr>
          <p:nvPr/>
        </p:nvGrpSpPr>
        <p:grpSpPr bwMode="auto">
          <a:xfrm>
            <a:off x="1619250" y="3644900"/>
            <a:ext cx="1063625" cy="1681163"/>
            <a:chOff x="1020" y="2296"/>
            <a:chExt cx="670" cy="1059"/>
          </a:xfrm>
        </p:grpSpPr>
        <p:sp>
          <p:nvSpPr>
            <p:cNvPr id="32781" name="Oval 7">
              <a:extLst>
                <a:ext uri="{FF2B5EF4-FFF2-40B4-BE49-F238E27FC236}">
                  <a16:creationId xmlns:a16="http://schemas.microsoft.com/office/drawing/2014/main" id="{27798108-F2A2-4BF1-9F70-D1074D5DD2E9}"/>
                </a:ext>
              </a:extLst>
            </p:cNvPr>
            <p:cNvSpPr>
              <a:spLocks noChangeArrowheads="1"/>
            </p:cNvSpPr>
            <p:nvPr/>
          </p:nvSpPr>
          <p:spPr bwMode="auto">
            <a:xfrm>
              <a:off x="1020" y="2296"/>
              <a:ext cx="624" cy="288"/>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2782" name="AutoShape 8">
              <a:extLst>
                <a:ext uri="{FF2B5EF4-FFF2-40B4-BE49-F238E27FC236}">
                  <a16:creationId xmlns:a16="http://schemas.microsoft.com/office/drawing/2014/main" id="{8FF56BD5-8B9C-4111-B643-74EFBBFACC50}"/>
                </a:ext>
              </a:extLst>
            </p:cNvPr>
            <p:cNvCxnSpPr>
              <a:cxnSpLocks noChangeShapeType="1"/>
              <a:stCxn id="32781" idx="5"/>
              <a:endCxn id="32783" idx="7"/>
            </p:cNvCxnSpPr>
            <p:nvPr/>
          </p:nvCxnSpPr>
          <p:spPr bwMode="auto">
            <a:xfrm rot="16200000" flipH="1">
              <a:off x="1301" y="2803"/>
              <a:ext cx="549" cy="46"/>
            </a:xfrm>
            <a:prstGeom prst="curvedConnector3">
              <a:avLst>
                <a:gd name="adj1" fmla="val 49907"/>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83" name="Oval 9">
              <a:extLst>
                <a:ext uri="{FF2B5EF4-FFF2-40B4-BE49-F238E27FC236}">
                  <a16:creationId xmlns:a16="http://schemas.microsoft.com/office/drawing/2014/main" id="{494EDE36-6FBD-4B8F-9199-49DDEF635338}"/>
                </a:ext>
              </a:extLst>
            </p:cNvPr>
            <p:cNvSpPr>
              <a:spLocks noChangeArrowheads="1"/>
            </p:cNvSpPr>
            <p:nvPr/>
          </p:nvSpPr>
          <p:spPr bwMode="auto">
            <a:xfrm>
              <a:off x="1066" y="3067"/>
              <a:ext cx="624" cy="288"/>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564234" name="Group 10">
            <a:extLst>
              <a:ext uri="{FF2B5EF4-FFF2-40B4-BE49-F238E27FC236}">
                <a16:creationId xmlns:a16="http://schemas.microsoft.com/office/drawing/2014/main" id="{C73A68B0-03CF-4549-9619-19AE58437EBB}"/>
              </a:ext>
            </a:extLst>
          </p:cNvPr>
          <p:cNvGrpSpPr>
            <a:grpSpLocks/>
          </p:cNvGrpSpPr>
          <p:nvPr/>
        </p:nvGrpSpPr>
        <p:grpSpPr bwMode="auto">
          <a:xfrm>
            <a:off x="2339975" y="4221163"/>
            <a:ext cx="228600" cy="304800"/>
            <a:chOff x="3696" y="2704"/>
            <a:chExt cx="144" cy="192"/>
          </a:xfrm>
        </p:grpSpPr>
        <p:sp>
          <p:nvSpPr>
            <p:cNvPr id="32779" name="Line 11">
              <a:extLst>
                <a:ext uri="{FF2B5EF4-FFF2-40B4-BE49-F238E27FC236}">
                  <a16:creationId xmlns:a16="http://schemas.microsoft.com/office/drawing/2014/main" id="{5BFFCBD5-DF71-4C8F-A4A2-9D968A63C701}"/>
                </a:ext>
              </a:extLst>
            </p:cNvPr>
            <p:cNvSpPr>
              <a:spLocks noChangeShapeType="1"/>
            </p:cNvSpPr>
            <p:nvPr/>
          </p:nvSpPr>
          <p:spPr bwMode="auto">
            <a:xfrm flipH="1" flipV="1">
              <a:off x="3742" y="2704"/>
              <a:ext cx="96" cy="192"/>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0" name="Line 12">
              <a:extLst>
                <a:ext uri="{FF2B5EF4-FFF2-40B4-BE49-F238E27FC236}">
                  <a16:creationId xmlns:a16="http://schemas.microsoft.com/office/drawing/2014/main" id="{4AE7C359-4BC5-4519-A71F-6368B09993C1}"/>
                </a:ext>
              </a:extLst>
            </p:cNvPr>
            <p:cNvSpPr>
              <a:spLocks noChangeShapeType="1"/>
            </p:cNvSpPr>
            <p:nvPr/>
          </p:nvSpPr>
          <p:spPr bwMode="auto">
            <a:xfrm flipV="1">
              <a:off x="3696" y="2704"/>
              <a:ext cx="144" cy="192"/>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64237" name="Group 13">
            <a:extLst>
              <a:ext uri="{FF2B5EF4-FFF2-40B4-BE49-F238E27FC236}">
                <a16:creationId xmlns:a16="http://schemas.microsoft.com/office/drawing/2014/main" id="{26BB45D1-706F-4680-90D4-F97C1B86E860}"/>
              </a:ext>
            </a:extLst>
          </p:cNvPr>
          <p:cNvGrpSpPr>
            <a:grpSpLocks/>
          </p:cNvGrpSpPr>
          <p:nvPr/>
        </p:nvGrpSpPr>
        <p:grpSpPr bwMode="auto">
          <a:xfrm>
            <a:off x="323850" y="4365625"/>
            <a:ext cx="1079500" cy="719138"/>
            <a:chOff x="3198" y="2523"/>
            <a:chExt cx="680" cy="453"/>
          </a:xfrm>
        </p:grpSpPr>
        <p:sp>
          <p:nvSpPr>
            <p:cNvPr id="32777" name="Oval 14">
              <a:extLst>
                <a:ext uri="{FF2B5EF4-FFF2-40B4-BE49-F238E27FC236}">
                  <a16:creationId xmlns:a16="http://schemas.microsoft.com/office/drawing/2014/main" id="{87251086-299F-4EDE-8D69-54AEDAB33A6C}"/>
                </a:ext>
              </a:extLst>
            </p:cNvPr>
            <p:cNvSpPr>
              <a:spLocks noChangeArrowheads="1"/>
            </p:cNvSpPr>
            <p:nvPr/>
          </p:nvSpPr>
          <p:spPr bwMode="auto">
            <a:xfrm>
              <a:off x="3198" y="2523"/>
              <a:ext cx="680" cy="453"/>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2778" name="Text Box 15">
              <a:extLst>
                <a:ext uri="{FF2B5EF4-FFF2-40B4-BE49-F238E27FC236}">
                  <a16:creationId xmlns:a16="http://schemas.microsoft.com/office/drawing/2014/main" id="{DF838ADA-06A7-449D-8EE7-966A434032CD}"/>
                </a:ext>
              </a:extLst>
            </p:cNvPr>
            <p:cNvSpPr txBox="1">
              <a:spLocks noChangeArrowheads="1"/>
            </p:cNvSpPr>
            <p:nvPr/>
          </p:nvSpPr>
          <p:spPr bwMode="auto">
            <a:xfrm>
              <a:off x="3288" y="2614"/>
              <a:ext cx="461" cy="288"/>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en-US">
                  <a:latin typeface="Courier New" panose="02070309020205020404" pitchFamily="49" charset="0"/>
                </a:rPr>
                <a:t>and</a:t>
              </a:r>
            </a:p>
          </p:txBody>
        </p:sp>
      </p:grpSp>
    </p:spTree>
    <p:extLst>
      <p:ext uri="{BB962C8B-B14F-4D97-AF65-F5344CB8AC3E}">
        <p14:creationId xmlns:p14="http://schemas.microsoft.com/office/powerpoint/2010/main" val="11501116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6423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6423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nodeType="clickEffect">
                                  <p:stCondLst>
                                    <p:cond delay="0"/>
                                  </p:stCondLst>
                                  <p:childTnLst>
                                    <p:set>
                                      <p:cBhvr>
                                        <p:cTn id="14" dur="1" fill="hold">
                                          <p:stCondLst>
                                            <p:cond delay="0"/>
                                          </p:stCondLst>
                                        </p:cTn>
                                        <p:tgtEl>
                                          <p:spTgt spid="564234"/>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564230"/>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6423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642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2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C43B40D4-FD3F-463E-A560-B18A9C940E11}"/>
              </a:ext>
            </a:extLst>
          </p:cNvPr>
          <p:cNvSpPr>
            <a:spLocks noGrp="1" noChangeArrowheads="1"/>
          </p:cNvSpPr>
          <p:nvPr>
            <p:ph type="title"/>
          </p:nvPr>
        </p:nvSpPr>
        <p:spPr/>
        <p:txBody>
          <a:bodyPr/>
          <a:lstStyle/>
          <a:p>
            <a:pPr eaLnBrk="1" hangingPunct="1"/>
            <a:r>
              <a:rPr lang="en-US" altLang="en-US"/>
              <a:t>Language Issues</a:t>
            </a:r>
            <a:endParaRPr lang="en-GB" altLang="en-US"/>
          </a:p>
        </p:txBody>
      </p:sp>
      <p:sp>
        <p:nvSpPr>
          <p:cNvPr id="33795" name="Rectangle 3">
            <a:extLst>
              <a:ext uri="{FF2B5EF4-FFF2-40B4-BE49-F238E27FC236}">
                <a16:creationId xmlns:a16="http://schemas.microsoft.com/office/drawing/2014/main" id="{BAF26F4C-B57F-45D4-AAAA-46E90D46A125}"/>
              </a:ext>
            </a:extLst>
          </p:cNvPr>
          <p:cNvSpPr>
            <a:spLocks noChangeArrowheads="1"/>
          </p:cNvSpPr>
          <p:nvPr/>
        </p:nvSpPr>
        <p:spPr bwMode="auto">
          <a:xfrm>
            <a:off x="304800" y="1066800"/>
            <a:ext cx="8534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pPr>
            <a:r>
              <a:rPr lang="en-US" altLang="en-US" sz="2800" dirty="0">
                <a:latin typeface="Tw Cen MT" panose="020B0602020104020603" pitchFamily="34" charset="0"/>
              </a:rPr>
              <a:t>Example </a:t>
            </a:r>
            <a:r>
              <a:rPr lang="en-US" altLang="en-US" sz="2800" b="1" dirty="0">
                <a:latin typeface="Tw Cen MT" panose="020B0602020104020603" pitchFamily="34" charset="0"/>
              </a:rPr>
              <a:t>Java:</a:t>
            </a:r>
          </a:p>
          <a:p>
            <a:pPr lvl="1" eaLnBrk="1" hangingPunct="1">
              <a:spcBef>
                <a:spcPct val="20000"/>
              </a:spcBef>
              <a:buFontTx/>
              <a:buChar char="–"/>
            </a:pPr>
            <a:r>
              <a:rPr lang="en-US" altLang="en-US" sz="2800" b="1" dirty="0">
                <a:latin typeface="Tw Cen MT" panose="020B0602020104020603" pitchFamily="34" charset="0"/>
              </a:rPr>
              <a:t>identifiers</a:t>
            </a:r>
            <a:r>
              <a:rPr lang="en-US" altLang="en-US" sz="2800" dirty="0">
                <a:latin typeface="Tw Cen MT" panose="020B0602020104020603" pitchFamily="34" charset="0"/>
              </a:rPr>
              <a:t> can be </a:t>
            </a:r>
            <a:r>
              <a:rPr lang="en-US" altLang="en-US" sz="2800" b="1" dirty="0">
                <a:latin typeface="Tw Cen MT" panose="020B0602020104020603" pitchFamily="34" charset="0"/>
              </a:rPr>
              <a:t>used</a:t>
            </a:r>
            <a:r>
              <a:rPr lang="en-US" altLang="en-US" sz="2800" dirty="0">
                <a:latin typeface="Tw Cen MT" panose="020B0602020104020603" pitchFamily="34" charset="0"/>
              </a:rPr>
              <a:t> </a:t>
            </a:r>
            <a:r>
              <a:rPr lang="en-US" altLang="en-US" sz="2800" b="1" dirty="0">
                <a:latin typeface="Tw Cen MT" panose="020B0602020104020603" pitchFamily="34" charset="0"/>
              </a:rPr>
              <a:t>before </a:t>
            </a:r>
            <a:r>
              <a:rPr lang="en-US" altLang="en-US" sz="2800" dirty="0">
                <a:latin typeface="Tw Cen MT" panose="020B0602020104020603" pitchFamily="34" charset="0"/>
              </a:rPr>
              <a:t>they are </a:t>
            </a:r>
            <a:r>
              <a:rPr lang="en-US" altLang="en-US" sz="2800" b="1" dirty="0">
                <a:latin typeface="Tw Cen MT" panose="020B0602020104020603" pitchFamily="34" charset="0"/>
              </a:rPr>
              <a:t>declared. </a:t>
            </a:r>
          </a:p>
          <a:p>
            <a:pPr lvl="1" eaLnBrk="1" hangingPunct="1">
              <a:spcBef>
                <a:spcPct val="20000"/>
              </a:spcBef>
              <a:buFontTx/>
              <a:buChar char="–"/>
            </a:pPr>
            <a:r>
              <a:rPr lang="en-US" altLang="en-US" sz="2800" dirty="0">
                <a:latin typeface="Tw Cen MT" panose="020B0602020104020603" pitchFamily="34" charset="0"/>
              </a:rPr>
              <a:t>thus a Java compiler needs at least two passes  </a:t>
            </a:r>
          </a:p>
        </p:txBody>
      </p:sp>
      <p:sp>
        <p:nvSpPr>
          <p:cNvPr id="33796" name="Text Box 4">
            <a:extLst>
              <a:ext uri="{FF2B5EF4-FFF2-40B4-BE49-F238E27FC236}">
                <a16:creationId xmlns:a16="http://schemas.microsoft.com/office/drawing/2014/main" id="{200CE33F-661F-404E-B391-30F06AC587EC}"/>
              </a:ext>
            </a:extLst>
          </p:cNvPr>
          <p:cNvSpPr txBox="1">
            <a:spLocks noChangeArrowheads="1"/>
          </p:cNvSpPr>
          <p:nvPr/>
        </p:nvSpPr>
        <p:spPr bwMode="auto">
          <a:xfrm>
            <a:off x="609600" y="2838450"/>
            <a:ext cx="79248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latin typeface="Courier New" panose="02070309020205020404" pitchFamily="49" charset="0"/>
              </a:rPr>
              <a:t>Class Example {</a:t>
            </a:r>
          </a:p>
          <a:p>
            <a:pPr>
              <a:spcBef>
                <a:spcPct val="50000"/>
              </a:spcBef>
            </a:pPr>
            <a:r>
              <a:rPr lang="en-US" altLang="en-US" dirty="0">
                <a:latin typeface="Courier New" panose="02070309020205020404" pitchFamily="49" charset="0"/>
              </a:rPr>
              <a:t>	void </a:t>
            </a:r>
            <a:r>
              <a:rPr lang="en-US" altLang="en-US" dirty="0" err="1">
                <a:latin typeface="Courier New" panose="02070309020205020404" pitchFamily="49" charset="0"/>
              </a:rPr>
              <a:t>inc</a:t>
            </a:r>
            <a:r>
              <a:rPr lang="en-US" altLang="en-US" dirty="0">
                <a:latin typeface="Courier New" panose="02070309020205020404" pitchFamily="49" charset="0"/>
              </a:rPr>
              <a:t>() { n = n + 1; }</a:t>
            </a:r>
          </a:p>
          <a:p>
            <a:pPr>
              <a:spcBef>
                <a:spcPct val="50000"/>
              </a:spcBef>
            </a:pPr>
            <a:r>
              <a:rPr lang="en-US" altLang="en-US" dirty="0">
                <a:latin typeface="Courier New" panose="02070309020205020404" pitchFamily="49" charset="0"/>
              </a:rPr>
              <a:t>	int n;</a:t>
            </a:r>
          </a:p>
          <a:p>
            <a:pPr>
              <a:spcBef>
                <a:spcPct val="50000"/>
              </a:spcBef>
            </a:pPr>
            <a:r>
              <a:rPr lang="en-US" altLang="en-US" dirty="0">
                <a:latin typeface="Courier New" panose="02070309020205020404" pitchFamily="49" charset="0"/>
              </a:rPr>
              <a:t>	void use() { n = 0 ; </a:t>
            </a:r>
            <a:r>
              <a:rPr lang="en-US" altLang="en-US" dirty="0" err="1">
                <a:latin typeface="Courier New" panose="02070309020205020404" pitchFamily="49" charset="0"/>
              </a:rPr>
              <a:t>inc</a:t>
            </a:r>
            <a:r>
              <a:rPr lang="en-US" altLang="en-US" dirty="0">
                <a:latin typeface="Courier New" panose="02070309020205020404" pitchFamily="49" charset="0"/>
              </a:rPr>
              <a:t>(); }</a:t>
            </a:r>
          </a:p>
          <a:p>
            <a:pPr>
              <a:spcBef>
                <a:spcPct val="50000"/>
              </a:spcBef>
            </a:pPr>
            <a:r>
              <a:rPr lang="en-US" altLang="en-US" dirty="0">
                <a:latin typeface="Courier New" panose="02070309020205020404" pitchFamily="49" charset="0"/>
              </a:rPr>
              <a:t>}</a:t>
            </a:r>
          </a:p>
        </p:txBody>
      </p:sp>
      <p:sp>
        <p:nvSpPr>
          <p:cNvPr id="33797" name="Oval 5">
            <a:extLst>
              <a:ext uri="{FF2B5EF4-FFF2-40B4-BE49-F238E27FC236}">
                <a16:creationId xmlns:a16="http://schemas.microsoft.com/office/drawing/2014/main" id="{AD7F2B7D-44A1-4606-BBB1-6946A00A9707}"/>
              </a:ext>
            </a:extLst>
          </p:cNvPr>
          <p:cNvSpPr>
            <a:spLocks noChangeArrowheads="1"/>
          </p:cNvSpPr>
          <p:nvPr/>
        </p:nvSpPr>
        <p:spPr bwMode="auto">
          <a:xfrm>
            <a:off x="2124075" y="3789363"/>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3798" name="Oval 6">
            <a:extLst>
              <a:ext uri="{FF2B5EF4-FFF2-40B4-BE49-F238E27FC236}">
                <a16:creationId xmlns:a16="http://schemas.microsoft.com/office/drawing/2014/main" id="{A4A904AD-A76D-4841-A31C-7265ADBDFDB7}"/>
              </a:ext>
            </a:extLst>
          </p:cNvPr>
          <p:cNvSpPr>
            <a:spLocks noChangeArrowheads="1"/>
          </p:cNvSpPr>
          <p:nvPr/>
        </p:nvSpPr>
        <p:spPr bwMode="auto">
          <a:xfrm>
            <a:off x="3708400" y="3284538"/>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3799" name="Oval 7">
            <a:extLst>
              <a:ext uri="{FF2B5EF4-FFF2-40B4-BE49-F238E27FC236}">
                <a16:creationId xmlns:a16="http://schemas.microsoft.com/office/drawing/2014/main" id="{618264C3-FEA5-4E5B-BFD5-F5AC5F26ABC4}"/>
              </a:ext>
            </a:extLst>
          </p:cNvPr>
          <p:cNvSpPr>
            <a:spLocks noChangeArrowheads="1"/>
          </p:cNvSpPr>
          <p:nvPr/>
        </p:nvSpPr>
        <p:spPr bwMode="auto">
          <a:xfrm>
            <a:off x="4500563" y="3284538"/>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3800" name="Oval 8">
            <a:extLst>
              <a:ext uri="{FF2B5EF4-FFF2-40B4-BE49-F238E27FC236}">
                <a16:creationId xmlns:a16="http://schemas.microsoft.com/office/drawing/2014/main" id="{CBE80946-9BA6-473E-B294-9B3EEB1C9009}"/>
              </a:ext>
            </a:extLst>
          </p:cNvPr>
          <p:cNvSpPr>
            <a:spLocks noChangeArrowheads="1"/>
          </p:cNvSpPr>
          <p:nvPr/>
        </p:nvSpPr>
        <p:spPr bwMode="auto">
          <a:xfrm>
            <a:off x="3779838" y="4365625"/>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3801" name="AutoShape 9">
            <a:extLst>
              <a:ext uri="{FF2B5EF4-FFF2-40B4-BE49-F238E27FC236}">
                <a16:creationId xmlns:a16="http://schemas.microsoft.com/office/drawing/2014/main" id="{EA92A67C-9CAB-434B-88E1-1FEEA6D7D830}"/>
              </a:ext>
            </a:extLst>
          </p:cNvPr>
          <p:cNvCxnSpPr>
            <a:cxnSpLocks noChangeShapeType="1"/>
            <a:endCxn id="33798" idx="4"/>
          </p:cNvCxnSpPr>
          <p:nvPr/>
        </p:nvCxnSpPr>
        <p:spPr bwMode="auto">
          <a:xfrm flipV="1">
            <a:off x="2555875" y="3756025"/>
            <a:ext cx="1343025" cy="293688"/>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02" name="AutoShape 10">
            <a:extLst>
              <a:ext uri="{FF2B5EF4-FFF2-40B4-BE49-F238E27FC236}">
                <a16:creationId xmlns:a16="http://schemas.microsoft.com/office/drawing/2014/main" id="{6C830BF2-8570-45A5-AA32-7E0207932C63}"/>
              </a:ext>
            </a:extLst>
          </p:cNvPr>
          <p:cNvCxnSpPr>
            <a:cxnSpLocks noChangeShapeType="1"/>
            <a:endCxn id="33799" idx="4"/>
          </p:cNvCxnSpPr>
          <p:nvPr/>
        </p:nvCxnSpPr>
        <p:spPr bwMode="auto">
          <a:xfrm flipV="1">
            <a:off x="2555875" y="3756025"/>
            <a:ext cx="2135188" cy="293688"/>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03" name="AutoShape 11">
            <a:extLst>
              <a:ext uri="{FF2B5EF4-FFF2-40B4-BE49-F238E27FC236}">
                <a16:creationId xmlns:a16="http://schemas.microsoft.com/office/drawing/2014/main" id="{A6386335-AE5A-45B7-8DE2-B2FA651BB3E4}"/>
              </a:ext>
            </a:extLst>
          </p:cNvPr>
          <p:cNvCxnSpPr>
            <a:cxnSpLocks noChangeShapeType="1"/>
            <a:endCxn id="33800" idx="2"/>
          </p:cNvCxnSpPr>
          <p:nvPr/>
        </p:nvCxnSpPr>
        <p:spPr bwMode="auto">
          <a:xfrm>
            <a:off x="2555875" y="4049713"/>
            <a:ext cx="1209675" cy="544512"/>
          </a:xfrm>
          <a:prstGeom prst="curvedConnector3">
            <a:avLst>
              <a:gd name="adj1" fmla="val 50523"/>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1102870"/>
      </p:ext>
    </p:extLst>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1832</TotalTime>
  <Words>2935</Words>
  <Application>Microsoft Office PowerPoint</Application>
  <PresentationFormat>On-screen Show (4:3)</PresentationFormat>
  <Paragraphs>216</Paragraphs>
  <Slides>26</Slides>
  <Notes>19</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36" baseType="lpstr">
      <vt:lpstr>Arial</vt:lpstr>
      <vt:lpstr>Baskerville Old Face</vt:lpstr>
      <vt:lpstr>Courier New</vt:lpstr>
      <vt:lpstr>Monaco</vt:lpstr>
      <vt:lpstr>Times</vt:lpstr>
      <vt:lpstr>Times New Roman</vt:lpstr>
      <vt:lpstr>Tw Cen MT</vt:lpstr>
      <vt:lpstr>330Lect1</vt:lpstr>
      <vt:lpstr>330Lect1</vt:lpstr>
      <vt:lpstr>Photo Editor Photo</vt:lpstr>
      <vt:lpstr>CSCE 531 Compiler Construction Ch.3 [M]: Scopes and Symbol Tables</vt:lpstr>
      <vt:lpstr>Acknowledgment</vt:lpstr>
      <vt:lpstr>Binding and Applied Occurences</vt:lpstr>
      <vt:lpstr>Scope Rules</vt:lpstr>
      <vt:lpstr>Language Issues: Single vs. Multiple-Pass Compilation</vt:lpstr>
      <vt:lpstr>Language Issues: Mutual Recursion</vt:lpstr>
      <vt:lpstr>Language Issues</vt:lpstr>
      <vt:lpstr>Language Issues</vt:lpstr>
      <vt:lpstr>Language Issues</vt:lpstr>
      <vt:lpstr>Contextual Analysis Phase</vt:lpstr>
      <vt:lpstr>Programming Language specification</vt:lpstr>
      <vt:lpstr>The “Phases” of a Compiler</vt:lpstr>
      <vt:lpstr>Recap:  Contextual Constraints</vt:lpstr>
      <vt:lpstr>Scope Rules</vt:lpstr>
      <vt:lpstr>Static vs Dynamic Binding</vt:lpstr>
      <vt:lpstr>Static vs Dynamic Binding</vt:lpstr>
      <vt:lpstr>Static vs Dynamic Binding</vt:lpstr>
      <vt:lpstr>Symbol Tables</vt:lpstr>
      <vt:lpstr>Symbol Tables as ADTs</vt:lpstr>
      <vt:lpstr>Nested Block Structure</vt:lpstr>
      <vt:lpstr>Implementing Symbol Tables [M, 3.1.2]</vt:lpstr>
      <vt:lpstr>Simple Persistent Symbol Tables: List Implementation</vt:lpstr>
      <vt:lpstr>Simple Persistent Symbol Tables: Function Implementation</vt:lpstr>
      <vt:lpstr>A Simple Imperative Symbol Table</vt:lpstr>
      <vt:lpstr>Efficiency Issues [M, 3.1.4]</vt:lpstr>
      <vt:lpstr>Shared or Separate Name Spaces [M, 3.1.5]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Valtorta, Marco</cp:lastModifiedBy>
  <cp:revision>100</cp:revision>
  <cp:lastPrinted>2022-04-05T15:07:14Z</cp:lastPrinted>
  <dcterms:created xsi:type="dcterms:W3CDTF">2004-08-19T01:30:12Z</dcterms:created>
  <dcterms:modified xsi:type="dcterms:W3CDTF">2022-04-05T19:49:08Z</dcterms:modified>
</cp:coreProperties>
</file>