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7"/>
  </p:notesMasterIdLst>
  <p:handoutMasterIdLst>
    <p:handoutMasterId r:id="rId108"/>
  </p:handoutMasterIdLst>
  <p:sldIdLst>
    <p:sldId id="256" r:id="rId2"/>
    <p:sldId id="351" r:id="rId3"/>
    <p:sldId id="491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589" r:id="rId19"/>
    <p:sldId id="587" r:id="rId20"/>
    <p:sldId id="588" r:id="rId21"/>
    <p:sldId id="489" r:id="rId22"/>
    <p:sldId id="490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1" r:id="rId61"/>
    <p:sldId id="542" r:id="rId62"/>
    <p:sldId id="543" r:id="rId63"/>
    <p:sldId id="544" r:id="rId64"/>
    <p:sldId id="545" r:id="rId65"/>
    <p:sldId id="546" r:id="rId66"/>
    <p:sldId id="547" r:id="rId67"/>
    <p:sldId id="548" r:id="rId68"/>
    <p:sldId id="549" r:id="rId69"/>
    <p:sldId id="550" r:id="rId70"/>
    <p:sldId id="551" r:id="rId71"/>
    <p:sldId id="552" r:id="rId72"/>
    <p:sldId id="584" r:id="rId73"/>
    <p:sldId id="585" r:id="rId74"/>
    <p:sldId id="586" r:id="rId75"/>
    <p:sldId id="553" r:id="rId76"/>
    <p:sldId id="554" r:id="rId77"/>
    <p:sldId id="555" r:id="rId78"/>
    <p:sldId id="556" r:id="rId79"/>
    <p:sldId id="557" r:id="rId80"/>
    <p:sldId id="558" r:id="rId81"/>
    <p:sldId id="559" r:id="rId82"/>
    <p:sldId id="560" r:id="rId83"/>
    <p:sldId id="561" r:id="rId84"/>
    <p:sldId id="562" r:id="rId85"/>
    <p:sldId id="563" r:id="rId86"/>
    <p:sldId id="564" r:id="rId87"/>
    <p:sldId id="565" r:id="rId88"/>
    <p:sldId id="566" r:id="rId89"/>
    <p:sldId id="567" r:id="rId90"/>
    <p:sldId id="568" r:id="rId91"/>
    <p:sldId id="569" r:id="rId92"/>
    <p:sldId id="570" r:id="rId93"/>
    <p:sldId id="571" r:id="rId94"/>
    <p:sldId id="572" r:id="rId95"/>
    <p:sldId id="573" r:id="rId96"/>
    <p:sldId id="574" r:id="rId97"/>
    <p:sldId id="575" r:id="rId98"/>
    <p:sldId id="576" r:id="rId99"/>
    <p:sldId id="577" r:id="rId100"/>
    <p:sldId id="578" r:id="rId101"/>
    <p:sldId id="579" r:id="rId102"/>
    <p:sldId id="580" r:id="rId103"/>
    <p:sldId id="581" r:id="rId104"/>
    <p:sldId id="582" r:id="rId105"/>
    <p:sldId id="583" r:id="rId10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743" autoAdjust="0"/>
  </p:normalViewPr>
  <p:slideViewPr>
    <p:cSldViewPr>
      <p:cViewPr varScale="1">
        <p:scale>
          <a:sx n="85" d="100"/>
          <a:sy n="85" d="100"/>
        </p:scale>
        <p:origin x="960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E22C125-E496-492F-A135-44193502AA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6320140-508B-4BE1-A9D5-FEA8100B3E5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C7F4002D-6106-4BEB-909F-9D4B7673E2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17C70907-463D-4B36-BA0B-4E07356F13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E09335-9649-47C0-9AA9-675A3006B5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A229A45-0DFF-4371-B14A-4FA73493AC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C98E165-E1B2-4455-92CA-59F5761E58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9B99B4FF-82D5-4F20-82E0-E7BEBC996FA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DD4B88F2-B8C6-4DEE-8A4F-5BDCFF85A8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1044346D-0811-4AF2-98F5-B9E975795D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7BB158BB-5E32-4406-AC39-B966923972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82F55E1-21BD-47A3-B916-432ABA5EA9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ku.dk/~torbenm/Basics/index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dcs.gla.ac.uk/~daw/books/PLPJ/" TargetMode="External"/><Relationship Id="rId4" Type="http://schemas.openxmlformats.org/officeDocument/2006/relationships/hyperlink" Target="https://cse.sc.edu/~mgv/csce531sp20/basics_lulu2.pdf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D8053BEB-AEA0-4520-AED0-17D237BB56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C4CDDA-22CE-4A5D-9D38-4E761EDB21B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1BF0AA46-8792-4364-BC0C-B23CFE7CD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8979E16-4B87-4599-98B6-FD88F5D20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A469BCEF-ACFD-4B42-B72D-A0CD354EA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B9E1DC-3B2C-4E3B-B2C6-04541027427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307AA693-AC01-4263-BEAA-7ACE04218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7A3CFD10-777C-4FD5-8DC0-772205C0D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>
            <a:extLst>
              <a:ext uri="{FF2B5EF4-FFF2-40B4-BE49-F238E27FC236}">
                <a16:creationId xmlns:a16="http://schemas.microsoft.com/office/drawing/2014/main" id="{A73DD1A5-5B41-4223-8FA2-17FEA65F98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542DFE-E74D-41EA-BC57-B62B98F12A31}" type="slidenum">
              <a:rPr lang="en-US" altLang="en-US" sz="1200"/>
              <a:pPr/>
              <a:t>100</a:t>
            </a:fld>
            <a:endParaRPr lang="en-US" altLang="en-US" sz="1200"/>
          </a:p>
        </p:txBody>
      </p:sp>
      <p:sp>
        <p:nvSpPr>
          <p:cNvPr id="212995" name="Rectangle 2">
            <a:extLst>
              <a:ext uri="{FF2B5EF4-FFF2-40B4-BE49-F238E27FC236}">
                <a16:creationId xmlns:a16="http://schemas.microsoft.com/office/drawing/2014/main" id="{3EF4A784-B9A0-45A4-8442-AB115A82CD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>
            <a:extLst>
              <a:ext uri="{FF2B5EF4-FFF2-40B4-BE49-F238E27FC236}">
                <a16:creationId xmlns:a16="http://schemas.microsoft.com/office/drawing/2014/main" id="{A263C41F-F683-46C0-B7AE-C4B39B2FD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>
            <a:extLst>
              <a:ext uri="{FF2B5EF4-FFF2-40B4-BE49-F238E27FC236}">
                <a16:creationId xmlns:a16="http://schemas.microsoft.com/office/drawing/2014/main" id="{5681EE90-D194-4F8B-BA6A-75F9C56F1A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491E29-16FC-4F5D-A89D-AB1B1BFBFD1E}" type="slidenum">
              <a:rPr lang="en-US" altLang="en-US" sz="1200"/>
              <a:pPr/>
              <a:t>101</a:t>
            </a:fld>
            <a:endParaRPr lang="en-US" altLang="en-US" sz="1200"/>
          </a:p>
        </p:txBody>
      </p:sp>
      <p:sp>
        <p:nvSpPr>
          <p:cNvPr id="214019" name="Rectangle 2">
            <a:extLst>
              <a:ext uri="{FF2B5EF4-FFF2-40B4-BE49-F238E27FC236}">
                <a16:creationId xmlns:a16="http://schemas.microsoft.com/office/drawing/2014/main" id="{EFF753E2-171B-4333-97E0-D89A1922E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>
            <a:extLst>
              <a:ext uri="{FF2B5EF4-FFF2-40B4-BE49-F238E27FC236}">
                <a16:creationId xmlns:a16="http://schemas.microsoft.com/office/drawing/2014/main" id="{C6B9B448-7811-4304-97FC-28DBF41B8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>
            <a:extLst>
              <a:ext uri="{FF2B5EF4-FFF2-40B4-BE49-F238E27FC236}">
                <a16:creationId xmlns:a16="http://schemas.microsoft.com/office/drawing/2014/main" id="{ED8D90F4-F770-454E-BECF-EF90A7923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A61C77-2831-490A-941D-EA3AE14998EE}" type="slidenum">
              <a:rPr lang="en-US" altLang="en-US" sz="1200"/>
              <a:pPr/>
              <a:t>102</a:t>
            </a:fld>
            <a:endParaRPr lang="en-US" altLang="en-US" sz="1200"/>
          </a:p>
        </p:txBody>
      </p:sp>
      <p:sp>
        <p:nvSpPr>
          <p:cNvPr id="215043" name="Rectangle 2">
            <a:extLst>
              <a:ext uri="{FF2B5EF4-FFF2-40B4-BE49-F238E27FC236}">
                <a16:creationId xmlns:a16="http://schemas.microsoft.com/office/drawing/2014/main" id="{5E55BDB5-894E-4D5B-89D1-61621027DC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>
            <a:extLst>
              <a:ext uri="{FF2B5EF4-FFF2-40B4-BE49-F238E27FC236}">
                <a16:creationId xmlns:a16="http://schemas.microsoft.com/office/drawing/2014/main" id="{CBBAA2F6-20BD-4147-96DE-FA651B7CE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>
            <a:extLst>
              <a:ext uri="{FF2B5EF4-FFF2-40B4-BE49-F238E27FC236}">
                <a16:creationId xmlns:a16="http://schemas.microsoft.com/office/drawing/2014/main" id="{14F4A994-F91E-4AD3-9545-A6F648D8C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E8CBAC-6A4A-4C32-A9F2-AF2C1CDE9427}" type="slidenum">
              <a:rPr lang="en-US" altLang="en-US" sz="1200"/>
              <a:pPr/>
              <a:t>103</a:t>
            </a:fld>
            <a:endParaRPr lang="en-US" altLang="en-US" sz="1200"/>
          </a:p>
        </p:txBody>
      </p:sp>
      <p:sp>
        <p:nvSpPr>
          <p:cNvPr id="216067" name="Rectangle 2">
            <a:extLst>
              <a:ext uri="{FF2B5EF4-FFF2-40B4-BE49-F238E27FC236}">
                <a16:creationId xmlns:a16="http://schemas.microsoft.com/office/drawing/2014/main" id="{6C23AFFC-ABC7-419F-9CB9-63B7C0DC59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>
            <a:extLst>
              <a:ext uri="{FF2B5EF4-FFF2-40B4-BE49-F238E27FC236}">
                <a16:creationId xmlns:a16="http://schemas.microsoft.com/office/drawing/2014/main" id="{888FC5A4-E7C9-4253-8CA7-61CC33064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>
            <a:extLst>
              <a:ext uri="{FF2B5EF4-FFF2-40B4-BE49-F238E27FC236}">
                <a16:creationId xmlns:a16="http://schemas.microsoft.com/office/drawing/2014/main" id="{B5030B99-C9C9-48D8-A52F-2F993CF59A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2CE32B-B211-4C3F-86AA-7084B3C5E9B3}" type="slidenum">
              <a:rPr lang="en-US" altLang="en-US" sz="1200"/>
              <a:pPr/>
              <a:t>104</a:t>
            </a:fld>
            <a:endParaRPr lang="en-US" altLang="en-US" sz="1200"/>
          </a:p>
        </p:txBody>
      </p:sp>
      <p:sp>
        <p:nvSpPr>
          <p:cNvPr id="217091" name="Rectangle 2">
            <a:extLst>
              <a:ext uri="{FF2B5EF4-FFF2-40B4-BE49-F238E27FC236}">
                <a16:creationId xmlns:a16="http://schemas.microsoft.com/office/drawing/2014/main" id="{8FB811FB-0F72-41AF-AD24-42857D40D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>
            <a:extLst>
              <a:ext uri="{FF2B5EF4-FFF2-40B4-BE49-F238E27FC236}">
                <a16:creationId xmlns:a16="http://schemas.microsoft.com/office/drawing/2014/main" id="{22D294F1-D897-4448-A302-A41917272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>
            <a:extLst>
              <a:ext uri="{FF2B5EF4-FFF2-40B4-BE49-F238E27FC236}">
                <a16:creationId xmlns:a16="http://schemas.microsoft.com/office/drawing/2014/main" id="{D30C8950-A828-4510-8D22-204731090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1E281C-3D15-43FA-88E0-AAF0163F85C3}" type="slidenum">
              <a:rPr lang="en-US" altLang="en-US" sz="1200"/>
              <a:pPr/>
              <a:t>105</a:t>
            </a:fld>
            <a:endParaRPr lang="en-US" altLang="en-US" sz="1200"/>
          </a:p>
        </p:txBody>
      </p:sp>
      <p:sp>
        <p:nvSpPr>
          <p:cNvPr id="218115" name="Rectangle 2">
            <a:extLst>
              <a:ext uri="{FF2B5EF4-FFF2-40B4-BE49-F238E27FC236}">
                <a16:creationId xmlns:a16="http://schemas.microsoft.com/office/drawing/2014/main" id="{7E817BFA-FC34-48CA-AE04-6DA05C0B6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>
            <a:extLst>
              <a:ext uri="{FF2B5EF4-FFF2-40B4-BE49-F238E27FC236}">
                <a16:creationId xmlns:a16="http://schemas.microsoft.com/office/drawing/2014/main" id="{E15CD685-15FD-4A88-AE9D-F6AAA324E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D8615A4C-510D-44E6-88E9-01BCA4359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C70A2A-6282-47CA-99CB-926BC76DC36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7C2D274A-5473-4478-99E5-E7B17B103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99A7E80C-F028-43A9-8CA6-302159105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45DFB5B0-0B70-4E5B-88DE-A1F5C0EB6D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C53725-85A5-4D40-929F-926F92E3D43F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DA825C2B-9BA2-42A2-8620-265A2EB55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7D700DFC-3DB2-4C8E-BD36-6CAFF6953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431FD255-733C-4B11-B2ED-BD021DABD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2BEAE5-F4C9-4C40-9447-C853A0DE2F1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C231AC3C-ED3E-4261-B11A-DD0D80E0BD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F758770F-9F5F-47DE-BB5C-ED307482A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403D7B9A-630C-4C29-9400-EF385173CC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24DAF7-0540-4887-88E5-3BF67DDD235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598A071F-59DD-4509-A8CB-A751444E6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F1D98C07-CA6E-4841-9EEE-689D37B07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AFA0DF23-D458-4EC6-87F8-A43FEEB78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C73357-BB20-405A-8BED-EC5699820CF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25D26B88-DFE7-455D-99BD-668D288AC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C4C54E94-C7DD-4804-872A-91BCA84BE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B862B852-6C33-4EBA-AC48-5E7470C11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A0AD20-98CA-43BE-8C15-8DCC9B2A335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DC4EA4D4-3447-472C-AF35-2121B2EC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6D92EED6-FEF5-40D1-B788-D41FEB0FE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5039A7D2-134D-4621-95D6-FBA4670222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C64C3F-E284-467E-83C6-8C54C7FB4C31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D6E110E3-86F4-4335-A4C8-031BABAC20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DABF81BD-FEC7-40FB-AAEE-814EA4ADE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8F29F614-825B-4E6A-95C4-880131039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0E72CA-2B6F-4301-8C3F-4C58BDDE566B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DC40FCF7-5650-45CF-A578-2D4BB6FB3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FF1D2C19-FE15-4B92-B843-C93441C9A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EE1D49EE-CB45-4B38-B755-B7E790266A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475E9-3D88-45A1-A314-71C7F84CF0E6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44D383ED-6B17-493A-BC08-62F07986DB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2E70898B-0FAB-4C58-8FA2-DAD58273F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3FC8ACC-1C44-4779-8A8C-5483309C5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1E7405-97C5-4D3C-A7DB-AC00EFB1C97A}" type="slidenum">
              <a:rPr lang="en-US" altLang="en-US" sz="120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A4BFF6D-20B4-42D5-9317-610CB8350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235906E-4A18-4ACC-9F9A-73D74F9B2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The textbooks are: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Aarne Ranta [R]. </a:t>
            </a:r>
            <a:r>
              <a:rPr lang="en-US" i="1" dirty="0"/>
              <a:t>Implementing Programming Languages: An Introduction to Compilers and Interpreters</a:t>
            </a:r>
            <a:r>
              <a:rPr lang="en-US" dirty="0"/>
              <a:t>. College Publications, 2012. ISBN: 978-1-84890-064-6. (required text).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Torben </a:t>
            </a:r>
            <a:r>
              <a:rPr lang="en-US" dirty="0" err="1"/>
              <a:t>Aegidius</a:t>
            </a:r>
            <a:r>
              <a:rPr lang="en-US" dirty="0"/>
              <a:t> Mogensen [M]. </a:t>
            </a:r>
            <a:r>
              <a:rPr lang="en-US" i="1" dirty="0"/>
              <a:t>Introduction to Compiler Design, second edition</a:t>
            </a:r>
            <a:r>
              <a:rPr lang="en-US" dirty="0"/>
              <a:t>. Springer, 2017. ISBN: 978-3-319-66965-6. (required text).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use parts of </a:t>
            </a:r>
            <a:r>
              <a:rPr lang="en-US" dirty="0">
                <a:hlinkClick r:id="rId3"/>
              </a:rPr>
              <a:t>this free online textbook</a:t>
            </a:r>
            <a:r>
              <a:rPr lang="en-US" dirty="0"/>
              <a:t> from 2010 by Torben Mogensen of the Department of Computer Science at the University of Copenhagen [M10] (</a:t>
            </a:r>
            <a:r>
              <a:rPr lang="en-US" dirty="0">
                <a:hlinkClick r:id="rId4"/>
              </a:rPr>
              <a:t>local copy</a:t>
            </a:r>
            <a:r>
              <a:rPr lang="en-US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Watt, David A. and Deryck F. Brown [W]. </a:t>
            </a:r>
            <a:r>
              <a:rPr lang="en-US" i="1" dirty="0"/>
              <a:t>Programming Language Processors in Java</a:t>
            </a:r>
            <a:r>
              <a:rPr lang="en-US" dirty="0"/>
              <a:t>. Prentice-Hall, 2000 (not required; we will use parts of it). </a:t>
            </a:r>
            <a:r>
              <a:rPr lang="en-US" dirty="0">
                <a:hlinkClick r:id="rId5"/>
              </a:rPr>
              <a:t>Supplementary materials from the author</a:t>
            </a:r>
            <a:r>
              <a:rPr lang="en-US" dirty="0"/>
              <a:t>, including an errata list, are available.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[G] can easily be found online in pdf.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63EE6D2D-065F-4A53-A913-1179EF4FC5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9F483E-C9D0-438E-95B9-6CE95E31B7B5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3A279B06-3B39-404A-9664-023B01A24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9E376751-1CDC-4655-A75C-AC79016B9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B8CA20AB-1FFE-4C13-B2DC-7A3B277C80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364273-2D69-47E0-9B0D-B033005D17EE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AD676C8C-B741-417C-B597-DAA121EDC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4CC4BA94-0374-41DB-9F0C-8AA8227F9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D543C8B2-7C90-403D-8B09-320B074F8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5D7654-5214-48AD-965F-3D3030A1C2C8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56E61974-AFDE-478C-9D78-695468358A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F0ED31F9-7BCC-453B-A1D3-66EA3F729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D08F017F-114C-4D2F-B89B-E36E864DC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F3744E-B871-41EE-ACCD-FD13B330D3B5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F857B68B-FFF3-4CB0-9E7E-9D940B1EB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20182143-D8E1-4A74-9EAD-EBF22170E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76CF9E27-BFC8-4439-A33E-E3C006D2BC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1BBAEB-864A-4239-A05E-D429ADD877D5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50F7C33E-068F-4B07-AC52-C50AB91838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89AF4576-9A11-42DC-BEF5-6F622756F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F30556B1-DD0F-4378-B7B1-909B2E17C4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1445F2-EE7C-469B-94EC-92A3C2D01EAF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D6FAA797-4979-4063-AFBC-0E46F5245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A101702E-59EE-4439-8E5A-DB337DAF3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5FA41C62-FBDD-4E64-B5CF-AB954976F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4FCD43-5BA8-4F9C-B08F-1AF3ABED6DAD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C2962E7F-30DD-4050-9802-7C4A23B3D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6D7F6AC9-AE78-4FEE-927C-CCD3CAF88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F025865F-A672-4AD2-A4BA-CDB4C7FE7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FEACAA-4D33-4305-A444-65F2A44B87D3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F824135C-4B05-4F6F-9AD0-7616263FD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146992E7-45BD-4C51-B7E8-DA415DB52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0F210181-5229-454B-8116-EABC208C5E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F5C07E-2DA9-4678-AB87-68FC500B4C1C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22177E0E-A653-4EF2-9CB4-FC0C53323B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5739D59D-0CE6-4958-9106-592DC07C3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971E1863-1790-4E16-A66F-9452943442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DA8552-B8BD-4B64-9ED0-BDCE1EA3515D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4A1C53F1-8311-4D66-B801-9CE613841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0A3E9F26-E5DB-4100-97A7-BC0E90D63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A213844D-C204-4E7C-9DBA-2D45246216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5BEBE8-93CA-4809-9D25-516F06BDCC5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711D5C4F-DA42-4F5A-BF06-5C843AEE38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6D41848F-79C3-4607-B259-4A17A4DA8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>
            <a:extLst>
              <a:ext uri="{FF2B5EF4-FFF2-40B4-BE49-F238E27FC236}">
                <a16:creationId xmlns:a16="http://schemas.microsoft.com/office/drawing/2014/main" id="{7C7B73F6-6650-4BD5-BD7F-0DEBB9273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6FE704-2985-422D-8BAD-65ED64C98ADC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26214A88-92CE-4BA1-9755-5A8469EE7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31A53E5F-72BD-421E-ADDB-CD830AC89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7EF5DDD8-4269-4844-810B-57A2535E8F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E16BCF-B93A-458E-AD97-26D7DEE00515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9D01B42F-EF15-4337-9F60-430DB6848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6EC3D2EE-190B-4415-BCBB-72F0147AC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>
            <a:extLst>
              <a:ext uri="{FF2B5EF4-FFF2-40B4-BE49-F238E27FC236}">
                <a16:creationId xmlns:a16="http://schemas.microsoft.com/office/drawing/2014/main" id="{3E57584B-C396-480C-8007-2A2491B2E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374A93-E2B1-4248-94B2-D595AC799B4C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143363" name="Rectangle 2">
            <a:extLst>
              <a:ext uri="{FF2B5EF4-FFF2-40B4-BE49-F238E27FC236}">
                <a16:creationId xmlns:a16="http://schemas.microsoft.com/office/drawing/2014/main" id="{2353BF33-6CC7-4790-B298-B8000103F9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>
            <a:extLst>
              <a:ext uri="{FF2B5EF4-FFF2-40B4-BE49-F238E27FC236}">
                <a16:creationId xmlns:a16="http://schemas.microsoft.com/office/drawing/2014/main" id="{26D20799-E95C-4A06-B330-774262517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2659A0B5-381B-462C-9ACD-BBB94CAEAA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1F87AE-B997-48BF-A42D-104B45AEBA9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FCDCE96B-2883-4D0C-9DCC-903402EE0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3D166179-2306-4C4A-8678-48F15BA95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8CDD44CA-E2E3-46E4-93F2-829668878C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BFF94B-7829-43B7-A89A-8AD27068E6D5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3DCF886D-D693-463F-96B5-23BA7A0A1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57FB42E3-AEFF-4690-BAA6-193AF5778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EAE24E33-3048-4A6C-AAD2-868138293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7B0E76-CC55-454E-9979-F417A159AE1F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F4367EC8-B97A-4DF9-99F1-9A572537A6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9ABB9445-C5A3-4300-98DC-B2A5FEC70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>
            <a:extLst>
              <a:ext uri="{FF2B5EF4-FFF2-40B4-BE49-F238E27FC236}">
                <a16:creationId xmlns:a16="http://schemas.microsoft.com/office/drawing/2014/main" id="{71360028-EED2-4E14-902E-9107B25DEE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0701B8-86ED-4CE9-82B1-E2B61635E091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147459" name="Rectangle 2">
            <a:extLst>
              <a:ext uri="{FF2B5EF4-FFF2-40B4-BE49-F238E27FC236}">
                <a16:creationId xmlns:a16="http://schemas.microsoft.com/office/drawing/2014/main" id="{D2D936F8-7512-4C32-9F99-2A6EB07802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>
            <a:extLst>
              <a:ext uri="{FF2B5EF4-FFF2-40B4-BE49-F238E27FC236}">
                <a16:creationId xmlns:a16="http://schemas.microsoft.com/office/drawing/2014/main" id="{21D00376-1012-41FA-9D62-B434F32D28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3AACAC34-2A36-4D3C-BC87-FC659ACBC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29C01A-61C4-44F6-BE99-FAB1B6A773D6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6AA6E700-973B-491D-8BB9-4C3453667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5609FB71-4F07-4167-97A0-341812C3C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69882843-2C61-4AA7-850F-D761055A92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D036F1-E458-4031-95E8-9041FC59E749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2BA5ADB5-F6D5-4DC4-B5D5-F045BC3E0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F1294837-F590-4933-BAEE-483C53202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BB4D8A0C-FAF0-4FC4-BF9D-032EEA2056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B97B7A-BFB5-4FF0-9D11-96FC08FC6C06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02B30516-19C4-400F-AEA0-EC93BA4B9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2BCC5531-40F0-428A-969B-269CD5D37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EC35D825-B3DD-4DE0-B2AC-A429B6427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3490C3-ABB7-4BBE-B914-1E725F2AA7D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AB1E2F64-3053-45E8-8C03-BD0DC3F4A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D194B8CB-3B03-4A50-8443-204DD67D7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>
            <a:extLst>
              <a:ext uri="{FF2B5EF4-FFF2-40B4-BE49-F238E27FC236}">
                <a16:creationId xmlns:a16="http://schemas.microsoft.com/office/drawing/2014/main" id="{7405D011-AF73-4B9A-9F2C-B7CEB035F7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78FDB9-674C-41F6-B80B-333392ECD1EE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151555" name="Rectangle 2">
            <a:extLst>
              <a:ext uri="{FF2B5EF4-FFF2-40B4-BE49-F238E27FC236}">
                <a16:creationId xmlns:a16="http://schemas.microsoft.com/office/drawing/2014/main" id="{2DB2D2A3-89DC-4A7C-B0C6-F9F17653D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>
            <a:extLst>
              <a:ext uri="{FF2B5EF4-FFF2-40B4-BE49-F238E27FC236}">
                <a16:creationId xmlns:a16="http://schemas.microsoft.com/office/drawing/2014/main" id="{B2E53400-09B7-4E87-BD2B-8BF5B8F67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>
            <a:extLst>
              <a:ext uri="{FF2B5EF4-FFF2-40B4-BE49-F238E27FC236}">
                <a16:creationId xmlns:a16="http://schemas.microsoft.com/office/drawing/2014/main" id="{72539C20-DB5D-46D2-A96F-B7F82F7B6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5F6D7B-8486-4001-B9CD-238C4F1AAF43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152579" name="Rectangle 2">
            <a:extLst>
              <a:ext uri="{FF2B5EF4-FFF2-40B4-BE49-F238E27FC236}">
                <a16:creationId xmlns:a16="http://schemas.microsoft.com/office/drawing/2014/main" id="{30FE216B-CAF2-4EAC-858B-88E605EB6A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>
            <a:extLst>
              <a:ext uri="{FF2B5EF4-FFF2-40B4-BE49-F238E27FC236}">
                <a16:creationId xmlns:a16="http://schemas.microsoft.com/office/drawing/2014/main" id="{1FB22DA7-25E7-4350-98D8-DC87DD5E8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>
            <a:extLst>
              <a:ext uri="{FF2B5EF4-FFF2-40B4-BE49-F238E27FC236}">
                <a16:creationId xmlns:a16="http://schemas.microsoft.com/office/drawing/2014/main" id="{CDA83C77-2957-4550-8053-7DDB82B57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6FB3DC-EA6D-48F5-8DBB-4D031533EADD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153603" name="Rectangle 2">
            <a:extLst>
              <a:ext uri="{FF2B5EF4-FFF2-40B4-BE49-F238E27FC236}">
                <a16:creationId xmlns:a16="http://schemas.microsoft.com/office/drawing/2014/main" id="{942F7B42-1614-4455-900D-744C5D1A5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>
            <a:extLst>
              <a:ext uri="{FF2B5EF4-FFF2-40B4-BE49-F238E27FC236}">
                <a16:creationId xmlns:a16="http://schemas.microsoft.com/office/drawing/2014/main" id="{2510EB3F-E449-451B-A47A-E4E3BC287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FA46372C-49AF-48DD-BD0B-149C13567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D0EACC-1EA1-4A69-A0BE-77E474A1EC3E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5FCA3F53-D808-4E77-A568-B7A0C1935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>
            <a:extLst>
              <a:ext uri="{FF2B5EF4-FFF2-40B4-BE49-F238E27FC236}">
                <a16:creationId xmlns:a16="http://schemas.microsoft.com/office/drawing/2014/main" id="{C43BFFA0-489B-4655-8375-0F646951C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>
            <a:extLst>
              <a:ext uri="{FF2B5EF4-FFF2-40B4-BE49-F238E27FC236}">
                <a16:creationId xmlns:a16="http://schemas.microsoft.com/office/drawing/2014/main" id="{973E450E-743A-4901-B679-D11543A62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A0A8F0-0426-4DFF-BAF5-829B45750243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155651" name="Rectangle 2">
            <a:extLst>
              <a:ext uri="{FF2B5EF4-FFF2-40B4-BE49-F238E27FC236}">
                <a16:creationId xmlns:a16="http://schemas.microsoft.com/office/drawing/2014/main" id="{34E4C200-C5AE-4ED9-BCB8-C95F71BAD9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>
            <a:extLst>
              <a:ext uri="{FF2B5EF4-FFF2-40B4-BE49-F238E27FC236}">
                <a16:creationId xmlns:a16="http://schemas.microsoft.com/office/drawing/2014/main" id="{2D8C9CB6-AECF-41FC-B6F1-FB9BBFFB1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>
            <a:extLst>
              <a:ext uri="{FF2B5EF4-FFF2-40B4-BE49-F238E27FC236}">
                <a16:creationId xmlns:a16="http://schemas.microsoft.com/office/drawing/2014/main" id="{59BA9817-3679-4593-B3BE-DFF61178C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EAD754-B8B0-4338-ACD8-E5301280E8F8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CF69B781-1E00-4000-BF98-14183024A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>
            <a:extLst>
              <a:ext uri="{FF2B5EF4-FFF2-40B4-BE49-F238E27FC236}">
                <a16:creationId xmlns:a16="http://schemas.microsoft.com/office/drawing/2014/main" id="{0C463CDA-D521-4D49-9160-4F2B12969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>
            <a:extLst>
              <a:ext uri="{FF2B5EF4-FFF2-40B4-BE49-F238E27FC236}">
                <a16:creationId xmlns:a16="http://schemas.microsoft.com/office/drawing/2014/main" id="{E907E37E-CD0B-4F91-8C76-C20ED33CF3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7F9F0-216B-42A9-9541-B41A9FA88EE3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157699" name="Rectangle 2">
            <a:extLst>
              <a:ext uri="{FF2B5EF4-FFF2-40B4-BE49-F238E27FC236}">
                <a16:creationId xmlns:a16="http://schemas.microsoft.com/office/drawing/2014/main" id="{B0CDC59A-3268-492D-BDA5-9EDB65FA36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>
            <a:extLst>
              <a:ext uri="{FF2B5EF4-FFF2-40B4-BE49-F238E27FC236}">
                <a16:creationId xmlns:a16="http://schemas.microsoft.com/office/drawing/2014/main" id="{425CD2DD-4CF2-4EC0-8DB2-E7C128B2F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>
            <a:extLst>
              <a:ext uri="{FF2B5EF4-FFF2-40B4-BE49-F238E27FC236}">
                <a16:creationId xmlns:a16="http://schemas.microsoft.com/office/drawing/2014/main" id="{A8B6A39E-B009-448C-817C-E3E4361E2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98ADE1-5148-4B84-8F27-87C93D066B83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158723" name="Rectangle 2">
            <a:extLst>
              <a:ext uri="{FF2B5EF4-FFF2-40B4-BE49-F238E27FC236}">
                <a16:creationId xmlns:a16="http://schemas.microsoft.com/office/drawing/2014/main" id="{7745D55D-B03B-4123-9BED-9C278508E2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>
            <a:extLst>
              <a:ext uri="{FF2B5EF4-FFF2-40B4-BE49-F238E27FC236}">
                <a16:creationId xmlns:a16="http://schemas.microsoft.com/office/drawing/2014/main" id="{AC70BFC3-AA3C-439F-8D51-B34B3E092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>
            <a:extLst>
              <a:ext uri="{FF2B5EF4-FFF2-40B4-BE49-F238E27FC236}">
                <a16:creationId xmlns:a16="http://schemas.microsoft.com/office/drawing/2014/main" id="{2CA5A466-8AC6-4CAF-9006-974E56BEF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24742B-DDDB-47D9-B908-14105608E930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159747" name="Rectangle 2">
            <a:extLst>
              <a:ext uri="{FF2B5EF4-FFF2-40B4-BE49-F238E27FC236}">
                <a16:creationId xmlns:a16="http://schemas.microsoft.com/office/drawing/2014/main" id="{4823DC43-1C19-42DB-9EC9-B9E85D8F2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>
            <a:extLst>
              <a:ext uri="{FF2B5EF4-FFF2-40B4-BE49-F238E27FC236}">
                <a16:creationId xmlns:a16="http://schemas.microsoft.com/office/drawing/2014/main" id="{11EA46C4-6033-4AA3-88FF-F43B9E14C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>
            <a:extLst>
              <a:ext uri="{FF2B5EF4-FFF2-40B4-BE49-F238E27FC236}">
                <a16:creationId xmlns:a16="http://schemas.microsoft.com/office/drawing/2014/main" id="{A10EBF4C-BA2C-4211-9CD5-FE4FA3CBA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2284D6-0E0C-4681-ABA4-60D3FCBC652D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60771" name="Rectangle 2">
            <a:extLst>
              <a:ext uri="{FF2B5EF4-FFF2-40B4-BE49-F238E27FC236}">
                <a16:creationId xmlns:a16="http://schemas.microsoft.com/office/drawing/2014/main" id="{A3A219AA-1B05-4B3B-98B6-E265D5123F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>
            <a:extLst>
              <a:ext uri="{FF2B5EF4-FFF2-40B4-BE49-F238E27FC236}">
                <a16:creationId xmlns:a16="http://schemas.microsoft.com/office/drawing/2014/main" id="{0325152C-0A52-4FD9-99AA-9B7BC9BC2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E4CC5871-56A1-4918-A4AF-35B6C514AC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AC531D-B061-42FF-85C3-A3CAC12DB57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A44E35AA-B2DC-45FB-968A-6814791123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625718DB-ADD0-436C-B0E0-07B5101BC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>
            <a:extLst>
              <a:ext uri="{FF2B5EF4-FFF2-40B4-BE49-F238E27FC236}">
                <a16:creationId xmlns:a16="http://schemas.microsoft.com/office/drawing/2014/main" id="{93B4BA3D-090E-4324-86EE-574D0AA158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B9891D-540D-4C94-887D-CB74FFF7034D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id="{6293C939-2DEE-470D-B076-C6E6FCB55E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id="{22EB2B8A-5C60-4B60-AC7B-76DAAF93D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id="{A2995F9F-C91B-49EE-8952-8BD735546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BE4035-5CC3-49BF-A3BD-591624BBBDA9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id="{B6DDE42B-744A-42BB-B43C-F73500E45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id="{C80EFD5F-BC66-47CB-B34C-7C8B688CE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>
            <a:extLst>
              <a:ext uri="{FF2B5EF4-FFF2-40B4-BE49-F238E27FC236}">
                <a16:creationId xmlns:a16="http://schemas.microsoft.com/office/drawing/2014/main" id="{926CF57C-A85E-48B8-8AAB-05AB3645B3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92D7D6-A57B-44D9-9906-2D64894986D4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63843" name="Rectangle 2">
            <a:extLst>
              <a:ext uri="{FF2B5EF4-FFF2-40B4-BE49-F238E27FC236}">
                <a16:creationId xmlns:a16="http://schemas.microsoft.com/office/drawing/2014/main" id="{E957F77C-59A0-4A87-9C15-7088C1B14E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>
            <a:extLst>
              <a:ext uri="{FF2B5EF4-FFF2-40B4-BE49-F238E27FC236}">
                <a16:creationId xmlns:a16="http://schemas.microsoft.com/office/drawing/2014/main" id="{570460A4-2DA4-4DA2-8502-F770B06A9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>
            <a:extLst>
              <a:ext uri="{FF2B5EF4-FFF2-40B4-BE49-F238E27FC236}">
                <a16:creationId xmlns:a16="http://schemas.microsoft.com/office/drawing/2014/main" id="{724DADEF-C2EE-447D-AF87-0073D57B06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2EB061-44BA-4C36-BEBE-BBD06C8E21CE}" type="slidenum">
              <a:rPr lang="en-US" altLang="en-US" sz="1200"/>
              <a:pPr/>
              <a:t>53</a:t>
            </a:fld>
            <a:endParaRPr lang="en-US" altLang="en-US" sz="1200"/>
          </a:p>
        </p:txBody>
      </p:sp>
      <p:sp>
        <p:nvSpPr>
          <p:cNvPr id="164867" name="Rectangle 2">
            <a:extLst>
              <a:ext uri="{FF2B5EF4-FFF2-40B4-BE49-F238E27FC236}">
                <a16:creationId xmlns:a16="http://schemas.microsoft.com/office/drawing/2014/main" id="{D0E124E0-D331-45A0-8A30-66B4169C9C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>
            <a:extLst>
              <a:ext uri="{FF2B5EF4-FFF2-40B4-BE49-F238E27FC236}">
                <a16:creationId xmlns:a16="http://schemas.microsoft.com/office/drawing/2014/main" id="{E638B4DF-B68D-47DC-8E97-D4C263649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>
            <a:extLst>
              <a:ext uri="{FF2B5EF4-FFF2-40B4-BE49-F238E27FC236}">
                <a16:creationId xmlns:a16="http://schemas.microsoft.com/office/drawing/2014/main" id="{A677DFAA-4622-44AA-9E0B-36B3593B41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AFA6D2-4013-4DAD-A979-E2132F3E8D2F}" type="slidenum">
              <a:rPr lang="en-US" altLang="en-US" sz="1200"/>
              <a:pPr/>
              <a:t>54</a:t>
            </a:fld>
            <a:endParaRPr lang="en-US" altLang="en-US" sz="1200"/>
          </a:p>
        </p:txBody>
      </p:sp>
      <p:sp>
        <p:nvSpPr>
          <p:cNvPr id="165891" name="Rectangle 2">
            <a:extLst>
              <a:ext uri="{FF2B5EF4-FFF2-40B4-BE49-F238E27FC236}">
                <a16:creationId xmlns:a16="http://schemas.microsoft.com/office/drawing/2014/main" id="{7D3A50F5-9FCF-486C-8208-1491F8822B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>
            <a:extLst>
              <a:ext uri="{FF2B5EF4-FFF2-40B4-BE49-F238E27FC236}">
                <a16:creationId xmlns:a16="http://schemas.microsoft.com/office/drawing/2014/main" id="{59A77D60-A748-4C68-9B3F-A614645D6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94C46498-3C0E-42F5-A34C-C392B8080C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19D1DC-F6DD-430D-BE3E-C56AEA9E802E}" type="slidenum">
              <a:rPr lang="en-US" altLang="en-US" sz="1200"/>
              <a:pPr/>
              <a:t>55</a:t>
            </a:fld>
            <a:endParaRPr lang="en-US" altLang="en-US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E0B07B0-4E38-4E5A-9F65-AD946CE33E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159798EC-FAFC-4D15-AECC-0EB3C50534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009FDCE1-29BF-4A42-A227-C613694EF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B1F6F0-0B7B-4B29-AF70-8FCB6A9DA1E1}" type="slidenum">
              <a:rPr lang="en-US" altLang="en-US" sz="1200"/>
              <a:pPr/>
              <a:t>56</a:t>
            </a:fld>
            <a:endParaRPr lang="en-US" altLang="en-US" sz="1200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7DF51C51-72D3-4128-BFC8-4F7A015A40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FC716B65-7BD6-4B4C-A52A-4A7A182AB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>
            <a:extLst>
              <a:ext uri="{FF2B5EF4-FFF2-40B4-BE49-F238E27FC236}">
                <a16:creationId xmlns:a16="http://schemas.microsoft.com/office/drawing/2014/main" id="{E70CD39E-50A3-4AFC-8FA7-F47BA7327B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D2A420-593D-4F11-B1A8-B1715A6C6DA0}" type="slidenum">
              <a:rPr lang="en-US" altLang="en-US" sz="1200"/>
              <a:pPr/>
              <a:t>57</a:t>
            </a:fld>
            <a:endParaRPr lang="en-US" altLang="en-US" sz="1200"/>
          </a:p>
        </p:txBody>
      </p:sp>
      <p:sp>
        <p:nvSpPr>
          <p:cNvPr id="168963" name="Rectangle 2">
            <a:extLst>
              <a:ext uri="{FF2B5EF4-FFF2-40B4-BE49-F238E27FC236}">
                <a16:creationId xmlns:a16="http://schemas.microsoft.com/office/drawing/2014/main" id="{A13721E6-511C-4025-8959-BE8AEC58CF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>
            <a:extLst>
              <a:ext uri="{FF2B5EF4-FFF2-40B4-BE49-F238E27FC236}">
                <a16:creationId xmlns:a16="http://schemas.microsoft.com/office/drawing/2014/main" id="{B14C57FF-0E8B-4A12-B31F-8A7CB5E70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>
            <a:extLst>
              <a:ext uri="{FF2B5EF4-FFF2-40B4-BE49-F238E27FC236}">
                <a16:creationId xmlns:a16="http://schemas.microsoft.com/office/drawing/2014/main" id="{C969F6F8-CB13-43B3-BE61-2FE0FB2669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D13AE7-4DCF-4C1F-8C99-2FCAE1199EE2}" type="slidenum">
              <a:rPr lang="en-US" altLang="en-US" sz="1200"/>
              <a:pPr/>
              <a:t>58</a:t>
            </a:fld>
            <a:endParaRPr lang="en-US" altLang="en-US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CA67D991-105E-413D-B203-28D6868087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>
            <a:extLst>
              <a:ext uri="{FF2B5EF4-FFF2-40B4-BE49-F238E27FC236}">
                <a16:creationId xmlns:a16="http://schemas.microsoft.com/office/drawing/2014/main" id="{EEFF5E53-4E92-4FE6-B153-657C6F589D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>
            <a:extLst>
              <a:ext uri="{FF2B5EF4-FFF2-40B4-BE49-F238E27FC236}">
                <a16:creationId xmlns:a16="http://schemas.microsoft.com/office/drawing/2014/main" id="{239100E3-D7AD-42CF-ADB1-4C2379686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83C944-9C41-42A4-9C11-C02B0311FB41}" type="slidenum">
              <a:rPr lang="en-US" altLang="en-US" sz="1200"/>
              <a:pPr/>
              <a:t>59</a:t>
            </a:fld>
            <a:endParaRPr lang="en-US" altLang="en-US" sz="1200"/>
          </a:p>
        </p:txBody>
      </p:sp>
      <p:sp>
        <p:nvSpPr>
          <p:cNvPr id="171011" name="Rectangle 2">
            <a:extLst>
              <a:ext uri="{FF2B5EF4-FFF2-40B4-BE49-F238E27FC236}">
                <a16:creationId xmlns:a16="http://schemas.microsoft.com/office/drawing/2014/main" id="{162A8DD8-5E3B-4AA4-9607-B4230040AB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>
            <a:extLst>
              <a:ext uri="{FF2B5EF4-FFF2-40B4-BE49-F238E27FC236}">
                <a16:creationId xmlns:a16="http://schemas.microsoft.com/office/drawing/2014/main" id="{8EC3F72E-C764-4293-BC05-74708A5BE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65794750-FC13-408D-BBFD-AF38F2E54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009234-698E-4D7A-A4ED-57F80F5F2FD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ACAA5A43-E50A-422D-973B-C9155B054E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A320ABE5-4DFD-4534-AF98-FEE7AED12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>
            <a:extLst>
              <a:ext uri="{FF2B5EF4-FFF2-40B4-BE49-F238E27FC236}">
                <a16:creationId xmlns:a16="http://schemas.microsoft.com/office/drawing/2014/main" id="{61C464C4-5062-41CB-865E-B36B2BFC8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69CD8A-5DF9-4418-B333-08D23F7C6B7B}" type="slidenum">
              <a:rPr lang="en-US" altLang="en-US" sz="1200"/>
              <a:pPr/>
              <a:t>60</a:t>
            </a:fld>
            <a:endParaRPr lang="en-US" altLang="en-US" sz="1200"/>
          </a:p>
        </p:txBody>
      </p:sp>
      <p:sp>
        <p:nvSpPr>
          <p:cNvPr id="172035" name="Rectangle 2">
            <a:extLst>
              <a:ext uri="{FF2B5EF4-FFF2-40B4-BE49-F238E27FC236}">
                <a16:creationId xmlns:a16="http://schemas.microsoft.com/office/drawing/2014/main" id="{DE4D5E55-279E-4749-A1FD-D0B485D3D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>
            <a:extLst>
              <a:ext uri="{FF2B5EF4-FFF2-40B4-BE49-F238E27FC236}">
                <a16:creationId xmlns:a16="http://schemas.microsoft.com/office/drawing/2014/main" id="{D722FEFD-656E-442A-AD6D-8DDCBBB05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>
            <a:extLst>
              <a:ext uri="{FF2B5EF4-FFF2-40B4-BE49-F238E27FC236}">
                <a16:creationId xmlns:a16="http://schemas.microsoft.com/office/drawing/2014/main" id="{88FE8C83-9808-46EA-963B-712E810F7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2AEE7A-5967-44F7-8CC9-BBA0CA57E92B}" type="slidenum">
              <a:rPr lang="en-US" altLang="en-US" sz="1200"/>
              <a:pPr/>
              <a:t>61</a:t>
            </a:fld>
            <a:endParaRPr lang="en-US" altLang="en-US" sz="1200"/>
          </a:p>
        </p:txBody>
      </p:sp>
      <p:sp>
        <p:nvSpPr>
          <p:cNvPr id="173059" name="Rectangle 2">
            <a:extLst>
              <a:ext uri="{FF2B5EF4-FFF2-40B4-BE49-F238E27FC236}">
                <a16:creationId xmlns:a16="http://schemas.microsoft.com/office/drawing/2014/main" id="{D5C59071-C3FA-4E1C-A425-E8977B8082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>
            <a:extLst>
              <a:ext uri="{FF2B5EF4-FFF2-40B4-BE49-F238E27FC236}">
                <a16:creationId xmlns:a16="http://schemas.microsoft.com/office/drawing/2014/main" id="{42AB3569-C49C-416D-8C92-5EF4D4CB4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>
            <a:extLst>
              <a:ext uri="{FF2B5EF4-FFF2-40B4-BE49-F238E27FC236}">
                <a16:creationId xmlns:a16="http://schemas.microsoft.com/office/drawing/2014/main" id="{C3F33F11-4200-49A8-BBC3-65C911084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A7F6CC-CEBF-40A2-A7C7-27195A79CC94}" type="slidenum">
              <a:rPr lang="en-US" altLang="en-US" sz="1200"/>
              <a:pPr/>
              <a:t>62</a:t>
            </a:fld>
            <a:endParaRPr lang="en-US" altLang="en-US" sz="1200"/>
          </a:p>
        </p:txBody>
      </p:sp>
      <p:sp>
        <p:nvSpPr>
          <p:cNvPr id="174083" name="Rectangle 2">
            <a:extLst>
              <a:ext uri="{FF2B5EF4-FFF2-40B4-BE49-F238E27FC236}">
                <a16:creationId xmlns:a16="http://schemas.microsoft.com/office/drawing/2014/main" id="{5AC45BF8-EDC2-4649-8676-0A765A7565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>
            <a:extLst>
              <a:ext uri="{FF2B5EF4-FFF2-40B4-BE49-F238E27FC236}">
                <a16:creationId xmlns:a16="http://schemas.microsoft.com/office/drawing/2014/main" id="{89FDD614-CC4F-46B3-B32C-18E7634CB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>
            <a:extLst>
              <a:ext uri="{FF2B5EF4-FFF2-40B4-BE49-F238E27FC236}">
                <a16:creationId xmlns:a16="http://schemas.microsoft.com/office/drawing/2014/main" id="{62FB0584-052F-4FBF-8C9E-1CE8F18BF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CF41B0-A4BE-4943-A628-504446223BAB}" type="slidenum">
              <a:rPr lang="en-US" altLang="en-US" sz="1200"/>
              <a:pPr/>
              <a:t>63</a:t>
            </a:fld>
            <a:endParaRPr lang="en-US" altLang="en-US" sz="1200"/>
          </a:p>
        </p:txBody>
      </p:sp>
      <p:sp>
        <p:nvSpPr>
          <p:cNvPr id="175107" name="Rectangle 2">
            <a:extLst>
              <a:ext uri="{FF2B5EF4-FFF2-40B4-BE49-F238E27FC236}">
                <a16:creationId xmlns:a16="http://schemas.microsoft.com/office/drawing/2014/main" id="{553B4B63-E6D3-49F3-A2D8-9444BDB770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>
            <a:extLst>
              <a:ext uri="{FF2B5EF4-FFF2-40B4-BE49-F238E27FC236}">
                <a16:creationId xmlns:a16="http://schemas.microsoft.com/office/drawing/2014/main" id="{8C509225-F5A6-4010-BD28-452225983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>
            <a:extLst>
              <a:ext uri="{FF2B5EF4-FFF2-40B4-BE49-F238E27FC236}">
                <a16:creationId xmlns:a16="http://schemas.microsoft.com/office/drawing/2014/main" id="{660CAFB5-8823-4ABD-84C9-9A502AABA3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7B24CA-FBCE-4609-9837-06A647684270}" type="slidenum">
              <a:rPr lang="en-US" altLang="en-US" sz="1200"/>
              <a:pPr/>
              <a:t>64</a:t>
            </a:fld>
            <a:endParaRPr lang="en-US" altLang="en-US" sz="1200"/>
          </a:p>
        </p:txBody>
      </p:sp>
      <p:sp>
        <p:nvSpPr>
          <p:cNvPr id="176131" name="Rectangle 2">
            <a:extLst>
              <a:ext uri="{FF2B5EF4-FFF2-40B4-BE49-F238E27FC236}">
                <a16:creationId xmlns:a16="http://schemas.microsoft.com/office/drawing/2014/main" id="{349487C2-9536-4B25-B393-B54C14B72C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>
            <a:extLst>
              <a:ext uri="{FF2B5EF4-FFF2-40B4-BE49-F238E27FC236}">
                <a16:creationId xmlns:a16="http://schemas.microsoft.com/office/drawing/2014/main" id="{9EB5E10C-F47F-4EAA-B78F-1918506CA6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>
            <a:extLst>
              <a:ext uri="{FF2B5EF4-FFF2-40B4-BE49-F238E27FC236}">
                <a16:creationId xmlns:a16="http://schemas.microsoft.com/office/drawing/2014/main" id="{AA487801-65E9-4E0D-87F2-57F6919CA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D53D60-FE84-4562-A15B-0024243D9547}" type="slidenum">
              <a:rPr lang="en-US" altLang="en-US" sz="1200"/>
              <a:pPr/>
              <a:t>65</a:t>
            </a:fld>
            <a:endParaRPr lang="en-US" altLang="en-US" sz="1200"/>
          </a:p>
        </p:txBody>
      </p:sp>
      <p:sp>
        <p:nvSpPr>
          <p:cNvPr id="177155" name="Rectangle 2">
            <a:extLst>
              <a:ext uri="{FF2B5EF4-FFF2-40B4-BE49-F238E27FC236}">
                <a16:creationId xmlns:a16="http://schemas.microsoft.com/office/drawing/2014/main" id="{3B4DA93D-C37A-4FF4-9398-40A3767444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>
            <a:extLst>
              <a:ext uri="{FF2B5EF4-FFF2-40B4-BE49-F238E27FC236}">
                <a16:creationId xmlns:a16="http://schemas.microsoft.com/office/drawing/2014/main" id="{730713A0-EE31-4F36-AD5A-A5CDC25D4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7E0AE83B-8885-4FEF-AC90-89A667BAE5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AE697F-15FA-4337-B30B-7F577041781A}" type="slidenum">
              <a:rPr lang="en-US" altLang="en-US" sz="1200"/>
              <a:pPr/>
              <a:t>66</a:t>
            </a:fld>
            <a:endParaRPr lang="en-US" altLang="en-US" sz="1200"/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66E6A518-2CE3-4306-81C5-174B2868CD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22DC766-01C3-4700-9F9B-57B04475D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>
            <a:extLst>
              <a:ext uri="{FF2B5EF4-FFF2-40B4-BE49-F238E27FC236}">
                <a16:creationId xmlns:a16="http://schemas.microsoft.com/office/drawing/2014/main" id="{6CF44223-8657-429F-88F0-385398034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8ABCAB-D0FD-4C7B-BDA3-CA5CCD73EF37}" type="slidenum">
              <a:rPr lang="en-US" altLang="en-US" sz="1200"/>
              <a:pPr/>
              <a:t>67</a:t>
            </a:fld>
            <a:endParaRPr lang="en-US" altLang="en-US" sz="1200"/>
          </a:p>
        </p:txBody>
      </p:sp>
      <p:sp>
        <p:nvSpPr>
          <p:cNvPr id="179203" name="Rectangle 2">
            <a:extLst>
              <a:ext uri="{FF2B5EF4-FFF2-40B4-BE49-F238E27FC236}">
                <a16:creationId xmlns:a16="http://schemas.microsoft.com/office/drawing/2014/main" id="{50BE23E1-A783-41D2-AFE8-AA0F01A5C3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>
            <a:extLst>
              <a:ext uri="{FF2B5EF4-FFF2-40B4-BE49-F238E27FC236}">
                <a16:creationId xmlns:a16="http://schemas.microsoft.com/office/drawing/2014/main" id="{02AEF4F9-045C-4F11-987F-1B006B2C1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>
            <a:extLst>
              <a:ext uri="{FF2B5EF4-FFF2-40B4-BE49-F238E27FC236}">
                <a16:creationId xmlns:a16="http://schemas.microsoft.com/office/drawing/2014/main" id="{484B9B36-A2F4-4A84-816B-6C8EB6F39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151871-2F78-48C3-8701-EC2C4ACD4F1C}" type="slidenum">
              <a:rPr lang="en-US" altLang="en-US" sz="1200"/>
              <a:pPr/>
              <a:t>68</a:t>
            </a:fld>
            <a:endParaRPr lang="en-US" altLang="en-US" sz="1200"/>
          </a:p>
        </p:txBody>
      </p:sp>
      <p:sp>
        <p:nvSpPr>
          <p:cNvPr id="180227" name="Rectangle 2">
            <a:extLst>
              <a:ext uri="{FF2B5EF4-FFF2-40B4-BE49-F238E27FC236}">
                <a16:creationId xmlns:a16="http://schemas.microsoft.com/office/drawing/2014/main" id="{F3EA649A-F64A-4082-83AF-0072713BD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>
            <a:extLst>
              <a:ext uri="{FF2B5EF4-FFF2-40B4-BE49-F238E27FC236}">
                <a16:creationId xmlns:a16="http://schemas.microsoft.com/office/drawing/2014/main" id="{3B225411-1469-48C0-A21B-F5892A611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>
            <a:extLst>
              <a:ext uri="{FF2B5EF4-FFF2-40B4-BE49-F238E27FC236}">
                <a16:creationId xmlns:a16="http://schemas.microsoft.com/office/drawing/2014/main" id="{BD370A17-7606-4C25-9528-4A16AD94D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DE6F84-0D6E-482E-8570-0A46F365969D}" type="slidenum">
              <a:rPr lang="en-US" altLang="en-US" sz="1200"/>
              <a:pPr/>
              <a:t>69</a:t>
            </a:fld>
            <a:endParaRPr lang="en-US" altLang="en-US" sz="1200"/>
          </a:p>
        </p:txBody>
      </p:sp>
      <p:sp>
        <p:nvSpPr>
          <p:cNvPr id="181251" name="Rectangle 2">
            <a:extLst>
              <a:ext uri="{FF2B5EF4-FFF2-40B4-BE49-F238E27FC236}">
                <a16:creationId xmlns:a16="http://schemas.microsoft.com/office/drawing/2014/main" id="{974B5C6E-3F12-4E20-8E60-61AAC3598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>
            <a:extLst>
              <a:ext uri="{FF2B5EF4-FFF2-40B4-BE49-F238E27FC236}">
                <a16:creationId xmlns:a16="http://schemas.microsoft.com/office/drawing/2014/main" id="{A7589694-2F3B-4C13-B1E9-3BE1F52A31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B825F064-A755-4D16-ACF6-144D7D7239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708E9B-FE80-4D07-9BB8-8B7A45045C7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CC53F05B-AC9A-4E9C-802A-091331905B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BDD64E76-1DC5-42CF-A117-348EE95DF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>
            <a:extLst>
              <a:ext uri="{FF2B5EF4-FFF2-40B4-BE49-F238E27FC236}">
                <a16:creationId xmlns:a16="http://schemas.microsoft.com/office/drawing/2014/main" id="{1E7D3B71-AB87-48DF-B51A-10142E50B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FB49E9-BC6A-4288-B36D-DB2DBC0E6627}" type="slidenum">
              <a:rPr lang="en-US" altLang="en-US" sz="1200"/>
              <a:pPr/>
              <a:t>70</a:t>
            </a:fld>
            <a:endParaRPr lang="en-US" altLang="en-US" sz="1200"/>
          </a:p>
        </p:txBody>
      </p:sp>
      <p:sp>
        <p:nvSpPr>
          <p:cNvPr id="182275" name="Rectangle 2">
            <a:extLst>
              <a:ext uri="{FF2B5EF4-FFF2-40B4-BE49-F238E27FC236}">
                <a16:creationId xmlns:a16="http://schemas.microsoft.com/office/drawing/2014/main" id="{A18CDB6D-F02E-4B4D-8DC0-A99628AE6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>
            <a:extLst>
              <a:ext uri="{FF2B5EF4-FFF2-40B4-BE49-F238E27FC236}">
                <a16:creationId xmlns:a16="http://schemas.microsoft.com/office/drawing/2014/main" id="{CF1B5B67-69EF-41A1-88B0-44AD8AF61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>
            <a:extLst>
              <a:ext uri="{FF2B5EF4-FFF2-40B4-BE49-F238E27FC236}">
                <a16:creationId xmlns:a16="http://schemas.microsoft.com/office/drawing/2014/main" id="{A6521EF8-4C50-4D0D-BCC0-C17D4A945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6B6563-FB84-41E2-BC01-8DBC40312B61}" type="slidenum">
              <a:rPr lang="en-US" altLang="en-US" sz="1200"/>
              <a:pPr/>
              <a:t>71</a:t>
            </a:fld>
            <a:endParaRPr lang="en-US" altLang="en-US" sz="1200"/>
          </a:p>
        </p:txBody>
      </p:sp>
      <p:sp>
        <p:nvSpPr>
          <p:cNvPr id="183299" name="Rectangle 2">
            <a:extLst>
              <a:ext uri="{FF2B5EF4-FFF2-40B4-BE49-F238E27FC236}">
                <a16:creationId xmlns:a16="http://schemas.microsoft.com/office/drawing/2014/main" id="{3DA4BE1C-09A9-4D34-9818-3BE98DC7A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>
            <a:extLst>
              <a:ext uri="{FF2B5EF4-FFF2-40B4-BE49-F238E27FC236}">
                <a16:creationId xmlns:a16="http://schemas.microsoft.com/office/drawing/2014/main" id="{0BC3007E-F858-459C-BEF4-4B7604DF3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>
            <a:extLst>
              <a:ext uri="{FF2B5EF4-FFF2-40B4-BE49-F238E27FC236}">
                <a16:creationId xmlns:a16="http://schemas.microsoft.com/office/drawing/2014/main" id="{0F62DD2B-96EE-4736-8BA2-1F451435F1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42A752-A458-47CA-92C8-4C85EDDBA2CE}" type="slidenum">
              <a:rPr lang="en-US" altLang="en-US" sz="1200"/>
              <a:pPr/>
              <a:t>72</a:t>
            </a:fld>
            <a:endParaRPr lang="en-US" altLang="en-US" sz="1200"/>
          </a:p>
        </p:txBody>
      </p:sp>
      <p:sp>
        <p:nvSpPr>
          <p:cNvPr id="184323" name="Rectangle 2">
            <a:extLst>
              <a:ext uri="{FF2B5EF4-FFF2-40B4-BE49-F238E27FC236}">
                <a16:creationId xmlns:a16="http://schemas.microsoft.com/office/drawing/2014/main" id="{05DD27E8-2BF3-4C2B-AB2F-815DBBE5CF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>
            <a:extLst>
              <a:ext uri="{FF2B5EF4-FFF2-40B4-BE49-F238E27FC236}">
                <a16:creationId xmlns:a16="http://schemas.microsoft.com/office/drawing/2014/main" id="{D3327CD8-5DDF-4970-83A5-8DE81538C6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>
            <a:extLst>
              <a:ext uri="{FF2B5EF4-FFF2-40B4-BE49-F238E27FC236}">
                <a16:creationId xmlns:a16="http://schemas.microsoft.com/office/drawing/2014/main" id="{C4DA443D-CBDA-4CE5-A9B7-B04450862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7322B0-53B8-4C70-B885-B51EE912A361}" type="slidenum">
              <a:rPr lang="en-US" altLang="en-US" sz="1200"/>
              <a:pPr/>
              <a:t>73</a:t>
            </a:fld>
            <a:endParaRPr lang="en-US" altLang="en-US" sz="1200"/>
          </a:p>
        </p:txBody>
      </p:sp>
      <p:sp>
        <p:nvSpPr>
          <p:cNvPr id="185347" name="Rectangle 2">
            <a:extLst>
              <a:ext uri="{FF2B5EF4-FFF2-40B4-BE49-F238E27FC236}">
                <a16:creationId xmlns:a16="http://schemas.microsoft.com/office/drawing/2014/main" id="{C93C084A-2501-4BDA-AA1F-E5CB0637E7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>
            <a:extLst>
              <a:ext uri="{FF2B5EF4-FFF2-40B4-BE49-F238E27FC236}">
                <a16:creationId xmlns:a16="http://schemas.microsoft.com/office/drawing/2014/main" id="{BED3BA98-E943-4163-9FBE-309529602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>
            <a:extLst>
              <a:ext uri="{FF2B5EF4-FFF2-40B4-BE49-F238E27FC236}">
                <a16:creationId xmlns:a16="http://schemas.microsoft.com/office/drawing/2014/main" id="{41A3272E-42E4-4E8A-896E-D9AC8AB0D8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8108D6-AF28-4F60-A2C6-48C1801C441E}" type="slidenum">
              <a:rPr lang="en-US" altLang="en-US" sz="1200"/>
              <a:pPr/>
              <a:t>74</a:t>
            </a:fld>
            <a:endParaRPr lang="en-US" altLang="en-US" sz="1200"/>
          </a:p>
        </p:txBody>
      </p:sp>
      <p:sp>
        <p:nvSpPr>
          <p:cNvPr id="186371" name="Rectangle 2">
            <a:extLst>
              <a:ext uri="{FF2B5EF4-FFF2-40B4-BE49-F238E27FC236}">
                <a16:creationId xmlns:a16="http://schemas.microsoft.com/office/drawing/2014/main" id="{4F353786-C9D7-4582-975E-208088A1F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>
            <a:extLst>
              <a:ext uri="{FF2B5EF4-FFF2-40B4-BE49-F238E27FC236}">
                <a16:creationId xmlns:a16="http://schemas.microsoft.com/office/drawing/2014/main" id="{4220AF9D-64FF-472B-8EBA-437695878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>
            <a:extLst>
              <a:ext uri="{FF2B5EF4-FFF2-40B4-BE49-F238E27FC236}">
                <a16:creationId xmlns:a16="http://schemas.microsoft.com/office/drawing/2014/main" id="{0AE323C0-78C8-4273-8BDE-977E3813C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78699C-F9B6-4674-9736-28DDF8A1ECE2}" type="slidenum">
              <a:rPr lang="en-US" altLang="en-US" sz="1200"/>
              <a:pPr/>
              <a:t>75</a:t>
            </a:fld>
            <a:endParaRPr lang="en-US" altLang="en-US" sz="1200"/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CC377EA0-1012-4AF2-B524-A7764331EA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28D6C424-0B4C-46DE-B3B1-0B45F01EB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>
            <a:extLst>
              <a:ext uri="{FF2B5EF4-FFF2-40B4-BE49-F238E27FC236}">
                <a16:creationId xmlns:a16="http://schemas.microsoft.com/office/drawing/2014/main" id="{C2E41C7F-56A2-4CFA-BA3C-66DE4AAC2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1F3B05-6BBA-4A73-84DA-B44B59061A73}" type="slidenum">
              <a:rPr lang="en-US" altLang="en-US" sz="1200"/>
              <a:pPr/>
              <a:t>76</a:t>
            </a:fld>
            <a:endParaRPr lang="en-US" altLang="en-US" sz="1200"/>
          </a:p>
        </p:txBody>
      </p:sp>
      <p:sp>
        <p:nvSpPr>
          <p:cNvPr id="188419" name="Rectangle 2">
            <a:extLst>
              <a:ext uri="{FF2B5EF4-FFF2-40B4-BE49-F238E27FC236}">
                <a16:creationId xmlns:a16="http://schemas.microsoft.com/office/drawing/2014/main" id="{468A4FA4-D087-4FBE-932C-6D1C6E3EC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>
            <a:extLst>
              <a:ext uri="{FF2B5EF4-FFF2-40B4-BE49-F238E27FC236}">
                <a16:creationId xmlns:a16="http://schemas.microsoft.com/office/drawing/2014/main" id="{C6FEA04B-AE4B-4CC4-BC41-0846CF413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>
            <a:extLst>
              <a:ext uri="{FF2B5EF4-FFF2-40B4-BE49-F238E27FC236}">
                <a16:creationId xmlns:a16="http://schemas.microsoft.com/office/drawing/2014/main" id="{3DCAE91B-DA29-4E98-8830-D33A2D2022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359267-832D-45FA-8981-8E47A4DB09F6}" type="slidenum">
              <a:rPr lang="en-US" altLang="en-US" sz="1200"/>
              <a:pPr/>
              <a:t>77</a:t>
            </a:fld>
            <a:endParaRPr lang="en-US" altLang="en-US" sz="1200"/>
          </a:p>
        </p:txBody>
      </p:sp>
      <p:sp>
        <p:nvSpPr>
          <p:cNvPr id="189443" name="Rectangle 2">
            <a:extLst>
              <a:ext uri="{FF2B5EF4-FFF2-40B4-BE49-F238E27FC236}">
                <a16:creationId xmlns:a16="http://schemas.microsoft.com/office/drawing/2014/main" id="{C5720B67-8F2D-485C-8582-C2C3F9B416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>
            <a:extLst>
              <a:ext uri="{FF2B5EF4-FFF2-40B4-BE49-F238E27FC236}">
                <a16:creationId xmlns:a16="http://schemas.microsoft.com/office/drawing/2014/main" id="{42786D9B-F412-4C66-9DDE-D08A88231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>
            <a:extLst>
              <a:ext uri="{FF2B5EF4-FFF2-40B4-BE49-F238E27FC236}">
                <a16:creationId xmlns:a16="http://schemas.microsoft.com/office/drawing/2014/main" id="{421010AD-CCBF-4115-A603-572ED8937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9C59DC-B48B-4C5F-BFD6-F2A7ABA7E43C}" type="slidenum">
              <a:rPr lang="en-US" altLang="en-US" sz="1200"/>
              <a:pPr/>
              <a:t>78</a:t>
            </a:fld>
            <a:endParaRPr lang="en-US" altLang="en-US" sz="1200"/>
          </a:p>
        </p:txBody>
      </p:sp>
      <p:sp>
        <p:nvSpPr>
          <p:cNvPr id="190467" name="Rectangle 2">
            <a:extLst>
              <a:ext uri="{FF2B5EF4-FFF2-40B4-BE49-F238E27FC236}">
                <a16:creationId xmlns:a16="http://schemas.microsoft.com/office/drawing/2014/main" id="{66E022F0-1800-4324-9F08-A81330D80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>
            <a:extLst>
              <a:ext uri="{FF2B5EF4-FFF2-40B4-BE49-F238E27FC236}">
                <a16:creationId xmlns:a16="http://schemas.microsoft.com/office/drawing/2014/main" id="{5DD84707-D497-461F-BAFC-997F35458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>
            <a:extLst>
              <a:ext uri="{FF2B5EF4-FFF2-40B4-BE49-F238E27FC236}">
                <a16:creationId xmlns:a16="http://schemas.microsoft.com/office/drawing/2014/main" id="{9F3424ED-91F2-44A7-A7EB-1433902F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986137-3848-44A5-B6C8-CB83FFDD1EAD}" type="slidenum">
              <a:rPr lang="en-US" altLang="en-US" sz="1200"/>
              <a:pPr/>
              <a:t>79</a:t>
            </a:fld>
            <a:endParaRPr lang="en-US" altLang="en-US" sz="1200"/>
          </a:p>
        </p:txBody>
      </p:sp>
      <p:sp>
        <p:nvSpPr>
          <p:cNvPr id="191491" name="Rectangle 2">
            <a:extLst>
              <a:ext uri="{FF2B5EF4-FFF2-40B4-BE49-F238E27FC236}">
                <a16:creationId xmlns:a16="http://schemas.microsoft.com/office/drawing/2014/main" id="{783EF345-DB14-469A-9091-4D6D664F7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>
            <a:extLst>
              <a:ext uri="{FF2B5EF4-FFF2-40B4-BE49-F238E27FC236}">
                <a16:creationId xmlns:a16="http://schemas.microsoft.com/office/drawing/2014/main" id="{9D0C3404-6348-458E-928B-31A204B03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0FEA96CC-C87F-4367-B731-2B37916C28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DBF84B-7B6D-4BE2-A21E-F29564A8A451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518AEF0C-D73F-4A17-8196-72D650692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B20D2049-726C-4ABB-A29A-5E3271DF4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>
            <a:extLst>
              <a:ext uri="{FF2B5EF4-FFF2-40B4-BE49-F238E27FC236}">
                <a16:creationId xmlns:a16="http://schemas.microsoft.com/office/drawing/2014/main" id="{2DC5B000-658A-4366-8414-BFA528C9D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C085ED-D452-4F0C-9EEE-81070D708548}" type="slidenum">
              <a:rPr lang="en-US" altLang="en-US" sz="1200"/>
              <a:pPr/>
              <a:t>80</a:t>
            </a:fld>
            <a:endParaRPr lang="en-US" altLang="en-US" sz="1200"/>
          </a:p>
        </p:txBody>
      </p:sp>
      <p:sp>
        <p:nvSpPr>
          <p:cNvPr id="192515" name="Rectangle 2">
            <a:extLst>
              <a:ext uri="{FF2B5EF4-FFF2-40B4-BE49-F238E27FC236}">
                <a16:creationId xmlns:a16="http://schemas.microsoft.com/office/drawing/2014/main" id="{1D8A14DB-8EA9-4FE3-8F26-B8E43CA8D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>
            <a:extLst>
              <a:ext uri="{FF2B5EF4-FFF2-40B4-BE49-F238E27FC236}">
                <a16:creationId xmlns:a16="http://schemas.microsoft.com/office/drawing/2014/main" id="{5113DE6F-3D60-44AE-BCFA-1B41504BD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>
            <a:extLst>
              <a:ext uri="{FF2B5EF4-FFF2-40B4-BE49-F238E27FC236}">
                <a16:creationId xmlns:a16="http://schemas.microsoft.com/office/drawing/2014/main" id="{0C4522DB-15C1-44AD-8829-ED661AD56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19EC80-0388-4BB7-858D-0B2CC6B85EBC}" type="slidenum">
              <a:rPr lang="en-US" altLang="en-US" sz="1200"/>
              <a:pPr/>
              <a:t>81</a:t>
            </a:fld>
            <a:endParaRPr lang="en-US" altLang="en-US" sz="1200"/>
          </a:p>
        </p:txBody>
      </p:sp>
      <p:sp>
        <p:nvSpPr>
          <p:cNvPr id="193539" name="Rectangle 2">
            <a:extLst>
              <a:ext uri="{FF2B5EF4-FFF2-40B4-BE49-F238E27FC236}">
                <a16:creationId xmlns:a16="http://schemas.microsoft.com/office/drawing/2014/main" id="{034BF794-7D20-4AB9-A54A-4FF8B69B4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>
            <a:extLst>
              <a:ext uri="{FF2B5EF4-FFF2-40B4-BE49-F238E27FC236}">
                <a16:creationId xmlns:a16="http://schemas.microsoft.com/office/drawing/2014/main" id="{2BDE0AEB-826E-4171-B37D-9B23FD68A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>
            <a:extLst>
              <a:ext uri="{FF2B5EF4-FFF2-40B4-BE49-F238E27FC236}">
                <a16:creationId xmlns:a16="http://schemas.microsoft.com/office/drawing/2014/main" id="{CE632051-4976-4D9E-924F-70F352E4B7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E95332-B013-4D66-AF92-260FB4690539}" type="slidenum">
              <a:rPr lang="en-US" altLang="en-US" sz="1200"/>
              <a:pPr/>
              <a:t>82</a:t>
            </a:fld>
            <a:endParaRPr lang="en-US" altLang="en-US" sz="1200"/>
          </a:p>
        </p:txBody>
      </p:sp>
      <p:sp>
        <p:nvSpPr>
          <p:cNvPr id="194563" name="Rectangle 2">
            <a:extLst>
              <a:ext uri="{FF2B5EF4-FFF2-40B4-BE49-F238E27FC236}">
                <a16:creationId xmlns:a16="http://schemas.microsoft.com/office/drawing/2014/main" id="{DAC8CF95-60D9-486B-84D7-F9F8CBD2A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>
            <a:extLst>
              <a:ext uri="{FF2B5EF4-FFF2-40B4-BE49-F238E27FC236}">
                <a16:creationId xmlns:a16="http://schemas.microsoft.com/office/drawing/2014/main" id="{158C5CD6-8179-4807-B0AC-124335B93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>
            <a:extLst>
              <a:ext uri="{FF2B5EF4-FFF2-40B4-BE49-F238E27FC236}">
                <a16:creationId xmlns:a16="http://schemas.microsoft.com/office/drawing/2014/main" id="{D1348E2E-6F6A-47B3-BADC-8B198450DC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AA9B06-4EA6-4F3C-A1EE-DB0F93B8D1DD}" type="slidenum">
              <a:rPr lang="en-US" altLang="en-US" sz="1200"/>
              <a:pPr/>
              <a:t>83</a:t>
            </a:fld>
            <a:endParaRPr lang="en-US" altLang="en-US" sz="1200"/>
          </a:p>
        </p:txBody>
      </p:sp>
      <p:sp>
        <p:nvSpPr>
          <p:cNvPr id="195587" name="Rectangle 2">
            <a:extLst>
              <a:ext uri="{FF2B5EF4-FFF2-40B4-BE49-F238E27FC236}">
                <a16:creationId xmlns:a16="http://schemas.microsoft.com/office/drawing/2014/main" id="{AF7D9FCE-46E5-4A5A-8837-0BA1F26033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>
            <a:extLst>
              <a:ext uri="{FF2B5EF4-FFF2-40B4-BE49-F238E27FC236}">
                <a16:creationId xmlns:a16="http://schemas.microsoft.com/office/drawing/2014/main" id="{6FFB71CA-42F1-4B23-9924-B79A9E73A1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>
            <a:extLst>
              <a:ext uri="{FF2B5EF4-FFF2-40B4-BE49-F238E27FC236}">
                <a16:creationId xmlns:a16="http://schemas.microsoft.com/office/drawing/2014/main" id="{8BAE7AA2-0125-4D45-9B13-DD9830ABBF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06DF2A-01FD-4469-899A-68BB6C714185}" type="slidenum">
              <a:rPr lang="en-US" altLang="en-US" sz="1200"/>
              <a:pPr/>
              <a:t>84</a:t>
            </a:fld>
            <a:endParaRPr lang="en-US" altLang="en-US" sz="1200"/>
          </a:p>
        </p:txBody>
      </p:sp>
      <p:sp>
        <p:nvSpPr>
          <p:cNvPr id="196611" name="Rectangle 2">
            <a:extLst>
              <a:ext uri="{FF2B5EF4-FFF2-40B4-BE49-F238E27FC236}">
                <a16:creationId xmlns:a16="http://schemas.microsoft.com/office/drawing/2014/main" id="{9ABFAA17-3EEC-4254-84D9-760A8A4D0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>
            <a:extLst>
              <a:ext uri="{FF2B5EF4-FFF2-40B4-BE49-F238E27FC236}">
                <a16:creationId xmlns:a16="http://schemas.microsoft.com/office/drawing/2014/main" id="{4E2A1F5B-ADB8-4D8C-8A4A-BB43388CF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>
            <a:extLst>
              <a:ext uri="{FF2B5EF4-FFF2-40B4-BE49-F238E27FC236}">
                <a16:creationId xmlns:a16="http://schemas.microsoft.com/office/drawing/2014/main" id="{04F383C4-012A-48BD-BD98-347ADBECBB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F0D749-D312-4029-BC80-E21D5C9EBF93}" type="slidenum">
              <a:rPr lang="en-US" altLang="en-US" sz="1200"/>
              <a:pPr/>
              <a:t>85</a:t>
            </a:fld>
            <a:endParaRPr lang="en-US" altLang="en-US" sz="1200"/>
          </a:p>
        </p:txBody>
      </p:sp>
      <p:sp>
        <p:nvSpPr>
          <p:cNvPr id="197635" name="Rectangle 2">
            <a:extLst>
              <a:ext uri="{FF2B5EF4-FFF2-40B4-BE49-F238E27FC236}">
                <a16:creationId xmlns:a16="http://schemas.microsoft.com/office/drawing/2014/main" id="{B72498F4-9B64-4A58-800D-93CA6BAB95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>
            <a:extLst>
              <a:ext uri="{FF2B5EF4-FFF2-40B4-BE49-F238E27FC236}">
                <a16:creationId xmlns:a16="http://schemas.microsoft.com/office/drawing/2014/main" id="{3A5F4AED-0E91-4CE7-B8E1-2C4791577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>
            <a:extLst>
              <a:ext uri="{FF2B5EF4-FFF2-40B4-BE49-F238E27FC236}">
                <a16:creationId xmlns:a16="http://schemas.microsoft.com/office/drawing/2014/main" id="{DAFA13F9-D4BD-4E3F-8702-79E95EED3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3512B0-FC2A-4ABC-9E42-A9E575CD792C}" type="slidenum">
              <a:rPr lang="en-US" altLang="en-US" sz="1200"/>
              <a:pPr/>
              <a:t>86</a:t>
            </a:fld>
            <a:endParaRPr lang="en-US" altLang="en-US" sz="1200"/>
          </a:p>
        </p:txBody>
      </p:sp>
      <p:sp>
        <p:nvSpPr>
          <p:cNvPr id="198659" name="Rectangle 2">
            <a:extLst>
              <a:ext uri="{FF2B5EF4-FFF2-40B4-BE49-F238E27FC236}">
                <a16:creationId xmlns:a16="http://schemas.microsoft.com/office/drawing/2014/main" id="{A651A5DA-9465-4D67-B142-07C41B091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>
            <a:extLst>
              <a:ext uri="{FF2B5EF4-FFF2-40B4-BE49-F238E27FC236}">
                <a16:creationId xmlns:a16="http://schemas.microsoft.com/office/drawing/2014/main" id="{86C5CBA2-C3C9-4B49-8073-D69F37562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>
            <a:extLst>
              <a:ext uri="{FF2B5EF4-FFF2-40B4-BE49-F238E27FC236}">
                <a16:creationId xmlns:a16="http://schemas.microsoft.com/office/drawing/2014/main" id="{8CE3896E-D3B6-4FF0-99CB-50A86BC714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F2D0C7-EA82-43AE-870E-29D1CA7D450F}" type="slidenum">
              <a:rPr lang="en-US" altLang="en-US" sz="1200"/>
              <a:pPr/>
              <a:t>87</a:t>
            </a:fld>
            <a:endParaRPr lang="en-US" altLang="en-US" sz="1200"/>
          </a:p>
        </p:txBody>
      </p:sp>
      <p:sp>
        <p:nvSpPr>
          <p:cNvPr id="199683" name="Rectangle 2">
            <a:extLst>
              <a:ext uri="{FF2B5EF4-FFF2-40B4-BE49-F238E27FC236}">
                <a16:creationId xmlns:a16="http://schemas.microsoft.com/office/drawing/2014/main" id="{0C6AEE1F-ABED-4148-B3FF-F540EB2A35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>
            <a:extLst>
              <a:ext uri="{FF2B5EF4-FFF2-40B4-BE49-F238E27FC236}">
                <a16:creationId xmlns:a16="http://schemas.microsoft.com/office/drawing/2014/main" id="{D2299D6E-625A-41B7-B37C-FCEEA258C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>
            <a:extLst>
              <a:ext uri="{FF2B5EF4-FFF2-40B4-BE49-F238E27FC236}">
                <a16:creationId xmlns:a16="http://schemas.microsoft.com/office/drawing/2014/main" id="{79E5481B-F024-434E-AB37-40821D9F19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534299-FBFE-4846-AA5A-A179972E5B9A}" type="slidenum">
              <a:rPr lang="en-US" altLang="en-US" sz="1200"/>
              <a:pPr/>
              <a:t>88</a:t>
            </a:fld>
            <a:endParaRPr lang="en-US" altLang="en-US" sz="1200"/>
          </a:p>
        </p:txBody>
      </p:sp>
      <p:sp>
        <p:nvSpPr>
          <p:cNvPr id="200707" name="Rectangle 2">
            <a:extLst>
              <a:ext uri="{FF2B5EF4-FFF2-40B4-BE49-F238E27FC236}">
                <a16:creationId xmlns:a16="http://schemas.microsoft.com/office/drawing/2014/main" id="{44F720B4-F13A-4DD5-84E1-4F60715A8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>
            <a:extLst>
              <a:ext uri="{FF2B5EF4-FFF2-40B4-BE49-F238E27FC236}">
                <a16:creationId xmlns:a16="http://schemas.microsoft.com/office/drawing/2014/main" id="{AD504901-3013-467C-A7EB-29206072B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>
            <a:extLst>
              <a:ext uri="{FF2B5EF4-FFF2-40B4-BE49-F238E27FC236}">
                <a16:creationId xmlns:a16="http://schemas.microsoft.com/office/drawing/2014/main" id="{EF31BC56-82C0-47F6-8129-F80B6D0B0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ABBAD4-A90D-4E24-830F-762DD5B08940}" type="slidenum">
              <a:rPr lang="en-US" altLang="en-US" sz="1200"/>
              <a:pPr/>
              <a:t>89</a:t>
            </a:fld>
            <a:endParaRPr lang="en-US" altLang="en-US" sz="1200"/>
          </a:p>
        </p:txBody>
      </p:sp>
      <p:sp>
        <p:nvSpPr>
          <p:cNvPr id="201731" name="Rectangle 2">
            <a:extLst>
              <a:ext uri="{FF2B5EF4-FFF2-40B4-BE49-F238E27FC236}">
                <a16:creationId xmlns:a16="http://schemas.microsoft.com/office/drawing/2014/main" id="{D80A8C59-B76B-4FA8-87D6-90F9DA431E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>
            <a:extLst>
              <a:ext uri="{FF2B5EF4-FFF2-40B4-BE49-F238E27FC236}">
                <a16:creationId xmlns:a16="http://schemas.microsoft.com/office/drawing/2014/main" id="{35DD62D0-D7C4-46C1-8D3B-6147D3992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CF8D94A8-B24F-4994-9549-B07986367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7FAB7D-A70B-41F7-AECA-10944F71861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64D58CB4-FAB2-4F47-86D7-7F54BC5D9A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6A7D064F-D717-4B30-BFFF-FB6857C15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>
            <a:extLst>
              <a:ext uri="{FF2B5EF4-FFF2-40B4-BE49-F238E27FC236}">
                <a16:creationId xmlns:a16="http://schemas.microsoft.com/office/drawing/2014/main" id="{3D7D84A3-62C1-4ED1-8EB7-A29FCDA87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F32E10-9C81-4F6F-B81D-B26C36A17D24}" type="slidenum">
              <a:rPr lang="en-US" altLang="en-US" sz="1200"/>
              <a:pPr/>
              <a:t>90</a:t>
            </a:fld>
            <a:endParaRPr lang="en-US" altLang="en-US" sz="1200"/>
          </a:p>
        </p:txBody>
      </p:sp>
      <p:sp>
        <p:nvSpPr>
          <p:cNvPr id="202755" name="Rectangle 2">
            <a:extLst>
              <a:ext uri="{FF2B5EF4-FFF2-40B4-BE49-F238E27FC236}">
                <a16:creationId xmlns:a16="http://schemas.microsoft.com/office/drawing/2014/main" id="{E9EE49A2-4030-40D1-8B0E-789843FD1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>
            <a:extLst>
              <a:ext uri="{FF2B5EF4-FFF2-40B4-BE49-F238E27FC236}">
                <a16:creationId xmlns:a16="http://schemas.microsoft.com/office/drawing/2014/main" id="{F5EED723-1067-41E2-81B9-BA6C7FD64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>
            <a:extLst>
              <a:ext uri="{FF2B5EF4-FFF2-40B4-BE49-F238E27FC236}">
                <a16:creationId xmlns:a16="http://schemas.microsoft.com/office/drawing/2014/main" id="{F71E510F-4FC9-425F-83AC-90E1BC0BA2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DF644B-0F55-40F8-B8DA-4918A4541877}" type="slidenum">
              <a:rPr lang="en-US" altLang="en-US" sz="1200"/>
              <a:pPr/>
              <a:t>91</a:t>
            </a:fld>
            <a:endParaRPr lang="en-US" altLang="en-US" sz="1200"/>
          </a:p>
        </p:txBody>
      </p:sp>
      <p:sp>
        <p:nvSpPr>
          <p:cNvPr id="203779" name="Rectangle 2">
            <a:extLst>
              <a:ext uri="{FF2B5EF4-FFF2-40B4-BE49-F238E27FC236}">
                <a16:creationId xmlns:a16="http://schemas.microsoft.com/office/drawing/2014/main" id="{380D9AB1-DB8B-4C87-AA4B-55C554B2B1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>
            <a:extLst>
              <a:ext uri="{FF2B5EF4-FFF2-40B4-BE49-F238E27FC236}">
                <a16:creationId xmlns:a16="http://schemas.microsoft.com/office/drawing/2014/main" id="{ADC45B05-F5BF-4117-9688-70D24CA9A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>
            <a:extLst>
              <a:ext uri="{FF2B5EF4-FFF2-40B4-BE49-F238E27FC236}">
                <a16:creationId xmlns:a16="http://schemas.microsoft.com/office/drawing/2014/main" id="{F2AF6695-9106-482C-AFB6-48D5A7599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6EF539-85FE-40CB-B4B7-9E15AB7A3B6F}" type="slidenum">
              <a:rPr lang="en-US" altLang="en-US" sz="1200"/>
              <a:pPr/>
              <a:t>92</a:t>
            </a:fld>
            <a:endParaRPr lang="en-US" altLang="en-US" sz="1200"/>
          </a:p>
        </p:txBody>
      </p:sp>
      <p:sp>
        <p:nvSpPr>
          <p:cNvPr id="204803" name="Rectangle 2">
            <a:extLst>
              <a:ext uri="{FF2B5EF4-FFF2-40B4-BE49-F238E27FC236}">
                <a16:creationId xmlns:a16="http://schemas.microsoft.com/office/drawing/2014/main" id="{FB036081-16A4-467D-A5B1-50771B0D5B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>
            <a:extLst>
              <a:ext uri="{FF2B5EF4-FFF2-40B4-BE49-F238E27FC236}">
                <a16:creationId xmlns:a16="http://schemas.microsoft.com/office/drawing/2014/main" id="{87E64301-62C2-44AA-B6F9-D954722B2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>
            <a:extLst>
              <a:ext uri="{FF2B5EF4-FFF2-40B4-BE49-F238E27FC236}">
                <a16:creationId xmlns:a16="http://schemas.microsoft.com/office/drawing/2014/main" id="{E30BF194-A519-48EF-A6E7-A49BB704E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67CDAB-2A9B-4960-B180-956F86227A01}" type="slidenum">
              <a:rPr lang="en-US" altLang="en-US" sz="1200"/>
              <a:pPr/>
              <a:t>93</a:t>
            </a:fld>
            <a:endParaRPr lang="en-US" altLang="en-US" sz="1200"/>
          </a:p>
        </p:txBody>
      </p:sp>
      <p:sp>
        <p:nvSpPr>
          <p:cNvPr id="205827" name="Rectangle 2">
            <a:extLst>
              <a:ext uri="{FF2B5EF4-FFF2-40B4-BE49-F238E27FC236}">
                <a16:creationId xmlns:a16="http://schemas.microsoft.com/office/drawing/2014/main" id="{69845D5F-60DF-48AF-859E-343A6480F7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>
            <a:extLst>
              <a:ext uri="{FF2B5EF4-FFF2-40B4-BE49-F238E27FC236}">
                <a16:creationId xmlns:a16="http://schemas.microsoft.com/office/drawing/2014/main" id="{92C67A2C-6909-409C-B9D8-D05F9DF35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>
            <a:extLst>
              <a:ext uri="{FF2B5EF4-FFF2-40B4-BE49-F238E27FC236}">
                <a16:creationId xmlns:a16="http://schemas.microsoft.com/office/drawing/2014/main" id="{85B0D5C5-F4F2-4905-87FC-A4834EEC7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741393-C012-4992-B87F-75041471BF14}" type="slidenum">
              <a:rPr lang="en-US" altLang="en-US" sz="1200"/>
              <a:pPr/>
              <a:t>94</a:t>
            </a:fld>
            <a:endParaRPr lang="en-US" altLang="en-US" sz="1200"/>
          </a:p>
        </p:txBody>
      </p:sp>
      <p:sp>
        <p:nvSpPr>
          <p:cNvPr id="206851" name="Rectangle 2">
            <a:extLst>
              <a:ext uri="{FF2B5EF4-FFF2-40B4-BE49-F238E27FC236}">
                <a16:creationId xmlns:a16="http://schemas.microsoft.com/office/drawing/2014/main" id="{3BBA44E1-7EE3-4A52-8A23-362155697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>
            <a:extLst>
              <a:ext uri="{FF2B5EF4-FFF2-40B4-BE49-F238E27FC236}">
                <a16:creationId xmlns:a16="http://schemas.microsoft.com/office/drawing/2014/main" id="{313F2716-1A69-46EE-A032-B46222E05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>
            <a:extLst>
              <a:ext uri="{FF2B5EF4-FFF2-40B4-BE49-F238E27FC236}">
                <a16:creationId xmlns:a16="http://schemas.microsoft.com/office/drawing/2014/main" id="{99DEFD87-6FF6-4876-999C-1B41A09A7E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269150-13BF-4D43-AA03-0EEC2A779710}" type="slidenum">
              <a:rPr lang="en-US" altLang="en-US" sz="1200"/>
              <a:pPr/>
              <a:t>95</a:t>
            </a:fld>
            <a:endParaRPr lang="en-US" altLang="en-US" sz="1200"/>
          </a:p>
        </p:txBody>
      </p:sp>
      <p:sp>
        <p:nvSpPr>
          <p:cNvPr id="207875" name="Rectangle 2">
            <a:extLst>
              <a:ext uri="{FF2B5EF4-FFF2-40B4-BE49-F238E27FC236}">
                <a16:creationId xmlns:a16="http://schemas.microsoft.com/office/drawing/2014/main" id="{4EC4E47D-B665-4459-828B-ACC916DD2E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>
            <a:extLst>
              <a:ext uri="{FF2B5EF4-FFF2-40B4-BE49-F238E27FC236}">
                <a16:creationId xmlns:a16="http://schemas.microsoft.com/office/drawing/2014/main" id="{95EF5A04-FC31-48F4-8B0F-CB18A74FC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>
            <a:extLst>
              <a:ext uri="{FF2B5EF4-FFF2-40B4-BE49-F238E27FC236}">
                <a16:creationId xmlns:a16="http://schemas.microsoft.com/office/drawing/2014/main" id="{4AB6D510-CBB1-4BF2-BE0B-885C675A5B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413F5F-CEF8-4FF8-9368-34B7B7F63A1B}" type="slidenum">
              <a:rPr lang="en-US" altLang="en-US" sz="1200"/>
              <a:pPr/>
              <a:t>96</a:t>
            </a:fld>
            <a:endParaRPr lang="en-US" altLang="en-US" sz="1200"/>
          </a:p>
        </p:txBody>
      </p:sp>
      <p:sp>
        <p:nvSpPr>
          <p:cNvPr id="208899" name="Rectangle 2">
            <a:extLst>
              <a:ext uri="{FF2B5EF4-FFF2-40B4-BE49-F238E27FC236}">
                <a16:creationId xmlns:a16="http://schemas.microsoft.com/office/drawing/2014/main" id="{CAF10A4E-A4F8-48A7-8A14-0C8ACCB0F3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>
            <a:extLst>
              <a:ext uri="{FF2B5EF4-FFF2-40B4-BE49-F238E27FC236}">
                <a16:creationId xmlns:a16="http://schemas.microsoft.com/office/drawing/2014/main" id="{8C51B00D-004F-41AC-ACB4-8F404C146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>
            <a:extLst>
              <a:ext uri="{FF2B5EF4-FFF2-40B4-BE49-F238E27FC236}">
                <a16:creationId xmlns:a16="http://schemas.microsoft.com/office/drawing/2014/main" id="{7754DA44-E9DA-4D70-8A0E-A15EA7C487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FE4EA-4DEB-44AE-BE96-CD93B3800DF6}" type="slidenum">
              <a:rPr lang="en-US" altLang="en-US" sz="1200"/>
              <a:pPr/>
              <a:t>97</a:t>
            </a:fld>
            <a:endParaRPr lang="en-US" altLang="en-US" sz="1200"/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97A3CCAD-BFBE-4CBC-83C9-C41618BEE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D3E226F2-810B-4CFC-8C47-5CAAD0A77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>
            <a:extLst>
              <a:ext uri="{FF2B5EF4-FFF2-40B4-BE49-F238E27FC236}">
                <a16:creationId xmlns:a16="http://schemas.microsoft.com/office/drawing/2014/main" id="{F91F4BB9-00BF-47AF-8996-13044C548D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F92108-1BDD-4ACB-8796-9E3AC11525DE}" type="slidenum">
              <a:rPr lang="en-US" altLang="en-US" sz="1200"/>
              <a:pPr/>
              <a:t>98</a:t>
            </a:fld>
            <a:endParaRPr lang="en-US" altLang="en-US" sz="1200"/>
          </a:p>
        </p:txBody>
      </p:sp>
      <p:sp>
        <p:nvSpPr>
          <p:cNvPr id="210947" name="Rectangle 2">
            <a:extLst>
              <a:ext uri="{FF2B5EF4-FFF2-40B4-BE49-F238E27FC236}">
                <a16:creationId xmlns:a16="http://schemas.microsoft.com/office/drawing/2014/main" id="{FC5F9DD7-41D5-49C8-AB6D-F4DFB8A0B5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>
            <a:extLst>
              <a:ext uri="{FF2B5EF4-FFF2-40B4-BE49-F238E27FC236}">
                <a16:creationId xmlns:a16="http://schemas.microsoft.com/office/drawing/2014/main" id="{C25C9254-423C-4E62-936D-E2292B4C1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>
            <a:extLst>
              <a:ext uri="{FF2B5EF4-FFF2-40B4-BE49-F238E27FC236}">
                <a16:creationId xmlns:a16="http://schemas.microsoft.com/office/drawing/2014/main" id="{7DC53C91-1196-4516-912B-923F8D76BE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0A7C9E-D329-4AF0-8074-5F0CD3992724}" type="slidenum">
              <a:rPr lang="en-US" altLang="en-US" sz="1200"/>
              <a:pPr/>
              <a:t>99</a:t>
            </a:fld>
            <a:endParaRPr lang="en-US" altLang="en-US" sz="1200"/>
          </a:p>
        </p:txBody>
      </p:sp>
      <p:sp>
        <p:nvSpPr>
          <p:cNvPr id="211971" name="Rectangle 2">
            <a:extLst>
              <a:ext uri="{FF2B5EF4-FFF2-40B4-BE49-F238E27FC236}">
                <a16:creationId xmlns:a16="http://schemas.microsoft.com/office/drawing/2014/main" id="{745D5196-1B0F-4002-9893-74E3314CD5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>
            <a:extLst>
              <a:ext uri="{FF2B5EF4-FFF2-40B4-BE49-F238E27FC236}">
                <a16:creationId xmlns:a16="http://schemas.microsoft.com/office/drawing/2014/main" id="{07F8AD12-C740-4C90-B5E6-468B5CCDC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00AD20-B82F-4CD4-AF02-AECBAC5C3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6F95C-57C9-476C-91A7-1561633C2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BD41A-E835-408C-90D7-766CD7923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38CE2-F4CC-4928-BE25-54BC15BAD2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09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651493-D548-471B-B400-B86B6D0A5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FC22E0-939A-486C-86E6-49CC27116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0EB19E-126D-4E5D-81C9-D0530C04A2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F05F1-A22E-4A50-8F0B-BA9F5777C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52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1241F6-0D63-4E20-8E22-34BBE750F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05FECC-C628-4A8E-9F01-5F4661A520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9C6046-A03E-44AB-9F52-999BF3C85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4E568-5EE0-4D3A-95B1-E0215EB477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76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F3EBC1-4F0F-4398-BC54-11043F4B27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A60B8-91A2-4FF7-B929-3BA7BD085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2666A2-93F8-4E47-BE58-C2CFD5297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774B1-029E-4A66-B16F-D35EA6A5F2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39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220CD-7F5D-425E-94B4-1BC7F83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A3572-92D9-490C-9C0A-66964D36D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796F59-01B0-41FA-ABA8-A65A1238DC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AFC1B2-8CB1-49AF-85EC-B449466B0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804BED-7090-41FC-B461-AFAA16149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84D796-FB56-41A2-8973-63A724E72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45366B-0D5E-428F-9CE7-59681960E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6566B-E91A-45E0-A665-F82E8530C0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85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DFE592-BF1A-4029-BA08-940AC3AF6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F573B-39C0-4396-9167-04E799590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41D71B-E792-48A7-8A77-7FF47353C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C2752-8AC1-4D84-B2CA-0B75018E8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23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F6EAD9-0776-42E1-9DCA-4A4D20C962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09FAE6-F999-4DA5-9A63-89E9408D6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97F7F6-0596-4AB6-B861-D6FD70190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4BF4D-63D5-42D5-B489-852261E03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16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CA4501-26BE-4B8A-9327-4D44BF546D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270A1A-18F6-4FE6-8222-1ABB7DE2A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5C8CC6-FFCB-4E92-87DD-59EE5FAF6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89A5D-0632-4D78-8E90-640DCBD17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96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7A08D5B-0472-437A-9F70-8CCB9D7FB1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DEF06C-0930-4425-82F5-655A73738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5376FB-9BB5-42D1-9EC4-AB768F970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9BC18-9907-413D-BE19-3DC3EF5C70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65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AEA168-9C70-45C6-9003-29B199CBF9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6971A5-560C-4A81-92D9-CB2DB4A117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F56EF-E78E-4292-81F9-777CEDA0F1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1881C-55F6-4285-90EE-3C8BF6BFD1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51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F380C4-9096-4FD8-9056-67E6DAA2C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90FB87-4241-4BE0-B0A8-BC41AEA2D2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DDBF07-76E7-4038-9CC4-AC8B46C875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9C8B4-63C0-4E7D-A0B9-2D7249586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73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27DEA5-E3F6-441F-A930-71B82FD1E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41488D-03A6-462D-9391-F3AB72650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7FE69B4-DB74-4B77-85C8-0674854889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BD4D952-E3EA-45CE-AD6D-836E078F7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FE0943E-BC7F-4ACF-B7ED-60A2EE699D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8DA4BD-64ED-4404-A6F6-F01009A78D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F2B94F7C-05AE-4390-A552-7D6373859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A3AA2259-A3B2-4444-81FB-874D3A7BA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F3EC1521-40DA-4F3E-AF71-F6251EFE2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3769BAB2-4B5F-4785-A1D6-F530D28C10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C68DDDB5-6DFC-46B4-BD8A-982DC97D8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7AA8728D-7F57-459E-8048-CA51428880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hoto Editor Photo" r:id="rId16" imgW="2400635" imgH="3104762" progId="MSPhotoEd.3">
                  <p:embed/>
                </p:oleObj>
              </mc:Choice>
              <mc:Fallback>
                <p:oleObj name="Photo Editor Photo" r:id="rId16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1956630-0309-4505-B5F4-B0B5B7889F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CSCE 531</a:t>
            </a:r>
            <a:br>
              <a:rPr lang="en-US" altLang="en-US" sz="4000"/>
            </a:br>
            <a:r>
              <a:rPr lang="en-US" altLang="en-US" sz="4000"/>
              <a:t>Compiler Construction</a:t>
            </a:r>
            <a:br>
              <a:rPr lang="en-US" altLang="en-US" sz="4000"/>
            </a:br>
            <a:r>
              <a:rPr lang="en-US" altLang="en-US" sz="4000"/>
              <a:t>Ch.5: Contextual Analysis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D368700-7D26-42F2-9FEC-6F9C213762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2020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D64FE63-D191-499D-9F4A-70BA7F321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Type Checking</a:t>
            </a:r>
            <a:endParaRPr lang="en-GB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042591B-7A22-42BB-872E-E31F654A2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/>
              <a:t>Static type checking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All type errors are detected at compile-time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Triangle is </a:t>
            </a:r>
            <a:r>
              <a:rPr lang="en-US" altLang="en-US" sz="2400" i="1"/>
              <a:t>statically typed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Most modern languages have a large emphasis on static type checking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Dynamic type checking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Scripting languages such as JavaScript, PhP, Perl and Python do run-time type checking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Mix of Static and Dynamic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object-oriented programming requires some runtime type checking: e.g. Java has a lot of compile-time type checking but it is still necessary for some potential runtime type errors to be detected by the runtime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Static type checking involves calculating or </a:t>
            </a:r>
            <a:r>
              <a:rPr lang="en-US" altLang="en-US" sz="2400" i="1"/>
              <a:t>inferring</a:t>
            </a:r>
            <a:r>
              <a:rPr lang="en-US" altLang="en-US" sz="2400"/>
              <a:t> the types of expressions (by using information about the types of their components) and checking that these types are what they should be (e.g. the condition in an </a:t>
            </a:r>
            <a:r>
              <a:rPr lang="en-US" altLang="en-US" sz="2400" i="1"/>
              <a:t>if</a:t>
            </a:r>
            <a:r>
              <a:rPr lang="en-US" altLang="en-US" sz="2400"/>
              <a:t> statement must have type </a:t>
            </a:r>
            <a:r>
              <a:rPr lang="en-US" altLang="en-US" sz="2400" i="1"/>
              <a:t>Boolean</a:t>
            </a:r>
            <a:r>
              <a:rPr lang="en-US" altLang="en-US" sz="2400"/>
              <a:t>).</a:t>
            </a:r>
            <a:endParaRPr lang="en-GB" altLang="en-US" sz="240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924F8361-B895-4657-AFAC-C03273DAA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2FD4B72C-2D93-4558-AA45-1B7C2B3D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763000" cy="497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// Declaration checking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visitVarDeclaration</a:t>
            </a:r>
          </a:p>
          <a:p>
            <a:r>
              <a:rPr lang="en-US" altLang="en-US" sz="2000">
                <a:latin typeface="Monaco" charset="0"/>
              </a:rPr>
              <a:t>        (VarDeclaration decl,Object arg) {</a:t>
            </a:r>
          </a:p>
          <a:p>
            <a:r>
              <a:rPr lang="en-US" altLang="en-US" sz="2000">
                <a:latin typeface="Monaco" charset="0"/>
              </a:rPr>
              <a:t>     decl.T.visit(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idTable.enter(decl.I.spelling,decl);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null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visitConstDeclaration</a:t>
            </a:r>
          </a:p>
          <a:p>
            <a:r>
              <a:rPr lang="en-US" altLang="en-US" sz="2000">
                <a:latin typeface="Monaco" charset="0"/>
              </a:rPr>
              <a:t>        (ConstDeclaration decl,Object arg) {</a:t>
            </a:r>
          </a:p>
          <a:p>
            <a:r>
              <a:rPr lang="en-US" altLang="en-US" sz="2000">
                <a:latin typeface="Monaco" charset="0"/>
              </a:rPr>
              <a:t>     decl.E.visit(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idTable.enter(decl.I.spelling,decl);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null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31C649C6-F583-4760-825C-742941C05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10C35260-D98E-4D47-9077-C5AB74C5A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8763000" cy="467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// Type denoter checking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visitSimpleTypeDenoter</a:t>
            </a:r>
          </a:p>
          <a:p>
            <a:r>
              <a:rPr lang="en-US" altLang="en-US" sz="2000">
                <a:latin typeface="Monaco" charset="0"/>
              </a:rPr>
              <a:t>        (SimpleTypeDenoter den,Object arg) {</a:t>
            </a:r>
          </a:p>
          <a:p>
            <a:r>
              <a:rPr lang="en-US" altLang="en-US" sz="2000">
                <a:latin typeface="Monaco" charset="0"/>
              </a:rPr>
              <a:t>     if (den.I.spelling.equals(“Integer”)</a:t>
            </a:r>
          </a:p>
          <a:p>
            <a:r>
              <a:rPr lang="en-US" altLang="en-US" sz="2000">
                <a:latin typeface="Monaco" charset="0"/>
              </a:rPr>
              <a:t>        den.type = Type.intT;</a:t>
            </a:r>
          </a:p>
          <a:p>
            <a:r>
              <a:rPr lang="en-US" altLang="en-US" sz="2000">
                <a:latin typeface="Monaco" charset="0"/>
              </a:rPr>
              <a:t>     else if (den.I.spelling.equals(“Boolean”)</a:t>
            </a:r>
          </a:p>
          <a:p>
            <a:r>
              <a:rPr lang="en-US" altLang="en-US" sz="2000">
                <a:latin typeface="Monaco" charset="0"/>
              </a:rPr>
              <a:t>        den.type = Type.boolT;</a:t>
            </a:r>
          </a:p>
          <a:p>
            <a:r>
              <a:rPr lang="en-US" altLang="en-US" sz="2000">
                <a:latin typeface="Monaco" charset="0"/>
              </a:rPr>
              <a:t>     else {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b="1" i="1">
                <a:solidFill>
                  <a:srgbClr val="660066"/>
                </a:solidFill>
                <a:latin typeface="Monaco" charset="0"/>
              </a:rPr>
              <a:t>// error: unknown type denoter</a:t>
            </a:r>
          </a:p>
          <a:p>
            <a:r>
              <a:rPr lang="en-US" altLang="en-US" sz="2000" b="1" i="1">
                <a:solidFill>
                  <a:srgbClr val="660066"/>
                </a:solidFill>
                <a:latin typeface="Monaco" charset="0"/>
              </a:rPr>
              <a:t>        </a:t>
            </a:r>
            <a:r>
              <a:rPr lang="en-US" altLang="en-US" sz="2000">
                <a:latin typeface="Monaco" charset="0"/>
              </a:rPr>
              <a:t>den.type = Type.errorT;</a:t>
            </a:r>
          </a:p>
          <a:p>
            <a:r>
              <a:rPr lang="en-US" altLang="en-US" sz="2000">
                <a:latin typeface="Monaco" charset="0"/>
              </a:rPr>
              <a:t>     }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</a:t>
            </a:r>
            <a:r>
              <a:rPr lang="en-US" altLang="en-US" sz="2000">
                <a:latin typeface="Monaco" charset="0"/>
              </a:rPr>
              <a:t> den.type;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75D9F27-DB7B-4C5D-A8FB-2CA4D71DE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9A8B5FDE-FD09-4050-868D-768E752AE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VName checking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visitSimpleVName</a:t>
            </a:r>
          </a:p>
          <a:p>
            <a:r>
              <a:rPr lang="en-US" altLang="en-US" sz="2000">
                <a:latin typeface="Monaco" charset="0"/>
              </a:rPr>
              <a:t>       (SimpleVname vname, Object arg) {</a:t>
            </a:r>
          </a:p>
          <a:p>
            <a:r>
              <a:rPr lang="en-US" altLang="en-US" sz="2000">
                <a:latin typeface="Monaco" charset="0"/>
              </a:rPr>
              <a:t>     Declaration decl = vname.I.visit(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(decl==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 {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// error: VName not declared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        </a:t>
            </a:r>
            <a:r>
              <a:rPr lang="en-US" altLang="en-US" sz="2000">
                <a:latin typeface="Monaco" charset="0"/>
              </a:rPr>
              <a:t>vname = Type.errorT;</a:t>
            </a:r>
          </a:p>
          <a:p>
            <a:r>
              <a:rPr lang="en-US" altLang="en-US" sz="2000">
                <a:latin typeface="Monaco" charset="0"/>
              </a:rPr>
              <a:t>        vname.variable = </a:t>
            </a:r>
            <a:r>
              <a:rPr lang="en-US" altLang="en-US" sz="2000" b="1">
                <a:latin typeface="Monaco" charset="0"/>
              </a:rPr>
              <a:t>true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 } </a:t>
            </a:r>
            <a:r>
              <a:rPr lang="en-US" altLang="en-US" sz="2000" b="1">
                <a:latin typeface="Monaco" charset="0"/>
              </a:rPr>
              <a:t>else if </a:t>
            </a:r>
            <a:r>
              <a:rPr lang="en-US" altLang="en-US" sz="2000">
                <a:latin typeface="Monaco" charset="0"/>
              </a:rPr>
              <a:t>(decl </a:t>
            </a:r>
            <a:r>
              <a:rPr lang="en-US" altLang="en-US" sz="2000" b="1">
                <a:latin typeface="Monaco" charset="0"/>
              </a:rPr>
              <a:t>instanceof </a:t>
            </a:r>
            <a:r>
              <a:rPr lang="en-US" altLang="en-US" sz="2000">
                <a:latin typeface="Monaco" charset="0"/>
              </a:rPr>
              <a:t>ConstDeclaration) {</a:t>
            </a:r>
          </a:p>
          <a:p>
            <a:r>
              <a:rPr lang="en-US" altLang="en-US" sz="2000">
                <a:latin typeface="Monaco" charset="0"/>
              </a:rPr>
              <a:t>        vname.type = ((ConstDeclaration) decl).E.type);</a:t>
            </a:r>
          </a:p>
          <a:p>
            <a:r>
              <a:rPr lang="en-US" altLang="en-US" sz="2000">
                <a:latin typeface="Monaco" charset="0"/>
              </a:rPr>
              <a:t>        vname.variable = false;</a:t>
            </a:r>
          </a:p>
          <a:p>
            <a:r>
              <a:rPr lang="en-US" altLang="en-US" sz="2000">
                <a:latin typeface="Monaco" charset="0"/>
              </a:rPr>
              <a:t>     } </a:t>
            </a:r>
            <a:r>
              <a:rPr lang="en-US" altLang="en-US" sz="2000" b="1">
                <a:latin typeface="Monaco" charset="0"/>
              </a:rPr>
              <a:t>else if </a:t>
            </a:r>
            <a:r>
              <a:rPr lang="en-US" altLang="en-US" sz="2000">
                <a:latin typeface="Monaco" charset="0"/>
              </a:rPr>
              <a:t>(decl </a:t>
            </a:r>
            <a:r>
              <a:rPr lang="en-US" altLang="en-US" sz="2000" b="1">
                <a:latin typeface="Monaco" charset="0"/>
              </a:rPr>
              <a:t>instanceof </a:t>
            </a:r>
            <a:r>
              <a:rPr lang="en-US" altLang="en-US" sz="2000">
                <a:latin typeface="Monaco" charset="0"/>
              </a:rPr>
              <a:t>VarDeclaration) {</a:t>
            </a:r>
          </a:p>
          <a:p>
            <a:r>
              <a:rPr lang="en-US" altLang="en-US" sz="2000">
                <a:latin typeface="Monaco" charset="0"/>
              </a:rPr>
              <a:t>        vname.type = ((VarDeclaration) decl).T.type);</a:t>
            </a:r>
          </a:p>
          <a:p>
            <a:r>
              <a:rPr lang="en-US" altLang="en-US" sz="2000">
                <a:latin typeface="Monaco" charset="0"/>
              </a:rPr>
              <a:t>        vname.variable = true;</a:t>
            </a:r>
          </a:p>
          <a:p>
            <a:r>
              <a:rPr lang="en-US" altLang="en-US" sz="2000">
                <a:latin typeface="Monaco" charset="0"/>
              </a:rPr>
              <a:t>     }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vname.type;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C3CB8E1-8940-4F20-A6C2-5B704963D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7523" name="Text Box 3">
            <a:extLst>
              <a:ext uri="{FF2B5EF4-FFF2-40B4-BE49-F238E27FC236}">
                <a16:creationId xmlns:a16="http://schemas.microsoft.com/office/drawing/2014/main" id="{A34F4349-917A-4404-9DFF-BFA72B9F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345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...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// Checking applied occurrence of Id.</a:t>
            </a: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visitIdentifier</a:t>
            </a:r>
          </a:p>
          <a:p>
            <a:r>
              <a:rPr lang="en-US" altLang="en-US" sz="2000">
                <a:latin typeface="Monaco" charset="0"/>
              </a:rPr>
              <a:t>       (Identifier id,Object arg) {</a:t>
            </a:r>
          </a:p>
          <a:p>
            <a:r>
              <a:rPr lang="en-US" altLang="en-US" sz="2000">
                <a:latin typeface="Monaco" charset="0"/>
              </a:rPr>
              <a:t>     id.decl = idTable.retrieve(id.spelling);</a:t>
            </a:r>
          </a:p>
          <a:p>
            <a:r>
              <a:rPr lang="en-US" altLang="en-US" sz="2000">
                <a:latin typeface="Monaco" charset="0"/>
              </a:rPr>
              <a:t>     return id.decl;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B62C3C6A-781A-4E53-91FC-5024712F2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Consequences of using Visitor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57C4497C-1ADE-4234-9807-A4ECFF32C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839200" cy="5410200"/>
          </a:xfrm>
        </p:spPr>
        <p:txBody>
          <a:bodyPr/>
          <a:lstStyle/>
          <a:p>
            <a:pPr eaLnBrk="1" hangingPunct="1"/>
            <a:r>
              <a:rPr lang="en-US" altLang="en-US" sz="2400"/>
              <a:t>Addition of new operations is easy</a:t>
            </a:r>
          </a:p>
          <a:p>
            <a:pPr lvl="1" eaLnBrk="1" hangingPunct="1"/>
            <a:r>
              <a:rPr lang="en-US" altLang="en-US" sz="2400"/>
              <a:t>New operations can be created by simply adding a new visitor</a:t>
            </a:r>
          </a:p>
          <a:p>
            <a:pPr eaLnBrk="1" hangingPunct="1"/>
            <a:r>
              <a:rPr lang="en-US" altLang="en-US" sz="2400"/>
              <a:t>Gathers related operations together</a:t>
            </a:r>
          </a:p>
          <a:p>
            <a:pPr lvl="1" eaLnBrk="1" hangingPunct="1"/>
            <a:r>
              <a:rPr lang="en-US" altLang="en-US" sz="2400"/>
              <a:t>All operation related code is in the visitor</a:t>
            </a:r>
          </a:p>
          <a:p>
            <a:pPr lvl="1" eaLnBrk="1" hangingPunct="1"/>
            <a:r>
              <a:rPr lang="en-US" altLang="en-US" sz="2400"/>
              <a:t>Code for different operations are in different sub-classes of visitor </a:t>
            </a:r>
          </a:p>
          <a:p>
            <a:pPr lvl="1" eaLnBrk="1" hangingPunct="1"/>
            <a:r>
              <a:rPr lang="en-US" altLang="en-US" sz="2400"/>
              <a:t>Unrelated operations are not mixed together in the object classes</a:t>
            </a:r>
          </a:p>
          <a:p>
            <a:pPr eaLnBrk="1" hangingPunct="1"/>
            <a:r>
              <a:rPr lang="en-US" altLang="en-US" sz="2400"/>
              <a:t>Adding a new concrete type in the object structure is hard</a:t>
            </a:r>
          </a:p>
          <a:p>
            <a:pPr lvl="1" eaLnBrk="1" hangingPunct="1"/>
            <a:r>
              <a:rPr lang="en-US" altLang="en-US" sz="2400"/>
              <a:t>Each Visitor has to be recompiled with an appropriate method for the new type</a:t>
            </a:r>
          </a:p>
          <a:p>
            <a:pPr eaLnBrk="1" hangingPunct="1"/>
            <a:endParaRPr lang="en-US" altLang="en-US" sz="2000" b="1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748EFE36-99A3-4744-863F-D29B8DD65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pPr eaLnBrk="1" hangingPunct="1"/>
            <a:r>
              <a:rPr lang="en-GB" altLang="en-US"/>
              <a:t>Summary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74057E87-598D-485D-A397-C35DC89ED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914400"/>
            <a:ext cx="77724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000"/>
              <a:t>Contextual constraints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Scoping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Typing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Both part of programming language definition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Design choices: </a:t>
            </a:r>
          </a:p>
          <a:p>
            <a:pPr lvl="3" eaLnBrk="1" hangingPunct="1">
              <a:lnSpc>
                <a:spcPct val="80000"/>
              </a:lnSpc>
            </a:pPr>
            <a:r>
              <a:rPr lang="en-GB" altLang="en-US" sz="1600"/>
              <a:t>static vs. dynamic scope</a:t>
            </a:r>
          </a:p>
          <a:p>
            <a:pPr lvl="3" eaLnBrk="1" hangingPunct="1">
              <a:lnSpc>
                <a:spcPct val="80000"/>
              </a:lnSpc>
            </a:pPr>
            <a:r>
              <a:rPr lang="en-GB" altLang="en-US" sz="1600"/>
              <a:t>nesting of scopes</a:t>
            </a:r>
          </a:p>
          <a:p>
            <a:pPr lvl="3" eaLnBrk="1" hangingPunct="1">
              <a:lnSpc>
                <a:spcPct val="80000"/>
              </a:lnSpc>
            </a:pPr>
            <a:r>
              <a:rPr lang="en-GB" altLang="en-US" sz="1600"/>
              <a:t>scope level of standard environment</a:t>
            </a:r>
          </a:p>
          <a:p>
            <a:pPr lvl="3" eaLnBrk="1" hangingPunct="1">
              <a:lnSpc>
                <a:spcPct val="80000"/>
              </a:lnSpc>
            </a:pPr>
            <a:r>
              <a:rPr lang="en-GB" altLang="en-US" sz="1600"/>
              <a:t>static vs. dynamic typing</a:t>
            </a:r>
          </a:p>
          <a:p>
            <a:pPr lvl="3" eaLnBrk="1" hangingPunct="1">
              <a:lnSpc>
                <a:spcPct val="80000"/>
              </a:lnSpc>
            </a:pPr>
            <a:r>
              <a:rPr lang="en-GB" altLang="en-US" sz="1600"/>
              <a:t>type checking: syntax vs. checking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Implementations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Identification table (symbol table)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Attributes (record/objects or references to AST)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Algorithm to walk the AST and produce DAST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Traditional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Functional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Visitors pattern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(aspect oriented)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EC754A9-6580-45CE-886B-3FC34E929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4000"/>
              <a:t>Action Routines and Attribute Grammars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1D44850-C495-42C0-9024-CD2243D47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839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Automatic tools can construct lexer and parser for a given context-free grammar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/>
              <a:t>E.g. JavaCC and JLex/CUP (and Lex/Yacc</a:t>
            </a:r>
            <a:r>
              <a:rPr lang="en-US" altLang="en-US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CFGs cannot describe all of the syntax of programming languages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An ad hoc techniques is to annotate the grammar with executable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These rules are known as </a:t>
            </a:r>
            <a:r>
              <a:rPr lang="en-US" altLang="en-US" i="1">
                <a:solidFill>
                  <a:schemeClr val="tx2"/>
                </a:solidFill>
              </a:rPr>
              <a:t>action routines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</a:rPr>
              <a:t>Action routines can be formalized </a:t>
            </a:r>
            <a:r>
              <a:rPr lang="en-US" altLang="en-US" b="1">
                <a:solidFill>
                  <a:schemeClr val="tx2"/>
                </a:solidFill>
              </a:rPr>
              <a:t>Attribute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Primary value of AGs: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Static semantics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Compiler design (static semantics checking)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i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2E0FEDA-E5A1-400B-A037-8D68DCA8D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D361A90-F670-4F19-8288-9AC546030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4953000"/>
          </a:xfrm>
        </p:spPr>
        <p:txBody>
          <a:bodyPr/>
          <a:lstStyle/>
          <a:p>
            <a:pPr eaLnBrk="1" hangingPunct="1"/>
            <a:r>
              <a:rPr lang="en-US" altLang="en-US" sz="2400"/>
              <a:t>Example: expressions of the form  id + id</a:t>
            </a:r>
          </a:p>
          <a:p>
            <a:pPr lvl="1" eaLnBrk="1" hangingPunct="1"/>
            <a:r>
              <a:rPr lang="en-US" altLang="en-US" sz="2400"/>
              <a:t>id's can be either int_type or real_type</a:t>
            </a:r>
          </a:p>
          <a:p>
            <a:pPr lvl="1" eaLnBrk="1" hangingPunct="1"/>
            <a:r>
              <a:rPr lang="en-US" altLang="en-US" sz="2400"/>
              <a:t>types of the two id's must be the same</a:t>
            </a:r>
          </a:p>
          <a:p>
            <a:pPr lvl="1" eaLnBrk="1" hangingPunct="1"/>
            <a:r>
              <a:rPr lang="en-US" altLang="en-US" sz="2400"/>
              <a:t>type of the expression must match its expected type</a:t>
            </a:r>
          </a:p>
          <a:p>
            <a:pPr eaLnBrk="1" hangingPunct="1"/>
            <a:r>
              <a:rPr lang="en-US" altLang="en-US" sz="2400"/>
              <a:t>BNF: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    	</a:t>
            </a:r>
            <a:r>
              <a:rPr lang="en-US" altLang="en-US" sz="2400" b="1">
                <a:latin typeface="Arial" panose="020B0604020202020204" pitchFamily="34" charset="0"/>
              </a:rPr>
              <a:t>&lt;expr&gt;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Arial" panose="020B0604020202020204" pitchFamily="34" charset="0"/>
              </a:rPr>
              <a:t> &lt;var&gt; + &lt;var&gt;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    	&lt;var&gt;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Arial" panose="020B0604020202020204" pitchFamily="34" charset="0"/>
              </a:rPr>
              <a:t> id</a:t>
            </a:r>
          </a:p>
          <a:p>
            <a:pPr eaLnBrk="1" hangingPunct="1"/>
            <a:r>
              <a:rPr lang="en-US" altLang="en-US" sz="2400"/>
              <a:t>Attributes:</a:t>
            </a:r>
          </a:p>
          <a:p>
            <a:pPr lvl="1" eaLnBrk="1" hangingPunct="1"/>
            <a:r>
              <a:rPr lang="en-US" altLang="en-US"/>
              <a:t>actual_type - synthesized for </a:t>
            </a:r>
            <a:r>
              <a:rPr lang="en-US" altLang="en-US" b="1">
                <a:latin typeface="Arial" panose="020B0604020202020204" pitchFamily="34" charset="0"/>
              </a:rPr>
              <a:t>&lt;var&gt;</a:t>
            </a:r>
            <a:r>
              <a:rPr lang="en-US" altLang="en-US"/>
              <a:t> and </a:t>
            </a:r>
            <a:r>
              <a:rPr lang="en-US" altLang="en-US" b="1">
                <a:latin typeface="Arial" panose="020B0604020202020204" pitchFamily="34" charset="0"/>
              </a:rPr>
              <a:t>&lt;expr&gt;</a:t>
            </a:r>
            <a:r>
              <a:rPr lang="en-US" altLang="en-US"/>
              <a:t> </a:t>
            </a:r>
          </a:p>
          <a:p>
            <a:pPr lvl="1" eaLnBrk="1" hangingPunct="1"/>
            <a:r>
              <a:rPr lang="en-US" altLang="en-US"/>
              <a:t>expected_type - inherited for </a:t>
            </a:r>
            <a:r>
              <a:rPr lang="en-US" altLang="en-US" b="1">
                <a:latin typeface="Arial" panose="020B0604020202020204" pitchFamily="34" charset="0"/>
              </a:rPr>
              <a:t>&lt;expr&gt;</a:t>
            </a:r>
            <a:r>
              <a:rPr lang="en-US" altLang="en-US"/>
              <a:t>  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E11F776-A465-42F1-B93B-BF7C5974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10D55CC-3C4A-4640-845E-6290445DE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Attribute Grammar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8B5FFA7-1973-42CD-A1CA-7058FA94E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Syntax rule:  </a:t>
            </a:r>
            <a:r>
              <a:rPr lang="en-US" altLang="en-US" sz="2400" b="1">
                <a:latin typeface="Arial" panose="020B0604020202020204" pitchFamily="34" charset="0"/>
              </a:rPr>
              <a:t>&lt;expr&gt;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Arial" panose="020B0604020202020204" pitchFamily="34" charset="0"/>
              </a:rPr>
              <a:t> &lt;var&gt;[1] + &lt;var&gt;[2]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Semantic rules: 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		&lt;expr&gt;.actual_type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&lt;var&gt;[1].actual_type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Predicate: 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		&lt;var&gt;[1].actual_type == &lt;var&gt;[2].actual_type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		&lt;expr&gt;.expected_type == &lt;expr&gt;.actual_type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Syntax rule:  </a:t>
            </a:r>
            <a:r>
              <a:rPr lang="en-US" altLang="en-US" sz="2400" b="1">
                <a:latin typeface="Arial" panose="020B0604020202020204" pitchFamily="34" charset="0"/>
              </a:rPr>
              <a:t>&lt;var&gt;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Arial" panose="020B0604020202020204" pitchFamily="34" charset="0"/>
              </a:rPr>
              <a:t> id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Semantic rule: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		&lt;var&gt;.actual_type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lookup (&lt;var&gt;.string)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EA784C3-1466-40E2-B60F-6F54FC1F8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0EF9027-0A98-43D3-9D49-0A88255FC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5652548-1291-45A8-B862-32FBB30FF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7620000" cy="449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&lt;expr&gt;.expected_type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inherited from parent</a:t>
            </a:r>
          </a:p>
          <a:p>
            <a:pPr marL="0" indent="0" eaLnBrk="1" hangingPunct="1">
              <a:buFontTx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&lt;var&gt;[1].actual_type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lookup (A)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&lt;var&gt;[2].actual_type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lookup (B)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&lt;var&gt;[1].actual_type =? &lt;var&gt;[2].actual_type</a:t>
            </a:r>
          </a:p>
          <a:p>
            <a:pPr marL="0" indent="0" eaLnBrk="1" hangingPunct="1">
              <a:buFontTx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&lt;expr&gt;.actual_type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2400" b="1">
                <a:latin typeface="Arial" panose="020B0604020202020204" pitchFamily="34" charset="0"/>
              </a:rPr>
              <a:t> &lt;var&gt;[1].actual_type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&lt;expr&gt;.actual_type =? &lt;expr&gt;.expected_type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9D4187F-0541-4469-98D7-AAF8285F8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573BC77-0A22-468D-BF5F-6181E1898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00681FD-3C79-49D6-A3EC-B536EA49E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Def: An </a:t>
            </a:r>
            <a:r>
              <a:rPr lang="en-US" altLang="en-US">
                <a:solidFill>
                  <a:schemeClr val="accent2"/>
                </a:solidFill>
              </a:rPr>
              <a:t>attribute grammar</a:t>
            </a:r>
            <a:r>
              <a:rPr lang="en-US" altLang="en-US"/>
              <a:t> is a CFG G = (S, N, T, P) with the following additions:</a:t>
            </a:r>
          </a:p>
          <a:p>
            <a:pPr lvl="1" eaLnBrk="1" hangingPunct="1"/>
            <a:r>
              <a:rPr lang="en-US" altLang="en-US"/>
              <a:t>For each grammar symbol x there is a set A(x) of attribute values</a:t>
            </a:r>
          </a:p>
          <a:p>
            <a:pPr lvl="1" eaLnBrk="1" hangingPunct="1"/>
            <a:r>
              <a:rPr lang="en-US" altLang="en-US"/>
              <a:t>Each rule has a set of functions that define certain attributes of the nonterminals in the rule</a:t>
            </a:r>
          </a:p>
          <a:p>
            <a:pPr lvl="1" eaLnBrk="1" hangingPunct="1"/>
            <a:r>
              <a:rPr lang="en-US" altLang="en-US"/>
              <a:t>Each rule has a (possibly empty) set of predicates to check for attribute consistency  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AAAA9E7-5CA8-4B3D-A1CA-00736FC31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0E1B80-5003-4EED-A16B-BBF0FF336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122DA93-AD33-4558-B8A8-E707E2730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  X</a:t>
            </a:r>
            <a:r>
              <a:rPr lang="en-US" altLang="en-US" baseline="-25000"/>
              <a:t>0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X</a:t>
            </a:r>
            <a:r>
              <a:rPr lang="en-US" altLang="en-US" baseline="-25000"/>
              <a:t>1</a:t>
            </a:r>
            <a:r>
              <a:rPr lang="en-US" altLang="en-US"/>
              <a:t> ... X</a:t>
            </a:r>
            <a:r>
              <a:rPr lang="en-US" altLang="en-US" baseline="-25000"/>
              <a:t>n</a:t>
            </a:r>
            <a:r>
              <a:rPr lang="en-US" altLang="en-US"/>
              <a:t>  be a rule</a:t>
            </a:r>
          </a:p>
          <a:p>
            <a:pPr eaLnBrk="1" hangingPunct="1"/>
            <a:r>
              <a:rPr lang="en-US" altLang="en-US"/>
              <a:t>Functions of the form S(X</a:t>
            </a:r>
            <a:r>
              <a:rPr lang="en-US" altLang="en-US" baseline="-25000"/>
              <a:t>0</a:t>
            </a:r>
            <a:r>
              <a:rPr lang="en-US" altLang="en-US"/>
              <a:t>) = f(A(X</a:t>
            </a:r>
            <a:r>
              <a:rPr lang="en-US" altLang="en-US" baseline="-25000"/>
              <a:t>1</a:t>
            </a:r>
            <a:r>
              <a:rPr lang="en-US" altLang="en-US"/>
              <a:t>), ... , A(X</a:t>
            </a:r>
            <a:r>
              <a:rPr lang="en-US" altLang="en-US" baseline="-25000"/>
              <a:t>n</a:t>
            </a:r>
            <a:r>
              <a:rPr lang="en-US" altLang="en-US"/>
              <a:t>)) define </a:t>
            </a:r>
            <a:r>
              <a:rPr lang="en-US" altLang="en-US">
                <a:solidFill>
                  <a:schemeClr val="accent2"/>
                </a:solidFill>
              </a:rPr>
              <a:t>synthesized attributes</a:t>
            </a:r>
          </a:p>
          <a:p>
            <a:pPr eaLnBrk="1" hangingPunct="1"/>
            <a:r>
              <a:rPr lang="en-US" altLang="en-US"/>
              <a:t>Functions of the form I(X</a:t>
            </a:r>
            <a:r>
              <a:rPr lang="en-US" altLang="en-US" baseline="-25000"/>
              <a:t>j</a:t>
            </a:r>
            <a:r>
              <a:rPr lang="en-US" altLang="en-US"/>
              <a:t>) = f(A(X</a:t>
            </a:r>
            <a:r>
              <a:rPr lang="en-US" altLang="en-US" baseline="-25000"/>
              <a:t>0</a:t>
            </a:r>
            <a:r>
              <a:rPr lang="en-US" altLang="en-US"/>
              <a:t>), ... , A(X</a:t>
            </a:r>
            <a:r>
              <a:rPr lang="en-US" altLang="en-US" baseline="-25000"/>
              <a:t>n</a:t>
            </a:r>
            <a:r>
              <a:rPr lang="en-US" altLang="en-US"/>
              <a:t>)), for i &lt;= j &lt;= n, define </a:t>
            </a:r>
            <a:r>
              <a:rPr lang="en-US" altLang="en-US">
                <a:solidFill>
                  <a:schemeClr val="accent2"/>
                </a:solidFill>
              </a:rPr>
              <a:t>inherited attributes</a:t>
            </a:r>
          </a:p>
          <a:p>
            <a:pPr eaLnBrk="1" hangingPunct="1"/>
            <a:r>
              <a:rPr lang="en-US" altLang="en-US"/>
              <a:t>Initially, there are </a:t>
            </a:r>
            <a:r>
              <a:rPr lang="en-US" altLang="en-US">
                <a:solidFill>
                  <a:schemeClr val="accent2"/>
                </a:solidFill>
              </a:rPr>
              <a:t>intrinsic attributes </a:t>
            </a:r>
            <a:r>
              <a:rPr lang="en-US" altLang="en-US"/>
              <a:t>on the leaves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B6516036-1676-43A0-9218-89BDD72F4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B523243-353B-4FC6-A1B5-F517D61AF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F18CC9-998F-441A-AAEC-CB68A30A5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are attribute values computed?</a:t>
            </a:r>
          </a:p>
          <a:p>
            <a:pPr lvl="1" eaLnBrk="1" hangingPunct="1"/>
            <a:r>
              <a:rPr lang="en-US" altLang="en-US"/>
              <a:t>If all attributes were inherited, the tree could be decorated in top-down order.</a:t>
            </a:r>
          </a:p>
          <a:p>
            <a:pPr lvl="1" eaLnBrk="1" hangingPunct="1"/>
            <a:r>
              <a:rPr lang="en-US" altLang="en-US"/>
              <a:t>If all attributes were synthesized, the tree could be decorated in bottom-up order.</a:t>
            </a:r>
          </a:p>
          <a:p>
            <a:pPr lvl="1" eaLnBrk="1" hangingPunct="1"/>
            <a:r>
              <a:rPr lang="en-US" altLang="en-US"/>
              <a:t>In many cases, both kinds of attributes are used, and it is some combination of top-down and bottom-up that must be used.</a:t>
            </a:r>
          </a:p>
          <a:p>
            <a:pPr lvl="1" eaLnBrk="1" hangingPunct="1"/>
            <a:r>
              <a:rPr lang="en-US" altLang="en-US"/>
              <a:t>Top-down grammars (LL(k)) generally require inherited flows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BE2DE61-C35E-4F3B-AE20-FAD522A73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248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latin typeface="Arial" panose="020B0604020202020204" pitchFamily="34" charset="0"/>
              </a:rPr>
              <a:t>Copyright © 2004 Pearson Addison-Wesley. All rights reserved.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E6D11F8-C52E-43A7-9E41-CE278BFB9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Grammar: Example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B512F55-4B85-4E76-BDAF-EA399FE3A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[Sebesta, 2008]</a:t>
            </a:r>
          </a:p>
        </p:txBody>
      </p:sp>
      <p:pic>
        <p:nvPicPr>
          <p:cNvPr id="20484" name="Picture 4" descr="e03-06">
            <a:extLst>
              <a:ext uri="{FF2B5EF4-FFF2-40B4-BE49-F238E27FC236}">
                <a16:creationId xmlns:a16="http://schemas.microsoft.com/office/drawing/2014/main" id="{60153689-D13C-4700-B854-B25C2EFFCE6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4600"/>
            <a:ext cx="73152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B960561-C966-4F8C-8D3A-4BCBA542A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Flow: Example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2415460-9AAF-4B50-A3AB-2DC2FC472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[Sebesta, 2008]</a:t>
            </a:r>
          </a:p>
        </p:txBody>
      </p:sp>
      <p:pic>
        <p:nvPicPr>
          <p:cNvPr id="21508" name="Picture 5" descr="f03-07">
            <a:extLst>
              <a:ext uri="{FF2B5EF4-FFF2-40B4-BE49-F238E27FC236}">
                <a16:creationId xmlns:a16="http://schemas.microsoft.com/office/drawing/2014/main" id="{6CCF20FD-68A4-4CFB-B9FD-67E2E3B64D5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73200"/>
            <a:ext cx="731520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9F9F690-5104-41FC-800D-EDFE0DE8F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Acknowledgment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A22D1E-5954-430C-8455-C8B70EA2C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/>
              <a:t>The slides are based on the required textbooks: [M] and [R] and other sources</a:t>
            </a:r>
          </a:p>
          <a:p>
            <a:pPr eaLnBrk="1" hangingPunct="1">
              <a:defRPr/>
            </a:pPr>
            <a:r>
              <a:rPr lang="en-US" sz="2400" dirty="0"/>
              <a:t>[W] and slides from Bent Thomsen’s course at the University of Aalborg in Denmark, based on [W]</a:t>
            </a:r>
          </a:p>
          <a:p>
            <a:pPr eaLnBrk="1" hangingPunct="1">
              <a:defRPr/>
            </a:pPr>
            <a:r>
              <a:rPr lang="en-US" sz="2400" dirty="0"/>
              <a:t>[M10]: the online version of the edition of Torben </a:t>
            </a:r>
            <a:r>
              <a:rPr lang="en-US" sz="2400" dirty="0" err="1"/>
              <a:t>Mogensen’s</a:t>
            </a:r>
            <a:r>
              <a:rPr lang="en-US" sz="2400" dirty="0"/>
              <a:t> online textbook, </a:t>
            </a:r>
            <a:r>
              <a:rPr lang="en-US" sz="2400" i="1" dirty="0"/>
              <a:t>Basics of Compiler Design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/>
              <a:t>The three main other compiler textbooks I considered are:</a:t>
            </a:r>
          </a:p>
          <a:p>
            <a:pPr lvl="1" eaLnBrk="1" hangingPunct="1">
              <a:defRPr/>
            </a:pPr>
            <a:r>
              <a:rPr lang="en-US" sz="2400" dirty="0" err="1"/>
              <a:t>Aho</a:t>
            </a:r>
            <a:r>
              <a:rPr lang="en-US" sz="2400" dirty="0"/>
              <a:t>, Alfred V., Monica S. Lam, Ravi </a:t>
            </a:r>
            <a:r>
              <a:rPr lang="en-US" sz="2400" dirty="0" err="1"/>
              <a:t>Sethi</a:t>
            </a:r>
            <a:r>
              <a:rPr lang="en-US" sz="2400" dirty="0"/>
              <a:t>, and Jeffrey D. Ullman.  Compilers: Principles, Techniques, &amp; Tools, 2</a:t>
            </a:r>
            <a:r>
              <a:rPr lang="en-US" sz="2400" baseline="30000" dirty="0"/>
              <a:t>nd</a:t>
            </a:r>
            <a:r>
              <a:rPr lang="en-US" sz="2400" dirty="0"/>
              <a:t> ed.  Addison-</a:t>
            </a:r>
            <a:r>
              <a:rPr lang="en-US" sz="2400" dirty="0" err="1"/>
              <a:t>Welsey</a:t>
            </a:r>
            <a:r>
              <a:rPr lang="en-US" sz="2400" dirty="0"/>
              <a:t>, 2007. (The “dragon book”)</a:t>
            </a:r>
          </a:p>
          <a:p>
            <a:pPr lvl="1" eaLnBrk="1" hangingPunct="1">
              <a:defRPr/>
            </a:pPr>
            <a:r>
              <a:rPr lang="en-US" sz="2400" dirty="0" err="1"/>
              <a:t>Appel</a:t>
            </a:r>
            <a:r>
              <a:rPr lang="en-US" sz="2400" dirty="0"/>
              <a:t>, Andrew W. </a:t>
            </a:r>
            <a:r>
              <a:rPr lang="en-US" sz="2400" i="1" dirty="0"/>
              <a:t>Modern Compiler Implementation in Java, 2</a:t>
            </a:r>
            <a:r>
              <a:rPr lang="en-US" sz="2400" i="1" baseline="30000" dirty="0"/>
              <a:t>nd</a:t>
            </a:r>
            <a:r>
              <a:rPr lang="en-US" sz="2400" i="1" dirty="0"/>
              <a:t> ed. </a:t>
            </a:r>
            <a:r>
              <a:rPr lang="en-US" sz="2400" dirty="0"/>
              <a:t>Cambridge, 2002.  (Editions in ML and C also available; the “tiger books”)</a:t>
            </a:r>
          </a:p>
          <a:p>
            <a:pPr lvl="1" eaLnBrk="1" hangingPunct="1">
              <a:defRPr/>
            </a:pPr>
            <a:r>
              <a:rPr lang="en-US" sz="2400" dirty="0" err="1"/>
              <a:t>Grune</a:t>
            </a:r>
            <a:r>
              <a:rPr lang="en-US" sz="2400" dirty="0"/>
              <a:t>, Dick, Henri E. </a:t>
            </a:r>
            <a:r>
              <a:rPr lang="en-US" sz="2400" dirty="0" err="1"/>
              <a:t>Bal</a:t>
            </a:r>
            <a:r>
              <a:rPr lang="en-US" sz="2400" dirty="0"/>
              <a:t>, </a:t>
            </a:r>
            <a:r>
              <a:rPr lang="en-US" sz="2400" dirty="0" err="1"/>
              <a:t>Ceriel</a:t>
            </a:r>
            <a:r>
              <a:rPr lang="en-US" sz="2400" dirty="0"/>
              <a:t> J.H. Jacobs, and </a:t>
            </a:r>
            <a:r>
              <a:rPr lang="en-US" sz="2400" dirty="0" err="1"/>
              <a:t>Koen</a:t>
            </a:r>
            <a:r>
              <a:rPr lang="en-US" sz="2400" dirty="0"/>
              <a:t> G. </a:t>
            </a:r>
            <a:r>
              <a:rPr lang="en-US" sz="2400" dirty="0" err="1"/>
              <a:t>Langendoen</a:t>
            </a:r>
            <a:r>
              <a:rPr lang="en-US" sz="2400" dirty="0"/>
              <a:t>.  Modern Compiler Design.  Wiley, 2000; second edition 2012 [G]</a:t>
            </a:r>
          </a:p>
          <a:p>
            <a:pPr lvl="1" eaLnBrk="1" hangingPunct="1">
              <a:defRPr/>
            </a:pPr>
            <a:endParaRPr lang="en-US" sz="24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061B8B3-DC6A-4398-908F-6CC6F5954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Attributed Parse Tree: Example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1CE8C4C-AAF9-47C5-8A47-236CC7326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3820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To compute all attributes, one may require acyclicity of the attribute dependency graph.  Less restrictive conditions are sometimes used [</a:t>
            </a:r>
            <a:r>
              <a:rPr lang="en-US" altLang="en-US" sz="2400" dirty="0" err="1"/>
              <a:t>Paaki</a:t>
            </a:r>
            <a:r>
              <a:rPr lang="en-US" altLang="en-US" sz="2400" dirty="0"/>
              <a:t>, J. (1995) “Attribute Grammar Paradigms – A High-Level Methodology in Language Implementation.” ACM Computing Surveys, Vol 27, No 2.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Example from [Sebesta, 2008]</a:t>
            </a:r>
          </a:p>
        </p:txBody>
      </p:sp>
      <p:pic>
        <p:nvPicPr>
          <p:cNvPr id="22532" name="Picture 4" descr="f03-08">
            <a:extLst>
              <a:ext uri="{FF2B5EF4-FFF2-40B4-BE49-F238E27FC236}">
                <a16:creationId xmlns:a16="http://schemas.microsoft.com/office/drawing/2014/main" id="{0EB48F10-F75E-415E-9596-FC21C961752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001000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7DCC3D9-EFF5-4DAF-A2D9-306688EF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 Grammars and Practice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011CBF7-7E97-419A-96FA-1FB8BA69C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914400"/>
            <a:ext cx="8748712" cy="4953000"/>
          </a:xfrm>
        </p:spPr>
        <p:txBody>
          <a:bodyPr/>
          <a:lstStyle/>
          <a:p>
            <a:pPr eaLnBrk="1" hangingPunct="1"/>
            <a:r>
              <a:rPr lang="en-US" altLang="en-US"/>
              <a:t>The attribute grammar formalism is important</a:t>
            </a:r>
          </a:p>
          <a:p>
            <a:pPr lvl="1" eaLnBrk="1" hangingPunct="1"/>
            <a:r>
              <a:rPr lang="en-US" altLang="en-US"/>
              <a:t>Succinctly makes many points clear</a:t>
            </a:r>
          </a:p>
          <a:p>
            <a:pPr lvl="1" eaLnBrk="1" hangingPunct="1"/>
            <a:r>
              <a:rPr lang="en-US" altLang="en-US"/>
              <a:t>Sets the stage for actual, </a:t>
            </a:r>
            <a:r>
              <a:rPr lang="en-US" altLang="en-US" i="1"/>
              <a:t>ad-hoc</a:t>
            </a:r>
            <a:r>
              <a:rPr lang="en-US" altLang="en-US"/>
              <a:t> practice</a:t>
            </a:r>
          </a:p>
          <a:p>
            <a:pPr eaLnBrk="1" hangingPunct="1"/>
            <a:r>
              <a:rPr lang="en-US" altLang="en-US"/>
              <a:t>The problems with attribute grammars motivate practice</a:t>
            </a:r>
          </a:p>
          <a:p>
            <a:pPr lvl="1" eaLnBrk="1" hangingPunct="1"/>
            <a:r>
              <a:rPr lang="en-US" altLang="en-US"/>
              <a:t>Non-local computation</a:t>
            </a:r>
          </a:p>
          <a:p>
            <a:pPr lvl="1" eaLnBrk="1" hangingPunct="1"/>
            <a:r>
              <a:rPr lang="en-US" altLang="en-US"/>
              <a:t>Need for centralized information (globals)</a:t>
            </a:r>
          </a:p>
          <a:p>
            <a:pPr lvl="2" eaLnBrk="1" hangingPunct="1"/>
            <a:r>
              <a:rPr lang="en-US" altLang="en-US"/>
              <a:t>Advantages</a:t>
            </a:r>
          </a:p>
          <a:p>
            <a:pPr lvl="3" eaLnBrk="1" hangingPunct="1"/>
            <a:r>
              <a:rPr lang="en-US" altLang="en-US"/>
              <a:t>Addresses the shortcomings of the AG paradigm</a:t>
            </a:r>
          </a:p>
          <a:p>
            <a:pPr lvl="3" eaLnBrk="1" hangingPunct="1"/>
            <a:r>
              <a:rPr lang="en-US" altLang="en-US"/>
              <a:t>Efficient, flexible</a:t>
            </a:r>
          </a:p>
          <a:p>
            <a:pPr lvl="2" eaLnBrk="1" hangingPunct="1"/>
            <a:r>
              <a:rPr lang="en-US" altLang="en-US"/>
              <a:t>Disadvantages</a:t>
            </a:r>
          </a:p>
          <a:p>
            <a:pPr lvl="3" eaLnBrk="1" hangingPunct="1"/>
            <a:r>
              <a:rPr lang="en-US" altLang="en-US"/>
              <a:t>Must write the code with little assistance</a:t>
            </a:r>
          </a:p>
          <a:p>
            <a:pPr lvl="3" eaLnBrk="1" hangingPunct="1"/>
            <a:r>
              <a:rPr lang="en-US" altLang="en-US"/>
              <a:t>Programmer deals directly with the details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4D94280-617C-4DAB-B72B-473AED898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Realist’s Alternative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D70F41F-E524-4D65-81C9-35AB91E4B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i="1"/>
              <a:t>Ad-hoc </a:t>
            </a:r>
            <a:r>
              <a:rPr lang="en-US" altLang="en-US" sz="2400"/>
              <a:t>syntax-directed translation</a:t>
            </a:r>
          </a:p>
          <a:p>
            <a:pPr eaLnBrk="1" hangingPunct="1"/>
            <a:r>
              <a:rPr lang="en-US" altLang="en-US" sz="2400"/>
              <a:t>Associate a snippet of code with each production</a:t>
            </a:r>
          </a:p>
          <a:p>
            <a:pPr eaLnBrk="1" hangingPunct="1"/>
            <a:r>
              <a:rPr lang="en-US" altLang="en-US" sz="2400"/>
              <a:t>At each reduction, the corresponding snippet runs</a:t>
            </a:r>
          </a:p>
          <a:p>
            <a:pPr eaLnBrk="1" hangingPunct="1"/>
            <a:r>
              <a:rPr lang="en-US" altLang="en-US" sz="2400"/>
              <a:t>Allowing arbitrary code provides complete flexibility</a:t>
            </a:r>
          </a:p>
          <a:p>
            <a:pPr lvl="1" eaLnBrk="1" hangingPunct="1"/>
            <a:r>
              <a:rPr lang="en-US" altLang="en-US" sz="2400"/>
              <a:t>Includes ability to do tasteless &amp; bad things</a:t>
            </a:r>
          </a:p>
          <a:p>
            <a:pPr eaLnBrk="1" hangingPunct="1">
              <a:spcBef>
                <a:spcPct val="75000"/>
              </a:spcBef>
              <a:buFontTx/>
              <a:buNone/>
            </a:pPr>
            <a:r>
              <a:rPr lang="en-US" altLang="en-US" sz="2400"/>
              <a:t>To make this work</a:t>
            </a:r>
          </a:p>
          <a:p>
            <a:pPr eaLnBrk="1" hangingPunct="1"/>
            <a:r>
              <a:rPr lang="en-US" altLang="en-US" sz="2400"/>
              <a:t>Need names for attributes of each symbol on </a:t>
            </a:r>
            <a:r>
              <a:rPr lang="en-US" altLang="en-US" sz="2400" i="1"/>
              <a:t>lhs </a:t>
            </a:r>
            <a:r>
              <a:rPr lang="en-US" altLang="en-US" sz="2400"/>
              <a:t>&amp; </a:t>
            </a:r>
            <a:r>
              <a:rPr lang="en-US" altLang="en-US" sz="2400" i="1"/>
              <a:t>rhs</a:t>
            </a:r>
          </a:p>
          <a:p>
            <a:pPr lvl="1" eaLnBrk="1" hangingPunct="1">
              <a:spcBef>
                <a:spcPct val="15000"/>
              </a:spcBef>
            </a:pPr>
            <a:r>
              <a:rPr lang="en-US" altLang="en-US" sz="2400"/>
              <a:t>Typically, one attribute passed through parser + arbitrary code (structures, globals, statics, …)</a:t>
            </a:r>
          </a:p>
          <a:p>
            <a:pPr lvl="1" eaLnBrk="1" hangingPunct="1">
              <a:spcBef>
                <a:spcPct val="15000"/>
              </a:spcBef>
            </a:pPr>
            <a:r>
              <a:rPr lang="en-US" altLang="en-US" sz="2400"/>
              <a:t>Yacc/CUP introduces </a:t>
            </a:r>
            <a:r>
              <a:rPr lang="en-US" altLang="en-US" sz="2000" b="1"/>
              <a:t>$$, $1,  $2, … $n</a:t>
            </a:r>
            <a:r>
              <a:rPr lang="en-US" altLang="en-US" sz="2400"/>
              <a:t>, left to right</a:t>
            </a:r>
          </a:p>
          <a:p>
            <a:pPr eaLnBrk="1" hangingPunct="1"/>
            <a:r>
              <a:rPr lang="en-US" altLang="en-US" sz="2400"/>
              <a:t>Need an evaluation scheme</a:t>
            </a:r>
          </a:p>
          <a:p>
            <a:pPr lvl="1" eaLnBrk="1" hangingPunct="1">
              <a:spcBef>
                <a:spcPct val="15000"/>
              </a:spcBef>
            </a:pPr>
            <a:r>
              <a:rPr lang="en-US" altLang="en-US" sz="2400"/>
              <a:t>Fits nicely into </a:t>
            </a:r>
            <a:r>
              <a:rPr lang="en-US" altLang="en-US" sz="2000" b="1"/>
              <a:t>LR(1)</a:t>
            </a:r>
            <a:r>
              <a:rPr lang="en-US" altLang="en-US" sz="2400" b="1"/>
              <a:t> </a:t>
            </a:r>
            <a:r>
              <a:rPr lang="en-US" altLang="en-US" sz="2400"/>
              <a:t>parsing algorithm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5BFF86C-5443-454F-AD4B-2C4772033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Contextual Analysis Phase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10D0684-1F48-4649-AC17-47F41E9EF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Purposes:</a:t>
            </a:r>
          </a:p>
          <a:p>
            <a:pPr lvl="1" eaLnBrk="1" hangingPunct="1"/>
            <a:r>
              <a:rPr lang="en-GB" altLang="en-US"/>
              <a:t>Finish syntax analysis by deriving context-sensitive information</a:t>
            </a:r>
          </a:p>
          <a:p>
            <a:pPr lvl="2" eaLnBrk="1" hangingPunct="1"/>
            <a:r>
              <a:rPr lang="en-GB" altLang="en-US"/>
              <a:t>Scoping</a:t>
            </a:r>
          </a:p>
          <a:p>
            <a:pPr lvl="2" eaLnBrk="1" hangingPunct="1"/>
            <a:r>
              <a:rPr lang="en-GB" altLang="en-US"/>
              <a:t>(static) type checking </a:t>
            </a:r>
          </a:p>
          <a:p>
            <a:pPr lvl="1" eaLnBrk="1" hangingPunct="1"/>
            <a:r>
              <a:rPr lang="en-GB" altLang="en-US"/>
              <a:t>Start to interpret meaning of program based on its syntactic structure</a:t>
            </a:r>
          </a:p>
          <a:p>
            <a:pPr lvl="1" eaLnBrk="1" hangingPunct="1"/>
            <a:r>
              <a:rPr lang="en-GB" altLang="en-US"/>
              <a:t>Prepare for the final stage of compilation: Code generation</a:t>
            </a:r>
          </a:p>
          <a:p>
            <a:pPr lvl="1" eaLnBrk="1" hangingPunct="1"/>
            <a:endParaRPr lang="en-GB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789DFFE-1A8A-4245-8416-54ADC7965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Contextual Analyzer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EF961A3-064A-4CD6-BEE3-1C5562F51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/>
              <a:t>Which contextual constraints might the compiler add?</a:t>
            </a:r>
          </a:p>
          <a:p>
            <a:pPr lvl="1" eaLnBrk="1" hangingPunct="1"/>
            <a:r>
              <a:rPr lang="en-GB" altLang="en-US" sz="2400"/>
              <a:t>Is identifier x declared before it is used?</a:t>
            </a:r>
          </a:p>
          <a:p>
            <a:pPr lvl="1" eaLnBrk="1" hangingPunct="1"/>
            <a:r>
              <a:rPr lang="en-GB" altLang="en-US" sz="2400"/>
              <a:t>Which declaration of x does an occurrence of x refer to?</a:t>
            </a:r>
          </a:p>
          <a:p>
            <a:pPr lvl="1" eaLnBrk="1" hangingPunct="1"/>
            <a:r>
              <a:rPr lang="en-GB" altLang="en-US" sz="2400"/>
              <a:t>Is x an integer, Boolean, array or a function?</a:t>
            </a:r>
          </a:p>
          <a:p>
            <a:pPr lvl="1" eaLnBrk="1" hangingPunct="1"/>
            <a:r>
              <a:rPr lang="en-GB" altLang="en-US" sz="2400"/>
              <a:t>Is an expression type-consistent?</a:t>
            </a:r>
          </a:p>
          <a:p>
            <a:pPr lvl="1" eaLnBrk="1" hangingPunct="1"/>
            <a:r>
              <a:rPr lang="en-GB" altLang="en-US" sz="2400"/>
              <a:t>Are any names declared but not used?</a:t>
            </a:r>
          </a:p>
          <a:p>
            <a:pPr lvl="1" eaLnBrk="1" hangingPunct="1"/>
            <a:r>
              <a:rPr lang="en-GB" altLang="en-US" sz="2400"/>
              <a:t>Has x been initialized before it is being accessed?</a:t>
            </a:r>
          </a:p>
          <a:p>
            <a:pPr lvl="1" eaLnBrk="1" hangingPunct="1"/>
            <a:r>
              <a:rPr lang="en-GB" altLang="en-US" sz="2400"/>
              <a:t>Is an array reference out of bounds?</a:t>
            </a:r>
          </a:p>
          <a:p>
            <a:pPr lvl="1" eaLnBrk="1" hangingPunct="1"/>
            <a:r>
              <a:rPr lang="en-GB" altLang="en-US" sz="2400"/>
              <a:t>Does a function </a:t>
            </a:r>
            <a:r>
              <a:rPr lang="en-GB" altLang="en-US" sz="2400">
                <a:latin typeface="Courier New" panose="02070309020205020404" pitchFamily="49" charset="0"/>
              </a:rPr>
              <a:t>bar</a:t>
            </a:r>
            <a:r>
              <a:rPr lang="en-GB" altLang="en-US" sz="2400"/>
              <a:t> produce a constant value?</a:t>
            </a:r>
          </a:p>
          <a:p>
            <a:pPr lvl="1" eaLnBrk="1" hangingPunct="1"/>
            <a:r>
              <a:rPr lang="en-GB" altLang="en-US" sz="2400"/>
              <a:t>Where can x be stored? (heap, stack, …)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3B713E1-025C-4BDE-A74B-7D54C1EB0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GB" altLang="en-US" sz="4000"/>
              <a:t>Why contextual analysis can be hard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2900737-B890-456A-BFA4-6E2DDEC0D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/>
              <a:t>Questions and answers involve non-local information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Answers mostly depend on values, not syntax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Answers may involve computations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Solution alternatives: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Abstract syntax tree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specify non-local computations by walking the tree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Identification tables (sometimes called symbol tables)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central store for facts + checking code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Language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simplify language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BE00478-A616-46A9-B196-E0434228D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GB" altLang="en-US" sz="4000"/>
              <a:t>To simplify the language design or not?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15F2AA5-E229-4A70-B5CB-CE5EB5BAB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000"/>
              <a:t>Syntax vs.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Bool expressions and Int expressions as syntactic categories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One syntactic category of Expressions with types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Psychology of syntax errors vs. type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Most C programmers accept syntax errors as their fault, but regard typing errors as annoying constraints imposed on them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4C181103-F710-44B1-BEAB-844BC53C9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8400"/>
            <a:ext cx="3494088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>
                <a:latin typeface="Times" panose="02020603050405020304" pitchFamily="18" charset="0"/>
              </a:rPr>
              <a:t>Bexp 	:= 	true</a:t>
            </a:r>
          </a:p>
          <a:p>
            <a:r>
              <a:rPr lang="en-GB" altLang="en-US" sz="1600">
                <a:latin typeface="Times" panose="02020603050405020304" pitchFamily="18" charset="0"/>
              </a:rPr>
              <a:t>	|	false</a:t>
            </a:r>
          </a:p>
          <a:p>
            <a:r>
              <a:rPr lang="en-GB" altLang="en-US" sz="1600">
                <a:latin typeface="Times" panose="02020603050405020304" pitchFamily="18" charset="0"/>
              </a:rPr>
              <a:t>	|	Bexp Bop Bexp</a:t>
            </a:r>
          </a:p>
          <a:p>
            <a:endParaRPr lang="en-GB" altLang="en-US" sz="1600">
              <a:latin typeface="Times" panose="02020603050405020304" pitchFamily="18" charset="0"/>
            </a:endParaRPr>
          </a:p>
          <a:p>
            <a:r>
              <a:rPr lang="en-GB" altLang="en-US" sz="1600">
                <a:latin typeface="Times" panose="02020603050405020304" pitchFamily="18" charset="0"/>
              </a:rPr>
              <a:t>Bop 	:= 	&amp; | or | …</a:t>
            </a:r>
          </a:p>
          <a:p>
            <a:endParaRPr lang="en-GB" altLang="en-US" sz="1600">
              <a:latin typeface="Times" panose="02020603050405020304" pitchFamily="18" charset="0"/>
            </a:endParaRPr>
          </a:p>
          <a:p>
            <a:r>
              <a:rPr lang="en-GB" altLang="en-US" sz="1600">
                <a:latin typeface="Times" panose="02020603050405020304" pitchFamily="18" charset="0"/>
              </a:rPr>
              <a:t>IntExp 	:=	Literal</a:t>
            </a:r>
          </a:p>
          <a:p>
            <a:r>
              <a:rPr lang="en-GB" altLang="en-US" sz="1600">
                <a:latin typeface="Times" panose="02020603050405020304" pitchFamily="18" charset="0"/>
              </a:rPr>
              <a:t>	|	IntExp Iop IntExp</a:t>
            </a:r>
          </a:p>
          <a:p>
            <a:endParaRPr lang="en-GB" altLang="en-US" sz="1600">
              <a:latin typeface="Times" panose="02020603050405020304" pitchFamily="18" charset="0"/>
            </a:endParaRPr>
          </a:p>
          <a:p>
            <a:r>
              <a:rPr lang="en-GB" altLang="en-US" sz="1600">
                <a:latin typeface="Times" panose="02020603050405020304" pitchFamily="18" charset="0"/>
              </a:rPr>
              <a:t>Iop	:=	+ | - | * | / | …</a:t>
            </a:r>
          </a:p>
          <a:p>
            <a:endParaRPr lang="en-GB" altLang="en-US" sz="1800">
              <a:latin typeface="Times" panose="02020603050405020304" pitchFamily="18" charset="0"/>
            </a:endParaRPr>
          </a:p>
          <a:p>
            <a:endParaRPr lang="en-GB" altLang="en-US" sz="1800">
              <a:latin typeface="Times" panose="02020603050405020304" pitchFamily="18" charset="0"/>
            </a:endParaRPr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F935E869-48D2-463F-85E9-D46B30918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971800"/>
            <a:ext cx="3733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>
                <a:latin typeface="Times" panose="02020603050405020304" pitchFamily="18" charset="0"/>
              </a:rPr>
              <a:t>Exp	:=	Literal</a:t>
            </a:r>
          </a:p>
          <a:p>
            <a:r>
              <a:rPr lang="en-GB" altLang="en-US" sz="1600">
                <a:latin typeface="Times" panose="02020603050405020304" pitchFamily="18" charset="0"/>
              </a:rPr>
              <a:t>	|	Exp op Exp</a:t>
            </a:r>
          </a:p>
          <a:p>
            <a:endParaRPr lang="en-GB" altLang="en-US" sz="1600">
              <a:latin typeface="Times" panose="02020603050405020304" pitchFamily="18" charset="0"/>
            </a:endParaRPr>
          </a:p>
          <a:p>
            <a:r>
              <a:rPr lang="en-GB" altLang="en-US" sz="1600">
                <a:latin typeface="Times" panose="02020603050405020304" pitchFamily="18" charset="0"/>
              </a:rPr>
              <a:t>Op	:= 	&amp; | or | + | - | * | / | …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FA6DF096-D5CF-44D5-9F0F-B8227E4D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863" y="3067050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b="1">
                <a:latin typeface="Times" panose="02020603050405020304" pitchFamily="18" charset="0"/>
              </a:rPr>
              <a:t>vs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0ED1283-5DF2-4C9D-BC7B-ADE0C589E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DD5091C-1B8B-4C98-9D96-7DF7DEFE8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730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 </a:t>
            </a:r>
            <a:r>
              <a:rPr lang="en-US" altLang="en-US" b="1"/>
              <a:t>Pascal:</a:t>
            </a:r>
          </a:p>
          <a:p>
            <a:pPr eaLnBrk="1" hangingPunct="1">
              <a:buFontTx/>
              <a:buNone/>
            </a:pPr>
            <a:r>
              <a:rPr lang="en-US" altLang="en-US"/>
              <a:t>Pascal was explicitly designed to be easy to implement with a single pass compiler:</a:t>
            </a:r>
          </a:p>
          <a:p>
            <a:pPr lvl="1" eaLnBrk="1" hangingPunct="1"/>
            <a:r>
              <a:rPr lang="en-US" altLang="en-US"/>
              <a:t>Every </a:t>
            </a:r>
            <a:r>
              <a:rPr lang="en-US" altLang="en-US" b="1"/>
              <a:t>identifier</a:t>
            </a:r>
            <a:r>
              <a:rPr lang="en-US" altLang="en-US"/>
              <a:t> must be </a:t>
            </a:r>
            <a:r>
              <a:rPr lang="en-US" altLang="en-US" b="1"/>
              <a:t>declared</a:t>
            </a:r>
            <a:r>
              <a:rPr lang="en-US" altLang="en-US"/>
              <a:t> </a:t>
            </a:r>
            <a:r>
              <a:rPr lang="en-US" altLang="en-US" b="1"/>
              <a:t>before </a:t>
            </a:r>
            <a:r>
              <a:rPr lang="en-US" altLang="en-US"/>
              <a:t>its first </a:t>
            </a:r>
            <a:r>
              <a:rPr lang="en-US" altLang="en-US" b="1"/>
              <a:t>use.</a:t>
            </a:r>
            <a:endParaRPr lang="en-US" altLang="en-US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49F939BF-93B9-4DF8-8F7E-F692C6B64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90938"/>
            <a:ext cx="381000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 n:integer;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inc;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n:=n+1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6D1597C2-8D72-409F-A542-EB94650DA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343400"/>
            <a:ext cx="3154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Undeclared Variable!  </a:t>
            </a:r>
          </a:p>
        </p:txBody>
      </p:sp>
      <p:sp>
        <p:nvSpPr>
          <p:cNvPr id="29702" name="Oval 6">
            <a:extLst>
              <a:ext uri="{FF2B5EF4-FFF2-40B4-BE49-F238E27FC236}">
                <a16:creationId xmlns:a16="http://schemas.microsoft.com/office/drawing/2014/main" id="{E992E3A4-95FE-4193-9FE8-94B4B5E8F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953000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3" name="Oval 7">
            <a:extLst>
              <a:ext uri="{FF2B5EF4-FFF2-40B4-BE49-F238E27FC236}">
                <a16:creationId xmlns:a16="http://schemas.microsoft.com/office/drawing/2014/main" id="{BEA5CD7E-6085-4629-8970-7C4538D4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657600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9704" name="AutoShape 8">
            <a:extLst>
              <a:ext uri="{FF2B5EF4-FFF2-40B4-BE49-F238E27FC236}">
                <a16:creationId xmlns:a16="http://schemas.microsoft.com/office/drawing/2014/main" id="{123282B1-1F4A-4305-BC6E-658FC116561C}"/>
              </a:ext>
            </a:extLst>
          </p:cNvPr>
          <p:cNvCxnSpPr>
            <a:cxnSpLocks noChangeShapeType="1"/>
            <a:stCxn id="29702" idx="0"/>
            <a:endCxn id="29703" idx="5"/>
          </p:cNvCxnSpPr>
          <p:nvPr/>
        </p:nvCxnSpPr>
        <p:spPr bwMode="auto">
          <a:xfrm rot="-5400000">
            <a:off x="658019" y="4356894"/>
            <a:ext cx="876300" cy="287338"/>
          </a:xfrm>
          <a:prstGeom prst="curvedConnector3">
            <a:avLst>
              <a:gd name="adj1" fmla="val 46194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5" name="Text Box 9">
            <a:extLst>
              <a:ext uri="{FF2B5EF4-FFF2-40B4-BE49-F238E27FC236}">
                <a16:creationId xmlns:a16="http://schemas.microsoft.com/office/drawing/2014/main" id="{DD2C1761-D0FA-4052-9E0B-33BD6D614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810000"/>
            <a:ext cx="3810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inc;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n:=n+1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 n:integer;</a:t>
            </a:r>
          </a:p>
        </p:txBody>
      </p:sp>
      <p:sp>
        <p:nvSpPr>
          <p:cNvPr id="29706" name="Oval 10">
            <a:extLst>
              <a:ext uri="{FF2B5EF4-FFF2-40B4-BE49-F238E27FC236}">
                <a16:creationId xmlns:a16="http://schemas.microsoft.com/office/drawing/2014/main" id="{6AB2EA0F-AEBB-49F2-B771-F40184E36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9707" name="AutoShape 11">
            <a:extLst>
              <a:ext uri="{FF2B5EF4-FFF2-40B4-BE49-F238E27FC236}">
                <a16:creationId xmlns:a16="http://schemas.microsoft.com/office/drawing/2014/main" id="{13CC9636-2A4A-4B6B-A490-32EEFC8A8AAD}"/>
              </a:ext>
            </a:extLst>
          </p:cNvPr>
          <p:cNvCxnSpPr>
            <a:cxnSpLocks noChangeShapeType="1"/>
            <a:stCxn id="29706" idx="0"/>
            <a:endCxn id="29708" idx="2"/>
          </p:cNvCxnSpPr>
          <p:nvPr/>
        </p:nvCxnSpPr>
        <p:spPr bwMode="auto">
          <a:xfrm flipV="1">
            <a:off x="5143500" y="3810000"/>
            <a:ext cx="53975" cy="67151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8" name="Text Box 12">
            <a:extLst>
              <a:ext uri="{FF2B5EF4-FFF2-40B4-BE49-F238E27FC236}">
                <a16:creationId xmlns:a16="http://schemas.microsoft.com/office/drawing/2014/main" id="{E9C08080-6FD8-42A6-99A1-54A330704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352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B13AEA8-24F6-4FCD-86D2-735C9B8CF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15FECAE-7400-4A43-8919-1CA8695DA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04138" cy="198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 </a:t>
            </a:r>
            <a:r>
              <a:rPr lang="en-US" altLang="en-US" b="1"/>
              <a:t>Pascal:</a:t>
            </a:r>
          </a:p>
          <a:p>
            <a:pPr lvl="1" eaLnBrk="1" hangingPunct="1"/>
            <a:r>
              <a:rPr lang="en-US" altLang="en-US"/>
              <a:t>Every </a:t>
            </a:r>
            <a:r>
              <a:rPr lang="en-US" altLang="en-US" b="1"/>
              <a:t>identifier</a:t>
            </a:r>
            <a:r>
              <a:rPr lang="en-US" altLang="en-US"/>
              <a:t> must be </a:t>
            </a:r>
            <a:r>
              <a:rPr lang="en-US" altLang="en-US" b="1"/>
              <a:t>declared</a:t>
            </a:r>
            <a:r>
              <a:rPr lang="en-US" altLang="en-US"/>
              <a:t> </a:t>
            </a:r>
            <a:r>
              <a:rPr lang="en-US" altLang="en-US" b="1"/>
              <a:t>before </a:t>
            </a:r>
            <a:r>
              <a:rPr lang="en-US" altLang="en-US"/>
              <a:t>it is </a:t>
            </a:r>
            <a:r>
              <a:rPr lang="en-US" altLang="en-US" b="1"/>
              <a:t>used. </a:t>
            </a:r>
          </a:p>
          <a:p>
            <a:pPr lvl="1" eaLnBrk="1" hangingPunct="1"/>
            <a:r>
              <a:rPr lang="en-US" altLang="en-US"/>
              <a:t>How to handle mutual recursion then?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C25E2E41-DDB3-44D5-A27D-457FE64A5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ping(x:integer)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pong(x-1);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pong(x:integer)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ping(x);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</p:txBody>
      </p:sp>
      <p:sp>
        <p:nvSpPr>
          <p:cNvPr id="30725" name="Oval 5">
            <a:extLst>
              <a:ext uri="{FF2B5EF4-FFF2-40B4-BE49-F238E27FC236}">
                <a16:creationId xmlns:a16="http://schemas.microsoft.com/office/drawing/2014/main" id="{C283DF0E-D22F-425E-AB86-48EA79A0C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05400"/>
            <a:ext cx="9144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6" name="Oval 6">
            <a:extLst>
              <a:ext uri="{FF2B5EF4-FFF2-40B4-BE49-F238E27FC236}">
                <a16:creationId xmlns:a16="http://schemas.microsoft.com/office/drawing/2014/main" id="{20CDE571-027B-4810-A7C9-9F6934FCE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670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727" name="AutoShape 7">
            <a:extLst>
              <a:ext uri="{FF2B5EF4-FFF2-40B4-BE49-F238E27FC236}">
                <a16:creationId xmlns:a16="http://schemas.microsoft.com/office/drawing/2014/main" id="{FB769953-EF65-4F14-A3D3-0009140CAECE}"/>
              </a:ext>
            </a:extLst>
          </p:cNvPr>
          <p:cNvCxnSpPr>
            <a:cxnSpLocks noChangeShapeType="1"/>
            <a:stCxn id="30725" idx="6"/>
            <a:endCxn id="30726" idx="6"/>
          </p:cNvCxnSpPr>
          <p:nvPr/>
        </p:nvCxnSpPr>
        <p:spPr bwMode="auto">
          <a:xfrm flipV="1">
            <a:off x="2681288" y="2895600"/>
            <a:ext cx="533400" cy="2438400"/>
          </a:xfrm>
          <a:prstGeom prst="curvedConnector3">
            <a:avLst>
              <a:gd name="adj1" fmla="val 268745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8" name="Oval 8">
            <a:extLst>
              <a:ext uri="{FF2B5EF4-FFF2-40B4-BE49-F238E27FC236}">
                <a16:creationId xmlns:a16="http://schemas.microsoft.com/office/drawing/2014/main" id="{DBAEBF7A-CD9D-43AD-91CD-BCEFFB842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4290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Oval 9">
            <a:extLst>
              <a:ext uri="{FF2B5EF4-FFF2-40B4-BE49-F238E27FC236}">
                <a16:creationId xmlns:a16="http://schemas.microsoft.com/office/drawing/2014/main" id="{6126BCFA-4A0E-4D70-946C-2663F7A26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3434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730" name="AutoShape 10">
            <a:extLst>
              <a:ext uri="{FF2B5EF4-FFF2-40B4-BE49-F238E27FC236}">
                <a16:creationId xmlns:a16="http://schemas.microsoft.com/office/drawing/2014/main" id="{889A110D-2F68-47CD-8B5A-7DB5F5E8D91B}"/>
              </a:ext>
            </a:extLst>
          </p:cNvPr>
          <p:cNvCxnSpPr>
            <a:cxnSpLocks noChangeShapeType="1"/>
            <a:stCxn id="30728" idx="6"/>
            <a:endCxn id="30729" idx="7"/>
          </p:cNvCxnSpPr>
          <p:nvPr/>
        </p:nvCxnSpPr>
        <p:spPr bwMode="auto">
          <a:xfrm>
            <a:off x="2697163" y="3657600"/>
            <a:ext cx="358775" cy="738188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1" name="Line 11">
            <a:extLst>
              <a:ext uri="{FF2B5EF4-FFF2-40B4-BE49-F238E27FC236}">
                <a16:creationId xmlns:a16="http://schemas.microsoft.com/office/drawing/2014/main" id="{05165965-36BD-4523-8DF0-0F26A06CD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2286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7C0CDE85-7B72-44D4-A498-BECDCAA9C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95600" y="3810000"/>
            <a:ext cx="1524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95F82FB-DF2D-4141-931D-45E8EF261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AA62C03-E728-48DE-863E-8EEFF78AE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2663" y="762000"/>
            <a:ext cx="7704137" cy="1196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 </a:t>
            </a:r>
            <a:r>
              <a:rPr lang="en-US" altLang="en-US" b="1"/>
              <a:t>Pascal:</a:t>
            </a:r>
          </a:p>
          <a:p>
            <a:pPr lvl="1" eaLnBrk="1" hangingPunct="1"/>
            <a:r>
              <a:rPr lang="en-US" altLang="en-US"/>
              <a:t>Every </a:t>
            </a:r>
            <a:r>
              <a:rPr lang="en-US" altLang="en-US" b="1"/>
              <a:t>identifier</a:t>
            </a:r>
            <a:r>
              <a:rPr lang="en-US" altLang="en-US"/>
              <a:t> must be </a:t>
            </a:r>
            <a:r>
              <a:rPr lang="en-US" altLang="en-US" b="1"/>
              <a:t>declared</a:t>
            </a:r>
            <a:r>
              <a:rPr lang="en-US" altLang="en-US"/>
              <a:t> </a:t>
            </a:r>
            <a:r>
              <a:rPr lang="en-US" altLang="en-US" b="1"/>
              <a:t>before </a:t>
            </a:r>
            <a:r>
              <a:rPr lang="en-US" altLang="en-US"/>
              <a:t>it is </a:t>
            </a:r>
            <a:r>
              <a:rPr lang="en-US" altLang="en-US" b="1"/>
              <a:t>used. </a:t>
            </a:r>
          </a:p>
          <a:p>
            <a:pPr lvl="1" eaLnBrk="1" hangingPunct="1"/>
            <a:r>
              <a:rPr lang="en-US" altLang="en-US"/>
              <a:t>How to handle mutual recursion then?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0B08150B-B781-4CD6-A966-CECB0739A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Courier New" panose="02070309020205020404" pitchFamily="49" charset="0"/>
              </a:rPr>
              <a:t>forward procedure pong(x:integer)</a:t>
            </a:r>
            <a:endParaRPr lang="en-US" altLang="en-US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ping(x:integer)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pong(x-1);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pong(x:integer)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ping(x);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</p:txBody>
      </p:sp>
      <p:sp>
        <p:nvSpPr>
          <p:cNvPr id="31749" name="Oval 5">
            <a:extLst>
              <a:ext uri="{FF2B5EF4-FFF2-40B4-BE49-F238E27FC236}">
                <a16:creationId xmlns:a16="http://schemas.microsoft.com/office/drawing/2014/main" id="{E5D0DB3A-8979-4BA2-9327-36FD5C748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743200"/>
            <a:ext cx="9144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Oval 6">
            <a:extLst>
              <a:ext uri="{FF2B5EF4-FFF2-40B4-BE49-F238E27FC236}">
                <a16:creationId xmlns:a16="http://schemas.microsoft.com/office/drawing/2014/main" id="{CE8ADAB4-27B9-48C7-A9F9-E44CABA52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51" name="AutoShape 7">
            <a:extLst>
              <a:ext uri="{FF2B5EF4-FFF2-40B4-BE49-F238E27FC236}">
                <a16:creationId xmlns:a16="http://schemas.microsoft.com/office/drawing/2014/main" id="{F113B1EF-8C31-48BA-B53D-2746219D4D62}"/>
              </a:ext>
            </a:extLst>
          </p:cNvPr>
          <p:cNvCxnSpPr>
            <a:cxnSpLocks noChangeShapeType="1"/>
            <a:stCxn id="31750" idx="6"/>
            <a:endCxn id="31749" idx="4"/>
          </p:cNvCxnSpPr>
          <p:nvPr/>
        </p:nvCxnSpPr>
        <p:spPr bwMode="auto">
          <a:xfrm flipV="1">
            <a:off x="2681288" y="3214688"/>
            <a:ext cx="1509712" cy="1052512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2" name="Oval 8">
            <a:extLst>
              <a:ext uri="{FF2B5EF4-FFF2-40B4-BE49-F238E27FC236}">
                <a16:creationId xmlns:a16="http://schemas.microsoft.com/office/drawing/2014/main" id="{9E8BA58E-9339-41F3-AAA7-CCA20DF71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53" name="AutoShape 9">
            <a:extLst>
              <a:ext uri="{FF2B5EF4-FFF2-40B4-BE49-F238E27FC236}">
                <a16:creationId xmlns:a16="http://schemas.microsoft.com/office/drawing/2014/main" id="{92832168-6514-4C3F-815E-E3E34A2C3AF9}"/>
              </a:ext>
            </a:extLst>
          </p:cNvPr>
          <p:cNvCxnSpPr>
            <a:cxnSpLocks noChangeShapeType="1"/>
            <a:stCxn id="31752" idx="6"/>
            <a:endCxn id="31749" idx="5"/>
          </p:cNvCxnSpPr>
          <p:nvPr/>
        </p:nvCxnSpPr>
        <p:spPr bwMode="auto">
          <a:xfrm flipV="1">
            <a:off x="3214688" y="3148013"/>
            <a:ext cx="1300162" cy="195738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4" name="Text Box 10">
            <a:extLst>
              <a:ext uri="{FF2B5EF4-FFF2-40B4-BE49-F238E27FC236}">
                <a16:creationId xmlns:a16="http://schemas.microsoft.com/office/drawing/2014/main" id="{59E99B73-D8B2-4F77-BFD4-48CA8540D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4479925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Times" panose="02020603050405020304" pitchFamily="18" charset="0"/>
              </a:rPr>
              <a:t>OK!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6269AB8-C82B-4F8A-AD42-B01A92D89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Contextual Analysis Phase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6222909-6211-4563-804C-A5AB8B002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Purposes:</a:t>
            </a:r>
          </a:p>
          <a:p>
            <a:pPr lvl="1" eaLnBrk="1" hangingPunct="1"/>
            <a:r>
              <a:rPr lang="en-GB" altLang="en-US" dirty="0"/>
              <a:t>Finish syntax analysis by deriving context-sensitive information </a:t>
            </a:r>
          </a:p>
          <a:p>
            <a:pPr lvl="1" eaLnBrk="1" hangingPunct="1"/>
            <a:r>
              <a:rPr lang="en-GB" altLang="en-US" dirty="0"/>
              <a:t>Associate semantic routines with individual productions of the context free grammar or subtrees of the AST</a:t>
            </a:r>
          </a:p>
          <a:p>
            <a:pPr lvl="1" eaLnBrk="1" hangingPunct="1"/>
            <a:r>
              <a:rPr lang="en-GB" altLang="en-US" dirty="0"/>
              <a:t>Start to interpret meaning of program based on its syntactic structure</a:t>
            </a:r>
          </a:p>
          <a:p>
            <a:pPr lvl="1" eaLnBrk="1" hangingPunct="1"/>
            <a:r>
              <a:rPr lang="en-GB" altLang="en-US" dirty="0"/>
              <a:t>Prepare for the final stage of compilation: Code generation</a:t>
            </a:r>
          </a:p>
          <a:p>
            <a:pPr lvl="1"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318183A-EE17-47D5-A78E-25C94E919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C53AE0A-E27C-415C-B0A2-1864E8941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04138" cy="1196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 </a:t>
            </a:r>
            <a:r>
              <a:rPr lang="en-US" altLang="en-US" b="1"/>
              <a:t>SML:</a:t>
            </a:r>
          </a:p>
          <a:p>
            <a:pPr lvl="1" eaLnBrk="1" hangingPunct="1"/>
            <a:r>
              <a:rPr lang="en-US" altLang="en-US"/>
              <a:t>Every </a:t>
            </a:r>
            <a:r>
              <a:rPr lang="en-US" altLang="en-US" b="1"/>
              <a:t>identifier</a:t>
            </a:r>
            <a:r>
              <a:rPr lang="en-US" altLang="en-US"/>
              <a:t> must be </a:t>
            </a:r>
            <a:r>
              <a:rPr lang="en-US" altLang="en-US" b="1"/>
              <a:t>declared</a:t>
            </a:r>
            <a:r>
              <a:rPr lang="en-US" altLang="en-US"/>
              <a:t> </a:t>
            </a:r>
            <a:r>
              <a:rPr lang="en-US" altLang="en-US" b="1"/>
              <a:t>before </a:t>
            </a:r>
            <a:r>
              <a:rPr lang="en-US" altLang="en-US"/>
              <a:t>it is </a:t>
            </a:r>
            <a:r>
              <a:rPr lang="en-US" altLang="en-US" b="1"/>
              <a:t>used. </a:t>
            </a:r>
          </a:p>
          <a:p>
            <a:pPr lvl="1" eaLnBrk="1" hangingPunct="1"/>
            <a:r>
              <a:rPr lang="en-US" altLang="en-US"/>
              <a:t>How to handle mutual recursion then?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62D3C90C-95DB-46C1-B822-3D4B9CF0B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fun ping(x:int)=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pong(x-1) ...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fun pong(x:int)=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ping(x)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564229" name="Text Box 5">
            <a:extLst>
              <a:ext uri="{FF2B5EF4-FFF2-40B4-BE49-F238E27FC236}">
                <a16:creationId xmlns:a16="http://schemas.microsoft.com/office/drawing/2014/main" id="{C57A19C9-09FF-42DE-80C6-B6B3A3E3E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508500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Times" panose="02020603050405020304" pitchFamily="18" charset="0"/>
              </a:rPr>
              <a:t>OK!</a:t>
            </a:r>
          </a:p>
        </p:txBody>
      </p:sp>
      <p:grpSp>
        <p:nvGrpSpPr>
          <p:cNvPr id="564230" name="Group 6">
            <a:extLst>
              <a:ext uri="{FF2B5EF4-FFF2-40B4-BE49-F238E27FC236}">
                <a16:creationId xmlns:a16="http://schemas.microsoft.com/office/drawing/2014/main" id="{47AE9CB6-52B3-4A6A-BE86-175FBE7C3930}"/>
              </a:ext>
            </a:extLst>
          </p:cNvPr>
          <p:cNvGrpSpPr>
            <a:grpSpLocks/>
          </p:cNvGrpSpPr>
          <p:nvPr/>
        </p:nvGrpSpPr>
        <p:grpSpPr bwMode="auto">
          <a:xfrm>
            <a:off x="1619250" y="3644900"/>
            <a:ext cx="1063625" cy="1681163"/>
            <a:chOff x="1020" y="2296"/>
            <a:chExt cx="670" cy="1059"/>
          </a:xfrm>
        </p:grpSpPr>
        <p:sp>
          <p:nvSpPr>
            <p:cNvPr id="32781" name="Oval 7">
              <a:extLst>
                <a:ext uri="{FF2B5EF4-FFF2-40B4-BE49-F238E27FC236}">
                  <a16:creationId xmlns:a16="http://schemas.microsoft.com/office/drawing/2014/main" id="{27798108-F2A2-4BF1-9F70-D1074D5DD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296"/>
              <a:ext cx="624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32782" name="AutoShape 8">
              <a:extLst>
                <a:ext uri="{FF2B5EF4-FFF2-40B4-BE49-F238E27FC236}">
                  <a16:creationId xmlns:a16="http://schemas.microsoft.com/office/drawing/2014/main" id="{8FF56BD5-8B9C-4111-B643-74EFBBFACC50}"/>
                </a:ext>
              </a:extLst>
            </p:cNvPr>
            <p:cNvCxnSpPr>
              <a:cxnSpLocks noChangeShapeType="1"/>
              <a:stCxn id="32781" idx="5"/>
              <a:endCxn id="32783" idx="7"/>
            </p:cNvCxnSpPr>
            <p:nvPr/>
          </p:nvCxnSpPr>
          <p:spPr bwMode="auto">
            <a:xfrm rot="16200000" flipH="1">
              <a:off x="1301" y="2803"/>
              <a:ext cx="549" cy="46"/>
            </a:xfrm>
            <a:prstGeom prst="curvedConnector3">
              <a:avLst>
                <a:gd name="adj1" fmla="val 49907"/>
              </a:avLst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783" name="Oval 9">
              <a:extLst>
                <a:ext uri="{FF2B5EF4-FFF2-40B4-BE49-F238E27FC236}">
                  <a16:creationId xmlns:a16="http://schemas.microsoft.com/office/drawing/2014/main" id="{494EDE36-6FBD-4B8F-9199-49DDEF635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3067"/>
              <a:ext cx="624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64234" name="Group 10">
            <a:extLst>
              <a:ext uri="{FF2B5EF4-FFF2-40B4-BE49-F238E27FC236}">
                <a16:creationId xmlns:a16="http://schemas.microsoft.com/office/drawing/2014/main" id="{C73A68B0-03CF-4549-9619-19AE58437EBB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4221163"/>
            <a:ext cx="228600" cy="304800"/>
            <a:chOff x="3696" y="2704"/>
            <a:chExt cx="144" cy="192"/>
          </a:xfrm>
        </p:grpSpPr>
        <p:sp>
          <p:nvSpPr>
            <p:cNvPr id="32779" name="Line 11">
              <a:extLst>
                <a:ext uri="{FF2B5EF4-FFF2-40B4-BE49-F238E27FC236}">
                  <a16:creationId xmlns:a16="http://schemas.microsoft.com/office/drawing/2014/main" id="{5BFFCBD5-DF71-4C8F-A4A2-9D968A63C7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2" y="2704"/>
              <a:ext cx="96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Line 12">
              <a:extLst>
                <a:ext uri="{FF2B5EF4-FFF2-40B4-BE49-F238E27FC236}">
                  <a16:creationId xmlns:a16="http://schemas.microsoft.com/office/drawing/2014/main" id="{4AE7C359-4BC5-4519-A71F-6368B09993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704"/>
              <a:ext cx="144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4237" name="Group 13">
            <a:extLst>
              <a:ext uri="{FF2B5EF4-FFF2-40B4-BE49-F238E27FC236}">
                <a16:creationId xmlns:a16="http://schemas.microsoft.com/office/drawing/2014/main" id="{26BB45D1-706F-4680-90D4-F97C1B86E860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365625"/>
            <a:ext cx="1079500" cy="719138"/>
            <a:chOff x="3198" y="2523"/>
            <a:chExt cx="680" cy="453"/>
          </a:xfrm>
        </p:grpSpPr>
        <p:sp>
          <p:nvSpPr>
            <p:cNvPr id="32777" name="Oval 14">
              <a:extLst>
                <a:ext uri="{FF2B5EF4-FFF2-40B4-BE49-F238E27FC236}">
                  <a16:creationId xmlns:a16="http://schemas.microsoft.com/office/drawing/2014/main" id="{87251086-299F-4EDE-8D69-54AEDAB33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23"/>
              <a:ext cx="680" cy="453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78" name="Text Box 15">
              <a:extLst>
                <a:ext uri="{FF2B5EF4-FFF2-40B4-BE49-F238E27FC236}">
                  <a16:creationId xmlns:a16="http://schemas.microsoft.com/office/drawing/2014/main" id="{DF838ADA-06A7-449D-8EE7-966A43403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2614"/>
              <a:ext cx="461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GB" altLang="en-US">
                  <a:latin typeface="Courier New" panose="02070309020205020404" pitchFamily="49" charset="0"/>
                </a:rPr>
                <a:t>and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43B40D4-FD3F-463E-A560-B18A9C940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  <a:endParaRPr lang="en-GB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AF26F4C-B57F-45D4-AAAA-46E90D46A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534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w Cen MT" panose="020B0602020104020603" pitchFamily="34" charset="0"/>
              </a:rPr>
              <a:t>Example </a:t>
            </a:r>
            <a:r>
              <a:rPr lang="en-US" altLang="en-US" sz="2800" b="1">
                <a:latin typeface="Tw Cen MT" panose="020B0602020104020603" pitchFamily="34" charset="0"/>
              </a:rPr>
              <a:t>Java: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 b="1">
                <a:latin typeface="Tw Cen MT" panose="020B0602020104020603" pitchFamily="34" charset="0"/>
              </a:rPr>
              <a:t>identifiers</a:t>
            </a:r>
            <a:r>
              <a:rPr lang="en-US" altLang="en-US" sz="2800">
                <a:latin typeface="Tw Cen MT" panose="020B0602020104020603" pitchFamily="34" charset="0"/>
              </a:rPr>
              <a:t> can be </a:t>
            </a:r>
            <a:r>
              <a:rPr lang="en-US" altLang="en-US" sz="2800" b="1">
                <a:latin typeface="Tw Cen MT" panose="020B0602020104020603" pitchFamily="34" charset="0"/>
              </a:rPr>
              <a:t>used</a:t>
            </a:r>
            <a:r>
              <a:rPr lang="en-US" altLang="en-US" sz="2800">
                <a:latin typeface="Tw Cen MT" panose="020B0602020104020603" pitchFamily="34" charset="0"/>
              </a:rPr>
              <a:t> </a:t>
            </a:r>
            <a:r>
              <a:rPr lang="en-US" altLang="en-US" sz="2800" b="1">
                <a:latin typeface="Tw Cen MT" panose="020B0602020104020603" pitchFamily="34" charset="0"/>
              </a:rPr>
              <a:t>before </a:t>
            </a:r>
            <a:r>
              <a:rPr lang="en-US" altLang="en-US" sz="2800">
                <a:latin typeface="Tw Cen MT" panose="020B0602020104020603" pitchFamily="34" charset="0"/>
              </a:rPr>
              <a:t>they are </a:t>
            </a:r>
            <a:r>
              <a:rPr lang="en-US" altLang="en-US" sz="2800" b="1">
                <a:latin typeface="Tw Cen MT" panose="020B0602020104020603" pitchFamily="34" charset="0"/>
              </a:rPr>
              <a:t>declared. 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>
                <a:latin typeface="Tw Cen MT" panose="020B0602020104020603" pitchFamily="34" charset="0"/>
              </a:rPr>
              <a:t>thus a Java compiler needs at least two passes  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200CE33F-661F-404E-B391-30F06AC58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Class Example {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void inc() { n = n + 1; }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int n;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void use() { n = 0 ; inc(); }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797" name="Oval 5">
            <a:extLst>
              <a:ext uri="{FF2B5EF4-FFF2-40B4-BE49-F238E27FC236}">
                <a16:creationId xmlns:a16="http://schemas.microsoft.com/office/drawing/2014/main" id="{AD7F2B7D-44A1-4606-BBB1-6946A00A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3789363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8" name="Oval 6">
            <a:extLst>
              <a:ext uri="{FF2B5EF4-FFF2-40B4-BE49-F238E27FC236}">
                <a16:creationId xmlns:a16="http://schemas.microsoft.com/office/drawing/2014/main" id="{A4A904AD-A76D-4841-A31C-7265ADBDF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3284538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Oval 7">
            <a:extLst>
              <a:ext uri="{FF2B5EF4-FFF2-40B4-BE49-F238E27FC236}">
                <a16:creationId xmlns:a16="http://schemas.microsoft.com/office/drawing/2014/main" id="{618264C3-FEA5-4E5B-BFD5-F5AC5F26A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284538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Oval 8">
            <a:extLst>
              <a:ext uri="{FF2B5EF4-FFF2-40B4-BE49-F238E27FC236}">
                <a16:creationId xmlns:a16="http://schemas.microsoft.com/office/drawing/2014/main" id="{CBE80946-9BA6-473E-B294-9B3EEB1C9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365625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1" name="AutoShape 9">
            <a:extLst>
              <a:ext uri="{FF2B5EF4-FFF2-40B4-BE49-F238E27FC236}">
                <a16:creationId xmlns:a16="http://schemas.microsoft.com/office/drawing/2014/main" id="{EA92A67C-9CAB-434B-88E1-1FEEA6D7D830}"/>
              </a:ext>
            </a:extLst>
          </p:cNvPr>
          <p:cNvCxnSpPr>
            <a:cxnSpLocks noChangeShapeType="1"/>
            <a:endCxn id="33798" idx="4"/>
          </p:cNvCxnSpPr>
          <p:nvPr/>
        </p:nvCxnSpPr>
        <p:spPr bwMode="auto">
          <a:xfrm flipV="1">
            <a:off x="2555875" y="3756025"/>
            <a:ext cx="1343025" cy="293688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2" name="AutoShape 10">
            <a:extLst>
              <a:ext uri="{FF2B5EF4-FFF2-40B4-BE49-F238E27FC236}">
                <a16:creationId xmlns:a16="http://schemas.microsoft.com/office/drawing/2014/main" id="{6C830BF2-8570-45A5-AA32-7E0207932C63}"/>
              </a:ext>
            </a:extLst>
          </p:cNvPr>
          <p:cNvCxnSpPr>
            <a:cxnSpLocks noChangeShapeType="1"/>
            <a:endCxn id="33799" idx="4"/>
          </p:cNvCxnSpPr>
          <p:nvPr/>
        </p:nvCxnSpPr>
        <p:spPr bwMode="auto">
          <a:xfrm flipV="1">
            <a:off x="2555875" y="3756025"/>
            <a:ext cx="2135188" cy="293688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3" name="AutoShape 11">
            <a:extLst>
              <a:ext uri="{FF2B5EF4-FFF2-40B4-BE49-F238E27FC236}">
                <a16:creationId xmlns:a16="http://schemas.microsoft.com/office/drawing/2014/main" id="{A6386335-AE5A-45B7-8DE2-B2FA651BB3E4}"/>
              </a:ext>
            </a:extLst>
          </p:cNvPr>
          <p:cNvCxnSpPr>
            <a:cxnSpLocks noChangeShapeType="1"/>
            <a:endCxn id="33800" idx="2"/>
          </p:cNvCxnSpPr>
          <p:nvPr/>
        </p:nvCxnSpPr>
        <p:spPr bwMode="auto">
          <a:xfrm>
            <a:off x="2555875" y="4049713"/>
            <a:ext cx="1209675" cy="544512"/>
          </a:xfrm>
          <a:prstGeom prst="curvedConnector3">
            <a:avLst>
              <a:gd name="adj1" fmla="val 50523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0A27B48-2274-4895-A988-FD42198F6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Contextual Analysis -&gt; Decorated AST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C108F1FC-9BD3-42FF-A554-E46B8C400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18669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7BCE89E0-0799-46C5-9DD8-CA770E804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24765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34821" name="AutoShape 5">
            <a:extLst>
              <a:ext uri="{FF2B5EF4-FFF2-40B4-BE49-F238E27FC236}">
                <a16:creationId xmlns:a16="http://schemas.microsoft.com/office/drawing/2014/main" id="{EACAE4D3-475F-4942-BB25-9B65D22E5103}"/>
              </a:ext>
            </a:extLst>
          </p:cNvPr>
          <p:cNvCxnSpPr>
            <a:cxnSpLocks noChangeShapeType="1"/>
            <a:endCxn id="34819" idx="0"/>
          </p:cNvCxnSpPr>
          <p:nvPr/>
        </p:nvCxnSpPr>
        <p:spPr bwMode="auto">
          <a:xfrm>
            <a:off x="1663700" y="12239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2" name="AutoShape 6">
            <a:extLst>
              <a:ext uri="{FF2B5EF4-FFF2-40B4-BE49-F238E27FC236}">
                <a16:creationId xmlns:a16="http://schemas.microsoft.com/office/drawing/2014/main" id="{6ACC8F2F-8637-478D-8DC7-DB0C561DA466}"/>
              </a:ext>
            </a:extLst>
          </p:cNvPr>
          <p:cNvCxnSpPr>
            <a:cxnSpLocks noChangeShapeType="1"/>
            <a:stCxn id="34819" idx="2"/>
          </p:cNvCxnSpPr>
          <p:nvPr/>
        </p:nvCxnSpPr>
        <p:spPr bwMode="auto">
          <a:xfrm>
            <a:off x="1663700" y="23669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3" name="Text Box 7">
            <a:extLst>
              <a:ext uri="{FF2B5EF4-FFF2-40B4-BE49-F238E27FC236}">
                <a16:creationId xmlns:a16="http://schemas.microsoft.com/office/drawing/2014/main" id="{E3CEA330-E688-4CDE-AB30-C6755A40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100" y="18796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id="{235536F6-DECB-47BE-946D-25595A8D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1117600"/>
            <a:ext cx="289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cxnSp>
        <p:nvCxnSpPr>
          <p:cNvPr id="34825" name="AutoShape 9">
            <a:extLst>
              <a:ext uri="{FF2B5EF4-FFF2-40B4-BE49-F238E27FC236}">
                <a16:creationId xmlns:a16="http://schemas.microsoft.com/office/drawing/2014/main" id="{CB08C5AB-6CF8-4CE9-A3F6-6B16CAC68BF8}"/>
              </a:ext>
            </a:extLst>
          </p:cNvPr>
          <p:cNvCxnSpPr>
            <a:cxnSpLocks noChangeShapeType="1"/>
            <a:stCxn id="34819" idx="3"/>
            <a:endCxn id="34823" idx="1"/>
          </p:cNvCxnSpPr>
          <p:nvPr/>
        </p:nvCxnSpPr>
        <p:spPr bwMode="auto">
          <a:xfrm flipV="1">
            <a:off x="3049588" y="2108200"/>
            <a:ext cx="1814512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6" name="Text Box 10">
            <a:extLst>
              <a:ext uri="{FF2B5EF4-FFF2-40B4-BE49-F238E27FC236}">
                <a16:creationId xmlns:a16="http://schemas.microsoft.com/office/drawing/2014/main" id="{AF5E5962-63FC-4B1F-97A4-3CA360018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305175"/>
            <a:ext cx="8647112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538" indent="-2333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Contextual analysis: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Scope checking: verify that all applied occurrences of identifiers are declared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Type checking: verify that all operations in the program are used according to their type rules.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latin typeface="Times" panose="02020603050405020304" pitchFamily="18" charset="0"/>
              </a:rPr>
              <a:t>Annotate AST: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Applied identifier occurrences =&gt; declaration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Expressions =&gt; Type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9F6F9E7-1757-431E-8317-59A2F8EE7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 Pass Compiler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AA4A52D5-7E36-41C4-9FA8-86ECFA045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038475"/>
            <a:ext cx="2205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Compiler Driver</a:t>
            </a:r>
          </a:p>
        </p:txBody>
      </p:sp>
      <p:sp>
        <p:nvSpPr>
          <p:cNvPr id="35844" name="Line 4">
            <a:extLst>
              <a:ext uri="{FF2B5EF4-FFF2-40B4-BE49-F238E27FC236}">
                <a16:creationId xmlns:a16="http://schemas.microsoft.com/office/drawing/2014/main" id="{8E8DB874-0163-4597-A15F-1C93588812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495675"/>
            <a:ext cx="3114675" cy="771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AE8ED7DD-EE9D-4F53-80F5-2060E8248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Syntactic Analyzer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C9923ACC-6C33-4720-9F75-47EA9AFE7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D0522B29-13E7-4E66-AE89-8F4B71C7D1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505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id="{C06384D4-93E0-4C16-88E1-9D0865B18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338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AACA870C-2FF4-4E27-8FE8-FF9A98368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343400"/>
            <a:ext cx="271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Contextual Analyzer</a:t>
            </a:r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51B4B311-78E5-4CEC-9C70-10D2C7299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2895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09DF68E3-CA4F-4E0E-9134-6BC84746A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212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Code Generator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63FE6C3D-ADB8-4660-82B5-F55FA5F8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BF1B0807-C78D-4041-932B-170745F45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7335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Dependency diagram of a typical Multi Pass Compiler:</a:t>
            </a:r>
          </a:p>
        </p:txBody>
      </p:sp>
      <p:sp>
        <p:nvSpPr>
          <p:cNvPr id="35854" name="Text Box 14">
            <a:extLst>
              <a:ext uri="{FF2B5EF4-FFF2-40B4-BE49-F238E27FC236}">
                <a16:creationId xmlns:a16="http://schemas.microsoft.com/office/drawing/2014/main" id="{82F167F4-C335-427C-8E49-E0AEFD217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883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 multi pass compiler makes several passes over the program. The output of a preceding phase is stored in a data structure and used by subsequent phases.</a:t>
            </a:r>
          </a:p>
        </p:txBody>
      </p:sp>
      <p:grpSp>
        <p:nvGrpSpPr>
          <p:cNvPr id="35855" name="Group 15">
            <a:extLst>
              <a:ext uri="{FF2B5EF4-FFF2-40B4-BE49-F238E27FC236}">
                <a16:creationId xmlns:a16="http://schemas.microsoft.com/office/drawing/2014/main" id="{7E9CC64F-9DAA-401D-B3DB-681BDEFD919B}"/>
              </a:ext>
            </a:extLst>
          </p:cNvPr>
          <p:cNvGrpSpPr>
            <a:grpSpLocks/>
          </p:cNvGrpSpPr>
          <p:nvPr/>
        </p:nvGrpSpPr>
        <p:grpSpPr bwMode="auto">
          <a:xfrm>
            <a:off x="0" y="4648200"/>
            <a:ext cx="9118600" cy="1371600"/>
            <a:chOff x="0" y="2928"/>
            <a:chExt cx="5744" cy="864"/>
          </a:xfrm>
        </p:grpSpPr>
        <p:sp>
          <p:nvSpPr>
            <p:cNvPr id="35857" name="Line 16">
              <a:extLst>
                <a:ext uri="{FF2B5EF4-FFF2-40B4-BE49-F238E27FC236}">
                  <a16:creationId xmlns:a16="http://schemas.microsoft.com/office/drawing/2014/main" id="{2846CA20-3EA7-41FB-AD45-753387B1B4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" y="3024"/>
              <a:ext cx="528" cy="4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Text Box 17">
              <a:extLst>
                <a:ext uri="{FF2B5EF4-FFF2-40B4-BE49-F238E27FC236}">
                  <a16:creationId xmlns:a16="http://schemas.microsoft.com/office/drawing/2014/main" id="{146B24C3-730B-471A-AF2F-F560888DF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2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59" name="Text Box 18">
              <a:extLst>
                <a:ext uri="{FF2B5EF4-FFF2-40B4-BE49-F238E27FC236}">
                  <a16:creationId xmlns:a16="http://schemas.microsoft.com/office/drawing/2014/main" id="{E4E7D5DB-2BE7-4066-92AB-99EBBBB4D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04"/>
              <a:ext cx="10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Source Text</a:t>
              </a:r>
            </a:p>
          </p:txBody>
        </p:sp>
        <p:sp>
          <p:nvSpPr>
            <p:cNvPr id="35860" name="Line 19">
              <a:extLst>
                <a:ext uri="{FF2B5EF4-FFF2-40B4-BE49-F238E27FC236}">
                  <a16:creationId xmlns:a16="http://schemas.microsoft.com/office/drawing/2014/main" id="{B2038422-4C82-4FE7-9EFE-DA4261E0D6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Text Box 20">
              <a:extLst>
                <a:ext uri="{FF2B5EF4-FFF2-40B4-BE49-F238E27FC236}">
                  <a16:creationId xmlns:a16="http://schemas.microsoft.com/office/drawing/2014/main" id="{D4C16774-6A6C-424B-BEF8-8AC0D4A9F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62" name="Text Box 21">
              <a:extLst>
                <a:ext uri="{FF2B5EF4-FFF2-40B4-BE49-F238E27FC236}">
                  <a16:creationId xmlns:a16="http://schemas.microsoft.com/office/drawing/2014/main" id="{4F9082E4-B298-44AD-9FF1-A65E358E8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504"/>
              <a:ext cx="4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AST</a:t>
              </a:r>
            </a:p>
          </p:txBody>
        </p:sp>
        <p:sp>
          <p:nvSpPr>
            <p:cNvPr id="35863" name="Line 22">
              <a:extLst>
                <a:ext uri="{FF2B5EF4-FFF2-40B4-BE49-F238E27FC236}">
                  <a16:creationId xmlns:a16="http://schemas.microsoft.com/office/drawing/2014/main" id="{D7B3E9A6-B073-440C-9E19-D2ADB5E83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Text Box 23">
              <a:extLst>
                <a:ext uri="{FF2B5EF4-FFF2-40B4-BE49-F238E27FC236}">
                  <a16:creationId xmlns:a16="http://schemas.microsoft.com/office/drawing/2014/main" id="{6B7B72AA-1318-4543-B6BF-FB42264D2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65" name="Line 24">
              <a:extLst>
                <a:ext uri="{FF2B5EF4-FFF2-40B4-BE49-F238E27FC236}">
                  <a16:creationId xmlns:a16="http://schemas.microsoft.com/office/drawing/2014/main" id="{F6A4FB27-F35D-47AA-A231-40038894D7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6" name="Text Box 25">
              <a:extLst>
                <a:ext uri="{FF2B5EF4-FFF2-40B4-BE49-F238E27FC236}">
                  <a16:creationId xmlns:a16="http://schemas.microsoft.com/office/drawing/2014/main" id="{BF6D8B15-0F96-49D6-B07D-E82AEF5DE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67" name="Text Box 26">
              <a:extLst>
                <a:ext uri="{FF2B5EF4-FFF2-40B4-BE49-F238E27FC236}">
                  <a16:creationId xmlns:a16="http://schemas.microsoft.com/office/drawing/2014/main" id="{2DE3912B-8AF4-46EF-90DE-622D30FE6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504"/>
              <a:ext cx="13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Decorated AST</a:t>
              </a:r>
            </a:p>
          </p:txBody>
        </p:sp>
        <p:sp>
          <p:nvSpPr>
            <p:cNvPr id="35868" name="Line 27">
              <a:extLst>
                <a:ext uri="{FF2B5EF4-FFF2-40B4-BE49-F238E27FC236}">
                  <a16:creationId xmlns:a16="http://schemas.microsoft.com/office/drawing/2014/main" id="{3B6C2980-B17D-407A-B402-A28FA29F9F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Text Box 28">
              <a:extLst>
                <a:ext uri="{FF2B5EF4-FFF2-40B4-BE49-F238E27FC236}">
                  <a16:creationId xmlns:a16="http://schemas.microsoft.com/office/drawing/2014/main" id="{C07A82AB-D8DB-4EDC-A7E3-162E9AD57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70" name="Line 29">
              <a:extLst>
                <a:ext uri="{FF2B5EF4-FFF2-40B4-BE49-F238E27FC236}">
                  <a16:creationId xmlns:a16="http://schemas.microsoft.com/office/drawing/2014/main" id="{56CAE372-ABAC-4A5E-82EC-111689201F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1" name="Text Box 30">
              <a:extLst>
                <a:ext uri="{FF2B5EF4-FFF2-40B4-BE49-F238E27FC236}">
                  <a16:creationId xmlns:a16="http://schemas.microsoft.com/office/drawing/2014/main" id="{7ADBCD7C-0C00-4797-852F-50E58B8FF1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72" name="Text Box 31">
              <a:extLst>
                <a:ext uri="{FF2B5EF4-FFF2-40B4-BE49-F238E27FC236}">
                  <a16:creationId xmlns:a16="http://schemas.microsoft.com/office/drawing/2014/main" id="{136BE86B-0A98-4FB9-A50A-582E50E6F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4" y="3504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Object Code</a:t>
              </a:r>
            </a:p>
          </p:txBody>
        </p:sp>
      </p:grpSp>
      <p:sp>
        <p:nvSpPr>
          <p:cNvPr id="35856" name="Rectangle 32">
            <a:extLst>
              <a:ext uri="{FF2B5EF4-FFF2-40B4-BE49-F238E27FC236}">
                <a16:creationId xmlns:a16="http://schemas.microsoft.com/office/drawing/2014/main" id="{9AD2E7B1-08BB-4D6F-B666-9A7F86E2B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19600"/>
            <a:ext cx="4038600" cy="1757363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3C8BAA9-6984-4D56-992F-33CE4983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95400"/>
            <a:ext cx="3733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46139F8-E56A-4151-A60F-4D6D5C1AE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Contextual Analysis -&gt; Decorated AST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F03E28CE-0478-4947-B75B-5C056C515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13" y="1112838"/>
            <a:ext cx="1233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Program</a:t>
            </a:r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649E64B4-8FAF-4FA8-86D6-ECC2357AB1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2188" y="15700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B4FD799D-FAF0-47C6-A6E9-EBB6B570C0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2188" y="21034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8FD0372A-8541-40F8-991B-18B77B87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1524000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36872" name="Line 8">
            <a:extLst>
              <a:ext uri="{FF2B5EF4-FFF2-40B4-BE49-F238E27FC236}">
                <a16:creationId xmlns:a16="http://schemas.microsoft.com/office/drawing/2014/main" id="{3AC9CAC1-50AD-4A7C-A595-F3247565DF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22860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8DEC4F65-2C54-4296-8AC9-6DAFE3D73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2849563"/>
            <a:ext cx="2436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SequentialDeclaration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9D851E83-69BA-4EE8-81DD-639246255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286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Text Box 11">
            <a:extLst>
              <a:ext uri="{FF2B5EF4-FFF2-40B4-BE49-F238E27FC236}">
                <a16:creationId xmlns:a16="http://schemas.microsoft.com/office/drawing/2014/main" id="{12D0129D-CDD8-401A-ADB5-9BF175D03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EC0BA7EF-C845-4FE4-BE55-5360D5319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BFBCF516-DA0E-4655-B62F-03696EA37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3DEA78C5-67CF-4FF0-837B-7B194B2C7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 Box 15">
            <a:extLst>
              <a:ext uri="{FF2B5EF4-FFF2-40B4-BE49-F238E27FC236}">
                <a16:creationId xmlns:a16="http://schemas.microsoft.com/office/drawing/2014/main" id="{1A4640BC-EE36-44D0-9ED7-EFBFDCB28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A8199049-0F99-48CF-B003-17E83199F9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DFFA16C5-1D71-4D15-8299-EB9770C7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6E583BBE-3AD0-4D83-9296-2D68B779A1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Text Box 19">
            <a:extLst>
              <a:ext uri="{FF2B5EF4-FFF2-40B4-BE49-F238E27FC236}">
                <a16:creationId xmlns:a16="http://schemas.microsoft.com/office/drawing/2014/main" id="{1AA9505D-192B-4DD2-97FA-E104F5B2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grpSp>
        <p:nvGrpSpPr>
          <p:cNvPr id="36884" name="Group 20">
            <a:extLst>
              <a:ext uri="{FF2B5EF4-FFF2-40B4-BE49-F238E27FC236}">
                <a16:creationId xmlns:a16="http://schemas.microsoft.com/office/drawing/2014/main" id="{1FD001CE-C60E-45F6-AFB6-0D3E9DE63FE8}"/>
              </a:ext>
            </a:extLst>
          </p:cNvPr>
          <p:cNvGrpSpPr>
            <a:grpSpLocks/>
          </p:cNvGrpSpPr>
          <p:nvPr/>
        </p:nvGrpSpPr>
        <p:grpSpPr bwMode="auto">
          <a:xfrm>
            <a:off x="679450" y="4237038"/>
            <a:ext cx="1539875" cy="1211262"/>
            <a:chOff x="428" y="2669"/>
            <a:chExt cx="970" cy="763"/>
          </a:xfrm>
        </p:grpSpPr>
        <p:sp>
          <p:nvSpPr>
            <p:cNvPr id="36961" name="Line 21">
              <a:extLst>
                <a:ext uri="{FF2B5EF4-FFF2-40B4-BE49-F238E27FC236}">
                  <a16:creationId xmlns:a16="http://schemas.microsoft.com/office/drawing/2014/main" id="{9A80607B-9E11-4D92-844C-D53CAFD75F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333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2" name="Text Box 22">
              <a:extLst>
                <a:ext uri="{FF2B5EF4-FFF2-40B4-BE49-F238E27FC236}">
                  <a16:creationId xmlns:a16="http://schemas.microsoft.com/office/drawing/2014/main" id="{8733F913-DE98-43BA-BC54-E3765A2F3C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" y="3077"/>
              <a:ext cx="6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SimpleT</a:t>
              </a:r>
            </a:p>
          </p:txBody>
        </p:sp>
        <p:sp>
          <p:nvSpPr>
            <p:cNvPr id="36963" name="Line 23">
              <a:extLst>
                <a:ext uri="{FF2B5EF4-FFF2-40B4-BE49-F238E27FC236}">
                  <a16:creationId xmlns:a16="http://schemas.microsoft.com/office/drawing/2014/main" id="{4AB18F48-9D27-4223-A66D-4AC256148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91"/>
              <a:ext cx="0" cy="4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4" name="Line 24">
              <a:extLst>
                <a:ext uri="{FF2B5EF4-FFF2-40B4-BE49-F238E27FC236}">
                  <a16:creationId xmlns:a16="http://schemas.microsoft.com/office/drawing/2014/main" id="{BF8FB523-C985-4226-972E-CC9F4A780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9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5" name="Line 25">
              <a:extLst>
                <a:ext uri="{FF2B5EF4-FFF2-40B4-BE49-F238E27FC236}">
                  <a16:creationId xmlns:a16="http://schemas.microsoft.com/office/drawing/2014/main" id="{6FE1B5BF-8B49-4F43-8670-96D32562D6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78"/>
              <a:ext cx="6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6" name="Line 26">
              <a:extLst>
                <a:ext uri="{FF2B5EF4-FFF2-40B4-BE49-F238E27FC236}">
                  <a16:creationId xmlns:a16="http://schemas.microsoft.com/office/drawing/2014/main" id="{CF80BA2F-1271-44CE-AE7A-CA8EE87BEB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2" y="28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7" name="Text Box 27">
              <a:extLst>
                <a:ext uri="{FF2B5EF4-FFF2-40B4-BE49-F238E27FC236}">
                  <a16:creationId xmlns:a16="http://schemas.microsoft.com/office/drawing/2014/main" id="{D2264F27-2E7E-4EE2-A914-54FD2A81D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669"/>
              <a:ext cx="6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VarDecl</a:t>
              </a:r>
            </a:p>
          </p:txBody>
        </p:sp>
      </p:grpSp>
      <p:sp>
        <p:nvSpPr>
          <p:cNvPr id="36885" name="Line 28">
            <a:extLst>
              <a:ext uri="{FF2B5EF4-FFF2-40B4-BE49-F238E27FC236}">
                <a16:creationId xmlns:a16="http://schemas.microsoft.com/office/drawing/2014/main" id="{C00C0BE9-BD50-49F3-9613-E9B6F1362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Text Box 29">
            <a:extLst>
              <a:ext uri="{FF2B5EF4-FFF2-40B4-BE49-F238E27FC236}">
                <a16:creationId xmlns:a16="http://schemas.microsoft.com/office/drawing/2014/main" id="{0B5BC171-52F2-46D1-84C8-9052A3503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4884738"/>
            <a:ext cx="105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SimpleT</a:t>
            </a:r>
          </a:p>
        </p:txBody>
      </p:sp>
      <p:sp>
        <p:nvSpPr>
          <p:cNvPr id="36887" name="Line 30">
            <a:extLst>
              <a:ext uri="{FF2B5EF4-FFF2-40B4-BE49-F238E27FC236}">
                <a16:creationId xmlns:a16="http://schemas.microsoft.com/office/drawing/2014/main" id="{2A59C379-6B76-4AD7-8ADC-3FDB3A98E9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48213"/>
            <a:ext cx="0" cy="687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Line 31">
            <a:extLst>
              <a:ext uri="{FF2B5EF4-FFF2-40B4-BE49-F238E27FC236}">
                <a16:creationId xmlns:a16="http://schemas.microsoft.com/office/drawing/2014/main" id="{2B162E9F-E0A0-45A5-BBBB-FFC0DF5AA5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474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Line 32">
            <a:extLst>
              <a:ext uri="{FF2B5EF4-FFF2-40B4-BE49-F238E27FC236}">
                <a16:creationId xmlns:a16="http://schemas.microsoft.com/office/drawing/2014/main" id="{50FE53EA-6FA6-4F60-842C-5B1B48749D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27575"/>
            <a:ext cx="809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0" name="Line 33">
            <a:extLst>
              <a:ext uri="{FF2B5EF4-FFF2-40B4-BE49-F238E27FC236}">
                <a16:creationId xmlns:a16="http://schemas.microsoft.com/office/drawing/2014/main" id="{F2159200-78E5-4279-987B-198626C10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4584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1" name="Text Box 34">
            <a:extLst>
              <a:ext uri="{FF2B5EF4-FFF2-40B4-BE49-F238E27FC236}">
                <a16:creationId xmlns:a16="http://schemas.microsoft.com/office/drawing/2014/main" id="{7AD09E35-EE88-4E1B-B7E0-337316002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4237038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36892" name="Line 35">
            <a:extLst>
              <a:ext uri="{FF2B5EF4-FFF2-40B4-BE49-F238E27FC236}">
                <a16:creationId xmlns:a16="http://schemas.microsoft.com/office/drawing/2014/main" id="{266BF33A-EDC2-4216-B4AA-1575F0D5B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3" name="Line 36">
            <a:extLst>
              <a:ext uri="{FF2B5EF4-FFF2-40B4-BE49-F238E27FC236}">
                <a16:creationId xmlns:a16="http://schemas.microsoft.com/office/drawing/2014/main" id="{2ED28BCD-E4D5-43D2-979E-5DCB5476B0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2197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4" name="Line 37">
            <a:extLst>
              <a:ext uri="{FF2B5EF4-FFF2-40B4-BE49-F238E27FC236}">
                <a16:creationId xmlns:a16="http://schemas.microsoft.com/office/drawing/2014/main" id="{4A89F77B-48AF-46EE-AE0D-5638E24200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9038" y="3200400"/>
            <a:ext cx="0" cy="198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Line 38">
            <a:extLst>
              <a:ext uri="{FF2B5EF4-FFF2-40B4-BE49-F238E27FC236}">
                <a16:creationId xmlns:a16="http://schemas.microsoft.com/office/drawing/2014/main" id="{3DE5D7A8-2B39-444A-B98E-C58A45CA0A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6" name="Rectangle 39">
            <a:extLst>
              <a:ext uri="{FF2B5EF4-FFF2-40B4-BE49-F238E27FC236}">
                <a16:creationId xmlns:a16="http://schemas.microsoft.com/office/drawing/2014/main" id="{D6260897-3C9E-4B44-BD55-2C7969F71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5970588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Integer</a:t>
            </a:r>
          </a:p>
        </p:txBody>
      </p:sp>
      <p:sp>
        <p:nvSpPr>
          <p:cNvPr id="36897" name="Rectangle 40">
            <a:extLst>
              <a:ext uri="{FF2B5EF4-FFF2-40B4-BE49-F238E27FC236}">
                <a16:creationId xmlns:a16="http://schemas.microsoft.com/office/drawing/2014/main" id="{BAF976B9-AE74-46C3-9112-A2B61E18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351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898" name="Rectangle 41">
            <a:extLst>
              <a:ext uri="{FF2B5EF4-FFF2-40B4-BE49-F238E27FC236}">
                <a16:creationId xmlns:a16="http://schemas.microsoft.com/office/drawing/2014/main" id="{9397545C-5AEC-4276-BCD3-64AB8B0EA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1825" y="59705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Char</a:t>
            </a:r>
          </a:p>
        </p:txBody>
      </p:sp>
      <p:sp>
        <p:nvSpPr>
          <p:cNvPr id="36899" name="Rectangle 42">
            <a:extLst>
              <a:ext uri="{FF2B5EF4-FFF2-40B4-BE49-F238E27FC236}">
                <a16:creationId xmlns:a16="http://schemas.microsoft.com/office/drawing/2014/main" id="{F6AC9737-8AA7-4538-84CC-85B02601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150" y="59705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900" name="Rectangle 43">
            <a:extLst>
              <a:ext uri="{FF2B5EF4-FFF2-40B4-BE49-F238E27FC236}">
                <a16:creationId xmlns:a16="http://schemas.microsoft.com/office/drawing/2014/main" id="{B4446064-E808-44FF-98BF-9577F44F4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5970588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‘&amp;’</a:t>
            </a:r>
          </a:p>
        </p:txBody>
      </p:sp>
      <p:sp>
        <p:nvSpPr>
          <p:cNvPr id="36901" name="Rectangle 44">
            <a:extLst>
              <a:ext uri="{FF2B5EF4-FFF2-40B4-BE49-F238E27FC236}">
                <a16:creationId xmlns:a16="http://schemas.microsoft.com/office/drawing/2014/main" id="{DE16D54A-8CED-4E1E-B955-8887F0633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841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36902" name="Rectangle 45">
            <a:extLst>
              <a:ext uri="{FF2B5EF4-FFF2-40B4-BE49-F238E27FC236}">
                <a16:creationId xmlns:a16="http://schemas.microsoft.com/office/drawing/2014/main" id="{8CD35DDE-A0C2-45C4-9281-F4AD726A5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66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36903" name="Rectangle 46">
            <a:extLst>
              <a:ext uri="{FF2B5EF4-FFF2-40B4-BE49-F238E27FC236}">
                <a16:creationId xmlns:a16="http://schemas.microsoft.com/office/drawing/2014/main" id="{3A616822-49E0-42CB-B2E8-357826D3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138" y="597058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36904" name="Rectangle 47">
            <a:extLst>
              <a:ext uri="{FF2B5EF4-FFF2-40B4-BE49-F238E27FC236}">
                <a16:creationId xmlns:a16="http://schemas.microsoft.com/office/drawing/2014/main" id="{1D5FFCF8-CD5A-4A43-AE3D-80588430F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4038" y="597058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6905" name="Line 48">
            <a:extLst>
              <a:ext uri="{FF2B5EF4-FFF2-40B4-BE49-F238E27FC236}">
                <a16:creationId xmlns:a16="http://schemas.microsoft.com/office/drawing/2014/main" id="{461E9BA4-05AD-4A72-B024-1BE93BADF4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06" name="Text Box 49">
            <a:extLst>
              <a:ext uri="{FF2B5EF4-FFF2-40B4-BE49-F238E27FC236}">
                <a16:creationId xmlns:a16="http://schemas.microsoft.com/office/drawing/2014/main" id="{EA8E847B-3396-4190-8DB8-464718398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907" name="Line 50">
            <a:extLst>
              <a:ext uri="{FF2B5EF4-FFF2-40B4-BE49-F238E27FC236}">
                <a16:creationId xmlns:a16="http://schemas.microsoft.com/office/drawing/2014/main" id="{57AD08AE-E4C9-41F0-BFD6-B9B4D7D066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08" name="Text Box 51">
            <a:extLst>
              <a:ext uri="{FF2B5EF4-FFF2-40B4-BE49-F238E27FC236}">
                <a16:creationId xmlns:a16="http://schemas.microsoft.com/office/drawing/2014/main" id="{2354C0E5-5B03-40E0-BAA9-826D58585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909" name="Line 52">
            <a:extLst>
              <a:ext uri="{FF2B5EF4-FFF2-40B4-BE49-F238E27FC236}">
                <a16:creationId xmlns:a16="http://schemas.microsoft.com/office/drawing/2014/main" id="{F0E4C311-F65B-48F4-985F-6EDF65B23D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0" name="Text Box 53">
            <a:extLst>
              <a:ext uri="{FF2B5EF4-FFF2-40B4-BE49-F238E27FC236}">
                <a16:creationId xmlns:a16="http://schemas.microsoft.com/office/drawing/2014/main" id="{6E47744A-D478-4CA8-9112-499DF7F94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5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6911" name="Line 54">
            <a:extLst>
              <a:ext uri="{FF2B5EF4-FFF2-40B4-BE49-F238E27FC236}">
                <a16:creationId xmlns:a16="http://schemas.microsoft.com/office/drawing/2014/main" id="{3D80F88D-640C-4FD1-BB01-E9880AD443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2" name="Text Box 55">
            <a:extLst>
              <a:ext uri="{FF2B5EF4-FFF2-40B4-BE49-F238E27FC236}">
                <a16:creationId xmlns:a16="http://schemas.microsoft.com/office/drawing/2014/main" id="{CD8C0AC1-42E1-41AF-9C29-ABB4AED9B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50" y="5380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</a:p>
        </p:txBody>
      </p:sp>
      <p:sp>
        <p:nvSpPr>
          <p:cNvPr id="36913" name="Line 56">
            <a:extLst>
              <a:ext uri="{FF2B5EF4-FFF2-40B4-BE49-F238E27FC236}">
                <a16:creationId xmlns:a16="http://schemas.microsoft.com/office/drawing/2014/main" id="{23E84FF0-B29B-4710-A5C2-1BF772B60F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40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4" name="Text Box 57">
            <a:extLst>
              <a:ext uri="{FF2B5EF4-FFF2-40B4-BE49-F238E27FC236}">
                <a16:creationId xmlns:a16="http://schemas.microsoft.com/office/drawing/2014/main" id="{F07E4BA3-26F2-4FC3-A6CF-39A2EE9D1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80038"/>
            <a:ext cx="1036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Char.Lit</a:t>
            </a:r>
          </a:p>
        </p:txBody>
      </p:sp>
      <p:sp>
        <p:nvSpPr>
          <p:cNvPr id="36915" name="Line 58">
            <a:extLst>
              <a:ext uri="{FF2B5EF4-FFF2-40B4-BE49-F238E27FC236}">
                <a16:creationId xmlns:a16="http://schemas.microsoft.com/office/drawing/2014/main" id="{BA744D97-3796-4A1B-B665-8E68C3D874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6" name="Text Box 59">
            <a:extLst>
              <a:ext uri="{FF2B5EF4-FFF2-40B4-BE49-F238E27FC236}">
                <a16:creationId xmlns:a16="http://schemas.microsoft.com/office/drawing/2014/main" id="{B7C89357-44F2-4ED1-882D-B69BE7673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488" y="5380038"/>
            <a:ext cx="823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Int.Lit</a:t>
            </a:r>
          </a:p>
        </p:txBody>
      </p:sp>
      <p:sp>
        <p:nvSpPr>
          <p:cNvPr id="36917" name="Line 60">
            <a:extLst>
              <a:ext uri="{FF2B5EF4-FFF2-40B4-BE49-F238E27FC236}">
                <a16:creationId xmlns:a16="http://schemas.microsoft.com/office/drawing/2014/main" id="{79662AB8-EC64-4B2F-B23A-4C6BB989B8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Text Box 61">
            <a:extLst>
              <a:ext uri="{FF2B5EF4-FFF2-40B4-BE49-F238E27FC236}">
                <a16:creationId xmlns:a16="http://schemas.microsoft.com/office/drawing/2014/main" id="{DFEE717D-80C2-481A-92C9-C28351B4B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36919" name="Line 62">
            <a:extLst>
              <a:ext uri="{FF2B5EF4-FFF2-40B4-BE49-F238E27FC236}">
                <a16:creationId xmlns:a16="http://schemas.microsoft.com/office/drawing/2014/main" id="{576C9CE7-7F03-4FC1-ACA6-0FC355E1E0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4114800"/>
            <a:ext cx="9525" cy="78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0" name="Line 63">
            <a:extLst>
              <a:ext uri="{FF2B5EF4-FFF2-40B4-BE49-F238E27FC236}">
                <a16:creationId xmlns:a16="http://schemas.microsoft.com/office/drawing/2014/main" id="{CC4D9D3E-01A9-4636-8774-29B4B6E32F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633913"/>
            <a:ext cx="0" cy="814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1" name="Text Box 64">
            <a:extLst>
              <a:ext uri="{FF2B5EF4-FFF2-40B4-BE49-F238E27FC236}">
                <a16:creationId xmlns:a16="http://schemas.microsoft.com/office/drawing/2014/main" id="{2E93D476-54F4-40D2-B3E4-807C6FB76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4249738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Char.Expr</a:t>
            </a:r>
          </a:p>
        </p:txBody>
      </p:sp>
      <p:sp>
        <p:nvSpPr>
          <p:cNvPr id="36922" name="Line 65">
            <a:extLst>
              <a:ext uri="{FF2B5EF4-FFF2-40B4-BE49-F238E27FC236}">
                <a16:creationId xmlns:a16="http://schemas.microsoft.com/office/drawing/2014/main" id="{9E024FF4-677D-402F-9570-D479D96088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114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3" name="Line 66">
            <a:extLst>
              <a:ext uri="{FF2B5EF4-FFF2-40B4-BE49-F238E27FC236}">
                <a16:creationId xmlns:a16="http://schemas.microsoft.com/office/drawing/2014/main" id="{B52D4BA3-1105-4856-829B-5B482C82C3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4114800"/>
            <a:ext cx="80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4" name="Line 67">
            <a:extLst>
              <a:ext uri="{FF2B5EF4-FFF2-40B4-BE49-F238E27FC236}">
                <a16:creationId xmlns:a16="http://schemas.microsoft.com/office/drawing/2014/main" id="{E1659FC3-A001-4AF5-B452-76E58115E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5" name="Text Box 68">
            <a:extLst>
              <a:ext uri="{FF2B5EF4-FFF2-40B4-BE49-F238E27FC236}">
                <a16:creationId xmlns:a16="http://schemas.microsoft.com/office/drawing/2014/main" id="{C6432F9F-2B2D-4CCF-9AD0-F8F659854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36926" name="Line 69">
            <a:extLst>
              <a:ext uri="{FF2B5EF4-FFF2-40B4-BE49-F238E27FC236}">
                <a16:creationId xmlns:a16="http://schemas.microsoft.com/office/drawing/2014/main" id="{0A5B5B90-EB7F-40F5-84D6-0C686509EF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7275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7" name="Text Box 70">
            <a:extLst>
              <a:ext uri="{FF2B5EF4-FFF2-40B4-BE49-F238E27FC236}">
                <a16:creationId xmlns:a16="http://schemas.microsoft.com/office/drawing/2014/main" id="{1C033BB9-9ECB-4DBA-B87C-38EE2D6B6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4287838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</a:p>
        </p:txBody>
      </p:sp>
      <p:sp>
        <p:nvSpPr>
          <p:cNvPr id="36928" name="Line 71">
            <a:extLst>
              <a:ext uri="{FF2B5EF4-FFF2-40B4-BE49-F238E27FC236}">
                <a16:creationId xmlns:a16="http://schemas.microsoft.com/office/drawing/2014/main" id="{7A9A8854-A50E-434E-B2E9-3E2CF9009E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37488" y="3932238"/>
            <a:ext cx="0" cy="146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9" name="Line 72">
            <a:extLst>
              <a:ext uri="{FF2B5EF4-FFF2-40B4-BE49-F238E27FC236}">
                <a16:creationId xmlns:a16="http://schemas.microsoft.com/office/drawing/2014/main" id="{D79A2389-D807-4EC6-A98D-6B4938C288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6775" y="4105275"/>
            <a:ext cx="1141413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0" name="Line 73">
            <a:extLst>
              <a:ext uri="{FF2B5EF4-FFF2-40B4-BE49-F238E27FC236}">
                <a16:creationId xmlns:a16="http://schemas.microsoft.com/office/drawing/2014/main" id="{41BFC7C8-CB9B-4E89-BC7F-BD9A616751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1052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1" name="Line 74">
            <a:extLst>
              <a:ext uri="{FF2B5EF4-FFF2-40B4-BE49-F238E27FC236}">
                <a16:creationId xmlns:a16="http://schemas.microsoft.com/office/drawing/2014/main" id="{2D4EF9DF-2CAC-4470-9C53-9733943F8F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4646613"/>
            <a:ext cx="0" cy="750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2" name="Text Box 75">
            <a:extLst>
              <a:ext uri="{FF2B5EF4-FFF2-40B4-BE49-F238E27FC236}">
                <a16:creationId xmlns:a16="http://schemas.microsoft.com/office/drawing/2014/main" id="{FDA84B92-B3FB-46B3-82DB-46B1F70C6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850" y="4287838"/>
            <a:ext cx="102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36933" name="Line 76">
            <a:extLst>
              <a:ext uri="{FF2B5EF4-FFF2-40B4-BE49-F238E27FC236}">
                <a16:creationId xmlns:a16="http://schemas.microsoft.com/office/drawing/2014/main" id="{A7733FD2-5000-4F4A-A364-AE9CD2DEE6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58188" y="4114800"/>
            <a:ext cx="0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4" name="Line 77">
            <a:extLst>
              <a:ext uri="{FF2B5EF4-FFF2-40B4-BE49-F238E27FC236}">
                <a16:creationId xmlns:a16="http://schemas.microsoft.com/office/drawing/2014/main" id="{7EC8FB30-58F8-44DE-B621-A958D07ED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3500" y="39322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5" name="Text Box 78">
            <a:extLst>
              <a:ext uri="{FF2B5EF4-FFF2-40B4-BE49-F238E27FC236}">
                <a16:creationId xmlns:a16="http://schemas.microsoft.com/office/drawing/2014/main" id="{82BA074C-47C5-4F21-A982-651E021C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3535363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36936" name="Text Box 79">
            <a:extLst>
              <a:ext uri="{FF2B5EF4-FFF2-40B4-BE49-F238E27FC236}">
                <a16:creationId xmlns:a16="http://schemas.microsoft.com/office/drawing/2014/main" id="{EE72E3A7-58FA-4AD2-9EF9-EA3E4633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3535363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</a:t>
            </a:r>
          </a:p>
        </p:txBody>
      </p:sp>
      <p:sp>
        <p:nvSpPr>
          <p:cNvPr id="36937" name="Text Box 80">
            <a:extLst>
              <a:ext uri="{FF2B5EF4-FFF2-40B4-BE49-F238E27FC236}">
                <a16:creationId xmlns:a16="http://schemas.microsoft.com/office/drawing/2014/main" id="{207EA9F8-720E-47C2-841A-6057F438F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2341563"/>
            <a:ext cx="231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SequentialCommand</a:t>
            </a:r>
          </a:p>
        </p:txBody>
      </p:sp>
      <p:sp>
        <p:nvSpPr>
          <p:cNvPr id="36938" name="Line 81">
            <a:extLst>
              <a:ext uri="{FF2B5EF4-FFF2-40B4-BE49-F238E27FC236}">
                <a16:creationId xmlns:a16="http://schemas.microsoft.com/office/drawing/2014/main" id="{FC771273-FD46-4B49-91D4-BDAA86BE86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7488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39" name="Line 82">
            <a:extLst>
              <a:ext uri="{FF2B5EF4-FFF2-40B4-BE49-F238E27FC236}">
                <a16:creationId xmlns:a16="http://schemas.microsoft.com/office/drawing/2014/main" id="{3DECAF9C-0806-4CCC-8E6F-9AD860E4F3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207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0" name="Line 83">
            <a:extLst>
              <a:ext uri="{FF2B5EF4-FFF2-40B4-BE49-F238E27FC236}">
                <a16:creationId xmlns:a16="http://schemas.microsoft.com/office/drawing/2014/main" id="{A04F3AB9-1BF0-47BF-BEF3-8650A43423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7003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1" name="Line 84">
            <a:extLst>
              <a:ext uri="{FF2B5EF4-FFF2-40B4-BE49-F238E27FC236}">
                <a16:creationId xmlns:a16="http://schemas.microsoft.com/office/drawing/2014/main" id="{4E5CDF2A-B44B-4A80-98A3-F3991E8F14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2" name="Line 85">
            <a:extLst>
              <a:ext uri="{FF2B5EF4-FFF2-40B4-BE49-F238E27FC236}">
                <a16:creationId xmlns:a16="http://schemas.microsoft.com/office/drawing/2014/main" id="{13E3EFB5-16DA-4265-B651-E563641F0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286000"/>
            <a:ext cx="0" cy="11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3" name="Text Box 86">
            <a:extLst>
              <a:ext uri="{FF2B5EF4-FFF2-40B4-BE49-F238E27FC236}">
                <a16:creationId xmlns:a16="http://schemas.microsoft.com/office/drawing/2014/main" id="{821879AF-28E5-484E-AF38-11C567ACB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60688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36944" name="Line 87">
            <a:extLst>
              <a:ext uri="{FF2B5EF4-FFF2-40B4-BE49-F238E27FC236}">
                <a16:creationId xmlns:a16="http://schemas.microsoft.com/office/drawing/2014/main" id="{53C0E49D-1526-4A97-B635-FF0D9F0B38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28575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5" name="Line 88">
            <a:extLst>
              <a:ext uri="{FF2B5EF4-FFF2-40B4-BE49-F238E27FC236}">
                <a16:creationId xmlns:a16="http://schemas.microsoft.com/office/drawing/2014/main" id="{7E6E39CD-C727-41F2-9F28-C4EF8EEF83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4290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6" name="Line 89">
            <a:extLst>
              <a:ext uri="{FF2B5EF4-FFF2-40B4-BE49-F238E27FC236}">
                <a16:creationId xmlns:a16="http://schemas.microsoft.com/office/drawing/2014/main" id="{9FA78716-4615-4BB3-84AE-D6C430E908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3429000"/>
            <a:ext cx="0" cy="2019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47" name="Line 90">
            <a:extLst>
              <a:ext uri="{FF2B5EF4-FFF2-40B4-BE49-F238E27FC236}">
                <a16:creationId xmlns:a16="http://schemas.microsoft.com/office/drawing/2014/main" id="{186832D2-8FBB-483D-9A52-AA0056F714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4075" y="3263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948" name="AutoShape 91">
            <a:extLst>
              <a:ext uri="{FF2B5EF4-FFF2-40B4-BE49-F238E27FC236}">
                <a16:creationId xmlns:a16="http://schemas.microsoft.com/office/drawing/2014/main" id="{23E9943E-A9B6-433C-B34F-6119A1436464}"/>
              </a:ext>
            </a:extLst>
          </p:cNvPr>
          <p:cNvCxnSpPr>
            <a:cxnSpLocks noChangeShapeType="1"/>
            <a:stCxn id="36906" idx="0"/>
            <a:endCxn id="36891" idx="3"/>
          </p:cNvCxnSpPr>
          <p:nvPr/>
        </p:nvCxnSpPr>
        <p:spPr bwMode="auto">
          <a:xfrm rot="5400000" flipH="1">
            <a:off x="3812381" y="4544219"/>
            <a:ext cx="944563" cy="727075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49" name="AutoShape 92">
            <a:extLst>
              <a:ext uri="{FF2B5EF4-FFF2-40B4-BE49-F238E27FC236}">
                <a16:creationId xmlns:a16="http://schemas.microsoft.com/office/drawing/2014/main" id="{89E9CD27-3437-4FD2-ACFA-248113B67072}"/>
              </a:ext>
            </a:extLst>
          </p:cNvPr>
          <p:cNvCxnSpPr>
            <a:cxnSpLocks noChangeShapeType="1"/>
            <a:stCxn id="36908" idx="0"/>
            <a:endCxn id="36967" idx="3"/>
          </p:cNvCxnSpPr>
          <p:nvPr/>
        </p:nvCxnSpPr>
        <p:spPr bwMode="auto">
          <a:xfrm rot="5400000" flipH="1">
            <a:off x="3575843" y="2583657"/>
            <a:ext cx="944563" cy="4648200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0" name="AutoShape 93">
            <a:extLst>
              <a:ext uri="{FF2B5EF4-FFF2-40B4-BE49-F238E27FC236}">
                <a16:creationId xmlns:a16="http://schemas.microsoft.com/office/drawing/2014/main" id="{30B7FB0D-6B7C-4522-A90B-C5B9A2EC52F7}"/>
              </a:ext>
            </a:extLst>
          </p:cNvPr>
          <p:cNvCxnSpPr>
            <a:cxnSpLocks noChangeShapeType="1"/>
            <a:stCxn id="36910" idx="0"/>
            <a:endCxn id="36967" idx="3"/>
          </p:cNvCxnSpPr>
          <p:nvPr/>
        </p:nvCxnSpPr>
        <p:spPr bwMode="auto">
          <a:xfrm rot="5400000" flipH="1">
            <a:off x="3985418" y="2174082"/>
            <a:ext cx="944563" cy="5467350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51" name="Text Box 94">
            <a:extLst>
              <a:ext uri="{FF2B5EF4-FFF2-40B4-BE49-F238E27FC236}">
                <a16:creationId xmlns:a16="http://schemas.microsoft.com/office/drawing/2014/main" id="{0C28316B-A059-42FF-A85A-DE7308902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4427538"/>
            <a:ext cx="877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:char</a:t>
            </a:r>
          </a:p>
        </p:txBody>
      </p:sp>
      <p:sp>
        <p:nvSpPr>
          <p:cNvPr id="36952" name="Text Box 95">
            <a:extLst>
              <a:ext uri="{FF2B5EF4-FFF2-40B4-BE49-F238E27FC236}">
                <a16:creationId xmlns:a16="http://schemas.microsoft.com/office/drawing/2014/main" id="{711CE5EC-47B5-4902-96E7-1B442538C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4991100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:char</a:t>
            </a:r>
          </a:p>
        </p:txBody>
      </p:sp>
      <p:sp>
        <p:nvSpPr>
          <p:cNvPr id="36953" name="Text Box 96">
            <a:extLst>
              <a:ext uri="{FF2B5EF4-FFF2-40B4-BE49-F238E27FC236}">
                <a16:creationId xmlns:a16="http://schemas.microsoft.com/office/drawing/2014/main" id="{44AD00CC-5271-4372-8647-B41514DD5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6438" y="349726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36954" name="Text Box 97">
            <a:extLst>
              <a:ext uri="{FF2B5EF4-FFF2-40B4-BE49-F238E27FC236}">
                <a16:creationId xmlns:a16="http://schemas.microsoft.com/office/drawing/2014/main" id="{B4F29599-7D62-4149-BD6C-EEAF90F5D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3600" y="50038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36955" name="Text Box 98">
            <a:extLst>
              <a:ext uri="{FF2B5EF4-FFF2-40B4-BE49-F238E27FC236}">
                <a16:creationId xmlns:a16="http://schemas.microsoft.com/office/drawing/2014/main" id="{1B969E07-43B1-4F4A-9730-80B0D9924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775" y="44989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36956" name="Text Box 99">
            <a:extLst>
              <a:ext uri="{FF2B5EF4-FFF2-40B4-BE49-F238E27FC236}">
                <a16:creationId xmlns:a16="http://schemas.microsoft.com/office/drawing/2014/main" id="{9327726D-660C-440D-8AF8-402DE002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088" y="44577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36957" name="Line 100">
            <a:extLst>
              <a:ext uri="{FF2B5EF4-FFF2-40B4-BE49-F238E27FC236}">
                <a16:creationId xmlns:a16="http://schemas.microsoft.com/office/drawing/2014/main" id="{F8354F8E-2B2A-4186-9AF2-1BD64B361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447800"/>
            <a:ext cx="533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58" name="Text Box 101">
            <a:extLst>
              <a:ext uri="{FF2B5EF4-FFF2-40B4-BE49-F238E27FC236}">
                <a16:creationId xmlns:a16="http://schemas.microsoft.com/office/drawing/2014/main" id="{93AFBDC0-EF26-4FF6-92A9-922A1B932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1279525"/>
            <a:ext cx="288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result of identification</a:t>
            </a:r>
          </a:p>
        </p:txBody>
      </p:sp>
      <p:sp>
        <p:nvSpPr>
          <p:cNvPr id="36959" name="Text Box 102">
            <a:extLst>
              <a:ext uri="{FF2B5EF4-FFF2-40B4-BE49-F238E27FC236}">
                <a16:creationId xmlns:a16="http://schemas.microsoft.com/office/drawing/2014/main" id="{85C00773-51F1-4FE6-84F4-62A8431FF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676400"/>
            <a:ext cx="3649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:</a:t>
            </a:r>
            <a:r>
              <a:rPr lang="en-US" altLang="en-US" b="1" i="1">
                <a:solidFill>
                  <a:srgbClr val="660066"/>
                </a:solidFill>
                <a:latin typeface="Times" panose="02020603050405020304" pitchFamily="18" charset="0"/>
              </a:rPr>
              <a:t>type</a:t>
            </a:r>
            <a:r>
              <a:rPr lang="en-US" altLang="en-US" b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result of type checking</a:t>
            </a:r>
            <a:endParaRPr lang="en-US" altLang="en-US" b="1">
              <a:solidFill>
                <a:srgbClr val="660066"/>
              </a:solidFill>
              <a:latin typeface="Times" panose="02020603050405020304" pitchFamily="18" charset="0"/>
            </a:endParaRPr>
          </a:p>
        </p:txBody>
      </p:sp>
      <p:sp>
        <p:nvSpPr>
          <p:cNvPr id="36960" name="Text Box 103">
            <a:extLst>
              <a:ext uri="{FF2B5EF4-FFF2-40B4-BE49-F238E27FC236}">
                <a16:creationId xmlns:a16="http://schemas.microsoft.com/office/drawing/2014/main" id="{3912B4AD-2416-4658-AD1A-27851021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898525"/>
            <a:ext cx="187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Annotations: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B9EE7E3-68C7-4E71-A818-449003A2B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Recursive Identification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1F4C142-4AD2-4A28-B70C-071B365AF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program is represented by an AST</a:t>
            </a:r>
          </a:p>
          <a:p>
            <a:pPr eaLnBrk="1" hangingPunct="1"/>
            <a:r>
              <a:rPr lang="en-GB" altLang="en-US"/>
              <a:t>Possibility: </a:t>
            </a:r>
          </a:p>
          <a:p>
            <a:pPr lvl="1" eaLnBrk="1" hangingPunct="1"/>
            <a:r>
              <a:rPr lang="en-GB" altLang="en-US"/>
              <a:t>For every identification: traverse tree and find the right declaration and perform typechecking accordingly</a:t>
            </a:r>
          </a:p>
          <a:p>
            <a:pPr eaLnBrk="1" hangingPunct="1"/>
            <a:r>
              <a:rPr lang="en-GB" altLang="en-US"/>
              <a:t>Inefficient solution. . .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6A85E4D-1366-40CC-8761-640FE0C1F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Identification Table</a:t>
            </a:r>
            <a:endParaRPr lang="en-US" altLang="en-US">
              <a:latin typeface="Monaco" charset="0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CF4A302-1279-45D3-B541-03D9F6D6B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334000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The identification table (also often called symbol table) is a dictionary-style data structure in which we somehow store identifier names and relate each identifier to its corresponding </a:t>
            </a:r>
            <a:r>
              <a:rPr lang="en-US" altLang="en-US" b="1"/>
              <a:t>attributes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Typical operations:</a:t>
            </a:r>
          </a:p>
          <a:p>
            <a:pPr lvl="1" eaLnBrk="1" hangingPunct="1"/>
            <a:r>
              <a:rPr lang="en-US" altLang="en-US" sz="3200"/>
              <a:t>Empty the table</a:t>
            </a:r>
          </a:p>
          <a:p>
            <a:pPr lvl="1" eaLnBrk="1" hangingPunct="1"/>
            <a:r>
              <a:rPr lang="en-US" altLang="en-US" sz="3200"/>
              <a:t>Add an entry (Identifier -&gt; Attribute)</a:t>
            </a:r>
          </a:p>
          <a:p>
            <a:pPr lvl="1" eaLnBrk="1" hangingPunct="1"/>
            <a:r>
              <a:rPr lang="en-US" altLang="en-US" sz="3200"/>
              <a:t>Find an entry for an identifier</a:t>
            </a:r>
          </a:p>
          <a:p>
            <a:pPr lvl="1" eaLnBrk="1" hangingPunct="1"/>
            <a:r>
              <a:rPr lang="en-US" altLang="en-US" sz="3200"/>
              <a:t>(open and close scope)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F25C07-4E0F-4C1D-95A5-185BAF6DD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Identification Table</a:t>
            </a:r>
            <a:endParaRPr lang="en-US" altLang="en-US">
              <a:latin typeface="Monaco" charset="0"/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9DF46AB-56C3-49E5-8C40-3AD946716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2971800"/>
          </a:xfrm>
          <a:noFill/>
        </p:spPr>
        <p:txBody>
          <a:bodyPr/>
          <a:lstStyle/>
          <a:p>
            <a:pPr eaLnBrk="1" hangingPunct="1"/>
            <a:r>
              <a:rPr lang="en-US" altLang="en-US" sz="2400"/>
              <a:t>The organization of the identification table depends on the programming language.</a:t>
            </a:r>
          </a:p>
          <a:p>
            <a:pPr eaLnBrk="1" hangingPunct="1"/>
            <a:r>
              <a:rPr lang="en-US" altLang="en-US" sz="2400"/>
              <a:t>Different kinds of “block structure” in languages:</a:t>
            </a:r>
          </a:p>
          <a:p>
            <a:pPr lvl="1" eaLnBrk="1" hangingPunct="1"/>
            <a:r>
              <a:rPr lang="en-US" altLang="en-US" sz="2400"/>
              <a:t>Monolithic block structure: e.g. BASIC, COBOL</a:t>
            </a:r>
          </a:p>
          <a:p>
            <a:pPr lvl="1" eaLnBrk="1" hangingPunct="1"/>
            <a:r>
              <a:rPr lang="en-US" altLang="en-US" sz="2400"/>
              <a:t>Flat block structure: e.g. Fortran</a:t>
            </a:r>
          </a:p>
          <a:p>
            <a:pPr lvl="1" eaLnBrk="1" hangingPunct="1"/>
            <a:r>
              <a:rPr lang="en-US" altLang="en-US" sz="2400"/>
              <a:t>Nested block structure =&gt; Modern “block-structured” programming languages (e.g. Algol, Pascal, C, C++, Scheme, Java,…)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A1A041D1-5AAA-467D-87AF-F0C8C2BDE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343400"/>
            <a:ext cx="82184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 </a:t>
            </a:r>
            <a:r>
              <a:rPr lang="en-US" altLang="en-US" sz="2000" b="1">
                <a:latin typeface="Times" panose="02020603050405020304" pitchFamily="18" charset="0"/>
              </a:rPr>
              <a:t>block = </a:t>
            </a:r>
            <a:r>
              <a:rPr lang="en-US" altLang="en-US" sz="2000">
                <a:latin typeface="Times" panose="02020603050405020304" pitchFamily="18" charset="0"/>
              </a:rPr>
              <a:t>an area of text in the program that corresponds to some kind of boundary for the visibility of identifiers.</a:t>
            </a:r>
          </a:p>
          <a:p>
            <a:r>
              <a:rPr lang="en-US" altLang="en-US" sz="2000">
                <a:latin typeface="Times" panose="02020603050405020304" pitchFamily="18" charset="0"/>
              </a:rPr>
              <a:t>In Triangle C is a block in </a:t>
            </a:r>
            <a:r>
              <a:rPr lang="en-US" altLang="en-US" sz="1600">
                <a:latin typeface="Courier New" panose="02070309020205020404" pitchFamily="49" charset="0"/>
              </a:rPr>
              <a:t>let D in C end</a:t>
            </a:r>
            <a:r>
              <a:rPr lang="en-US" altLang="en-US" sz="2000">
                <a:latin typeface="Times" panose="02020603050405020304" pitchFamily="18" charset="0"/>
              </a:rPr>
              <a:t> and </a:t>
            </a:r>
            <a:r>
              <a:rPr lang="en-GB" altLang="en-US" sz="1600">
                <a:latin typeface="Courier New" panose="02070309020205020404" pitchFamily="49" charset="0"/>
              </a:rPr>
              <a:t>proc I (FPS) ~ C</a:t>
            </a:r>
            <a:endParaRPr lang="en-US" altLang="en-US" sz="2000">
              <a:latin typeface="Courier New" panose="02070309020205020404" pitchFamily="49" charset="0"/>
            </a:endParaRPr>
          </a:p>
          <a:p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 b="1">
                <a:latin typeface="Times" panose="02020603050405020304" pitchFamily="18" charset="0"/>
              </a:rPr>
              <a:t>block structure = </a:t>
            </a:r>
            <a:r>
              <a:rPr lang="en-US" altLang="en-US" sz="2000">
                <a:latin typeface="Times" panose="02020603050405020304" pitchFamily="18" charset="0"/>
              </a:rPr>
              <a:t>the textual relationship between blocks in a program.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F67F3BA-9C71-430C-8D48-2BABBE51D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Different kinds of Block Structure</a:t>
            </a:r>
            <a:endParaRPr lang="en-US" altLang="en-US">
              <a:latin typeface="Monaco" charset="0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5E5E9F12-5B5D-4B75-AA11-1AEAE07AC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66800"/>
            <a:ext cx="160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Monolithic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B560F2BC-484C-44C0-B66D-EA0E31ADA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600200"/>
            <a:ext cx="2057400" cy="46482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01B53FAC-BA1C-46BA-9A0D-96F3E16AB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0668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Flat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A6F8424A-99BB-4A0D-8560-2376FC77D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2057400" cy="4648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2C34E44F-8AAC-4211-B04C-BA1AE02C4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676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E9F10949-74A3-4F60-B197-636B4AC29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91043298-91FF-41F5-94FB-3E892D5AB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962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Rectangle 10">
            <a:extLst>
              <a:ext uri="{FF2B5EF4-FFF2-40B4-BE49-F238E27FC236}">
                <a16:creationId xmlns:a16="http://schemas.microsoft.com/office/drawing/2014/main" id="{A42AF057-2AFE-4E28-B374-C36507FFC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105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Text Box 11">
            <a:extLst>
              <a:ext uri="{FF2B5EF4-FFF2-40B4-BE49-F238E27FC236}">
                <a16:creationId xmlns:a16="http://schemas.microsoft.com/office/drawing/2014/main" id="{D0910039-79DF-4829-9098-09F046F08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066800"/>
            <a:ext cx="106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Nested</a:t>
            </a:r>
          </a:p>
        </p:txBody>
      </p:sp>
      <p:sp>
        <p:nvSpPr>
          <p:cNvPr id="40972" name="Rectangle 12">
            <a:extLst>
              <a:ext uri="{FF2B5EF4-FFF2-40B4-BE49-F238E27FC236}">
                <a16:creationId xmlns:a16="http://schemas.microsoft.com/office/drawing/2014/main" id="{CDC260B3-927D-4D5A-BAE7-5C7977259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600200"/>
            <a:ext cx="2057400" cy="4648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Rectangle 13">
            <a:extLst>
              <a:ext uri="{FF2B5EF4-FFF2-40B4-BE49-F238E27FC236}">
                <a16:creationId xmlns:a16="http://schemas.microsoft.com/office/drawing/2014/main" id="{ED9B78AB-CC25-4846-BFD4-BBB06BAC1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752600"/>
            <a:ext cx="1905000" cy="32766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4" name="Rectangle 14">
            <a:extLst>
              <a:ext uri="{FF2B5EF4-FFF2-40B4-BE49-F238E27FC236}">
                <a16:creationId xmlns:a16="http://schemas.microsoft.com/office/drawing/2014/main" id="{C9FEEEDD-3D18-43DB-832C-7B0C99F26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066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5" name="Rectangle 15">
            <a:extLst>
              <a:ext uri="{FF2B5EF4-FFF2-40B4-BE49-F238E27FC236}">
                <a16:creationId xmlns:a16="http://schemas.microsoft.com/office/drawing/2014/main" id="{96DA11C6-605A-4C0C-93A1-CDB6E995E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981200"/>
            <a:ext cx="1752600" cy="9144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6" name="Rectangle 16">
            <a:extLst>
              <a:ext uri="{FF2B5EF4-FFF2-40B4-BE49-F238E27FC236}">
                <a16:creationId xmlns:a16="http://schemas.microsoft.com/office/drawing/2014/main" id="{24DF6B04-E47C-43E9-A0A8-0BF1BD522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124200"/>
            <a:ext cx="1752600" cy="1828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7" name="Rectangle 17">
            <a:extLst>
              <a:ext uri="{FF2B5EF4-FFF2-40B4-BE49-F238E27FC236}">
                <a16:creationId xmlns:a16="http://schemas.microsoft.com/office/drawing/2014/main" id="{F0F13F20-EE63-4C08-AA61-02D5ACCA8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733800"/>
            <a:ext cx="1600200" cy="914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43407A8-5259-4848-95EE-30856ED2A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Monolithic Block Structure</a:t>
            </a:r>
            <a:endParaRPr lang="en-US" altLang="en-US">
              <a:latin typeface="Monaco" charset="0"/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94F2AA4-4728-4D45-94B5-CB035A7D4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6477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 language exhibits </a:t>
            </a:r>
            <a:r>
              <a:rPr lang="en-US" altLang="en-US" b="1">
                <a:latin typeface="Times" panose="02020603050405020304" pitchFamily="18" charset="0"/>
              </a:rPr>
              <a:t>monolithic block structure</a:t>
            </a:r>
            <a:r>
              <a:rPr lang="en-US" altLang="en-US">
                <a:latin typeface="Times" panose="02020603050405020304" pitchFamily="18" charset="0"/>
              </a:rPr>
              <a:t> if the only block is the entire program. 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C35599C0-6CBD-4A50-8AEA-28F7982F7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09800"/>
            <a:ext cx="66294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=&gt; Every identifier is visible throughout the entire program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Very simple scope rules: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No identifier may be declared more than once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For every applied occurrence of an identifier </a:t>
            </a:r>
            <a:r>
              <a:rPr lang="en-US" altLang="en-US" i="1">
                <a:latin typeface="Times" panose="02020603050405020304" pitchFamily="18" charset="0"/>
              </a:rPr>
              <a:t>I</a:t>
            </a:r>
            <a:r>
              <a:rPr lang="en-US" altLang="en-US">
                <a:latin typeface="Times" panose="02020603050405020304" pitchFamily="18" charset="0"/>
              </a:rPr>
              <a:t> there must be a corresponding declaration.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B8911B27-460C-4B12-BC72-B839EB40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2057400" cy="46482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46246021-C8D4-4D7F-8DFC-4A4FADE4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160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Monolithic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EBF1A7D-0620-41C9-9428-6E93E69C6B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Programming Language specification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D952EFA-6F7E-445A-832B-51A2EEB4A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/>
              <a:t>A Language specification has (at least) three parts:</a:t>
            </a:r>
          </a:p>
          <a:p>
            <a:pPr lvl="2" eaLnBrk="1" hangingPunct="1"/>
            <a:r>
              <a:rPr lang="en-US" altLang="en-US"/>
              <a:t>Syntax of the language: usually formal: EBNF</a:t>
            </a:r>
          </a:p>
          <a:p>
            <a:pPr lvl="2" eaLnBrk="1" hangingPunct="1"/>
            <a:r>
              <a:rPr lang="en-US" altLang="en-US" b="1"/>
              <a:t>Contextual constraints: </a:t>
            </a:r>
          </a:p>
          <a:p>
            <a:pPr lvl="3" eaLnBrk="1" hangingPunct="1"/>
            <a:r>
              <a:rPr lang="en-US" altLang="en-US" b="1"/>
              <a:t>scope rules (often written in English, but can be formal)</a:t>
            </a:r>
          </a:p>
          <a:p>
            <a:pPr lvl="3" eaLnBrk="1" hangingPunct="1"/>
            <a:r>
              <a:rPr lang="en-US" altLang="en-US" b="1"/>
              <a:t>type rules (formal or informal)</a:t>
            </a:r>
          </a:p>
          <a:p>
            <a:pPr lvl="2" eaLnBrk="1" hangingPunct="1"/>
            <a:r>
              <a:rPr lang="en-US" altLang="en-US"/>
              <a:t>Semantics: </a:t>
            </a:r>
          </a:p>
          <a:p>
            <a:pPr lvl="3" eaLnBrk="1" hangingPunct="1"/>
            <a:r>
              <a:rPr lang="en-US" altLang="en-US"/>
              <a:t>defined by the implementation</a:t>
            </a:r>
          </a:p>
          <a:p>
            <a:pPr lvl="3" eaLnBrk="1" hangingPunct="1"/>
            <a:r>
              <a:rPr lang="en-US" altLang="en-US"/>
              <a:t>informal descriptions in English </a:t>
            </a:r>
          </a:p>
          <a:p>
            <a:pPr lvl="3" eaLnBrk="1" hangingPunct="1"/>
            <a:r>
              <a:rPr lang="en-US" altLang="en-US"/>
              <a:t>formal using operational, denotational, or axiomatic semantics</a:t>
            </a:r>
          </a:p>
          <a:p>
            <a:pPr lvl="2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7440573-D47E-4EFE-A245-2CBCBEE5B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Flat Block Structure</a:t>
            </a:r>
            <a:endParaRPr lang="en-US" altLang="en-US">
              <a:latin typeface="Monaco" charset="0"/>
            </a:endParaRP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B82DF59-6589-49FC-A3B3-D4A0C929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14400"/>
            <a:ext cx="64770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 language exhibits </a:t>
            </a:r>
            <a:r>
              <a:rPr lang="en-US" altLang="en-US" b="1">
                <a:latin typeface="Times" panose="02020603050405020304" pitchFamily="18" charset="0"/>
              </a:rPr>
              <a:t>flat block structure</a:t>
            </a:r>
            <a:r>
              <a:rPr lang="en-US" altLang="en-US">
                <a:latin typeface="Times" panose="02020603050405020304" pitchFamily="18" charset="0"/>
              </a:rPr>
              <a:t> if the program can be subdivided into several disjoint blocks 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93C8E9A5-0A42-4292-8D60-465C1CC88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057400"/>
            <a:ext cx="662940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en-US" altLang="en-US">
                <a:latin typeface="Times" panose="02020603050405020304" pitchFamily="18" charset="0"/>
              </a:rPr>
              <a:t>There are two scope levels: global or local.</a:t>
            </a:r>
          </a:p>
          <a:p>
            <a:pPr>
              <a:spcBef>
                <a:spcPct val="35000"/>
              </a:spcBef>
            </a:pPr>
            <a:r>
              <a:rPr lang="en-US" altLang="en-US">
                <a:latin typeface="Times" panose="02020603050405020304" pitchFamily="18" charset="0"/>
              </a:rPr>
              <a:t>Typical scope rules:</a:t>
            </a:r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a globally defined identifier may be redefined locally</a:t>
            </a:r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several local definitions of a single identifier may occur in different blocks (but not in the same block)</a:t>
            </a:r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For every applied occurrence of an identifier there must be either a local declaration within the same block or a global declaration.  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0F370A79-103B-4605-8B79-D987BE886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Flat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C1F486CE-75A8-41CC-B55E-1D665B776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2057400" cy="4648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0E68635B-35FB-438A-9BA4-CAB0C2E34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76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AE3E4009-8259-4915-8CAB-5B3707227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2F312528-0527-4DED-B23C-275A8C5F3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62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102B8AF1-CC42-4473-B4E7-1EAF0C83E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05400"/>
            <a:ext cx="1905000" cy="1066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986127E-0DD1-4A55-A5E8-A79E0393E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Block Structure</a:t>
            </a:r>
            <a:endParaRPr lang="en-US" altLang="en-US">
              <a:latin typeface="Monaco" charset="0"/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209D46BF-9ADA-475E-98C3-2395D4CB2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14400"/>
            <a:ext cx="64770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 language exhibits </a:t>
            </a:r>
            <a:r>
              <a:rPr lang="en-US" altLang="en-US" b="1">
                <a:latin typeface="Times" panose="02020603050405020304" pitchFamily="18" charset="0"/>
              </a:rPr>
              <a:t>nested block structure</a:t>
            </a:r>
            <a:r>
              <a:rPr lang="en-US" altLang="en-US">
                <a:latin typeface="Times" panose="02020603050405020304" pitchFamily="18" charset="0"/>
              </a:rPr>
              <a:t> if blocks may be nested one within another (typically with no upper bound on the level of nesting that is allowed). 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AB7154EF-FCB0-45EC-BB98-846A302FE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73363"/>
            <a:ext cx="6629400" cy="33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en-US" altLang="en-US">
                <a:latin typeface="Times" panose="02020603050405020304" pitchFamily="18" charset="0"/>
              </a:rPr>
              <a:t>There can be any number of scope levels (depending on the level of nesting of blocks):</a:t>
            </a:r>
          </a:p>
          <a:p>
            <a:pPr>
              <a:spcBef>
                <a:spcPct val="35000"/>
              </a:spcBef>
            </a:pPr>
            <a:r>
              <a:rPr lang="en-US" altLang="en-US">
                <a:latin typeface="Times" panose="02020603050405020304" pitchFamily="18" charset="0"/>
              </a:rPr>
              <a:t>Typical scope rules:</a:t>
            </a:r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no identifier may be declared more than once within the same block (at the same level).</a:t>
            </a:r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for any applied occurrence there must be a corresponding declaration, either within the same block or in a block in which it is nested.  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7C391309-FAA6-498B-864F-F5782E847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66800"/>
            <a:ext cx="106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Nested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18C99D65-4425-4D2C-97C5-1F0445C02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2057400" cy="4648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A27D9DD3-CCFC-4B7B-BC30-C6E20051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52600"/>
            <a:ext cx="1905000" cy="32766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17CFD0C8-A807-40AF-8819-EA3069E8E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05400"/>
            <a:ext cx="1905000" cy="1066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77A24B45-B70F-4884-811B-40B0AE3D8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1752600" cy="9144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A78088ED-C4B4-4EBB-845C-322A53B39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24200"/>
            <a:ext cx="1752600" cy="1828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3" name="Rectangle 11">
            <a:extLst>
              <a:ext uri="{FF2B5EF4-FFF2-40B4-BE49-F238E27FC236}">
                <a16:creationId xmlns:a16="http://schemas.microsoft.com/office/drawing/2014/main" id="{93A70D2A-1CAC-4B68-B127-B6B075704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733800"/>
            <a:ext cx="1600200" cy="914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D6FBF90-32D4-4388-848A-859F348F7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Identification Table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AE446289-DB18-49D7-8E52-FC61E9F1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898525"/>
            <a:ext cx="8778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For a typical programming language, i.e. statically scoped language and with nested block structure we can visualize the structure of all scopes within a program as a kind of tree.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74A6A2D9-C09A-4A2D-B84A-F9E99E647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133600"/>
            <a:ext cx="1371600" cy="426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F3DF4755-9AEE-4DEC-B263-701374CCB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1219200" cy="23622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7E9D43EB-DFFB-4C69-8E79-F1562186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19400"/>
            <a:ext cx="1066800" cy="6096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E65314CE-84A2-4B2E-944C-F70120296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57400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Global</a:t>
            </a: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719DD4AD-0881-463D-A5F6-C6CEBB441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24384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474F1638-7C49-4C73-B186-D0B23FC90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53000"/>
            <a:ext cx="1219200" cy="13716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66" name="Text Box 10">
            <a:extLst>
              <a:ext uri="{FF2B5EF4-FFF2-40B4-BE49-F238E27FC236}">
                <a16:creationId xmlns:a16="http://schemas.microsoft.com/office/drawing/2014/main" id="{BE47B77D-ED7A-436E-B7D4-30D1BDAEB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B</a:t>
            </a:r>
          </a:p>
        </p:txBody>
      </p:sp>
      <p:sp>
        <p:nvSpPr>
          <p:cNvPr id="45067" name="Rectangle 11">
            <a:extLst>
              <a:ext uri="{FF2B5EF4-FFF2-40B4-BE49-F238E27FC236}">
                <a16:creationId xmlns:a16="http://schemas.microsoft.com/office/drawing/2014/main" id="{C92D8CBE-D586-4780-9D86-725E7A7C6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505200"/>
            <a:ext cx="1066800" cy="6096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9CFE3EAF-E872-44A4-9D14-1C4D26D5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A1</a:t>
            </a: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6F9EFB11-85A9-4C2C-AC57-FC972A712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A2</a:t>
            </a:r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D79FC27F-B09F-4AD2-ACDD-26AD5B536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91000"/>
            <a:ext cx="1066800" cy="6096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71" name="Text Box 15">
            <a:extLst>
              <a:ext uri="{FF2B5EF4-FFF2-40B4-BE49-F238E27FC236}">
                <a16:creationId xmlns:a16="http://schemas.microsoft.com/office/drawing/2014/main" id="{03233EB9-04CD-4E00-B270-E165814A5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A3</a:t>
            </a:r>
          </a:p>
        </p:txBody>
      </p:sp>
      <p:sp>
        <p:nvSpPr>
          <p:cNvPr id="45072" name="Text Box 16">
            <a:extLst>
              <a:ext uri="{FF2B5EF4-FFF2-40B4-BE49-F238E27FC236}">
                <a16:creationId xmlns:a16="http://schemas.microsoft.com/office/drawing/2014/main" id="{DE99EB11-5B1A-4EDF-B675-709B2C9C8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05000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Global</a:t>
            </a: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A2215A0B-7406-4A4A-94BC-F976F7192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43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45074" name="Text Box 18">
            <a:extLst>
              <a:ext uri="{FF2B5EF4-FFF2-40B4-BE49-F238E27FC236}">
                <a16:creationId xmlns:a16="http://schemas.microsoft.com/office/drawing/2014/main" id="{C69DF6B4-34FD-4257-B61B-92B7EB8EA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7432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B</a:t>
            </a:r>
          </a:p>
        </p:txBody>
      </p:sp>
      <p:sp>
        <p:nvSpPr>
          <p:cNvPr id="45075" name="Text Box 19">
            <a:extLst>
              <a:ext uri="{FF2B5EF4-FFF2-40B4-BE49-F238E27FC236}">
                <a16:creationId xmlns:a16="http://schemas.microsoft.com/office/drawing/2014/main" id="{C8D84423-95BF-4046-8062-9CAC27229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381000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A1</a:t>
            </a:r>
          </a:p>
        </p:txBody>
      </p:sp>
      <p:sp>
        <p:nvSpPr>
          <p:cNvPr id="45076" name="Text Box 20">
            <a:extLst>
              <a:ext uri="{FF2B5EF4-FFF2-40B4-BE49-F238E27FC236}">
                <a16:creationId xmlns:a16="http://schemas.microsoft.com/office/drawing/2014/main" id="{AE329D3C-4E46-4FCF-B32D-84851E675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A2</a:t>
            </a:r>
          </a:p>
        </p:txBody>
      </p:sp>
      <p:sp>
        <p:nvSpPr>
          <p:cNvPr id="45077" name="Text Box 21">
            <a:extLst>
              <a:ext uri="{FF2B5EF4-FFF2-40B4-BE49-F238E27FC236}">
                <a16:creationId xmlns:a16="http://schemas.microsoft.com/office/drawing/2014/main" id="{5CF8AE40-D3AB-43CF-B125-6F14A62B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381000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A3</a:t>
            </a:r>
          </a:p>
        </p:txBody>
      </p:sp>
      <p:cxnSp>
        <p:nvCxnSpPr>
          <p:cNvPr id="45078" name="AutoShape 22">
            <a:extLst>
              <a:ext uri="{FF2B5EF4-FFF2-40B4-BE49-F238E27FC236}">
                <a16:creationId xmlns:a16="http://schemas.microsoft.com/office/drawing/2014/main" id="{C9EF0CB5-B166-4551-8412-107FFB8660A8}"/>
              </a:ext>
            </a:extLst>
          </p:cNvPr>
          <p:cNvCxnSpPr>
            <a:cxnSpLocks noChangeShapeType="1"/>
            <a:stCxn id="45073" idx="0"/>
            <a:endCxn id="45072" idx="2"/>
          </p:cNvCxnSpPr>
          <p:nvPr/>
        </p:nvCxnSpPr>
        <p:spPr bwMode="auto">
          <a:xfrm flipV="1">
            <a:off x="4318000" y="2362200"/>
            <a:ext cx="1522413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9" name="AutoShape 23">
            <a:extLst>
              <a:ext uri="{FF2B5EF4-FFF2-40B4-BE49-F238E27FC236}">
                <a16:creationId xmlns:a16="http://schemas.microsoft.com/office/drawing/2014/main" id="{34F2B47A-6F60-44EB-B9AE-5E698E061A23}"/>
              </a:ext>
            </a:extLst>
          </p:cNvPr>
          <p:cNvCxnSpPr>
            <a:cxnSpLocks noChangeShapeType="1"/>
            <a:stCxn id="45074" idx="0"/>
            <a:endCxn id="45072" idx="2"/>
          </p:cNvCxnSpPr>
          <p:nvPr/>
        </p:nvCxnSpPr>
        <p:spPr bwMode="auto">
          <a:xfrm flipH="1" flipV="1">
            <a:off x="5840413" y="2362200"/>
            <a:ext cx="1662112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0" name="AutoShape 24">
            <a:extLst>
              <a:ext uri="{FF2B5EF4-FFF2-40B4-BE49-F238E27FC236}">
                <a16:creationId xmlns:a16="http://schemas.microsoft.com/office/drawing/2014/main" id="{0F1370DD-23F1-4CF7-990B-6986095E41F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76600" y="3213100"/>
            <a:ext cx="1014413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1" name="AutoShape 25">
            <a:extLst>
              <a:ext uri="{FF2B5EF4-FFF2-40B4-BE49-F238E27FC236}">
                <a16:creationId xmlns:a16="http://schemas.microsoft.com/office/drawing/2014/main" id="{5DE11637-8486-49E3-B46E-73C9D1E9CD9A}"/>
              </a:ext>
            </a:extLst>
          </p:cNvPr>
          <p:cNvCxnSpPr>
            <a:cxnSpLocks noChangeShapeType="1"/>
            <a:stCxn id="45076" idx="0"/>
            <a:endCxn id="45073" idx="2"/>
          </p:cNvCxnSpPr>
          <p:nvPr/>
        </p:nvCxnSpPr>
        <p:spPr bwMode="auto">
          <a:xfrm flipV="1">
            <a:off x="4318000" y="3200400"/>
            <a:ext cx="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2" name="AutoShape 26">
            <a:extLst>
              <a:ext uri="{FF2B5EF4-FFF2-40B4-BE49-F238E27FC236}">
                <a16:creationId xmlns:a16="http://schemas.microsoft.com/office/drawing/2014/main" id="{97479B94-A3C9-454E-96E5-90BD15B691B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356100" y="3213100"/>
            <a:ext cx="890588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3" name="Text Box 27">
            <a:extLst>
              <a:ext uri="{FF2B5EF4-FFF2-40B4-BE49-F238E27FC236}">
                <a16:creationId xmlns:a16="http://schemas.microsoft.com/office/drawing/2014/main" id="{CDCBD923-F3EE-4BD8-B378-697A50CC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2672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= “direction” of identifier lookup</a:t>
            </a:r>
          </a:p>
        </p:txBody>
      </p:sp>
      <p:sp>
        <p:nvSpPr>
          <p:cNvPr id="45084" name="Text Box 28">
            <a:extLst>
              <a:ext uri="{FF2B5EF4-FFF2-40B4-BE49-F238E27FC236}">
                <a16:creationId xmlns:a16="http://schemas.microsoft.com/office/drawing/2014/main" id="{7DA11215-D4FC-4D6A-A38D-87053B8DC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429000"/>
            <a:ext cx="350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Lookup path for an applied occurrence in A3</a:t>
            </a:r>
          </a:p>
        </p:txBody>
      </p:sp>
      <p:sp>
        <p:nvSpPr>
          <p:cNvPr id="45085" name="Text Box 29">
            <a:extLst>
              <a:ext uri="{FF2B5EF4-FFF2-40B4-BE49-F238E27FC236}">
                <a16:creationId xmlns:a16="http://schemas.microsoft.com/office/drawing/2014/main" id="{2FC20DFF-DCE2-4ADD-9A75-6BB0837B7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00600"/>
            <a:ext cx="7162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At any one time (in analyzing the program) only a single path on the tree is accessible.</a:t>
            </a:r>
          </a:p>
          <a:p>
            <a:r>
              <a:rPr lang="en-US" altLang="en-US">
                <a:latin typeface="Times" panose="02020603050405020304" pitchFamily="18" charset="0"/>
              </a:rPr>
              <a:t>=&gt; We don’t necessarily need to keep the whole “scope” tree in memory all the time.</a:t>
            </a:r>
          </a:p>
        </p:txBody>
      </p:sp>
      <p:sp>
        <p:nvSpPr>
          <p:cNvPr id="45086" name="Freeform 30">
            <a:extLst>
              <a:ext uri="{FF2B5EF4-FFF2-40B4-BE49-F238E27FC236}">
                <a16:creationId xmlns:a16="http://schemas.microsoft.com/office/drawing/2014/main" id="{A50621B8-85AC-480A-B670-062797D4C35F}"/>
              </a:ext>
            </a:extLst>
          </p:cNvPr>
          <p:cNvSpPr>
            <a:spLocks/>
          </p:cNvSpPr>
          <p:nvPr/>
        </p:nvSpPr>
        <p:spPr bwMode="auto">
          <a:xfrm>
            <a:off x="4038600" y="1828800"/>
            <a:ext cx="2438400" cy="2438400"/>
          </a:xfrm>
          <a:custGeom>
            <a:avLst/>
            <a:gdLst>
              <a:gd name="T0" fmla="*/ 2147483647 w 1536"/>
              <a:gd name="T1" fmla="*/ 2147483647 h 1536"/>
              <a:gd name="T2" fmla="*/ 2147483647 w 1536"/>
              <a:gd name="T3" fmla="*/ 2147483647 h 1536"/>
              <a:gd name="T4" fmla="*/ 2147483647 w 1536"/>
              <a:gd name="T5" fmla="*/ 2147483647 h 1536"/>
              <a:gd name="T6" fmla="*/ 2147483647 w 1536"/>
              <a:gd name="T7" fmla="*/ 2147483647 h 1536"/>
              <a:gd name="T8" fmla="*/ 2147483647 w 1536"/>
              <a:gd name="T9" fmla="*/ 2147483647 h 1536"/>
              <a:gd name="T10" fmla="*/ 2147483647 w 1536"/>
              <a:gd name="T11" fmla="*/ 2147483647 h 1536"/>
              <a:gd name="T12" fmla="*/ 2147483647 w 1536"/>
              <a:gd name="T13" fmla="*/ 0 h 1536"/>
              <a:gd name="T14" fmla="*/ 0 w 1536"/>
              <a:gd name="T15" fmla="*/ 2147483647 h 1536"/>
              <a:gd name="T16" fmla="*/ 0 w 1536"/>
              <a:gd name="T17" fmla="*/ 2147483647 h 1536"/>
              <a:gd name="T18" fmla="*/ 2147483647 w 1536"/>
              <a:gd name="T19" fmla="*/ 2147483647 h 1536"/>
              <a:gd name="T20" fmla="*/ 2147483647 w 1536"/>
              <a:gd name="T21" fmla="*/ 2147483647 h 1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36" h="1536">
                <a:moveTo>
                  <a:pt x="864" y="1488"/>
                </a:moveTo>
                <a:lnTo>
                  <a:pt x="960" y="1248"/>
                </a:lnTo>
                <a:lnTo>
                  <a:pt x="336" y="816"/>
                </a:lnTo>
                <a:lnTo>
                  <a:pt x="336" y="672"/>
                </a:lnTo>
                <a:lnTo>
                  <a:pt x="1536" y="288"/>
                </a:lnTo>
                <a:lnTo>
                  <a:pt x="1536" y="96"/>
                </a:lnTo>
                <a:lnTo>
                  <a:pt x="1104" y="0"/>
                </a:lnTo>
                <a:lnTo>
                  <a:pt x="0" y="480"/>
                </a:lnTo>
                <a:lnTo>
                  <a:pt x="0" y="1008"/>
                </a:lnTo>
                <a:lnTo>
                  <a:pt x="672" y="1536"/>
                </a:lnTo>
                <a:lnTo>
                  <a:pt x="864" y="1488"/>
                </a:lnTo>
                <a:close/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Line 31">
            <a:extLst>
              <a:ext uri="{FF2B5EF4-FFF2-40B4-BE49-F238E27FC236}">
                <a16:creationId xmlns:a16="http://schemas.microsoft.com/office/drawing/2014/main" id="{078EABC2-04FA-4BB6-A787-2F2B88477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495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7CE999F-D5BB-4F98-8ACB-4132D9FE3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962400"/>
            <a:ext cx="3276600" cy="1981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134E13-EDF0-4A8E-907E-4B42E8E11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32766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044E72ED-46A3-4D49-A479-19F590CDF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Identification Table: Example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74D333A-CFF5-4702-B811-842D08EF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6670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90854" name="Group 6">
            <a:extLst>
              <a:ext uri="{FF2B5EF4-FFF2-40B4-BE49-F238E27FC236}">
                <a16:creationId xmlns:a16="http://schemas.microsoft.com/office/drawing/2014/main" id="{CB449BB2-3CD8-45F4-AAA8-DDF85D269E29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990600"/>
            <a:ext cx="2989263" cy="1216025"/>
            <a:chOff x="2640" y="624"/>
            <a:chExt cx="1883" cy="766"/>
          </a:xfrm>
        </p:grpSpPr>
        <p:grpSp>
          <p:nvGrpSpPr>
            <p:cNvPr id="46103" name="Group 7">
              <a:extLst>
                <a:ext uri="{FF2B5EF4-FFF2-40B4-BE49-F238E27FC236}">
                  <a16:creationId xmlns:a16="http://schemas.microsoft.com/office/drawing/2014/main" id="{DAA3E1DC-4314-4BBB-91CF-50B7E90EE2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624"/>
              <a:ext cx="1595" cy="766"/>
              <a:chOff x="3312" y="624"/>
              <a:chExt cx="1595" cy="766"/>
            </a:xfrm>
          </p:grpSpPr>
          <p:sp>
            <p:nvSpPr>
              <p:cNvPr id="46105" name="Text Box 8">
                <a:extLst>
                  <a:ext uri="{FF2B5EF4-FFF2-40B4-BE49-F238E27FC236}">
                    <a16:creationId xmlns:a16="http://schemas.microsoft.com/office/drawing/2014/main" id="{C7A2F80D-4548-4897-94A8-240A4AA1A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624"/>
                <a:ext cx="1595" cy="76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Times" panose="02020603050405020304" pitchFamily="18" charset="0"/>
                  </a:rPr>
                  <a:t>Level	Ident	Attr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a	(1)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b	(2)</a:t>
                </a:r>
              </a:p>
            </p:txBody>
          </p:sp>
          <p:sp>
            <p:nvSpPr>
              <p:cNvPr id="46106" name="Line 9">
                <a:extLst>
                  <a:ext uri="{FF2B5EF4-FFF2-40B4-BE49-F238E27FC236}">
                    <a16:creationId xmlns:a16="http://schemas.microsoft.com/office/drawing/2014/main" id="{75F48156-A11F-4D9F-AA5F-2F39E5A10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864"/>
                <a:ext cx="15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04" name="Line 10">
              <a:extLst>
                <a:ext uri="{FF2B5EF4-FFF2-40B4-BE49-F238E27FC236}">
                  <a16:creationId xmlns:a16="http://schemas.microsoft.com/office/drawing/2014/main" id="{C13AF4CB-8164-48C1-9917-7650DCC38A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7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0859" name="Group 11">
            <a:extLst>
              <a:ext uri="{FF2B5EF4-FFF2-40B4-BE49-F238E27FC236}">
                <a16:creationId xmlns:a16="http://schemas.microsoft.com/office/drawing/2014/main" id="{AE87C303-01E1-447F-B136-1134F4A7D9E9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1600200"/>
            <a:ext cx="4818063" cy="1946275"/>
            <a:chOff x="2448" y="1008"/>
            <a:chExt cx="3035" cy="1226"/>
          </a:xfrm>
        </p:grpSpPr>
        <p:grpSp>
          <p:nvGrpSpPr>
            <p:cNvPr id="46099" name="Group 12">
              <a:extLst>
                <a:ext uri="{FF2B5EF4-FFF2-40B4-BE49-F238E27FC236}">
                  <a16:creationId xmlns:a16="http://schemas.microsoft.com/office/drawing/2014/main" id="{83714976-662E-422E-A5BE-C3E3093B0C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008"/>
              <a:ext cx="1595" cy="1226"/>
              <a:chOff x="3312" y="624"/>
              <a:chExt cx="1595" cy="1226"/>
            </a:xfrm>
          </p:grpSpPr>
          <p:sp>
            <p:nvSpPr>
              <p:cNvPr id="46101" name="Text Box 13">
                <a:extLst>
                  <a:ext uri="{FF2B5EF4-FFF2-40B4-BE49-F238E27FC236}">
                    <a16:creationId xmlns:a16="http://schemas.microsoft.com/office/drawing/2014/main" id="{94C74A49-1993-45E0-88FD-A49EC10624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624"/>
                <a:ext cx="1595" cy="122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Times" panose="02020603050405020304" pitchFamily="18" charset="0"/>
                  </a:rPr>
                  <a:t>Level	Ident	Attr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a	(1)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b	(2)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b	(3)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c	(4)</a:t>
                </a:r>
              </a:p>
            </p:txBody>
          </p:sp>
          <p:sp>
            <p:nvSpPr>
              <p:cNvPr id="46102" name="Line 14">
                <a:extLst>
                  <a:ext uri="{FF2B5EF4-FFF2-40B4-BE49-F238E27FC236}">
                    <a16:creationId xmlns:a16="http://schemas.microsoft.com/office/drawing/2014/main" id="{1C115408-8A83-44A5-BAE9-B1624E1E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864"/>
                <a:ext cx="15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00" name="Line 15">
              <a:extLst>
                <a:ext uri="{FF2B5EF4-FFF2-40B4-BE49-F238E27FC236}">
                  <a16:creationId xmlns:a16="http://schemas.microsoft.com/office/drawing/2014/main" id="{FFCEA232-3A57-4571-85BF-AE0C86F66D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1152"/>
              <a:ext cx="144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0864" name="Group 16">
            <a:extLst>
              <a:ext uri="{FF2B5EF4-FFF2-40B4-BE49-F238E27FC236}">
                <a16:creationId xmlns:a16="http://schemas.microsoft.com/office/drawing/2014/main" id="{B38148C8-5E02-49B7-980A-770CB7A1F121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768725"/>
            <a:ext cx="3352800" cy="1946275"/>
            <a:chOff x="2448" y="2374"/>
            <a:chExt cx="2112" cy="1226"/>
          </a:xfrm>
        </p:grpSpPr>
        <p:grpSp>
          <p:nvGrpSpPr>
            <p:cNvPr id="46095" name="Group 17">
              <a:extLst>
                <a:ext uri="{FF2B5EF4-FFF2-40B4-BE49-F238E27FC236}">
                  <a16:creationId xmlns:a16="http://schemas.microsoft.com/office/drawing/2014/main" id="{24AA4522-2514-4E12-AFC1-ED44B94C40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5" y="2374"/>
              <a:ext cx="1595" cy="1226"/>
              <a:chOff x="3312" y="624"/>
              <a:chExt cx="1595" cy="1226"/>
            </a:xfrm>
          </p:grpSpPr>
          <p:sp>
            <p:nvSpPr>
              <p:cNvPr id="46097" name="Text Box 18">
                <a:extLst>
                  <a:ext uri="{FF2B5EF4-FFF2-40B4-BE49-F238E27FC236}">
                    <a16:creationId xmlns:a16="http://schemas.microsoft.com/office/drawing/2014/main" id="{89D2069F-C43D-4568-9C59-D262BB015F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624"/>
                <a:ext cx="1595" cy="1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Times" panose="02020603050405020304" pitchFamily="18" charset="0"/>
                  </a:rPr>
                  <a:t>Level	Ident	Attr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a	(1)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b	(2)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d	(5)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e	(6)</a:t>
                </a:r>
              </a:p>
            </p:txBody>
          </p:sp>
          <p:sp>
            <p:nvSpPr>
              <p:cNvPr id="46098" name="Line 19">
                <a:extLst>
                  <a:ext uri="{FF2B5EF4-FFF2-40B4-BE49-F238E27FC236}">
                    <a16:creationId xmlns:a16="http://schemas.microsoft.com/office/drawing/2014/main" id="{BBF76F6E-F1EC-4A90-A654-53531E237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864"/>
                <a:ext cx="15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96" name="Line 20">
              <a:extLst>
                <a:ext uri="{FF2B5EF4-FFF2-40B4-BE49-F238E27FC236}">
                  <a16:creationId xmlns:a16="http://schemas.microsoft.com/office/drawing/2014/main" id="{4B20F389-184B-42B4-A902-15C46DF0A0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592"/>
              <a:ext cx="52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0869" name="Group 21">
            <a:extLst>
              <a:ext uri="{FF2B5EF4-FFF2-40B4-BE49-F238E27FC236}">
                <a16:creationId xmlns:a16="http://schemas.microsoft.com/office/drawing/2014/main" id="{E6F18A6A-6955-4050-AF1A-CD7E07E2876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302125"/>
            <a:ext cx="5029200" cy="2311400"/>
            <a:chOff x="2352" y="2710"/>
            <a:chExt cx="3168" cy="1456"/>
          </a:xfrm>
        </p:grpSpPr>
        <p:grpSp>
          <p:nvGrpSpPr>
            <p:cNvPr id="46091" name="Group 22">
              <a:extLst>
                <a:ext uri="{FF2B5EF4-FFF2-40B4-BE49-F238E27FC236}">
                  <a16:creationId xmlns:a16="http://schemas.microsoft.com/office/drawing/2014/main" id="{CA2FF1AB-F19E-4620-9BA0-FCBAE45E4A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5" y="2710"/>
              <a:ext cx="1595" cy="1456"/>
              <a:chOff x="3312" y="624"/>
              <a:chExt cx="1595" cy="1456"/>
            </a:xfrm>
          </p:grpSpPr>
          <p:sp>
            <p:nvSpPr>
              <p:cNvPr id="46093" name="Text Box 23">
                <a:extLst>
                  <a:ext uri="{FF2B5EF4-FFF2-40B4-BE49-F238E27FC236}">
                    <a16:creationId xmlns:a16="http://schemas.microsoft.com/office/drawing/2014/main" id="{C9C91742-BDF2-4151-867B-0974F61AC0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624"/>
                <a:ext cx="1595" cy="145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Times" panose="02020603050405020304" pitchFamily="18" charset="0"/>
                  </a:rPr>
                  <a:t>Level	Ident	Attr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a	(1)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1	b	(2)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d	(5)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2	e	(6)</a:t>
                </a:r>
              </a:p>
              <a:p>
                <a:r>
                  <a:rPr lang="en-US" altLang="en-US">
                    <a:latin typeface="Times" panose="02020603050405020304" pitchFamily="18" charset="0"/>
                  </a:rPr>
                  <a:t>3	x	(7)</a:t>
                </a:r>
              </a:p>
            </p:txBody>
          </p:sp>
          <p:sp>
            <p:nvSpPr>
              <p:cNvPr id="46094" name="Line 24">
                <a:extLst>
                  <a:ext uri="{FF2B5EF4-FFF2-40B4-BE49-F238E27FC236}">
                    <a16:creationId xmlns:a16="http://schemas.microsoft.com/office/drawing/2014/main" id="{50CE4462-5098-406E-A237-2BB3D2F06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864"/>
                <a:ext cx="15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92" name="Line 25">
              <a:extLst>
                <a:ext uri="{FF2B5EF4-FFF2-40B4-BE49-F238E27FC236}">
                  <a16:creationId xmlns:a16="http://schemas.microsoft.com/office/drawing/2014/main" id="{CA24931C-3617-4642-BD3C-1ED29E3497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880"/>
              <a:ext cx="1584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90" name="Rectangle 26">
            <a:extLst>
              <a:ext uri="{FF2B5EF4-FFF2-40B4-BE49-F238E27FC236}">
                <a16:creationId xmlns:a16="http://schemas.microsoft.com/office/drawing/2014/main" id="{309C92A2-493F-4D9F-9050-D99478719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14400"/>
            <a:ext cx="3962400" cy="5283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Courier New" panose="02070309020205020404" pitchFamily="49" charset="0"/>
              </a:rPr>
              <a:t>let  var </a:t>
            </a:r>
            <a:r>
              <a:rPr lang="en-US" altLang="en-US" sz="2000">
                <a:latin typeface="Courier New" panose="02070309020205020404" pitchFamily="49" charset="0"/>
              </a:rPr>
              <a:t>a: Integer;</a:t>
            </a:r>
            <a:endParaRPr lang="en-US" altLang="en-US" sz="2000" b="1">
              <a:latin typeface="Courier New" panose="02070309020205020404" pitchFamily="49" charset="0"/>
            </a:endParaRPr>
          </a:p>
          <a:p>
            <a:r>
              <a:rPr lang="en-US" altLang="en-US" sz="2000" b="1">
                <a:latin typeface="Courier New" panose="02070309020205020404" pitchFamily="49" charset="0"/>
              </a:rPr>
              <a:t>     var</a:t>
            </a:r>
            <a:r>
              <a:rPr lang="en-US" altLang="en-US" sz="2000">
                <a:latin typeface="Courier New" panose="02070309020205020404" pitchFamily="49" charset="0"/>
              </a:rPr>
              <a:t> b: Boolean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in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 b="1">
                <a:latin typeface="Courier New" panose="02070309020205020404" pitchFamily="49" charset="0"/>
              </a:rPr>
              <a:t>begin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   </a:t>
            </a:r>
            <a:r>
              <a:rPr lang="en-US" altLang="en-US" sz="2000">
                <a:latin typeface="Courier New" panose="02070309020205020404" pitchFamily="49" charset="0"/>
              </a:rPr>
              <a:t>...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let var </a:t>
            </a:r>
            <a:r>
              <a:rPr lang="en-US" altLang="en-US" sz="2000">
                <a:latin typeface="Courier New" panose="02070309020205020404" pitchFamily="49" charset="0"/>
              </a:rPr>
              <a:t>b: Integer;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 </a:t>
            </a:r>
            <a:r>
              <a:rPr lang="en-US" altLang="en-US" sz="2000" b="1">
                <a:latin typeface="Courier New" panose="02070309020205020404" pitchFamily="49" charset="0"/>
              </a:rPr>
              <a:t>var </a:t>
            </a:r>
            <a:r>
              <a:rPr lang="en-US" altLang="en-US" sz="2000">
                <a:latin typeface="Courier New" panose="02070309020205020404" pitchFamily="49" charset="0"/>
              </a:rPr>
              <a:t>c: Boolean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       </a:t>
            </a:r>
            <a:r>
              <a:rPr lang="en-US" altLang="en-US" sz="2000">
                <a:latin typeface="Courier New" panose="02070309020205020404" pitchFamily="49" charset="0"/>
              </a:rPr>
              <a:t>...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   </a:t>
            </a:r>
            <a:r>
              <a:rPr lang="en-US" altLang="en-US" sz="2000">
                <a:latin typeface="Courier New" panose="02070309020205020404" pitchFamily="49" charset="0"/>
              </a:rPr>
              <a:t>...</a:t>
            </a:r>
            <a:endParaRPr lang="en-US" altLang="en-US" sz="2000" b="1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let var </a:t>
            </a:r>
            <a:r>
              <a:rPr lang="en-US" altLang="en-US" sz="2000">
                <a:latin typeface="Courier New" panose="02070309020205020404" pitchFamily="49" charset="0"/>
              </a:rPr>
              <a:t>d: Boolean;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 </a:t>
            </a:r>
            <a:r>
              <a:rPr lang="en-US" altLang="en-US" sz="2000" b="1">
                <a:latin typeface="Courier New" panose="02070309020205020404" pitchFamily="49" charset="0"/>
              </a:rPr>
              <a:t>var </a:t>
            </a:r>
            <a:r>
              <a:rPr lang="en-US" altLang="en-US" sz="2000">
                <a:latin typeface="Courier New" panose="02070309020205020404" pitchFamily="49" charset="0"/>
              </a:rPr>
              <a:t>e: Integer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       let const x</a:t>
            </a:r>
            <a:r>
              <a:rPr lang="en-US" altLang="en-US" sz="2000">
                <a:latin typeface="Courier New" panose="02070309020205020404" pitchFamily="49" charset="0"/>
              </a:rPr>
              <a:t>:3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 </a:t>
            </a:r>
            <a:r>
              <a:rPr lang="en-US" altLang="en-US" sz="2000" b="1">
                <a:latin typeface="Courier New" panose="02070309020205020404" pitchFamily="49" charset="0"/>
              </a:rPr>
              <a:t>in </a:t>
            </a:r>
            <a:r>
              <a:rPr lang="en-US" altLang="en-US" sz="2000">
                <a:latin typeface="Courier New" panose="02070309020205020404" pitchFamily="49" charset="0"/>
              </a:rPr>
              <a:t>...</a:t>
            </a:r>
            <a:r>
              <a:rPr lang="en-US" altLang="en-US" sz="2000" b="1">
                <a:latin typeface="Courier New" panose="02070309020205020404" pitchFamily="49" charset="0"/>
              </a:rPr>
              <a:t> 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 b="1"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483AFB6-566E-4066-A8CA-3DE79351D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Identification Table Implementation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85A0D41-2467-4D5D-A65D-F457ACD36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914400"/>
            <a:ext cx="88392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IdentificationTable {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/** Adds a new entry */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void enter(String id, Attribute attr) { ... }</a:t>
            </a:r>
          </a:p>
          <a:p>
            <a:r>
              <a:rPr lang="en-US" altLang="en-US" sz="2000">
                <a:latin typeface="Monaco" charset="0"/>
              </a:rPr>
              <a:t>    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/** Retrieve a previously added entry. Returns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null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when no entry for this identifier is found */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Attribute retrieve(String id) { ...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/** Add a new deepest nesting level to the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identification table */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void</a:t>
            </a:r>
            <a:r>
              <a:rPr lang="en-US" altLang="en-US" sz="2000">
                <a:latin typeface="Monaco" charset="0"/>
              </a:rPr>
              <a:t> openScope() { ...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/** Remove the deepest scope level from the table.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Deletes all entries associated with it */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void </a:t>
            </a:r>
            <a:r>
              <a:rPr lang="en-US" altLang="en-US" sz="2000">
                <a:latin typeface="Monaco" charset="0"/>
              </a:rPr>
              <a:t>closeScope() { ... }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A826886-CE54-40DB-81F9-E882AC871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Identification Table Implementation</a:t>
            </a:r>
            <a:endParaRPr lang="en-GB" altLang="en-US" sz="4000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BC74268-244F-48CB-BBC1-4EBD0DCAB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We can use our favorite implementation of a look-up table.</a:t>
            </a:r>
          </a:p>
          <a:p>
            <a:pPr lvl="1" eaLnBrk="1" hangingPunct="1"/>
            <a:r>
              <a:rPr lang="en-GB" altLang="en-US"/>
              <a:t>linked list and linear search (easy but slow)</a:t>
            </a:r>
          </a:p>
          <a:p>
            <a:pPr lvl="1" eaLnBrk="1" hangingPunct="1"/>
            <a:r>
              <a:rPr lang="en-GB" altLang="en-US"/>
              <a:t>hash table (more efficient)</a:t>
            </a:r>
          </a:p>
          <a:p>
            <a:pPr lvl="1" eaLnBrk="1" hangingPunct="1"/>
            <a:r>
              <a:rPr lang="en-GB" altLang="en-US"/>
              <a:t>stack of hash tables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D13E1A02-15D7-491E-B260-6D1DD5825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33825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It’s essential that an identifier can appear in the table many times, with different levels, and that look-up returns the entry with the highest level.</a:t>
            </a:r>
          </a:p>
          <a:p>
            <a:r>
              <a:rPr lang="en-US" altLang="en-US"/>
              <a:t>(Linked list makes this easy; hash table - perhaps make the entries</a:t>
            </a:r>
          </a:p>
          <a:p>
            <a:r>
              <a:rPr lang="en-US" altLang="en-US"/>
              <a:t>linked lists; more complicated possibilities exist.)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5248DE7-52DD-48E6-A597-6A6C25621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16892F2-2621-4091-AFF7-8ED2CB11E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41400"/>
            <a:ext cx="883920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Courier New" panose="02070309020205020404" pitchFamily="49" charset="0"/>
              </a:rPr>
              <a:t>public </a:t>
            </a:r>
            <a:r>
              <a:rPr lang="en-US" altLang="en-US" sz="2000">
                <a:latin typeface="Courier New" panose="02070309020205020404" pitchFamily="49" charset="0"/>
              </a:rPr>
              <a:t>void enter(String id, Attribute attr) { ... }</a:t>
            </a:r>
          </a:p>
          <a:p>
            <a:r>
              <a:rPr lang="en-US" altLang="en-US" sz="2000" b="1">
                <a:latin typeface="Courier New" panose="02070309020205020404" pitchFamily="49" charset="0"/>
              </a:rPr>
              <a:t>public </a:t>
            </a:r>
            <a:r>
              <a:rPr lang="en-US" altLang="en-US" sz="2000">
                <a:latin typeface="Courier New" panose="02070309020205020404" pitchFamily="49" charset="0"/>
              </a:rPr>
              <a:t>Attribute retrieve(String id) { ... }</a:t>
            </a:r>
          </a:p>
        </p:txBody>
      </p:sp>
      <p:sp>
        <p:nvSpPr>
          <p:cNvPr id="49156" name="Oval 4">
            <a:extLst>
              <a:ext uri="{FF2B5EF4-FFF2-40B4-BE49-F238E27FC236}">
                <a16:creationId xmlns:a16="http://schemas.microsoft.com/office/drawing/2014/main" id="{038861E1-F6CB-40E0-8596-80BBBC0E5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066800"/>
            <a:ext cx="1676400" cy="381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7" name="Oval 5">
            <a:extLst>
              <a:ext uri="{FF2B5EF4-FFF2-40B4-BE49-F238E27FC236}">
                <a16:creationId xmlns:a16="http://schemas.microsoft.com/office/drawing/2014/main" id="{9A687753-3585-402C-8EE0-D7B400336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371600"/>
            <a:ext cx="1676400" cy="381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EB27A297-4D6C-46DF-997B-85F6EE9C3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686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What are these attributes? (Or in other words: What information do we need to store about identifiers)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To understand what information needs to be stored… you first have to understand what the information will be used for!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Scope Rules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Type Rules </a:t>
            </a:r>
          </a:p>
        </p:txBody>
      </p:sp>
      <p:sp>
        <p:nvSpPr>
          <p:cNvPr id="49159" name="Text Box 7">
            <a:extLst>
              <a:ext uri="{FF2B5EF4-FFF2-40B4-BE49-F238E27FC236}">
                <a16:creationId xmlns:a16="http://schemas.microsoft.com/office/drawing/2014/main" id="{0630E0B6-FD41-4601-9273-C82F27544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5241925"/>
            <a:ext cx="8855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Q: </a:t>
            </a:r>
            <a:r>
              <a:rPr lang="en-US" altLang="en-US">
                <a:latin typeface="Times" panose="02020603050405020304" pitchFamily="18" charset="0"/>
              </a:rPr>
              <a:t>So… what information is required by each of these two subphases and where does it come from?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82739D5-C6DF-4C79-A681-C52FB0DCD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Attributes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016C768F-09BD-4EE0-AD94-6664C2ACF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ID table needs to provide information needed for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Scope Rules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Type Rules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CA67DD56-1283-42CF-8DF2-C7B21591B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m + x 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E2BCBFE2-2436-42C7-A35A-59BF4AB3D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410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n:Boolean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m&lt;4;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n+1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50182" name="Group 6">
            <a:extLst>
              <a:ext uri="{FF2B5EF4-FFF2-40B4-BE49-F238E27FC236}">
                <a16:creationId xmlns:a16="http://schemas.microsoft.com/office/drawing/2014/main" id="{DFFA4787-73D2-4B15-8D0D-1F0BD505C7C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667000"/>
            <a:ext cx="6216650" cy="685800"/>
            <a:chOff x="1056" y="1680"/>
            <a:chExt cx="3916" cy="432"/>
          </a:xfrm>
        </p:grpSpPr>
        <p:sp>
          <p:nvSpPr>
            <p:cNvPr id="50188" name="Oval 7">
              <a:extLst>
                <a:ext uri="{FF2B5EF4-FFF2-40B4-BE49-F238E27FC236}">
                  <a16:creationId xmlns:a16="http://schemas.microsoft.com/office/drawing/2014/main" id="{E1BA5817-046F-4C7E-A868-AAC75EEA7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8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9" name="Text Box 8">
              <a:extLst>
                <a:ext uri="{FF2B5EF4-FFF2-40B4-BE49-F238E27FC236}">
                  <a16:creationId xmlns:a16="http://schemas.microsoft.com/office/drawing/2014/main" id="{43A9E5E2-5BA9-4C3A-8E4B-E803EC66C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18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Undefined!</a:t>
              </a:r>
            </a:p>
          </p:txBody>
        </p:sp>
        <p:sp>
          <p:nvSpPr>
            <p:cNvPr id="50190" name="AutoShape 9">
              <a:extLst>
                <a:ext uri="{FF2B5EF4-FFF2-40B4-BE49-F238E27FC236}">
                  <a16:creationId xmlns:a16="http://schemas.microsoft.com/office/drawing/2014/main" id="{B65AC847-8715-4958-A11C-D7C27221F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80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1" name="Text Box 10">
              <a:extLst>
                <a:ext uri="{FF2B5EF4-FFF2-40B4-BE49-F238E27FC236}">
                  <a16:creationId xmlns:a16="http://schemas.microsoft.com/office/drawing/2014/main" id="{41544F6F-B96A-425E-9A40-46873C341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728"/>
              <a:ext cx="1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Scope Rules</a:t>
              </a:r>
            </a:p>
          </p:txBody>
        </p:sp>
      </p:grpSp>
      <p:grpSp>
        <p:nvGrpSpPr>
          <p:cNvPr id="50183" name="Group 11">
            <a:extLst>
              <a:ext uri="{FF2B5EF4-FFF2-40B4-BE49-F238E27FC236}">
                <a16:creationId xmlns:a16="http://schemas.microsoft.com/office/drawing/2014/main" id="{514EC6F5-65BF-4264-8C57-D9CC1B09B749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5105400"/>
            <a:ext cx="6103938" cy="762000"/>
            <a:chOff x="1088" y="3216"/>
            <a:chExt cx="3845" cy="480"/>
          </a:xfrm>
        </p:grpSpPr>
        <p:sp>
          <p:nvSpPr>
            <p:cNvPr id="50184" name="Oval 12">
              <a:extLst>
                <a:ext uri="{FF2B5EF4-FFF2-40B4-BE49-F238E27FC236}">
                  <a16:creationId xmlns:a16="http://schemas.microsoft.com/office/drawing/2014/main" id="{52BE05E5-1364-468D-BB7D-6D2F53DDF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3408"/>
              <a:ext cx="54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5" name="Text Box 13">
              <a:extLst>
                <a:ext uri="{FF2B5EF4-FFF2-40B4-BE49-F238E27FC236}">
                  <a16:creationId xmlns:a16="http://schemas.microsoft.com/office/drawing/2014/main" id="{B8C87A16-6AB4-4E60-B066-D91E3F911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3302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Type error!</a:t>
              </a:r>
            </a:p>
          </p:txBody>
        </p:sp>
        <p:sp>
          <p:nvSpPr>
            <p:cNvPr id="50186" name="AutoShape 14">
              <a:extLst>
                <a:ext uri="{FF2B5EF4-FFF2-40B4-BE49-F238E27FC236}">
                  <a16:creationId xmlns:a16="http://schemas.microsoft.com/office/drawing/2014/main" id="{527D25A5-4C5D-4C73-9878-ECB8EDE65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16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Text Box 15">
              <a:extLst>
                <a:ext uri="{FF2B5EF4-FFF2-40B4-BE49-F238E27FC236}">
                  <a16:creationId xmlns:a16="http://schemas.microsoft.com/office/drawing/2014/main" id="{5F6539C1-5F3D-4B4E-A374-BA11E944A4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264"/>
              <a:ext cx="11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Type Rules</a:t>
              </a:r>
            </a:p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FB62E91-0D75-41AF-B77C-F829F360F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Attributes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C49CF7F1-3D6B-4CE5-8EE0-735146B2D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3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ID table needs to provide information needed for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Scope Rules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Checking Type Rules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E5DA13C1-E238-442C-9E80-1E51FEAB2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2422525"/>
            <a:ext cx="86264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To check scope rules, all we need to know is whether or not a corresponding declaration exists.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To check type rules we need to be able to find the type of an applied occurrence.</a:t>
            </a:r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A4DAFCF2-9087-4726-B27D-B9EA458D0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8382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=&gt; One possible solution is to enter type information into the identification (ID) table.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=&gt; Attribute = type information.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649CBAFA-651B-4D30-A9CF-265BC1BA2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200"/>
              <a:t>Attributes: Example 1: Mini-Triangle attributes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210EDC30-91C6-4C25-A8D0-53C4CA5A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Mini Triangle is very simple: there are only two kinds of declarations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5D11B9B8-FB15-47C0-AE87-533BD87E5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53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2E990388-01E2-4293-BFB4-20D0D912C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916238"/>
            <a:ext cx="590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... and only two types of values: 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>
                <a:latin typeface="Times" panose="02020603050405020304" pitchFamily="18" charset="0"/>
              </a:rPr>
              <a:t> or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BOOL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85984DB0-032C-43A3-B02F-D11E3C7E5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0"/>
            <a:ext cx="8534400" cy="264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Attribute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static final byte</a:t>
            </a:r>
          </a:p>
          <a:p>
            <a:r>
              <a:rPr lang="en-US" altLang="en-US" sz="2000" b="1">
                <a:latin typeface="Monaco" charset="0"/>
              </a:rPr>
              <a:t>      </a:t>
            </a:r>
            <a:r>
              <a:rPr lang="en-US" altLang="en-US" sz="2000">
                <a:latin typeface="Monaco" charset="0"/>
              </a:rPr>
              <a:t>CONST = 0, VAR = 1;  // two kinds of declaration</a:t>
            </a:r>
          </a:p>
          <a:p>
            <a:r>
              <a:rPr lang="en-US" altLang="en-US" sz="2000">
                <a:latin typeface="Monaco" charset="0"/>
              </a:rPr>
              <a:t>      BOOL = 0, INT = 1;   // two types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byte </a:t>
            </a:r>
            <a:r>
              <a:rPr lang="en-US" altLang="en-US" sz="2000">
                <a:latin typeface="Monaco" charset="0"/>
              </a:rPr>
              <a:t>kind;   // either CONST or VAR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byte </a:t>
            </a:r>
            <a:r>
              <a:rPr lang="en-US" altLang="en-US" sz="2000">
                <a:latin typeface="Monaco" charset="0"/>
              </a:rPr>
              <a:t>type;   //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either BOOL or INT 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0C41C77-4DA9-4030-A93F-C02A92119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“Phases” of a Compiler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CF3B4D6-0994-4A1E-9F23-8E0859327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Syntax Analysis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AE9F4B2E-CCC1-4BE6-9CC9-D0E32588D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52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AD906291-7C07-4B7A-A543-04F447D2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Code Generation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EE2A338B-8724-4525-BD1F-FEDA9D75F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95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EC6B34DD-B4BB-4D15-8DF8-CB5E6F10C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19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59B6AFB6-98C7-4611-A512-CCE78ABFB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7177" name="AutoShape 9">
            <a:extLst>
              <a:ext uri="{FF2B5EF4-FFF2-40B4-BE49-F238E27FC236}">
                <a16:creationId xmlns:a16="http://schemas.microsoft.com/office/drawing/2014/main" id="{C483D79C-3CEC-4239-AD7D-DA097AF37D3C}"/>
              </a:ext>
            </a:extLst>
          </p:cNvPr>
          <p:cNvCxnSpPr>
            <a:cxnSpLocks noChangeShapeType="1"/>
            <a:stCxn id="7174" idx="2"/>
            <a:endCxn id="7171" idx="0"/>
          </p:cNvCxnSpPr>
          <p:nvPr/>
        </p:nvCxnSpPr>
        <p:spPr bwMode="auto">
          <a:xfrm>
            <a:off x="2438400" y="17526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8" name="AutoShape 10">
            <a:extLst>
              <a:ext uri="{FF2B5EF4-FFF2-40B4-BE49-F238E27FC236}">
                <a16:creationId xmlns:a16="http://schemas.microsoft.com/office/drawing/2014/main" id="{3C8009F8-6A88-40D4-AB87-D30ABE6A5963}"/>
              </a:ext>
            </a:extLst>
          </p:cNvPr>
          <p:cNvCxnSpPr>
            <a:cxnSpLocks noChangeShapeType="1"/>
            <a:stCxn id="7171" idx="2"/>
            <a:endCxn id="7172" idx="0"/>
          </p:cNvCxnSpPr>
          <p:nvPr/>
        </p:nvCxnSpPr>
        <p:spPr bwMode="auto">
          <a:xfrm>
            <a:off x="2438400" y="27098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9" name="AutoShape 11">
            <a:extLst>
              <a:ext uri="{FF2B5EF4-FFF2-40B4-BE49-F238E27FC236}">
                <a16:creationId xmlns:a16="http://schemas.microsoft.com/office/drawing/2014/main" id="{264DC071-6219-4300-B4F5-50C6961C403F}"/>
              </a:ext>
            </a:extLst>
          </p:cNvPr>
          <p:cNvCxnSpPr>
            <a:cxnSpLocks noChangeShapeType="1"/>
            <a:stCxn id="7172" idx="2"/>
            <a:endCxn id="7173" idx="0"/>
          </p:cNvCxnSpPr>
          <p:nvPr/>
        </p:nvCxnSpPr>
        <p:spPr bwMode="auto">
          <a:xfrm>
            <a:off x="2438400" y="38528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0" name="AutoShape 12">
            <a:extLst>
              <a:ext uri="{FF2B5EF4-FFF2-40B4-BE49-F238E27FC236}">
                <a16:creationId xmlns:a16="http://schemas.microsoft.com/office/drawing/2014/main" id="{A547D499-6BB4-4BC6-B6B1-3679D6644533}"/>
              </a:ext>
            </a:extLst>
          </p:cNvPr>
          <p:cNvCxnSpPr>
            <a:cxnSpLocks noChangeShapeType="1"/>
            <a:stCxn id="7173" idx="2"/>
          </p:cNvCxnSpPr>
          <p:nvPr/>
        </p:nvCxnSpPr>
        <p:spPr bwMode="auto">
          <a:xfrm>
            <a:off x="2438400" y="5148263"/>
            <a:ext cx="0" cy="414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1" name="Text Box 13">
            <a:extLst>
              <a:ext uri="{FF2B5EF4-FFF2-40B4-BE49-F238E27FC236}">
                <a16:creationId xmlns:a16="http://schemas.microsoft.com/office/drawing/2014/main" id="{03698E97-EE64-4E6F-AD32-353A0B3A7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Object Code</a:t>
            </a:r>
          </a:p>
        </p:txBody>
      </p:sp>
      <p:cxnSp>
        <p:nvCxnSpPr>
          <p:cNvPr id="7182" name="AutoShape 14">
            <a:extLst>
              <a:ext uri="{FF2B5EF4-FFF2-40B4-BE49-F238E27FC236}">
                <a16:creationId xmlns:a16="http://schemas.microsoft.com/office/drawing/2014/main" id="{F3FF46C2-8104-4494-8ABA-C7EDC3FF4A75}"/>
              </a:ext>
            </a:extLst>
          </p:cNvPr>
          <p:cNvCxnSpPr>
            <a:cxnSpLocks noChangeShapeType="1"/>
            <a:stCxn id="7171" idx="3"/>
            <a:endCxn id="7183" idx="1"/>
          </p:cNvCxnSpPr>
          <p:nvPr/>
        </p:nvCxnSpPr>
        <p:spPr bwMode="auto">
          <a:xfrm>
            <a:off x="3824288" y="24526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3" name="Text Box 15">
            <a:extLst>
              <a:ext uri="{FF2B5EF4-FFF2-40B4-BE49-F238E27FC236}">
                <a16:creationId xmlns:a16="http://schemas.microsoft.com/office/drawing/2014/main" id="{E88807F7-DDAA-44AB-93EF-37F076D8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2224088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cxnSp>
        <p:nvCxnSpPr>
          <p:cNvPr id="7184" name="AutoShape 16">
            <a:extLst>
              <a:ext uri="{FF2B5EF4-FFF2-40B4-BE49-F238E27FC236}">
                <a16:creationId xmlns:a16="http://schemas.microsoft.com/office/drawing/2014/main" id="{8EFDCD01-7854-413A-A08B-AA4DB76A0BFD}"/>
              </a:ext>
            </a:extLst>
          </p:cNvPr>
          <p:cNvCxnSpPr>
            <a:cxnSpLocks noChangeShapeType="1"/>
            <a:endCxn id="7185" idx="1"/>
          </p:cNvCxnSpPr>
          <p:nvPr/>
        </p:nvCxnSpPr>
        <p:spPr bwMode="auto">
          <a:xfrm>
            <a:off x="3810000" y="35814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5" name="Text Box 17">
            <a:extLst>
              <a:ext uri="{FF2B5EF4-FFF2-40B4-BE49-F238E27FC236}">
                <a16:creationId xmlns:a16="http://schemas.microsoft.com/office/drawing/2014/main" id="{74D1BFC3-1E9E-4E6F-ADF4-AB432DF55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3528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grpSp>
        <p:nvGrpSpPr>
          <p:cNvPr id="537618" name="Group 18">
            <a:extLst>
              <a:ext uri="{FF2B5EF4-FFF2-40B4-BE49-F238E27FC236}">
                <a16:creationId xmlns:a16="http://schemas.microsoft.com/office/drawing/2014/main" id="{8745CC05-A590-4DD3-9CA6-8F9C9588F02E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636838"/>
            <a:ext cx="4781550" cy="1554162"/>
            <a:chOff x="384" y="1661"/>
            <a:chExt cx="3012" cy="979"/>
          </a:xfrm>
        </p:grpSpPr>
        <p:sp>
          <p:nvSpPr>
            <p:cNvPr id="7187" name="Oval 19">
              <a:extLst>
                <a:ext uri="{FF2B5EF4-FFF2-40B4-BE49-F238E27FC236}">
                  <a16:creationId xmlns:a16="http://schemas.microsoft.com/office/drawing/2014/main" id="{3127FDBB-5A06-48F2-BE61-763451819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920"/>
              <a:ext cx="2400" cy="72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>
                <a:latin typeface="Times" panose="02020603050405020304" pitchFamily="18" charset="0"/>
              </a:endParaRPr>
            </a:p>
          </p:txBody>
        </p:sp>
        <p:sp>
          <p:nvSpPr>
            <p:cNvPr id="7188" name="Text Box 20">
              <a:extLst>
                <a:ext uri="{FF2B5EF4-FFF2-40B4-BE49-F238E27FC236}">
                  <a16:creationId xmlns:a16="http://schemas.microsoft.com/office/drawing/2014/main" id="{1099E3B3-D3BE-464E-843B-47773BB1C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1661"/>
              <a:ext cx="10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GB" altLang="en-US" sz="1800">
                  <a:solidFill>
                    <a:srgbClr val="FF3300"/>
                  </a:solidFill>
                  <a:latin typeface="Times" panose="02020603050405020304" pitchFamily="18" charset="0"/>
                </a:rPr>
                <a:t>Today’s lecture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9F31205-F3D8-4BBD-84CA-561CE1B25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Attributes: Example 2: Triangle attributes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B30CB2A9-8BC2-4F82-A3A1-2B2B2EEFF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838200"/>
            <a:ext cx="716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w Cen MT" panose="020B0602020104020603" pitchFamily="34" charset="0"/>
              </a:rPr>
              <a:t>Triangle is more complex =&gt; more kinds of declarations and types. 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BBC6E8FE-03FD-430D-A992-E262990A6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8534400" cy="5235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Monaco" charset="0"/>
              </a:rPr>
              <a:t>public</a:t>
            </a:r>
            <a:r>
              <a:rPr lang="en-US" altLang="en-US" sz="1600">
                <a:latin typeface="Monaco" charset="0"/>
              </a:rPr>
              <a:t> </a:t>
            </a:r>
            <a:r>
              <a:rPr lang="en-US" altLang="en-US" sz="1600" b="1">
                <a:latin typeface="Monaco" charset="0"/>
              </a:rPr>
              <a:t>abstract</a:t>
            </a:r>
            <a:r>
              <a:rPr lang="en-US" altLang="en-US" sz="1600">
                <a:latin typeface="Monaco" charset="0"/>
              </a:rPr>
              <a:t> </a:t>
            </a:r>
            <a:r>
              <a:rPr lang="en-US" altLang="en-US" sz="1600" b="1">
                <a:latin typeface="Monaco" charset="0"/>
              </a:rPr>
              <a:t>class</a:t>
            </a:r>
            <a:r>
              <a:rPr lang="en-US" altLang="en-US" sz="1600">
                <a:latin typeface="Monaco" charset="0"/>
              </a:rPr>
              <a:t> Attribute { ... }</a:t>
            </a:r>
            <a:endParaRPr lang="en-US" altLang="en-US" sz="1600" b="1">
              <a:latin typeface="Monaco" charset="0"/>
            </a:endParaRPr>
          </a:p>
          <a:p>
            <a:r>
              <a:rPr lang="en-US" altLang="en-US" sz="1600" b="1">
                <a:latin typeface="Monaco" charset="0"/>
              </a:rPr>
              <a:t>public class</a:t>
            </a:r>
            <a:r>
              <a:rPr lang="en-US" altLang="en-US" sz="1600">
                <a:latin typeface="Monaco" charset="0"/>
              </a:rPr>
              <a:t> ConstAttribute </a:t>
            </a:r>
            <a:r>
              <a:rPr lang="en-US" altLang="en-US" sz="1600" b="1">
                <a:latin typeface="Monaco" charset="0"/>
              </a:rPr>
              <a:t>extends</a:t>
            </a:r>
            <a:r>
              <a:rPr lang="en-US" altLang="en-US" sz="1600">
                <a:latin typeface="Monaco" charset="0"/>
              </a:rPr>
              <a:t> Attribute {...}</a:t>
            </a:r>
          </a:p>
          <a:p>
            <a:r>
              <a:rPr lang="en-US" altLang="en-US" sz="1600" b="1">
                <a:latin typeface="Monaco" charset="0"/>
              </a:rPr>
              <a:t>public class</a:t>
            </a:r>
            <a:r>
              <a:rPr lang="en-US" altLang="en-US" sz="1600">
                <a:latin typeface="Monaco" charset="0"/>
              </a:rPr>
              <a:t> VarAttribute </a:t>
            </a:r>
            <a:r>
              <a:rPr lang="en-US" altLang="en-US" sz="1600" b="1">
                <a:latin typeface="Monaco" charset="0"/>
              </a:rPr>
              <a:t>extends</a:t>
            </a:r>
            <a:r>
              <a:rPr lang="en-US" altLang="en-US" sz="1600">
                <a:latin typeface="Monaco" charset="0"/>
              </a:rPr>
              <a:t> Attribute {...}</a:t>
            </a:r>
          </a:p>
          <a:p>
            <a:r>
              <a:rPr lang="en-US" altLang="en-US" sz="1600" b="1">
                <a:latin typeface="Monaco" charset="0"/>
              </a:rPr>
              <a:t>public class</a:t>
            </a:r>
            <a:r>
              <a:rPr lang="en-US" altLang="en-US" sz="1600">
                <a:latin typeface="Monaco" charset="0"/>
              </a:rPr>
              <a:t> ProcAttribute </a:t>
            </a:r>
            <a:r>
              <a:rPr lang="en-US" altLang="en-US" sz="1600" b="1">
                <a:latin typeface="Monaco" charset="0"/>
              </a:rPr>
              <a:t>extends</a:t>
            </a:r>
            <a:r>
              <a:rPr lang="en-US" altLang="en-US" sz="1600">
                <a:latin typeface="Monaco" charset="0"/>
              </a:rPr>
              <a:t> Attribute {...}</a:t>
            </a:r>
          </a:p>
          <a:p>
            <a:r>
              <a:rPr lang="en-US" altLang="en-US" sz="1600" b="1">
                <a:latin typeface="Monaco" charset="0"/>
              </a:rPr>
              <a:t>public class</a:t>
            </a:r>
            <a:r>
              <a:rPr lang="en-US" altLang="en-US" sz="1600">
                <a:latin typeface="Monaco" charset="0"/>
              </a:rPr>
              <a:t> FuncAttribute </a:t>
            </a:r>
            <a:r>
              <a:rPr lang="en-US" altLang="en-US" sz="1600" b="1">
                <a:latin typeface="Monaco" charset="0"/>
              </a:rPr>
              <a:t>extends</a:t>
            </a:r>
            <a:r>
              <a:rPr lang="en-US" altLang="en-US" sz="1600">
                <a:latin typeface="Monaco" charset="0"/>
              </a:rPr>
              <a:t> Attribute {</a:t>
            </a:r>
          </a:p>
          <a:p>
            <a:r>
              <a:rPr lang="en-US" altLang="en-US" sz="1600">
                <a:latin typeface="Monaco" charset="0"/>
              </a:rPr>
              <a:t>  FormalList formals;    //a list of (identifier, attribute) pairs</a:t>
            </a:r>
          </a:p>
          <a:p>
            <a:r>
              <a:rPr lang="en-US" altLang="en-US" sz="1600">
                <a:latin typeface="Monaco" charset="0"/>
              </a:rPr>
              <a:t>  Type resultType;</a:t>
            </a:r>
          </a:p>
          <a:p>
            <a:r>
              <a:rPr lang="en-US" altLang="en-US" sz="1600">
                <a:latin typeface="Monaco" charset="0"/>
              </a:rPr>
              <a:t>}</a:t>
            </a:r>
          </a:p>
          <a:p>
            <a:r>
              <a:rPr lang="en-US" altLang="en-US" sz="1600" b="1">
                <a:latin typeface="Monaco" charset="0"/>
              </a:rPr>
              <a:t>public class</a:t>
            </a:r>
            <a:r>
              <a:rPr lang="en-US" altLang="en-US" sz="1600">
                <a:latin typeface="Monaco" charset="0"/>
              </a:rPr>
              <a:t> TypeAttribute </a:t>
            </a:r>
            <a:r>
              <a:rPr lang="en-US" altLang="en-US" sz="1600" b="1">
                <a:latin typeface="Monaco" charset="0"/>
              </a:rPr>
              <a:t>extends</a:t>
            </a:r>
            <a:r>
              <a:rPr lang="en-US" altLang="en-US" sz="1600">
                <a:latin typeface="Monaco" charset="0"/>
              </a:rPr>
              <a:t> Attribute {...}</a:t>
            </a:r>
          </a:p>
          <a:p>
            <a:endParaRPr lang="en-US" altLang="en-US" sz="1600">
              <a:latin typeface="Monaco" charset="0"/>
            </a:endParaRPr>
          </a:p>
          <a:p>
            <a:r>
              <a:rPr lang="en-US" altLang="en-US" sz="1600" b="1">
                <a:latin typeface="Monaco" charset="0"/>
              </a:rPr>
              <a:t>public abstract class</a:t>
            </a:r>
            <a:r>
              <a:rPr lang="en-US" altLang="en-US" sz="1600">
                <a:latin typeface="Monaco" charset="0"/>
              </a:rPr>
              <a:t> Type {...}</a:t>
            </a:r>
          </a:p>
          <a:p>
            <a:r>
              <a:rPr lang="en-US" altLang="en-US" sz="1600" b="1">
                <a:latin typeface="Monaco" charset="0"/>
              </a:rPr>
              <a:t>public class </a:t>
            </a:r>
            <a:r>
              <a:rPr lang="en-US" altLang="en-US" sz="1600">
                <a:latin typeface="Monaco" charset="0"/>
              </a:rPr>
              <a:t>BoolType </a:t>
            </a:r>
            <a:r>
              <a:rPr lang="en-US" altLang="en-US" sz="1600" b="1">
                <a:latin typeface="Monaco" charset="0"/>
              </a:rPr>
              <a:t>extends </a:t>
            </a:r>
            <a:r>
              <a:rPr lang="en-US" altLang="en-US" sz="1600">
                <a:latin typeface="Monaco" charset="0"/>
              </a:rPr>
              <a:t>Type {...}</a:t>
            </a:r>
          </a:p>
          <a:p>
            <a:r>
              <a:rPr lang="en-US" altLang="en-US" sz="1600" b="1">
                <a:latin typeface="Monaco" charset="0"/>
              </a:rPr>
              <a:t>public class </a:t>
            </a:r>
            <a:r>
              <a:rPr lang="en-US" altLang="en-US" sz="1600">
                <a:latin typeface="Monaco" charset="0"/>
              </a:rPr>
              <a:t>CharType </a:t>
            </a:r>
            <a:r>
              <a:rPr lang="en-US" altLang="en-US" sz="1600" b="1">
                <a:latin typeface="Monaco" charset="0"/>
              </a:rPr>
              <a:t>extends </a:t>
            </a:r>
            <a:r>
              <a:rPr lang="en-US" altLang="en-US" sz="1600">
                <a:latin typeface="Monaco" charset="0"/>
              </a:rPr>
              <a:t>Type {...}</a:t>
            </a:r>
          </a:p>
          <a:p>
            <a:r>
              <a:rPr lang="en-US" altLang="en-US" sz="1600" b="1">
                <a:latin typeface="Monaco" charset="0"/>
              </a:rPr>
              <a:t>public class </a:t>
            </a:r>
            <a:r>
              <a:rPr lang="en-US" altLang="en-US" sz="1600">
                <a:latin typeface="Monaco" charset="0"/>
              </a:rPr>
              <a:t>IntType </a:t>
            </a:r>
            <a:r>
              <a:rPr lang="en-US" altLang="en-US" sz="1600" b="1">
                <a:latin typeface="Monaco" charset="0"/>
              </a:rPr>
              <a:t>extends </a:t>
            </a:r>
            <a:r>
              <a:rPr lang="en-US" altLang="en-US" sz="1600">
                <a:latin typeface="Monaco" charset="0"/>
              </a:rPr>
              <a:t>Type {...}</a:t>
            </a:r>
          </a:p>
          <a:p>
            <a:r>
              <a:rPr lang="en-US" altLang="en-US" sz="1600" b="1">
                <a:latin typeface="Monaco" charset="0"/>
              </a:rPr>
              <a:t>public class </a:t>
            </a:r>
            <a:r>
              <a:rPr lang="en-US" altLang="en-US" sz="1600">
                <a:latin typeface="Monaco" charset="0"/>
              </a:rPr>
              <a:t>ArrayType </a:t>
            </a:r>
            <a:r>
              <a:rPr lang="en-US" altLang="en-US" sz="1600" b="1">
                <a:latin typeface="Monaco" charset="0"/>
              </a:rPr>
              <a:t>extends </a:t>
            </a:r>
            <a:r>
              <a:rPr lang="en-US" altLang="en-US" sz="1600">
                <a:latin typeface="Monaco" charset="0"/>
              </a:rPr>
              <a:t>Type {</a:t>
            </a:r>
          </a:p>
          <a:p>
            <a:r>
              <a:rPr lang="en-US" altLang="en-US" sz="1600">
                <a:latin typeface="Monaco" charset="0"/>
              </a:rPr>
              <a:t>  </a:t>
            </a:r>
            <a:r>
              <a:rPr lang="en-US" altLang="en-US" sz="1600" b="1">
                <a:latin typeface="Monaco" charset="0"/>
              </a:rPr>
              <a:t>int</a:t>
            </a:r>
            <a:r>
              <a:rPr lang="en-US" altLang="en-US" sz="1600">
                <a:latin typeface="Monaco" charset="0"/>
              </a:rPr>
              <a:t> elementCount;</a:t>
            </a:r>
          </a:p>
          <a:p>
            <a:r>
              <a:rPr lang="en-US" altLang="en-US" sz="1600">
                <a:latin typeface="Monaco" charset="0"/>
              </a:rPr>
              <a:t>  Type elementType;</a:t>
            </a:r>
          </a:p>
          <a:p>
            <a:r>
              <a:rPr lang="en-US" altLang="en-US" sz="1600">
                <a:latin typeface="Monaco" charset="0"/>
              </a:rPr>
              <a:t>}</a:t>
            </a:r>
          </a:p>
          <a:p>
            <a:r>
              <a:rPr lang="en-US" altLang="en-US" sz="1600" b="1">
                <a:latin typeface="Monaco" charset="0"/>
              </a:rPr>
              <a:t>public class </a:t>
            </a:r>
            <a:r>
              <a:rPr lang="en-US" altLang="en-US" sz="1600">
                <a:latin typeface="Monaco" charset="0"/>
              </a:rPr>
              <a:t>RecordType </a:t>
            </a:r>
            <a:r>
              <a:rPr lang="en-US" altLang="en-US" sz="1600" b="1">
                <a:latin typeface="Monaco" charset="0"/>
              </a:rPr>
              <a:t>extends </a:t>
            </a:r>
            <a:r>
              <a:rPr lang="en-US" altLang="en-US" sz="1600">
                <a:latin typeface="Monaco" charset="0"/>
              </a:rPr>
              <a:t>Type {</a:t>
            </a:r>
          </a:p>
          <a:p>
            <a:r>
              <a:rPr lang="en-US" altLang="en-US" sz="1600">
                <a:latin typeface="Monaco" charset="0"/>
              </a:rPr>
              <a:t>  FieldList fields;     // a list of (identifier, type) pairs</a:t>
            </a:r>
          </a:p>
          <a:p>
            <a:r>
              <a:rPr lang="en-US" altLang="en-US" sz="16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F332BFE-45AD-424D-AD0D-A3D05E498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Attributes: Pointers to Declaration AST’s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12824E22-0C83-4B6B-A1EB-6C8664E8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Mini Triangle is very simple, but in a more realistic language the attributes can be quite complicated (many different kinds of identifiers and many different types of values)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=&gt; The implementation of “attributes” becomes much more complex and tedious.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Observation: </a:t>
            </a:r>
            <a:r>
              <a:rPr lang="en-US" altLang="en-US">
                <a:latin typeface="Times" panose="02020603050405020304" pitchFamily="18" charset="0"/>
              </a:rPr>
              <a:t>The declarations of identifiers provide the necessary information for attributes.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=&gt; For some languages, a practical way to represent attributes is simply as pointers to the AST-subtree of the actual declaration of an identifier.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Freeform 2">
            <a:extLst>
              <a:ext uri="{FF2B5EF4-FFF2-40B4-BE49-F238E27FC236}">
                <a16:creationId xmlns:a16="http://schemas.microsoft.com/office/drawing/2014/main" id="{C39CE0E0-48D3-4CFF-A6B7-85E04F57ECC6}"/>
              </a:ext>
            </a:extLst>
          </p:cNvPr>
          <p:cNvSpPr>
            <a:spLocks/>
          </p:cNvSpPr>
          <p:nvPr/>
        </p:nvSpPr>
        <p:spPr bwMode="auto">
          <a:xfrm>
            <a:off x="1295400" y="1724025"/>
            <a:ext cx="7121525" cy="2733675"/>
          </a:xfrm>
          <a:custGeom>
            <a:avLst/>
            <a:gdLst>
              <a:gd name="T0" fmla="*/ 2147483647 w 4486"/>
              <a:gd name="T1" fmla="*/ 2147483647 h 1722"/>
              <a:gd name="T2" fmla="*/ 2147483647 w 4486"/>
              <a:gd name="T3" fmla="*/ 2147483647 h 1722"/>
              <a:gd name="T4" fmla="*/ 0 w 4486"/>
              <a:gd name="T5" fmla="*/ 2147483647 h 17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6" h="1722">
                <a:moveTo>
                  <a:pt x="4486" y="1722"/>
                </a:moveTo>
                <a:cubicBezTo>
                  <a:pt x="4109" y="1463"/>
                  <a:pt x="2974" y="353"/>
                  <a:pt x="2227" y="177"/>
                </a:cubicBezTo>
                <a:cubicBezTo>
                  <a:pt x="1479" y="0"/>
                  <a:pt x="464" y="561"/>
                  <a:pt x="0" y="663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9283" name="Freeform 3">
            <a:extLst>
              <a:ext uri="{FF2B5EF4-FFF2-40B4-BE49-F238E27FC236}">
                <a16:creationId xmlns:a16="http://schemas.microsoft.com/office/drawing/2014/main" id="{FA1E458C-CBA4-483D-B8A6-5847A2327E21}"/>
              </a:ext>
            </a:extLst>
          </p:cNvPr>
          <p:cNvSpPr>
            <a:spLocks/>
          </p:cNvSpPr>
          <p:nvPr/>
        </p:nvSpPr>
        <p:spPr bwMode="auto">
          <a:xfrm>
            <a:off x="2667000" y="2427288"/>
            <a:ext cx="5775325" cy="2403475"/>
          </a:xfrm>
          <a:custGeom>
            <a:avLst/>
            <a:gdLst>
              <a:gd name="T0" fmla="*/ 2147483647 w 3638"/>
              <a:gd name="T1" fmla="*/ 2147483647 h 1514"/>
              <a:gd name="T2" fmla="*/ 2147483647 w 3638"/>
              <a:gd name="T3" fmla="*/ 2147483647 h 1514"/>
              <a:gd name="T4" fmla="*/ 2147483647 w 3638"/>
              <a:gd name="T5" fmla="*/ 2147483647 h 1514"/>
              <a:gd name="T6" fmla="*/ 0 w 3638"/>
              <a:gd name="T7" fmla="*/ 2147483647 h 15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38" h="1514">
                <a:moveTo>
                  <a:pt x="3638" y="1514"/>
                </a:moveTo>
                <a:cubicBezTo>
                  <a:pt x="3391" y="1317"/>
                  <a:pt x="2637" y="591"/>
                  <a:pt x="2160" y="343"/>
                </a:cubicBezTo>
                <a:cubicBezTo>
                  <a:pt x="1682" y="94"/>
                  <a:pt x="1135" y="48"/>
                  <a:pt x="775" y="24"/>
                </a:cubicBezTo>
                <a:cubicBezTo>
                  <a:pt x="415" y="0"/>
                  <a:pt x="161" y="162"/>
                  <a:pt x="0" y="199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9284" name="Freeform 4">
            <a:extLst>
              <a:ext uri="{FF2B5EF4-FFF2-40B4-BE49-F238E27FC236}">
                <a16:creationId xmlns:a16="http://schemas.microsoft.com/office/drawing/2014/main" id="{19208001-9B6F-4F42-8F3C-89302ACC961B}"/>
              </a:ext>
            </a:extLst>
          </p:cNvPr>
          <p:cNvSpPr>
            <a:spLocks/>
          </p:cNvSpPr>
          <p:nvPr/>
        </p:nvSpPr>
        <p:spPr bwMode="auto">
          <a:xfrm>
            <a:off x="4905375" y="2947988"/>
            <a:ext cx="3536950" cy="2233612"/>
          </a:xfrm>
          <a:custGeom>
            <a:avLst/>
            <a:gdLst>
              <a:gd name="T0" fmla="*/ 2147483647 w 2228"/>
              <a:gd name="T1" fmla="*/ 2147483647 h 1407"/>
              <a:gd name="T2" fmla="*/ 2147483647 w 2228"/>
              <a:gd name="T3" fmla="*/ 2147483647 h 1407"/>
              <a:gd name="T4" fmla="*/ 0 w 2228"/>
              <a:gd name="T5" fmla="*/ 2147483647 h 140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8" h="1407">
                <a:moveTo>
                  <a:pt x="2228" y="1407"/>
                </a:moveTo>
                <a:cubicBezTo>
                  <a:pt x="1959" y="1205"/>
                  <a:pt x="991" y="395"/>
                  <a:pt x="620" y="198"/>
                </a:cubicBezTo>
                <a:cubicBezTo>
                  <a:pt x="248" y="0"/>
                  <a:pt x="129" y="217"/>
                  <a:pt x="0" y="22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1978803F-8CB9-471B-B810-89D67B99B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Attributes as pointers to Declaration ASTs</a:t>
            </a:r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D5A8621A-39DE-4176-AD51-E19A37D8A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825" y="838200"/>
            <a:ext cx="1233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Program</a:t>
            </a:r>
          </a:p>
        </p:txBody>
      </p:sp>
      <p:sp>
        <p:nvSpPr>
          <p:cNvPr id="55303" name="Line 7">
            <a:extLst>
              <a:ext uri="{FF2B5EF4-FFF2-40B4-BE49-F238E27FC236}">
                <a16:creationId xmlns:a16="http://schemas.microsoft.com/office/drawing/2014/main" id="{FE732A29-67F4-469E-B271-368A29BBF1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1295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Line 8">
            <a:extLst>
              <a:ext uri="{FF2B5EF4-FFF2-40B4-BE49-F238E27FC236}">
                <a16:creationId xmlns:a16="http://schemas.microsoft.com/office/drawing/2014/main" id="{2F11CBDB-F9D4-45D9-B537-00FE9F813F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2400" y="1752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Text Box 9">
            <a:extLst>
              <a:ext uri="{FF2B5EF4-FFF2-40B4-BE49-F238E27FC236}">
                <a16:creationId xmlns:a16="http://schemas.microsoft.com/office/drawing/2014/main" id="{A3A6CE65-B9D5-472F-8BAC-F2464BC30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371600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55306" name="Line 10">
            <a:extLst>
              <a:ext uri="{FF2B5EF4-FFF2-40B4-BE49-F238E27FC236}">
                <a16:creationId xmlns:a16="http://schemas.microsoft.com/office/drawing/2014/main" id="{8F34C2FC-FC88-4C62-BD8C-74B867AB30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1905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1">
            <a:extLst>
              <a:ext uri="{FF2B5EF4-FFF2-40B4-BE49-F238E27FC236}">
                <a16:creationId xmlns:a16="http://schemas.microsoft.com/office/drawing/2014/main" id="{FD95B77B-30E8-4533-9802-AF40D9B86D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400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>
            <a:extLst>
              <a:ext uri="{FF2B5EF4-FFF2-40B4-BE49-F238E27FC236}">
                <a16:creationId xmlns:a16="http://schemas.microsoft.com/office/drawing/2014/main" id="{B2090907-4965-4125-8640-5B91905041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625" y="3787775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Text Box 13">
            <a:extLst>
              <a:ext uri="{FF2B5EF4-FFF2-40B4-BE49-F238E27FC236}">
                <a16:creationId xmlns:a16="http://schemas.microsoft.com/office/drawing/2014/main" id="{2404E85D-5E7F-485E-B9A1-6F55D9467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28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847A3CD5-0C0A-40A7-978E-CEE6C95D5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213" y="32067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DD652896-6A43-4554-AFDB-B38FEDD001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813" y="32067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6">
            <a:extLst>
              <a:ext uri="{FF2B5EF4-FFF2-40B4-BE49-F238E27FC236}">
                <a16:creationId xmlns:a16="http://schemas.microsoft.com/office/drawing/2014/main" id="{B0B53E3B-2D5E-4DB7-8C83-4B5AF8DF93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213" y="320675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7">
            <a:extLst>
              <a:ext uri="{FF2B5EF4-FFF2-40B4-BE49-F238E27FC236}">
                <a16:creationId xmlns:a16="http://schemas.microsoft.com/office/drawing/2014/main" id="{9BC40426-17A8-4149-B229-959FF46A20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305276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60D84040-76B3-4FC8-9C2E-7C369BD3F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05100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55315" name="Rectangle 19">
            <a:extLst>
              <a:ext uri="{FF2B5EF4-FFF2-40B4-BE49-F238E27FC236}">
                <a16:creationId xmlns:a16="http://schemas.microsoft.com/office/drawing/2014/main" id="{58A20C7C-A000-46C3-BAFF-A3D9A1E80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399573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x</a:t>
            </a:r>
          </a:p>
        </p:txBody>
      </p:sp>
      <p:sp>
        <p:nvSpPr>
          <p:cNvPr id="55316" name="Rectangle 20">
            <a:extLst>
              <a:ext uri="{FF2B5EF4-FFF2-40B4-BE49-F238E27FC236}">
                <a16:creationId xmlns:a16="http://schemas.microsoft.com/office/drawing/2014/main" id="{BCD3E901-FDBC-49DE-B9A5-F4FB28679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3995738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55317" name="Text Box 21">
            <a:extLst>
              <a:ext uri="{FF2B5EF4-FFF2-40B4-BE49-F238E27FC236}">
                <a16:creationId xmlns:a16="http://schemas.microsoft.com/office/drawing/2014/main" id="{53768753-32BD-4B40-BEDC-113418D58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33591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18" name="Line 22">
            <a:extLst>
              <a:ext uri="{FF2B5EF4-FFF2-40B4-BE49-F238E27FC236}">
                <a16:creationId xmlns:a16="http://schemas.microsoft.com/office/drawing/2014/main" id="{C463F24B-7399-4AB3-A207-33AB741C02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813" y="381635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Text Box 23">
            <a:extLst>
              <a:ext uri="{FF2B5EF4-FFF2-40B4-BE49-F238E27FC236}">
                <a16:creationId xmlns:a16="http://schemas.microsoft.com/office/drawing/2014/main" id="{7018E7CE-CAD6-4F66-A18C-2356B42A3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019300"/>
            <a:ext cx="1733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SequentialDecl</a:t>
            </a:r>
          </a:p>
        </p:txBody>
      </p:sp>
      <p:sp>
        <p:nvSpPr>
          <p:cNvPr id="55320" name="Line 24">
            <a:extLst>
              <a:ext uri="{FF2B5EF4-FFF2-40B4-BE49-F238E27FC236}">
                <a16:creationId xmlns:a16="http://schemas.microsoft.com/office/drawing/2014/main" id="{30622669-A652-4632-A0FE-507180C4E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90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Line 25">
            <a:extLst>
              <a:ext uri="{FF2B5EF4-FFF2-40B4-BE49-F238E27FC236}">
                <a16:creationId xmlns:a16="http://schemas.microsoft.com/office/drawing/2014/main" id="{463905BE-DB1D-4742-8336-BA1D9B599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5527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Line 26">
            <a:extLst>
              <a:ext uri="{FF2B5EF4-FFF2-40B4-BE49-F238E27FC236}">
                <a16:creationId xmlns:a16="http://schemas.microsoft.com/office/drawing/2014/main" id="{06D3716D-6DA0-4CEE-82F7-A2030F5CE1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2552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Line 27">
            <a:extLst>
              <a:ext uri="{FF2B5EF4-FFF2-40B4-BE49-F238E27FC236}">
                <a16:creationId xmlns:a16="http://schemas.microsoft.com/office/drawing/2014/main" id="{D89F746C-EC86-49C2-9A03-C23AFDC25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5813" y="3787775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4" name="Line 28">
            <a:extLst>
              <a:ext uri="{FF2B5EF4-FFF2-40B4-BE49-F238E27FC236}">
                <a16:creationId xmlns:a16="http://schemas.microsoft.com/office/drawing/2014/main" id="{590446BA-00EF-40B4-92C4-B4AB64062A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2067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5" name="Line 29">
            <a:extLst>
              <a:ext uri="{FF2B5EF4-FFF2-40B4-BE49-F238E27FC236}">
                <a16:creationId xmlns:a16="http://schemas.microsoft.com/office/drawing/2014/main" id="{29F75AA2-79BF-446E-BFAF-88EF33A1A0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32067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6" name="Line 30">
            <a:extLst>
              <a:ext uri="{FF2B5EF4-FFF2-40B4-BE49-F238E27FC236}">
                <a16:creationId xmlns:a16="http://schemas.microsoft.com/office/drawing/2014/main" id="{2C1C4EA5-FF86-4BE3-A932-B6E2794FAC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20675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Line 31">
            <a:extLst>
              <a:ext uri="{FF2B5EF4-FFF2-40B4-BE49-F238E27FC236}">
                <a16:creationId xmlns:a16="http://schemas.microsoft.com/office/drawing/2014/main" id="{7C9399BE-C8C7-4DA3-889E-48F3DE9124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7788" y="305276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8" name="Text Box 32">
            <a:extLst>
              <a:ext uri="{FF2B5EF4-FFF2-40B4-BE49-F238E27FC236}">
                <a16:creationId xmlns:a16="http://schemas.microsoft.com/office/drawing/2014/main" id="{704F1062-81D5-4D9B-BA1D-00BCB5780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2705100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55329" name="Rectangle 33">
            <a:extLst>
              <a:ext uri="{FF2B5EF4-FFF2-40B4-BE49-F238E27FC236}">
                <a16:creationId xmlns:a16="http://schemas.microsoft.com/office/drawing/2014/main" id="{525D5B9C-4B02-4051-87EF-DC8F7CBAC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738" y="399573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55330" name="Rectangle 34">
            <a:extLst>
              <a:ext uri="{FF2B5EF4-FFF2-40B4-BE49-F238E27FC236}">
                <a16:creationId xmlns:a16="http://schemas.microsoft.com/office/drawing/2014/main" id="{D8DB21E7-F9A8-4A3F-8452-034584135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99573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bool</a:t>
            </a:r>
          </a:p>
        </p:txBody>
      </p:sp>
      <p:sp>
        <p:nvSpPr>
          <p:cNvPr id="55331" name="Text Box 35">
            <a:extLst>
              <a:ext uri="{FF2B5EF4-FFF2-40B4-BE49-F238E27FC236}">
                <a16:creationId xmlns:a16="http://schemas.microsoft.com/office/drawing/2014/main" id="{FAD50909-F8A1-441C-BED3-5887155EF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3591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32" name="Line 36">
            <a:extLst>
              <a:ext uri="{FF2B5EF4-FFF2-40B4-BE49-F238E27FC236}">
                <a16:creationId xmlns:a16="http://schemas.microsoft.com/office/drawing/2014/main" id="{E893EDEA-FCE0-4A61-86B2-2B47B1656A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381635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3" name="Line 37">
            <a:extLst>
              <a:ext uri="{FF2B5EF4-FFF2-40B4-BE49-F238E27FC236}">
                <a16:creationId xmlns:a16="http://schemas.microsoft.com/office/drawing/2014/main" id="{050D1E6E-CCD7-46C7-95E2-3B5AF0FA0B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7788" y="2552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4" name="Line 38">
            <a:extLst>
              <a:ext uri="{FF2B5EF4-FFF2-40B4-BE49-F238E27FC236}">
                <a16:creationId xmlns:a16="http://schemas.microsoft.com/office/drawing/2014/main" id="{3F3345B6-524D-47F1-B2AC-E68F55D03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1981200"/>
            <a:ext cx="0" cy="190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5" name="Line 39">
            <a:extLst>
              <a:ext uri="{FF2B5EF4-FFF2-40B4-BE49-F238E27FC236}">
                <a16:creationId xmlns:a16="http://schemas.microsoft.com/office/drawing/2014/main" id="{8B915066-9465-4434-9CC4-DAC3518B73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190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6" name="Line 40">
            <a:extLst>
              <a:ext uri="{FF2B5EF4-FFF2-40B4-BE49-F238E27FC236}">
                <a16:creationId xmlns:a16="http://schemas.microsoft.com/office/drawing/2014/main" id="{C848B622-C368-4802-A307-922D757E7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209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7" name="Line 41">
            <a:extLst>
              <a:ext uri="{FF2B5EF4-FFF2-40B4-BE49-F238E27FC236}">
                <a16:creationId xmlns:a16="http://schemas.microsoft.com/office/drawing/2014/main" id="{5D217E86-E4BE-49F7-85ED-DAC9B9A556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209800"/>
            <a:ext cx="0" cy="266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8" name="Line 42">
            <a:extLst>
              <a:ext uri="{FF2B5EF4-FFF2-40B4-BE49-F238E27FC236}">
                <a16:creationId xmlns:a16="http://schemas.microsoft.com/office/drawing/2014/main" id="{C16F84C9-D6B4-4A02-81DE-3614F0A166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2209800"/>
            <a:ext cx="0" cy="266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9" name="Line 43">
            <a:extLst>
              <a:ext uri="{FF2B5EF4-FFF2-40B4-BE49-F238E27FC236}">
                <a16:creationId xmlns:a16="http://schemas.microsoft.com/office/drawing/2014/main" id="{71DE407B-B8E9-494B-B983-69EEB8BF18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400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0" name="Text Box 44">
            <a:extLst>
              <a:ext uri="{FF2B5EF4-FFF2-40B4-BE49-F238E27FC236}">
                <a16:creationId xmlns:a16="http://schemas.microsoft.com/office/drawing/2014/main" id="{E708C411-3E23-4431-97C2-DBA64F409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36825"/>
            <a:ext cx="1579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55341" name="Line 45">
            <a:extLst>
              <a:ext uri="{FF2B5EF4-FFF2-40B4-BE49-F238E27FC236}">
                <a16:creationId xmlns:a16="http://schemas.microsoft.com/office/drawing/2014/main" id="{E6EF14C0-AFE9-4CB5-9A82-D4E74948D2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88925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2" name="Line 46">
            <a:extLst>
              <a:ext uri="{FF2B5EF4-FFF2-40B4-BE49-F238E27FC236}">
                <a16:creationId xmlns:a16="http://schemas.microsoft.com/office/drawing/2014/main" id="{6CA794B1-7F80-40F5-94CB-38BA0A217E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3048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3" name="Line 47">
            <a:extLst>
              <a:ext uri="{FF2B5EF4-FFF2-40B4-BE49-F238E27FC236}">
                <a16:creationId xmlns:a16="http://schemas.microsoft.com/office/drawing/2014/main" id="{B80818E4-AD99-420F-8E32-1EA22DFB3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048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4" name="Line 48">
            <a:extLst>
              <a:ext uri="{FF2B5EF4-FFF2-40B4-BE49-F238E27FC236}">
                <a16:creationId xmlns:a16="http://schemas.microsoft.com/office/drawing/2014/main" id="{3E614251-90FA-4042-A287-5AE5EC8534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3375" y="4283075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5" name="Line 49">
            <a:extLst>
              <a:ext uri="{FF2B5EF4-FFF2-40B4-BE49-F238E27FC236}">
                <a16:creationId xmlns:a16="http://schemas.microsoft.com/office/drawing/2014/main" id="{48F383C2-D353-487E-B162-B65AB007B9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4963" y="37020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6" name="Line 50">
            <a:extLst>
              <a:ext uri="{FF2B5EF4-FFF2-40B4-BE49-F238E27FC236}">
                <a16:creationId xmlns:a16="http://schemas.microsoft.com/office/drawing/2014/main" id="{AACC98F0-C21A-4341-9B61-DF19CCDE0D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35563" y="37020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7" name="Line 51">
            <a:extLst>
              <a:ext uri="{FF2B5EF4-FFF2-40B4-BE49-F238E27FC236}">
                <a16:creationId xmlns:a16="http://schemas.microsoft.com/office/drawing/2014/main" id="{1C14F43F-ED87-489F-8749-3248A4FF7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4963" y="370205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8" name="Line 52">
            <a:extLst>
              <a:ext uri="{FF2B5EF4-FFF2-40B4-BE49-F238E27FC236}">
                <a16:creationId xmlns:a16="http://schemas.microsoft.com/office/drawing/2014/main" id="{E069577D-1D2A-4DCC-9F9F-E96383210C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5350" y="354806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9" name="Text Box 53">
            <a:extLst>
              <a:ext uri="{FF2B5EF4-FFF2-40B4-BE49-F238E27FC236}">
                <a16:creationId xmlns:a16="http://schemas.microsoft.com/office/drawing/2014/main" id="{B92F788D-7F2C-4AA4-9A0A-2A2ACED1C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3200400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55350" name="Rectangle 54">
            <a:extLst>
              <a:ext uri="{FF2B5EF4-FFF2-40B4-BE49-F238E27FC236}">
                <a16:creationId xmlns:a16="http://schemas.microsoft.com/office/drawing/2014/main" id="{1880A5E7-DAA6-40BD-A446-E5C7328B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449103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y</a:t>
            </a:r>
          </a:p>
        </p:txBody>
      </p:sp>
      <p:sp>
        <p:nvSpPr>
          <p:cNvPr id="55351" name="Rectangle 55">
            <a:extLst>
              <a:ext uri="{FF2B5EF4-FFF2-40B4-BE49-F238E27FC236}">
                <a16:creationId xmlns:a16="http://schemas.microsoft.com/office/drawing/2014/main" id="{95B0B5FC-2136-438B-A39A-42978A69D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563" y="4491038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55352" name="Text Box 56">
            <a:extLst>
              <a:ext uri="{FF2B5EF4-FFF2-40B4-BE49-F238E27FC236}">
                <a16:creationId xmlns:a16="http://schemas.microsoft.com/office/drawing/2014/main" id="{41F0FDFE-A5D1-443A-8151-C533594AA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8544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53" name="Line 57">
            <a:extLst>
              <a:ext uri="{FF2B5EF4-FFF2-40B4-BE49-F238E27FC236}">
                <a16:creationId xmlns:a16="http://schemas.microsoft.com/office/drawing/2014/main" id="{4CEEB946-948A-4778-A5E6-B6B6372709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35563" y="431165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4" name="Line 58">
            <a:extLst>
              <a:ext uri="{FF2B5EF4-FFF2-40B4-BE49-F238E27FC236}">
                <a16:creationId xmlns:a16="http://schemas.microsoft.com/office/drawing/2014/main" id="{65A911E0-EE3B-4621-AC53-36954D4F6E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5350" y="3048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5" name="Text Box 59">
            <a:extLst>
              <a:ext uri="{FF2B5EF4-FFF2-40B4-BE49-F238E27FC236}">
                <a16:creationId xmlns:a16="http://schemas.microsoft.com/office/drawing/2014/main" id="{532EE08A-C03C-4997-8DC5-1BCE37BAB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70325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56" name="Text Box 60">
            <a:extLst>
              <a:ext uri="{FF2B5EF4-FFF2-40B4-BE49-F238E27FC236}">
                <a16:creationId xmlns:a16="http://schemas.microsoft.com/office/drawing/2014/main" id="{8F1FEB5F-B693-45A1-90CB-18A7BD6C3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05200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Id table</a:t>
            </a:r>
          </a:p>
        </p:txBody>
      </p:sp>
      <p:sp>
        <p:nvSpPr>
          <p:cNvPr id="55357" name="Text Box 61">
            <a:extLst>
              <a:ext uri="{FF2B5EF4-FFF2-40B4-BE49-F238E27FC236}">
                <a16:creationId xmlns:a16="http://schemas.microsoft.com/office/drawing/2014/main" id="{3ACBD661-99C0-401F-A665-32CF53EA3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27320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0287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287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287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287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287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Level	Ident	Attr</a:t>
            </a:r>
          </a:p>
          <a:p>
            <a:r>
              <a:rPr lang="en-US" altLang="en-US">
                <a:latin typeface="Times" panose="02020603050405020304" pitchFamily="18" charset="0"/>
              </a:rPr>
              <a:t>1	</a:t>
            </a:r>
            <a:r>
              <a:rPr lang="en-US" altLang="en-US">
                <a:latin typeface="Courier New" panose="02070309020205020404" pitchFamily="49" charset="0"/>
              </a:rPr>
              <a:t>x</a:t>
            </a:r>
            <a:r>
              <a:rPr lang="en-US" altLang="en-US">
                <a:latin typeface="Times" panose="02020603050405020304" pitchFamily="18" charset="0"/>
              </a:rPr>
              <a:t>	•</a:t>
            </a:r>
          </a:p>
          <a:p>
            <a:r>
              <a:rPr lang="en-US" altLang="en-US">
                <a:latin typeface="Times" panose="02020603050405020304" pitchFamily="18" charset="0"/>
              </a:rPr>
              <a:t>1	</a:t>
            </a:r>
            <a:r>
              <a:rPr lang="en-US" altLang="en-US">
                <a:latin typeface="Courier New" panose="02070309020205020404" pitchFamily="49" charset="0"/>
              </a:rPr>
              <a:t>a</a:t>
            </a:r>
            <a:r>
              <a:rPr lang="en-US" altLang="en-US">
                <a:latin typeface="Times" panose="02020603050405020304" pitchFamily="18" charset="0"/>
              </a:rPr>
              <a:t>	•</a:t>
            </a:r>
          </a:p>
          <a:p>
            <a:r>
              <a:rPr lang="en-US" altLang="en-US">
                <a:latin typeface="Times" panose="02020603050405020304" pitchFamily="18" charset="0"/>
              </a:rPr>
              <a:t>2	</a:t>
            </a:r>
            <a:r>
              <a:rPr lang="en-US" altLang="en-US">
                <a:latin typeface="Courier New" panose="02070309020205020404" pitchFamily="49" charset="0"/>
              </a:rPr>
              <a:t>y</a:t>
            </a:r>
            <a:r>
              <a:rPr lang="en-US" altLang="en-US">
                <a:latin typeface="Times" panose="02020603050405020304" pitchFamily="18" charset="0"/>
              </a:rPr>
              <a:t>	•</a:t>
            </a:r>
          </a:p>
        </p:txBody>
      </p:sp>
      <p:sp>
        <p:nvSpPr>
          <p:cNvPr id="55358" name="Line 62">
            <a:extLst>
              <a:ext uri="{FF2B5EF4-FFF2-40B4-BE49-F238E27FC236}">
                <a16:creationId xmlns:a16="http://schemas.microsoft.com/office/drawing/2014/main" id="{D87042B0-F049-4DEB-99D0-3A14F4E5A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672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9" name="Line 63">
            <a:extLst>
              <a:ext uri="{FF2B5EF4-FFF2-40B4-BE49-F238E27FC236}">
                <a16:creationId xmlns:a16="http://schemas.microsoft.com/office/drawing/2014/main" id="{31FC8355-DBB0-443C-9CA8-1B4EEECC7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96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60" name="Line 64">
            <a:extLst>
              <a:ext uri="{FF2B5EF4-FFF2-40B4-BE49-F238E27FC236}">
                <a16:creationId xmlns:a16="http://schemas.microsoft.com/office/drawing/2014/main" id="{2AD5E0CF-8495-48BF-B0E9-34749DB53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96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61" name="Line 65">
            <a:extLst>
              <a:ext uri="{FF2B5EF4-FFF2-40B4-BE49-F238E27FC236}">
                <a16:creationId xmlns:a16="http://schemas.microsoft.com/office/drawing/2014/main" id="{9B5D35AE-2B06-409A-9A5A-8D278D9C3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4648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62" name="Line 66">
            <a:extLst>
              <a:ext uri="{FF2B5EF4-FFF2-40B4-BE49-F238E27FC236}">
                <a16:creationId xmlns:a16="http://schemas.microsoft.com/office/drawing/2014/main" id="{D72B437C-8CA1-468B-9171-DF6F5C79B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5029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63" name="Line 67">
            <a:extLst>
              <a:ext uri="{FF2B5EF4-FFF2-40B4-BE49-F238E27FC236}">
                <a16:creationId xmlns:a16="http://schemas.microsoft.com/office/drawing/2014/main" id="{AD137EA2-FF3A-44C5-AA55-EDEB20BC5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5410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64" name="Text Box 68">
            <a:extLst>
              <a:ext uri="{FF2B5EF4-FFF2-40B4-BE49-F238E27FC236}">
                <a16:creationId xmlns:a16="http://schemas.microsoft.com/office/drawing/2014/main" id="{6FC2B668-BBBF-404D-BBE3-90661897F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357563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55365" name="Text Box 69">
            <a:extLst>
              <a:ext uri="{FF2B5EF4-FFF2-40B4-BE49-F238E27FC236}">
                <a16:creationId xmlns:a16="http://schemas.microsoft.com/office/drawing/2014/main" id="{73B81AC9-EAD0-470A-8D90-B43E01D9E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6019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latin typeface="Tw Cen MT" panose="020B0602020104020603" pitchFamily="34" charset="0"/>
              </a:rPr>
              <a:t>Figure 5.4 (p.148) in text shows how the table changes during contextual analysis of each of two blocks.  </a:t>
            </a:r>
            <a:r>
              <a:rPr lang="en-US" altLang="en-US">
                <a:latin typeface="Courier New" panose="02070309020205020404" pitchFamily="49" charset="0"/>
              </a:rPr>
              <a:t>enter</a:t>
            </a:r>
            <a:r>
              <a:rPr lang="en-US" altLang="en-US">
                <a:latin typeface="Tw Cen MT" panose="020B0602020104020603" pitchFamily="34" charset="0"/>
              </a:rPr>
              <a:t> and </a:t>
            </a:r>
            <a:r>
              <a:rPr lang="en-US" altLang="en-US">
                <a:latin typeface="Courier New" panose="02070309020205020404" pitchFamily="49" charset="0"/>
              </a:rPr>
              <a:t>retrieve</a:t>
            </a:r>
            <a:r>
              <a:rPr lang="en-US" altLang="en-US">
                <a:latin typeface="Tw Cen MT" panose="020B0602020104020603" pitchFamily="34" charset="0"/>
              </a:rPr>
              <a:t>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0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0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0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8E24FC7-2078-4653-AF88-2B4BB1758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Standard Environment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C865D68-4A29-4C16-9AB7-AA39F1519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Most programming languages have a set of predefined functions, operators etc.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We call this the </a:t>
            </a:r>
            <a:r>
              <a:rPr lang="en-US" altLang="en-US" sz="2000" b="1" dirty="0"/>
              <a:t>standard environment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top-level environment in ML: http://www.standardml.org/Basis/top-level-chapter.html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standard environment in Triangle (p.401)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standard environment in Mini-Triangle (p.149)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standard prelude in Haskell: “The Prelude: a standard module imported by default into all Haskell modules.” See Chapter 9 *”Standard Prelude” at: https://www.haskell.org/definition/haskell2010.pdf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err="1"/>
              <a:t>java.lang</a:t>
            </a:r>
            <a:r>
              <a:rPr lang="en-US" altLang="en-US" sz="2000" dirty="0"/>
              <a:t> in Java: “Provides classes that are fundamental to the design of the Java programming language” (java.sun.com)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The package </a:t>
            </a:r>
            <a:r>
              <a:rPr lang="en-US" altLang="en-US" sz="2000" dirty="0">
                <a:latin typeface="Courier New" panose="02070309020205020404" pitchFamily="49" charset="0"/>
              </a:rPr>
              <a:t>Standard</a:t>
            </a:r>
            <a:r>
              <a:rPr lang="en-US" altLang="en-US" sz="2000" dirty="0"/>
              <a:t> in Ada: http://www.ida.liu.se/edu/ugrad/progkon/Ada/ada-doc/LRM95/rm95html/rm9x-A-01.html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At the start of identification the ID table is not empty but... needs to be initialized with entries representing the standard environment.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020E405-7DB4-4F54-9B19-3AB0C8839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Standard Environment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81D55127-4F35-4FB0-89E9-819B2FB5A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534400" cy="4959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type</a:t>
            </a:r>
            <a:r>
              <a:rPr lang="en-US" altLang="en-US" sz="2000">
                <a:latin typeface="Monaco" charset="0"/>
              </a:rPr>
              <a:t> Boolean ~ ...;</a:t>
            </a:r>
          </a:p>
          <a:p>
            <a:r>
              <a:rPr lang="en-US" altLang="en-US" sz="2000" b="1">
                <a:latin typeface="Monaco" charset="0"/>
              </a:rPr>
              <a:t>const </a:t>
            </a:r>
            <a:r>
              <a:rPr lang="en-US" altLang="en-US" sz="2000">
                <a:latin typeface="Monaco" charset="0"/>
              </a:rPr>
              <a:t>false ~ ...;</a:t>
            </a:r>
          </a:p>
          <a:p>
            <a:r>
              <a:rPr lang="en-US" altLang="en-US" sz="2000" b="1">
                <a:latin typeface="Monaco" charset="0"/>
              </a:rPr>
              <a:t>const </a:t>
            </a:r>
            <a:r>
              <a:rPr lang="en-US" altLang="en-US" sz="2000">
                <a:latin typeface="Monaco" charset="0"/>
              </a:rPr>
              <a:t>true ~ ...;</a:t>
            </a:r>
          </a:p>
          <a:p>
            <a:r>
              <a:rPr lang="en-US" altLang="en-US" sz="2000" b="1">
                <a:latin typeface="Monaco" charset="0"/>
              </a:rPr>
              <a:t>type </a:t>
            </a:r>
            <a:r>
              <a:rPr lang="en-US" altLang="en-US" sz="2000">
                <a:latin typeface="Monaco" charset="0"/>
              </a:rPr>
              <a:t>Integer ~ ...;</a:t>
            </a:r>
          </a:p>
          <a:p>
            <a:r>
              <a:rPr lang="en-US" altLang="en-US" sz="2000" b="1">
                <a:latin typeface="Monaco" charset="0"/>
              </a:rPr>
              <a:t>const</a:t>
            </a:r>
            <a:r>
              <a:rPr lang="en-US" altLang="en-US" sz="2000">
                <a:latin typeface="Monaco" charset="0"/>
              </a:rPr>
              <a:t> maxint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\ (b:Boolean) : Boolean ~ ...; 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+ (i1:Integer, i2:Integer) : Integer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- (i1:Integer, i2:Integer) : Integer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* (i1:Integer, i2:Integer) : Integer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/ (i1:Integer, i2:Integer) : Integer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&gt; (i1:Integer, i2:Integer) : Boolean ~ ...;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&lt; (i1:Integer, i2:Integer) : Boolean ~ ...;</a:t>
            </a:r>
          </a:p>
          <a:p>
            <a:r>
              <a:rPr lang="en-US" altLang="en-US" sz="2000" b="1">
                <a:latin typeface="Monaco" charset="0"/>
              </a:rPr>
              <a:t>proc </a:t>
            </a:r>
            <a:r>
              <a:rPr lang="en-US" altLang="en-US" sz="2000">
                <a:latin typeface="Monaco" charset="0"/>
              </a:rPr>
              <a:t>putint(i: Integer) ~ ...;</a:t>
            </a:r>
          </a:p>
          <a:p>
            <a:r>
              <a:rPr lang="en-US" altLang="en-US" i="1">
                <a:latin typeface="Times" panose="02020603050405020304" pitchFamily="18" charset="0"/>
              </a:rPr>
              <a:t>And for each type </a:t>
            </a:r>
            <a:r>
              <a:rPr lang="en-US" altLang="en-US" b="1" i="1">
                <a:solidFill>
                  <a:srgbClr val="660066"/>
                </a:solidFill>
                <a:latin typeface="Times" panose="02020603050405020304" pitchFamily="18" charset="0"/>
              </a:rPr>
              <a:t>T</a:t>
            </a:r>
            <a:r>
              <a:rPr lang="en-US" altLang="en-US" b="1" i="1">
                <a:latin typeface="Times" panose="02020603050405020304" pitchFamily="18" charset="0"/>
              </a:rPr>
              <a:t>:</a:t>
            </a:r>
          </a:p>
          <a:p>
            <a:r>
              <a:rPr lang="en-US" altLang="en-US" sz="2000" b="1">
                <a:latin typeface="Monaco" charset="0"/>
              </a:rPr>
              <a:t>func </a:t>
            </a:r>
            <a:r>
              <a:rPr lang="en-US" altLang="en-US" sz="2000">
                <a:latin typeface="Monaco" charset="0"/>
              </a:rPr>
              <a:t>= (v1:</a:t>
            </a:r>
            <a:r>
              <a:rPr lang="en-US" altLang="en-US" b="1" i="1">
                <a:solidFill>
                  <a:srgbClr val="660066"/>
                </a:solidFill>
                <a:latin typeface="Times" panose="02020603050405020304" pitchFamily="18" charset="0"/>
              </a:rPr>
              <a:t>T</a:t>
            </a:r>
            <a:r>
              <a:rPr lang="en-US" altLang="en-US" sz="2000">
                <a:latin typeface="Monaco" charset="0"/>
              </a:rPr>
              <a:t>, v2:</a:t>
            </a:r>
            <a:r>
              <a:rPr lang="en-US" altLang="en-US" b="1" i="1">
                <a:solidFill>
                  <a:srgbClr val="660066"/>
                </a:solidFill>
                <a:latin typeface="Times" panose="02020603050405020304" pitchFamily="18" charset="0"/>
              </a:rPr>
              <a:t>T</a:t>
            </a:r>
            <a:r>
              <a:rPr lang="en-US" altLang="en-US" sz="2000">
                <a:latin typeface="Monaco" charset="0"/>
              </a:rPr>
              <a:t>) : Boolean ~ ...;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212EDF57-4C62-4F1C-8EA8-7F897C7C6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898525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Mini triangle standard environment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450A624-3944-43B6-AF03-75652F135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Scope for Standard Environment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4777A0E-8D59-4A71-AE6A-39C93683D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/>
              <a:t>Should the scope level for the standard environment be the same as the global declarations (level 1) or outside the global declarations (level 0)?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C: level 1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Mini-Triangle: level 0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 Consequence: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1 let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2   var false : Integer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3 in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4   begin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5     false := 3;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6     putint ( false 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urier New" panose="02070309020205020404" pitchFamily="49" charset="0"/>
              </a:rPr>
              <a:t>7   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/>
              <a:t>	is a perfectly correct Mini-Triangle program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Similar with Integer or putint. . 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C6F8134-F8B6-4710-B842-8EAC2D171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Checking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A15FE13-18D7-4B74-A39B-A5A921BA3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2400"/>
              <a:t>RECAP: The contextual analyzer performs two tasks:</a:t>
            </a:r>
          </a:p>
          <a:p>
            <a:pPr lvl="1" eaLnBrk="1" hangingPunct="1"/>
            <a:r>
              <a:rPr lang="en-US" altLang="en-US" sz="2400"/>
              <a:t>identification</a:t>
            </a:r>
          </a:p>
          <a:p>
            <a:pPr lvl="1" eaLnBrk="1" hangingPunct="1"/>
            <a:r>
              <a:rPr lang="en-US" altLang="en-US" sz="2400"/>
              <a:t>(static) type checking</a:t>
            </a:r>
          </a:p>
          <a:p>
            <a:pPr eaLnBrk="1" hangingPunct="1"/>
            <a:r>
              <a:rPr lang="en-US" altLang="en-US" sz="2400"/>
              <a:t>In a statically typed language every expression </a:t>
            </a:r>
            <a:r>
              <a:rPr lang="en-US" altLang="en-US" sz="2400" i="1"/>
              <a:t>E</a:t>
            </a:r>
            <a:r>
              <a:rPr lang="en-US" altLang="en-US" sz="2400"/>
              <a:t> either:</a:t>
            </a:r>
          </a:p>
          <a:p>
            <a:pPr lvl="1" eaLnBrk="1" hangingPunct="1"/>
            <a:r>
              <a:rPr lang="en-US" altLang="en-US" sz="2400"/>
              <a:t>Is ill-typed</a:t>
            </a:r>
          </a:p>
          <a:p>
            <a:pPr lvl="1" eaLnBrk="1" hangingPunct="1"/>
            <a:r>
              <a:rPr lang="en-US" altLang="en-US" sz="2400"/>
              <a:t>Or has a static type that can be computed without actually evaluating </a:t>
            </a:r>
            <a:r>
              <a:rPr lang="en-US" altLang="en-US" sz="2400" i="1"/>
              <a:t>E</a:t>
            </a:r>
          </a:p>
          <a:p>
            <a:pPr eaLnBrk="1" hangingPunct="1"/>
            <a:r>
              <a:rPr lang="en-US" altLang="en-US" sz="2400"/>
              <a:t>When an expression </a:t>
            </a:r>
            <a:r>
              <a:rPr lang="en-US" altLang="en-US" sz="2400" i="1"/>
              <a:t>E </a:t>
            </a:r>
            <a:r>
              <a:rPr lang="en-US" altLang="en-US" sz="2400"/>
              <a:t>has static type </a:t>
            </a:r>
            <a:r>
              <a:rPr lang="en-US" altLang="en-US" sz="2400" i="1"/>
              <a:t>T</a:t>
            </a:r>
            <a:r>
              <a:rPr lang="en-US" altLang="en-US" sz="2400"/>
              <a:t> this means that when </a:t>
            </a:r>
            <a:r>
              <a:rPr lang="en-US" altLang="en-US" sz="2400" i="1"/>
              <a:t>E </a:t>
            </a:r>
            <a:r>
              <a:rPr lang="en-US" altLang="en-US" sz="2400"/>
              <a:t>is evaluated then the returned value will </a:t>
            </a:r>
            <a:r>
              <a:rPr lang="en-US" altLang="en-US" sz="2400" b="1"/>
              <a:t>always </a:t>
            </a:r>
            <a:r>
              <a:rPr lang="en-US" altLang="en-US" sz="2400"/>
              <a:t>have type </a:t>
            </a:r>
            <a:r>
              <a:rPr lang="en-US" altLang="en-US" sz="2400" i="1"/>
              <a:t>T</a:t>
            </a:r>
          </a:p>
          <a:p>
            <a:pPr eaLnBrk="1" hangingPunct="1"/>
            <a:r>
              <a:rPr lang="en-US" altLang="en-US" sz="2400" i="1"/>
              <a:t>=&gt; </a:t>
            </a:r>
            <a:r>
              <a:rPr lang="en-US" altLang="en-US" sz="2400"/>
              <a:t>This makes static type checking possible!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11DF0A7-C9A4-4F46-A211-1A13445CD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/>
              <a:t>Type Checking: How Does It Work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D1D23A3A-B5D9-4F75-8CDA-D868B6E88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397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For most statically typed programming languages, a bottom up algorithm over the AST:</a:t>
            </a:r>
          </a:p>
          <a:p>
            <a:pPr eaLnBrk="1" hangingPunct="1"/>
            <a:r>
              <a:rPr lang="en-US" altLang="en-US"/>
              <a:t>Types of expression AST  leaves are known immediately:</a:t>
            </a:r>
          </a:p>
          <a:p>
            <a:pPr lvl="1" eaLnBrk="1" hangingPunct="1"/>
            <a:r>
              <a:rPr lang="en-US" altLang="en-US"/>
              <a:t>literals =&gt; obvious</a:t>
            </a:r>
          </a:p>
          <a:p>
            <a:pPr lvl="1" eaLnBrk="1" hangingPunct="1"/>
            <a:r>
              <a:rPr lang="en-US" altLang="en-US"/>
              <a:t>variables =&gt; from the ID table</a:t>
            </a:r>
          </a:p>
          <a:p>
            <a:pPr lvl="1" eaLnBrk="1" hangingPunct="1"/>
            <a:r>
              <a:rPr lang="en-US" altLang="en-US"/>
              <a:t>named constants =&gt; from the ID table</a:t>
            </a:r>
          </a:p>
          <a:p>
            <a:pPr eaLnBrk="1" hangingPunct="1"/>
            <a:r>
              <a:rPr lang="en-US" altLang="en-US"/>
              <a:t>Types of internal nodes are inferred from the type of the children and the type rule for that kind of expression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C37D483-3796-492C-BF02-E60DF87FD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Type Checking: How Does It Work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913B3855-D80A-42FE-A368-4F10E6F6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639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 </a:t>
            </a:r>
            <a:r>
              <a:rPr lang="en-US" altLang="en-US">
                <a:latin typeface="Times" panose="02020603050405020304" pitchFamily="18" charset="0"/>
              </a:rPr>
              <a:t>Type of a variable (applied occurrence)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8B70EE0C-CA73-4833-9D2E-EC417295F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3184525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61445" name="Line 5">
            <a:extLst>
              <a:ext uri="{FF2B5EF4-FFF2-40B4-BE49-F238E27FC236}">
                <a16:creationId xmlns:a16="http://schemas.microsoft.com/office/drawing/2014/main" id="{6944A8BC-6036-45FF-8382-7F038E277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581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6">
            <a:extLst>
              <a:ext uri="{FF2B5EF4-FFF2-40B4-BE49-F238E27FC236}">
                <a16:creationId xmlns:a16="http://schemas.microsoft.com/office/drawing/2014/main" id="{CC5CA9D0-C622-4BC6-81E8-AD8710EE5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8100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DC210B09-541D-4BCA-BF68-1075CBA43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4772025"/>
            <a:ext cx="3365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x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E2EE05B5-C727-4352-905B-3CB5F86AA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86225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61449" name="Line 9">
            <a:extLst>
              <a:ext uri="{FF2B5EF4-FFF2-40B4-BE49-F238E27FC236}">
                <a16:creationId xmlns:a16="http://schemas.microsoft.com/office/drawing/2014/main" id="{05D81E9C-2888-4ACE-B6C6-D343777BFB9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5434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>
            <a:extLst>
              <a:ext uri="{FF2B5EF4-FFF2-40B4-BE49-F238E27FC236}">
                <a16:creationId xmlns:a16="http://schemas.microsoft.com/office/drawing/2014/main" id="{E31FB1DB-1BB4-41E0-B5B9-0762AF685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7328AE06-7BDE-4AC1-9823-A7240A1DA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0"/>
            <a:ext cx="8001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i="1">
                <a:solidFill>
                  <a:srgbClr val="660066"/>
                </a:solidFill>
                <a:latin typeface="Monaco" charset="0"/>
              </a:rPr>
              <a:t>type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</p:txBody>
      </p:sp>
      <p:sp>
        <p:nvSpPr>
          <p:cNvPr id="61452" name="Line 12">
            <a:extLst>
              <a:ext uri="{FF2B5EF4-FFF2-40B4-BE49-F238E27FC236}">
                <a16:creationId xmlns:a16="http://schemas.microsoft.com/office/drawing/2014/main" id="{9CFA2467-E6CA-4F5A-92DB-71406CFEB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Freeform 13">
            <a:extLst>
              <a:ext uri="{FF2B5EF4-FFF2-40B4-BE49-F238E27FC236}">
                <a16:creationId xmlns:a16="http://schemas.microsoft.com/office/drawing/2014/main" id="{1DDEA1C8-595B-416D-A168-1C1DEF7F80D3}"/>
              </a:ext>
            </a:extLst>
          </p:cNvPr>
          <p:cNvSpPr>
            <a:spLocks/>
          </p:cNvSpPr>
          <p:nvPr/>
        </p:nvSpPr>
        <p:spPr bwMode="auto">
          <a:xfrm>
            <a:off x="2316163" y="3462338"/>
            <a:ext cx="2054225" cy="509587"/>
          </a:xfrm>
          <a:custGeom>
            <a:avLst/>
            <a:gdLst>
              <a:gd name="T0" fmla="*/ 2147483647 w 1294"/>
              <a:gd name="T1" fmla="*/ 2147483647 h 321"/>
              <a:gd name="T2" fmla="*/ 2147483647 w 1294"/>
              <a:gd name="T3" fmla="*/ 2147483647 h 321"/>
              <a:gd name="T4" fmla="*/ 0 w 1294"/>
              <a:gd name="T5" fmla="*/ 0 h 3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94" h="321">
                <a:moveTo>
                  <a:pt x="1294" y="321"/>
                </a:moveTo>
                <a:cubicBezTo>
                  <a:pt x="1202" y="310"/>
                  <a:pt x="968" y="311"/>
                  <a:pt x="753" y="258"/>
                </a:cubicBezTo>
                <a:cubicBezTo>
                  <a:pt x="537" y="204"/>
                  <a:pt x="157" y="53"/>
                  <a:pt x="0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>
            <a:extLst>
              <a:ext uri="{FF2B5EF4-FFF2-40B4-BE49-F238E27FC236}">
                <a16:creationId xmlns:a16="http://schemas.microsoft.com/office/drawing/2014/main" id="{53A950D5-FAC1-4C12-BF69-1C3126E04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971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Text Box 15">
            <a:extLst>
              <a:ext uri="{FF2B5EF4-FFF2-40B4-BE49-F238E27FC236}">
                <a16:creationId xmlns:a16="http://schemas.microsoft.com/office/drawing/2014/main" id="{A8F9D398-DCA2-4E31-9D25-219FF1D56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0" y="3184525"/>
            <a:ext cx="199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SimpleVName</a:t>
            </a:r>
          </a:p>
        </p:txBody>
      </p:sp>
      <p:sp>
        <p:nvSpPr>
          <p:cNvPr id="61456" name="Line 16">
            <a:extLst>
              <a:ext uri="{FF2B5EF4-FFF2-40B4-BE49-F238E27FC236}">
                <a16:creationId xmlns:a16="http://schemas.microsoft.com/office/drawing/2014/main" id="{25312218-A71F-4397-9D4C-1E64ED60D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9650" y="3581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>
            <a:extLst>
              <a:ext uri="{FF2B5EF4-FFF2-40B4-BE49-F238E27FC236}">
                <a16:creationId xmlns:a16="http://schemas.microsoft.com/office/drawing/2014/main" id="{A9FB8984-A5FA-4052-AA98-840B98426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9650" y="2971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Rectangle 18">
            <a:extLst>
              <a:ext uri="{FF2B5EF4-FFF2-40B4-BE49-F238E27FC236}">
                <a16:creationId xmlns:a16="http://schemas.microsoft.com/office/drawing/2014/main" id="{1C58433D-68FF-488C-AC76-714CFA7A6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4419600"/>
            <a:ext cx="3365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x</a:t>
            </a:r>
          </a:p>
        </p:txBody>
      </p:sp>
      <p:sp>
        <p:nvSpPr>
          <p:cNvPr id="61459" name="Text Box 19">
            <a:extLst>
              <a:ext uri="{FF2B5EF4-FFF2-40B4-BE49-F238E27FC236}">
                <a16:creationId xmlns:a16="http://schemas.microsoft.com/office/drawing/2014/main" id="{19F69F37-7E15-4E3D-892F-754E1302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73380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1D6869DA-AE1B-4843-A9CB-F32E3CE54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191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89" name="Rectangle 21">
            <a:extLst>
              <a:ext uri="{FF2B5EF4-FFF2-40B4-BE49-F238E27FC236}">
                <a16:creationId xmlns:a16="http://schemas.microsoft.com/office/drawing/2014/main" id="{544E09E1-8FCE-471F-A724-BD723AEF4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276600"/>
            <a:ext cx="7159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i="1">
                <a:solidFill>
                  <a:srgbClr val="660066"/>
                </a:solidFill>
                <a:latin typeface="Monaco" charset="0"/>
              </a:rPr>
              <a:t>type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89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96F0748-62B9-4E90-B460-184F18492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Type Checking: How Does It Work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1154B20C-E6BD-434B-811A-B28D9D8CB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263650"/>
            <a:ext cx="660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type of a binary operation expressions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7ABBEEEB-4806-44E2-BB4D-950C36D2D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675" y="50133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4</a:t>
            </a: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6B8C694D-1F87-420F-B1BB-6B6A730BF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275" y="3641725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BinOp</a:t>
            </a:r>
          </a:p>
        </p:txBody>
      </p:sp>
      <p:sp>
        <p:nvSpPr>
          <p:cNvPr id="62470" name="Line 6">
            <a:extLst>
              <a:ext uri="{FF2B5EF4-FFF2-40B4-BE49-F238E27FC236}">
                <a16:creationId xmlns:a16="http://schemas.microsoft.com/office/drawing/2014/main" id="{3CC3CEFB-1B33-4AD4-BAA0-94B771414A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7675" y="40227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Line 7">
            <a:extLst>
              <a:ext uri="{FF2B5EF4-FFF2-40B4-BE49-F238E27FC236}">
                <a16:creationId xmlns:a16="http://schemas.microsoft.com/office/drawing/2014/main" id="{D495DF5C-9D7D-4C5F-843F-213D6C879C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575" y="4175125"/>
            <a:ext cx="6667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8B15602B-93EA-417E-AF9E-DB3D5E8F2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327525"/>
            <a:ext cx="126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Operator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CFF153F9-9AB8-4296-A0C5-47E557C18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" y="1736725"/>
            <a:ext cx="7924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Type rule: 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op</a:t>
            </a:r>
            <a:r>
              <a:rPr lang="en-US" altLang="en-US">
                <a:latin typeface="Times" panose="02020603050405020304" pitchFamily="18" charset="0"/>
              </a:rPr>
              <a:t> is an operation of type 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T1</a:t>
            </a:r>
            <a:r>
              <a:rPr lang="en-US" altLang="en-US" sz="1800" b="1">
                <a:solidFill>
                  <a:srgbClr val="660066"/>
                </a:solidFill>
                <a:latin typeface="Courier New" panose="02070309020205020404" pitchFamily="49" charset="0"/>
              </a:rPr>
              <a:t>x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T2</a:t>
            </a:r>
            <a:r>
              <a:rPr lang="en-US" altLang="en-US" b="1">
                <a:solidFill>
                  <a:srgbClr val="660066"/>
                </a:solidFill>
                <a:latin typeface="Courier New" panose="02070309020205020404" pitchFamily="49" charset="0"/>
              </a:rPr>
              <a:t>-&gt;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R</a:t>
            </a:r>
            <a:r>
              <a:rPr lang="en-US" altLang="en-US">
                <a:latin typeface="Times" panose="02020603050405020304" pitchFamily="18" charset="0"/>
              </a:rPr>
              <a:t> then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op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 b="1">
                <a:solidFill>
                  <a:srgbClr val="0080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is type correct and of type 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R</a:t>
            </a:r>
            <a:r>
              <a:rPr lang="en-US" altLang="en-US">
                <a:latin typeface="Times" panose="02020603050405020304" pitchFamily="18" charset="0"/>
              </a:rPr>
              <a:t> if </a:t>
            </a: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solidFill>
                  <a:srgbClr val="00CC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b="1" i="1">
                <a:solidFill>
                  <a:srgbClr val="008000"/>
                </a:solidFill>
                <a:latin typeface="Courier New" panose="02070309020205020404" pitchFamily="49" charset="0"/>
              </a:rPr>
              <a:t>E2 </a:t>
            </a:r>
            <a:r>
              <a:rPr lang="en-US" altLang="en-US">
                <a:latin typeface="Times" panose="02020603050405020304" pitchFamily="18" charset="0"/>
              </a:rPr>
              <a:t>are type correct and have  type compatible with 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T1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 i="1">
                <a:solidFill>
                  <a:srgbClr val="660066"/>
                </a:solidFill>
                <a:latin typeface="Courier New" panose="02070309020205020404" pitchFamily="49" charset="0"/>
              </a:rPr>
              <a:t>T2</a:t>
            </a:r>
            <a:r>
              <a:rPr lang="en-US" altLang="en-US">
                <a:latin typeface="Times" panose="02020603050405020304" pitchFamily="18" charset="0"/>
              </a:rPr>
              <a:t> respectively</a:t>
            </a:r>
          </a:p>
        </p:txBody>
      </p:sp>
      <p:sp>
        <p:nvSpPr>
          <p:cNvPr id="62474" name="Line 10">
            <a:extLst>
              <a:ext uri="{FF2B5EF4-FFF2-40B4-BE49-F238E27FC236}">
                <a16:creationId xmlns:a16="http://schemas.microsoft.com/office/drawing/2014/main" id="{DE8B6F13-FE58-422F-89E0-EC16ED65D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7675" y="47085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Rectangle 11">
            <a:extLst>
              <a:ext uri="{FF2B5EF4-FFF2-40B4-BE49-F238E27FC236}">
                <a16:creationId xmlns:a16="http://schemas.microsoft.com/office/drawing/2014/main" id="{815F764D-6FC3-49BA-917A-AE43AAF4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50133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&lt;</a:t>
            </a:r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36A936F3-6CF3-400E-ACFE-BAF9646AD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50133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3</a:t>
            </a:r>
          </a:p>
        </p:txBody>
      </p:sp>
      <p:sp>
        <p:nvSpPr>
          <p:cNvPr id="62477" name="Line 13">
            <a:extLst>
              <a:ext uri="{FF2B5EF4-FFF2-40B4-BE49-F238E27FC236}">
                <a16:creationId xmlns:a16="http://schemas.microsoft.com/office/drawing/2014/main" id="{8E31CE75-1434-4CC6-AE0B-84CD6F51DE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575" y="4175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>
            <a:extLst>
              <a:ext uri="{FF2B5EF4-FFF2-40B4-BE49-F238E27FC236}">
                <a16:creationId xmlns:a16="http://schemas.microsoft.com/office/drawing/2014/main" id="{3F25AAF1-2BA1-4B9A-8083-0471AB31C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075" y="4175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Text Box 15">
            <a:extLst>
              <a:ext uri="{FF2B5EF4-FFF2-40B4-BE49-F238E27FC236}">
                <a16:creationId xmlns:a16="http://schemas.microsoft.com/office/drawing/2014/main" id="{0D5E56EC-430E-4937-9EF8-C519B2901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4327525"/>
            <a:ext cx="119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84F309A1-4675-4CE3-8513-CF8A5A49A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9975" y="4327525"/>
            <a:ext cx="119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62481" name="Line 17">
            <a:extLst>
              <a:ext uri="{FF2B5EF4-FFF2-40B4-BE49-F238E27FC236}">
                <a16:creationId xmlns:a16="http://schemas.microsoft.com/office/drawing/2014/main" id="{4E73027D-565B-41B7-8D13-239AFE0C3A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575" y="47847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>
            <a:extLst>
              <a:ext uri="{FF2B5EF4-FFF2-40B4-BE49-F238E27FC236}">
                <a16:creationId xmlns:a16="http://schemas.microsoft.com/office/drawing/2014/main" id="{FE8337ED-3977-42AA-8F7E-AA26023C8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9075" y="47847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3635" name="Text Box 19">
            <a:extLst>
              <a:ext uri="{FF2B5EF4-FFF2-40B4-BE49-F238E27FC236}">
                <a16:creationId xmlns:a16="http://schemas.microsoft.com/office/drawing/2014/main" id="{B606E975-2B2A-4F95-A296-1EE229F2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4632325"/>
            <a:ext cx="503238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int</a:t>
            </a:r>
          </a:p>
        </p:txBody>
      </p:sp>
      <p:sp>
        <p:nvSpPr>
          <p:cNvPr id="623636" name="Text Box 20">
            <a:extLst>
              <a:ext uri="{FF2B5EF4-FFF2-40B4-BE49-F238E27FC236}">
                <a16:creationId xmlns:a16="http://schemas.microsoft.com/office/drawing/2014/main" id="{CAE265C9-2FBB-471B-B559-9F5460C5E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75" y="4632325"/>
            <a:ext cx="17081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int</a:t>
            </a:r>
            <a:r>
              <a:rPr lang="en-US" altLang="en-US" sz="1800" b="1">
                <a:solidFill>
                  <a:srgbClr val="660066"/>
                </a:solidFill>
                <a:latin typeface="Monaco" charset="0"/>
              </a:rPr>
              <a:t>x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int-&gt;bool</a:t>
            </a:r>
          </a:p>
        </p:txBody>
      </p:sp>
      <p:sp>
        <p:nvSpPr>
          <p:cNvPr id="623637" name="Text Box 21">
            <a:extLst>
              <a:ext uri="{FF2B5EF4-FFF2-40B4-BE49-F238E27FC236}">
                <a16:creationId xmlns:a16="http://schemas.microsoft.com/office/drawing/2014/main" id="{32B5CD35-B009-4A27-BDEF-EE6C93386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5438" y="4632325"/>
            <a:ext cx="503237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int</a:t>
            </a:r>
          </a:p>
        </p:txBody>
      </p:sp>
      <p:sp>
        <p:nvSpPr>
          <p:cNvPr id="623638" name="Text Box 22">
            <a:extLst>
              <a:ext uri="{FF2B5EF4-FFF2-40B4-BE49-F238E27FC236}">
                <a16:creationId xmlns:a16="http://schemas.microsoft.com/office/drawing/2014/main" id="{3682BEF8-A9A7-4ACA-AF1D-66928A686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050" y="3946525"/>
            <a:ext cx="7302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bool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35" grpId="0" animBg="1" autoUpdateAnimBg="0"/>
      <p:bldP spid="623636" grpId="0" animBg="1" autoUpdateAnimBg="0"/>
      <p:bldP spid="623637" grpId="0" animBg="1" autoUpdateAnimBg="0"/>
      <p:bldP spid="62363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253A09-D33C-4C3D-B226-3E81AA60A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Recap:  Contextual Constraints</a:t>
            </a:r>
            <a:endParaRPr lang="en-US" altLang="en-US">
              <a:latin typeface="Monaco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C63DAB0-88FA-4D5E-9464-8CF92F7F7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898525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Syntax rules alone are not enough to specify the format of well-formed programs. 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563A5C6-64B9-46D4-895B-F95136CE9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m + x 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DA85FFF-8D40-458F-BAAB-E4860E75C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410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n:Boolean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m&lt;4;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n+1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8198" name="Group 6">
            <a:extLst>
              <a:ext uri="{FF2B5EF4-FFF2-40B4-BE49-F238E27FC236}">
                <a16:creationId xmlns:a16="http://schemas.microsoft.com/office/drawing/2014/main" id="{581F47D1-D1EE-46E1-AAF8-072D4CE964CC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667000"/>
            <a:ext cx="6216650" cy="685800"/>
            <a:chOff x="1056" y="1680"/>
            <a:chExt cx="3916" cy="432"/>
          </a:xfrm>
        </p:grpSpPr>
        <p:sp>
          <p:nvSpPr>
            <p:cNvPr id="8204" name="Oval 7">
              <a:extLst>
                <a:ext uri="{FF2B5EF4-FFF2-40B4-BE49-F238E27FC236}">
                  <a16:creationId xmlns:a16="http://schemas.microsoft.com/office/drawing/2014/main" id="{945A779A-B837-4D94-9F4C-F46D906D1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8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5" name="Text Box 8">
              <a:extLst>
                <a:ext uri="{FF2B5EF4-FFF2-40B4-BE49-F238E27FC236}">
                  <a16:creationId xmlns:a16="http://schemas.microsoft.com/office/drawing/2014/main" id="{B5336EDA-4F24-4821-A87E-6EE5E6D0C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18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Undefined!</a:t>
              </a:r>
            </a:p>
          </p:txBody>
        </p:sp>
        <p:sp>
          <p:nvSpPr>
            <p:cNvPr id="8206" name="AutoShape 9">
              <a:extLst>
                <a:ext uri="{FF2B5EF4-FFF2-40B4-BE49-F238E27FC236}">
                  <a16:creationId xmlns:a16="http://schemas.microsoft.com/office/drawing/2014/main" id="{23D26B43-F327-4735-B634-F453EA2E8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80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Text Box 10">
              <a:extLst>
                <a:ext uri="{FF2B5EF4-FFF2-40B4-BE49-F238E27FC236}">
                  <a16:creationId xmlns:a16="http://schemas.microsoft.com/office/drawing/2014/main" id="{A3C7C453-3F73-4C24-857A-E02C2A525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728"/>
              <a:ext cx="1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Scope Rules</a:t>
              </a:r>
            </a:p>
          </p:txBody>
        </p:sp>
      </p:grpSp>
      <p:grpSp>
        <p:nvGrpSpPr>
          <p:cNvPr id="8199" name="Group 11">
            <a:extLst>
              <a:ext uri="{FF2B5EF4-FFF2-40B4-BE49-F238E27FC236}">
                <a16:creationId xmlns:a16="http://schemas.microsoft.com/office/drawing/2014/main" id="{C16B0FC0-9010-4D1C-A41F-9422FE4911E0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5105400"/>
            <a:ext cx="6103938" cy="762000"/>
            <a:chOff x="1088" y="3216"/>
            <a:chExt cx="3845" cy="480"/>
          </a:xfrm>
        </p:grpSpPr>
        <p:sp>
          <p:nvSpPr>
            <p:cNvPr id="8200" name="Oval 12">
              <a:extLst>
                <a:ext uri="{FF2B5EF4-FFF2-40B4-BE49-F238E27FC236}">
                  <a16:creationId xmlns:a16="http://schemas.microsoft.com/office/drawing/2014/main" id="{51FF4A1C-8239-4912-B704-A6A06B95B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3408"/>
              <a:ext cx="54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1" name="Text Box 13">
              <a:extLst>
                <a:ext uri="{FF2B5EF4-FFF2-40B4-BE49-F238E27FC236}">
                  <a16:creationId xmlns:a16="http://schemas.microsoft.com/office/drawing/2014/main" id="{0E4D8EE8-3A74-4BB2-816F-629A5C7E6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3302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Type error!</a:t>
              </a:r>
            </a:p>
          </p:txBody>
        </p:sp>
        <p:sp>
          <p:nvSpPr>
            <p:cNvPr id="8202" name="AutoShape 14">
              <a:extLst>
                <a:ext uri="{FF2B5EF4-FFF2-40B4-BE49-F238E27FC236}">
                  <a16:creationId xmlns:a16="http://schemas.microsoft.com/office/drawing/2014/main" id="{57F47A02-B56D-424C-909E-B0341A2BA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16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Text Box 15">
              <a:extLst>
                <a:ext uri="{FF2B5EF4-FFF2-40B4-BE49-F238E27FC236}">
                  <a16:creationId xmlns:a16="http://schemas.microsoft.com/office/drawing/2014/main" id="{8F861BCB-DDE5-4AEC-9785-D5450EB6F2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264"/>
              <a:ext cx="11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Type Rules</a:t>
              </a:r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34D73DFD-ED39-4D27-89A9-FFD092565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Type checking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504DCD17-A2A6-49D4-9D98-0BFA6C689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4946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Commands which contain expressions:</a:t>
            </a:r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0B5F333F-3361-41F9-BF64-6EEE8A474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3657600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IfCommand</a:t>
            </a:r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72512CCF-0CF7-47DC-A0E2-5D2D50721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Expression</a:t>
            </a:r>
          </a:p>
        </p:txBody>
      </p:sp>
      <p:sp>
        <p:nvSpPr>
          <p:cNvPr id="63494" name="Text Box 6">
            <a:extLst>
              <a:ext uri="{FF2B5EF4-FFF2-40B4-BE49-F238E27FC236}">
                <a16:creationId xmlns:a16="http://schemas.microsoft.com/office/drawing/2014/main" id="{FF7E8325-D3A3-4CF3-B685-5FD51AF8C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4343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Command</a:t>
            </a:r>
          </a:p>
        </p:txBody>
      </p:sp>
      <p:sp>
        <p:nvSpPr>
          <p:cNvPr id="63495" name="Text Box 7">
            <a:extLst>
              <a:ext uri="{FF2B5EF4-FFF2-40B4-BE49-F238E27FC236}">
                <a16:creationId xmlns:a16="http://schemas.microsoft.com/office/drawing/2014/main" id="{CD9D0B29-A4AD-4CAE-B207-F51079F95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4343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Command</a:t>
            </a:r>
          </a:p>
        </p:txBody>
      </p:sp>
      <p:sp>
        <p:nvSpPr>
          <p:cNvPr id="63496" name="Line 8">
            <a:extLst>
              <a:ext uri="{FF2B5EF4-FFF2-40B4-BE49-F238E27FC236}">
                <a16:creationId xmlns:a16="http://schemas.microsoft.com/office/drawing/2014/main" id="{70393173-DFD6-49FF-8714-E2540A2682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185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Line 9">
            <a:extLst>
              <a:ext uri="{FF2B5EF4-FFF2-40B4-BE49-F238E27FC236}">
                <a16:creationId xmlns:a16="http://schemas.microsoft.com/office/drawing/2014/main" id="{0A8EAE85-1DC4-462B-AF2F-A96580B647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065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Line 10">
            <a:extLst>
              <a:ext uri="{FF2B5EF4-FFF2-40B4-BE49-F238E27FC236}">
                <a16:creationId xmlns:a16="http://schemas.microsoft.com/office/drawing/2014/main" id="{A46587D5-1FD2-4D15-866B-386A1534B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650" y="4267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1">
            <a:extLst>
              <a:ext uri="{FF2B5EF4-FFF2-40B4-BE49-F238E27FC236}">
                <a16:creationId xmlns:a16="http://schemas.microsoft.com/office/drawing/2014/main" id="{AD9BF327-844A-4C03-9ACA-96741D9DC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165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76" name="Text Box 12">
            <a:extLst>
              <a:ext uri="{FF2B5EF4-FFF2-40B4-BE49-F238E27FC236}">
                <a16:creationId xmlns:a16="http://schemas.microsoft.com/office/drawing/2014/main" id="{7FFA9E27-6EF1-4F73-A7FD-99915C2B1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24400"/>
            <a:ext cx="1931988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check that this</a:t>
            </a:r>
          </a:p>
          <a:p>
            <a:r>
              <a:rPr lang="en-US" altLang="en-US" sz="2000"/>
              <a:t>has type Boolean</a:t>
            </a:r>
          </a:p>
        </p:txBody>
      </p:sp>
      <p:sp>
        <p:nvSpPr>
          <p:cNvPr id="625677" name="Text Box 13">
            <a:extLst>
              <a:ext uri="{FF2B5EF4-FFF2-40B4-BE49-F238E27FC236}">
                <a16:creationId xmlns:a16="http://schemas.microsoft.com/office/drawing/2014/main" id="{0325BFE2-2D16-4B90-B1CD-A221DB5A7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4724400"/>
            <a:ext cx="1212850" cy="3968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typecheck</a:t>
            </a:r>
          </a:p>
        </p:txBody>
      </p:sp>
      <p:sp>
        <p:nvSpPr>
          <p:cNvPr id="625678" name="Text Box 14">
            <a:extLst>
              <a:ext uri="{FF2B5EF4-FFF2-40B4-BE49-F238E27FC236}">
                <a16:creationId xmlns:a16="http://schemas.microsoft.com/office/drawing/2014/main" id="{28166FB1-98F5-419D-930C-19925796D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850" y="4724400"/>
            <a:ext cx="1212850" cy="3968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typecheck</a:t>
            </a:r>
          </a:p>
        </p:txBody>
      </p:sp>
      <p:sp>
        <p:nvSpPr>
          <p:cNvPr id="625679" name="Text Box 15">
            <a:extLst>
              <a:ext uri="{FF2B5EF4-FFF2-40B4-BE49-F238E27FC236}">
                <a16:creationId xmlns:a16="http://schemas.microsoft.com/office/drawing/2014/main" id="{A62FB45C-3C98-4155-89ED-844C152E3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429000"/>
            <a:ext cx="4660900" cy="3968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deduce that this command is correctly typed</a:t>
            </a:r>
          </a:p>
        </p:txBody>
      </p:sp>
      <p:sp>
        <p:nvSpPr>
          <p:cNvPr id="63504" name="Text Box 16">
            <a:extLst>
              <a:ext uri="{FF2B5EF4-FFF2-40B4-BE49-F238E27FC236}">
                <a16:creationId xmlns:a16="http://schemas.microsoft.com/office/drawing/2014/main" id="{8B31577A-4F05-41FD-AE8B-22879E716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354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WhileCommand  is similar.</a:t>
            </a:r>
          </a:p>
        </p:txBody>
      </p:sp>
      <p:sp>
        <p:nvSpPr>
          <p:cNvPr id="63505" name="Text Box 17">
            <a:extLst>
              <a:ext uri="{FF2B5EF4-FFF2-40B4-BE49-F238E27FC236}">
                <a16:creationId xmlns:a16="http://schemas.microsoft.com/office/drawing/2014/main" id="{1E6E958D-9B51-4366-AD0A-D563E77DF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916113"/>
            <a:ext cx="54229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Times" panose="02020603050405020304" pitchFamily="18" charset="0"/>
              </a:rPr>
              <a:t>Type rule of </a:t>
            </a:r>
            <a:r>
              <a:rPr lang="en-US" altLang="en-US" sz="1800" b="1">
                <a:solidFill>
                  <a:schemeClr val="accent2"/>
                </a:solidFill>
                <a:latin typeface="Times" panose="02020603050405020304" pitchFamily="18" charset="0"/>
              </a:rPr>
              <a:t>ifCommand</a:t>
            </a:r>
            <a:r>
              <a:rPr lang="en-US" altLang="en-US" sz="1800">
                <a:latin typeface="Times" panose="02020603050405020304" pitchFamily="18" charset="0"/>
              </a:rPr>
              <a:t>: </a:t>
            </a:r>
          </a:p>
          <a:p>
            <a:pPr lvl="1"/>
            <a:r>
              <a:rPr lang="en-US" altLang="en-US" sz="1800" b="1">
                <a:solidFill>
                  <a:schemeClr val="accent2"/>
                </a:solidFill>
                <a:latin typeface="Times" panose="02020603050405020304" pitchFamily="18" charset="0"/>
              </a:rPr>
              <a:t>if</a:t>
            </a:r>
            <a:r>
              <a:rPr lang="en-US" altLang="en-US" sz="1800">
                <a:latin typeface="Times" panose="02020603050405020304" pitchFamily="18" charset="0"/>
              </a:rPr>
              <a:t>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E</a:t>
            </a:r>
            <a:r>
              <a:rPr lang="en-US" altLang="en-US" sz="1800" i="1">
                <a:latin typeface="Times" panose="02020603050405020304" pitchFamily="18" charset="0"/>
              </a:rPr>
              <a:t> </a:t>
            </a:r>
            <a:r>
              <a:rPr lang="en-US" altLang="en-US" sz="1800" b="1">
                <a:solidFill>
                  <a:schemeClr val="accent2"/>
                </a:solidFill>
                <a:latin typeface="Times" panose="02020603050405020304" pitchFamily="18" charset="0"/>
              </a:rPr>
              <a:t>do</a:t>
            </a:r>
            <a:r>
              <a:rPr lang="en-US" altLang="en-US" sz="1800">
                <a:latin typeface="Times" panose="02020603050405020304" pitchFamily="18" charset="0"/>
              </a:rPr>
              <a:t>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C1</a:t>
            </a:r>
            <a:r>
              <a:rPr lang="en-US" altLang="en-US" sz="1800" i="1">
                <a:latin typeface="Times" panose="02020603050405020304" pitchFamily="18" charset="0"/>
              </a:rPr>
              <a:t> </a:t>
            </a:r>
            <a:r>
              <a:rPr lang="en-US" altLang="en-US" sz="1800" b="1">
                <a:solidFill>
                  <a:schemeClr val="accent2"/>
                </a:solidFill>
                <a:latin typeface="Times" panose="02020603050405020304" pitchFamily="18" charset="0"/>
              </a:rPr>
              <a:t>else</a:t>
            </a:r>
            <a:r>
              <a:rPr lang="en-US" altLang="en-US" sz="1800">
                <a:latin typeface="Times" panose="02020603050405020304" pitchFamily="18" charset="0"/>
              </a:rPr>
              <a:t>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C2</a:t>
            </a:r>
            <a:r>
              <a:rPr lang="en-US" altLang="en-US" sz="1800">
                <a:latin typeface="Times" panose="02020603050405020304" pitchFamily="18" charset="0"/>
              </a:rPr>
              <a:t> is type correct</a:t>
            </a:r>
          </a:p>
          <a:p>
            <a:pPr lvl="1"/>
            <a:r>
              <a:rPr lang="en-US" altLang="en-US" sz="1800">
                <a:latin typeface="Times" panose="02020603050405020304" pitchFamily="18" charset="0"/>
              </a:rPr>
              <a:t>if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E</a:t>
            </a:r>
            <a:r>
              <a:rPr lang="en-US" altLang="en-US" sz="1800">
                <a:latin typeface="Times" panose="02020603050405020304" pitchFamily="18" charset="0"/>
              </a:rPr>
              <a:t> of type </a:t>
            </a:r>
            <a:r>
              <a:rPr lang="en-US" altLang="en-US" sz="1800" b="1">
                <a:solidFill>
                  <a:schemeClr val="accent2"/>
                </a:solidFill>
                <a:latin typeface="Times" panose="02020603050405020304" pitchFamily="18" charset="0"/>
              </a:rPr>
              <a:t>Boolean</a:t>
            </a:r>
            <a:r>
              <a:rPr lang="en-US" altLang="en-US" sz="1800">
                <a:latin typeface="Times" panose="02020603050405020304" pitchFamily="18" charset="0"/>
              </a:rPr>
              <a:t> and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C1</a:t>
            </a:r>
            <a:r>
              <a:rPr lang="en-US" altLang="en-US" sz="1800">
                <a:latin typeface="Times" panose="02020603050405020304" pitchFamily="18" charset="0"/>
              </a:rPr>
              <a:t> and </a:t>
            </a:r>
            <a:r>
              <a:rPr lang="en-US" altLang="en-US" sz="1800" i="1">
                <a:solidFill>
                  <a:srgbClr val="00CC00"/>
                </a:solidFill>
                <a:latin typeface="Times" panose="02020603050405020304" pitchFamily="18" charset="0"/>
              </a:rPr>
              <a:t>C2</a:t>
            </a:r>
            <a:r>
              <a:rPr lang="en-US" altLang="en-US" sz="1800">
                <a:latin typeface="Times" panose="02020603050405020304" pitchFamily="18" charset="0"/>
              </a:rPr>
              <a:t> are type correct</a:t>
            </a:r>
            <a:endParaRPr lang="en-GB" altLang="en-US" sz="180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76" grpId="0" animBg="1"/>
      <p:bldP spid="625677" grpId="0" animBg="1"/>
      <p:bldP spid="625678" grpId="0" animBg="1"/>
      <p:bldP spid="62567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FF463C4-8E99-4A9C-8365-FC37DAF56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Type checking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7F13FE31-0C56-4896-898C-357CE7B76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279525"/>
            <a:ext cx="289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Function applications: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C5A671FB-3CFD-48C2-BDEC-B414515DC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2193925"/>
            <a:ext cx="1792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FunctionApp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B220AF4C-7375-438A-9E83-CF600D073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263" y="287972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Name</a:t>
            </a: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947266C2-5E4A-4D56-BDB6-AC3C09CA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663" y="2879725"/>
            <a:ext cx="153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Expression</a:t>
            </a:r>
          </a:p>
        </p:txBody>
      </p:sp>
      <p:sp>
        <p:nvSpPr>
          <p:cNvPr id="64519" name="Line 7">
            <a:extLst>
              <a:ext uri="{FF2B5EF4-FFF2-40B4-BE49-F238E27FC236}">
                <a16:creationId xmlns:a16="http://schemas.microsoft.com/office/drawing/2014/main" id="{88F528A3-CEBD-4539-ADBD-FFCEBB606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0463" y="28035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Line 8">
            <a:extLst>
              <a:ext uri="{FF2B5EF4-FFF2-40B4-BE49-F238E27FC236}">
                <a16:creationId xmlns:a16="http://schemas.microsoft.com/office/drawing/2014/main" id="{FF33C201-2AF8-4861-8B26-1212F95211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19263" y="28035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Line 9">
            <a:extLst>
              <a:ext uri="{FF2B5EF4-FFF2-40B4-BE49-F238E27FC236}">
                <a16:creationId xmlns:a16="http://schemas.microsoft.com/office/drawing/2014/main" id="{FF22AE98-AC52-4E81-919E-673B1EBCB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9263" y="2803525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>
            <a:extLst>
              <a:ext uri="{FF2B5EF4-FFF2-40B4-BE49-F238E27FC236}">
                <a16:creationId xmlns:a16="http://schemas.microsoft.com/office/drawing/2014/main" id="{6E124670-E1BB-4AD6-81AC-82028356F9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9863" y="2574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23" name="Text Box 11">
            <a:extLst>
              <a:ext uri="{FF2B5EF4-FFF2-40B4-BE49-F238E27FC236}">
                <a16:creationId xmlns:a16="http://schemas.microsoft.com/office/drawing/2014/main" id="{883BDFDD-8819-4584-BB41-AFAB3EB7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3260725"/>
            <a:ext cx="2406650" cy="13112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after identification,</a:t>
            </a:r>
          </a:p>
          <a:p>
            <a:r>
              <a:rPr lang="en-US" altLang="en-US" sz="2000"/>
              <a:t>we know the type of</a:t>
            </a:r>
          </a:p>
          <a:p>
            <a:r>
              <a:rPr lang="en-US" altLang="en-US" sz="2000"/>
              <a:t>this function: e.g.</a:t>
            </a:r>
          </a:p>
          <a:p>
            <a:r>
              <a:rPr lang="en-US" altLang="en-US" sz="2000"/>
              <a:t>f : Integer </a:t>
            </a:r>
            <a:r>
              <a:rPr lang="en-US" altLang="en-US" sz="2000">
                <a:sym typeface="Symbol" panose="05050102010706020507" pitchFamily="18" charset="2"/>
              </a:rPr>
              <a:t></a:t>
            </a:r>
            <a:r>
              <a:rPr lang="en-US" altLang="en-US" sz="2000"/>
              <a:t> Boolean</a:t>
            </a:r>
            <a:endParaRPr lang="en-US" altLang="en-US"/>
          </a:p>
        </p:txBody>
      </p:sp>
      <p:sp>
        <p:nvSpPr>
          <p:cNvPr id="627724" name="Text Box 12">
            <a:extLst>
              <a:ext uri="{FF2B5EF4-FFF2-40B4-BE49-F238E27FC236}">
                <a16:creationId xmlns:a16="http://schemas.microsoft.com/office/drawing/2014/main" id="{6293418B-EA37-4382-99A2-CF8664C47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038" y="1770063"/>
            <a:ext cx="3713162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deduce that this has type Boolean, </a:t>
            </a:r>
          </a:p>
          <a:p>
            <a:r>
              <a:rPr lang="en-US" altLang="en-US" sz="2000"/>
              <a:t>and record the type in the AST</a:t>
            </a:r>
          </a:p>
        </p:txBody>
      </p:sp>
      <p:sp>
        <p:nvSpPr>
          <p:cNvPr id="627725" name="Text Box 13">
            <a:extLst>
              <a:ext uri="{FF2B5EF4-FFF2-40B4-BE49-F238E27FC236}">
                <a16:creationId xmlns:a16="http://schemas.microsoft.com/office/drawing/2014/main" id="{7F120B04-1EF6-4F9F-8483-9BCBCA839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3260725"/>
            <a:ext cx="1803400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check that this</a:t>
            </a:r>
          </a:p>
          <a:p>
            <a:r>
              <a:rPr lang="en-US" altLang="en-US" sz="2000"/>
              <a:t>has type Integer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23" grpId="0" animBg="1"/>
      <p:bldP spid="627724" grpId="0" animBg="1"/>
      <p:bldP spid="62772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43940E80-DA3A-47A8-AEAF-ADF6C99BA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Type checking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0BBA2EC7-404F-4DEB-8D03-DF078D0C3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3" y="1293813"/>
            <a:ext cx="2728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Function definitions: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CA7433D0-74B7-4109-B35E-4BBF6D7F4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188" y="1944688"/>
            <a:ext cx="621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func f(x : ParamType) : ResultType ~ Expression</a:t>
            </a:r>
          </a:p>
        </p:txBody>
      </p:sp>
      <p:sp>
        <p:nvSpPr>
          <p:cNvPr id="629765" name="Text Box 5">
            <a:extLst>
              <a:ext uri="{FF2B5EF4-FFF2-40B4-BE49-F238E27FC236}">
                <a16:creationId xmlns:a16="http://schemas.microsoft.com/office/drawing/2014/main" id="{67E9826B-F7B7-4340-B14A-E0F03F87C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3" y="2665413"/>
            <a:ext cx="3741737" cy="2135187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Typecheck the function body and</a:t>
            </a:r>
          </a:p>
          <a:p>
            <a:r>
              <a:rPr lang="en-US" altLang="en-US" sz="2000"/>
              <a:t>calculate its type. </a:t>
            </a:r>
          </a:p>
          <a:p>
            <a:r>
              <a:rPr lang="en-US" altLang="en-US" sz="2000"/>
              <a:t>Check that the type is ResultType. </a:t>
            </a:r>
          </a:p>
          <a:p>
            <a:r>
              <a:rPr lang="en-US" altLang="en-US" sz="2000"/>
              <a:t>Then deduce</a:t>
            </a:r>
          </a:p>
          <a:p>
            <a:r>
              <a:rPr lang="en-US" altLang="en-US" sz="1800">
                <a:latin typeface="Times" panose="02020603050405020304" pitchFamily="18" charset="0"/>
              </a:rPr>
              <a:t>f : ParamType </a:t>
            </a:r>
            <a:r>
              <a:rPr lang="en-US" altLang="en-US" sz="1800">
                <a:latin typeface="Times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1800">
                <a:latin typeface="Times" panose="02020603050405020304" pitchFamily="18" charset="0"/>
              </a:rPr>
              <a:t> ResultType</a:t>
            </a:r>
          </a:p>
          <a:p>
            <a:r>
              <a:rPr lang="en-US" altLang="en-US" sz="1800">
                <a:latin typeface="Times" panose="02020603050405020304" pitchFamily="18" charset="0"/>
              </a:rPr>
              <a:t>e.g.</a:t>
            </a:r>
          </a:p>
          <a:p>
            <a:r>
              <a:rPr lang="en-US" altLang="en-US" sz="1800">
                <a:latin typeface="Times" panose="02020603050405020304" pitchFamily="18" charset="0"/>
              </a:rPr>
              <a:t>f : Integer </a:t>
            </a:r>
            <a:r>
              <a:rPr lang="en-US" altLang="en-US" sz="1800">
                <a:latin typeface="Times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1800">
                <a:latin typeface="Times" panose="02020603050405020304" pitchFamily="18" charset="0"/>
              </a:rPr>
              <a:t> Boolean</a:t>
            </a:r>
          </a:p>
        </p:txBody>
      </p:sp>
      <p:sp>
        <p:nvSpPr>
          <p:cNvPr id="65542" name="Line 6">
            <a:extLst>
              <a:ext uri="{FF2B5EF4-FFF2-40B4-BE49-F238E27FC236}">
                <a16:creationId xmlns:a16="http://schemas.microsoft.com/office/drawing/2014/main" id="{08D8EDCF-E2A9-48F9-8F49-C8039B7C8B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5263" y="23606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5109D95-F166-40D9-99C6-759AA1EF1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Type checking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BC681BFF-7F9B-4F32-8B10-92A2496F0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1203325"/>
            <a:ext cx="421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Operators in expressions (again):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95D37534-6577-4E25-8130-A1E4788B2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13" y="1736725"/>
            <a:ext cx="80533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each operator we know that the operands must have certain</a:t>
            </a:r>
          </a:p>
          <a:p>
            <a:r>
              <a:rPr lang="en-US" altLang="en-US"/>
              <a:t>types, and that the result has a certain type. This information can</a:t>
            </a:r>
          </a:p>
          <a:p>
            <a:r>
              <a:rPr lang="en-US" altLang="en-US"/>
              <a:t>be represented by giving the operators function types:</a:t>
            </a: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D04B01F5-8E24-4FFE-8494-A1CA5ECE0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955925"/>
            <a:ext cx="39497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+ : Integer </a:t>
            </a:r>
            <a:r>
              <a:rPr lang="en-US" altLang="en-US">
                <a:sym typeface="Symbol" panose="05050102010706020507" pitchFamily="18" charset="2"/>
              </a:rPr>
              <a:t></a:t>
            </a:r>
            <a:r>
              <a:rPr lang="en-US" altLang="en-US"/>
              <a:t> Integer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Integer</a:t>
            </a:r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EAD554F7-BC42-4B2A-8CCD-F2A77E57D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3565525"/>
            <a:ext cx="41021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 : Integer </a:t>
            </a:r>
            <a:r>
              <a:rPr lang="en-US" altLang="en-US">
                <a:sym typeface="Symbol" panose="05050102010706020507" pitchFamily="18" charset="2"/>
              </a:rPr>
              <a:t></a:t>
            </a:r>
            <a:r>
              <a:rPr lang="en-US" altLang="en-US"/>
              <a:t> Integer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Boolean</a:t>
            </a:r>
          </a:p>
        </p:txBody>
      </p:sp>
      <p:sp>
        <p:nvSpPr>
          <p:cNvPr id="66567" name="Text Box 7">
            <a:extLst>
              <a:ext uri="{FF2B5EF4-FFF2-40B4-BE49-F238E27FC236}">
                <a16:creationId xmlns:a16="http://schemas.microsoft.com/office/drawing/2014/main" id="{2D11E4C3-EFB9-44AE-B74A-F0C7E085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450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</a:t>
            </a:r>
          </a:p>
        </p:txBody>
      </p:sp>
      <p:sp>
        <p:nvSpPr>
          <p:cNvPr id="66568" name="Line 8">
            <a:extLst>
              <a:ext uri="{FF2B5EF4-FFF2-40B4-BE49-F238E27FC236}">
                <a16:creationId xmlns:a16="http://schemas.microsoft.com/office/drawing/2014/main" id="{033935C3-7CB1-46EA-BC90-54925BCB13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0213" y="4784725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Line 9">
            <a:extLst>
              <a:ext uri="{FF2B5EF4-FFF2-40B4-BE49-F238E27FC236}">
                <a16:creationId xmlns:a16="http://schemas.microsoft.com/office/drawing/2014/main" id="{7F4432F7-449B-4C80-9B58-A68814D665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8413" y="4784725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Rectangle 10">
            <a:extLst>
              <a:ext uri="{FF2B5EF4-FFF2-40B4-BE49-F238E27FC236}">
                <a16:creationId xmlns:a16="http://schemas.microsoft.com/office/drawing/2014/main" id="{0F806B79-3C1B-45E7-9DF6-8405C297E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3" y="516572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1" name="Rectangle 11">
            <a:extLst>
              <a:ext uri="{FF2B5EF4-FFF2-40B4-BE49-F238E27FC236}">
                <a16:creationId xmlns:a16="http://schemas.microsoft.com/office/drawing/2014/main" id="{F3C9F2CE-E440-41BA-AD9E-08F41DB9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516572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1820" name="Text Box 12">
            <a:extLst>
              <a:ext uri="{FF2B5EF4-FFF2-40B4-BE49-F238E27FC236}">
                <a16:creationId xmlns:a16="http://schemas.microsoft.com/office/drawing/2014/main" id="{C7ECC92E-B3AB-4C7D-96BE-2290643B5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5241925"/>
            <a:ext cx="1803400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check that this</a:t>
            </a:r>
          </a:p>
          <a:p>
            <a:r>
              <a:rPr lang="en-US" altLang="en-US" sz="2000"/>
              <a:t>has type Integer</a:t>
            </a:r>
          </a:p>
        </p:txBody>
      </p:sp>
      <p:sp>
        <p:nvSpPr>
          <p:cNvPr id="631821" name="Text Box 13">
            <a:extLst>
              <a:ext uri="{FF2B5EF4-FFF2-40B4-BE49-F238E27FC236}">
                <a16:creationId xmlns:a16="http://schemas.microsoft.com/office/drawing/2014/main" id="{CC0FAB7B-519D-4FAB-A501-62817A6BB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3" y="5241925"/>
            <a:ext cx="1803400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check that this</a:t>
            </a:r>
          </a:p>
          <a:p>
            <a:r>
              <a:rPr lang="en-US" altLang="en-US" sz="2000"/>
              <a:t>has type Integer</a:t>
            </a:r>
          </a:p>
        </p:txBody>
      </p:sp>
      <p:sp>
        <p:nvSpPr>
          <p:cNvPr id="631822" name="Text Box 14">
            <a:extLst>
              <a:ext uri="{FF2B5EF4-FFF2-40B4-BE49-F238E27FC236}">
                <a16:creationId xmlns:a16="http://schemas.microsoft.com/office/drawing/2014/main" id="{B12F6865-64EE-489C-9836-14237DBE1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4141788"/>
            <a:ext cx="3713163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deduce that this has type Boolean, </a:t>
            </a:r>
          </a:p>
          <a:p>
            <a:r>
              <a:rPr lang="en-US" altLang="en-US" sz="2000"/>
              <a:t>and record the type in the 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20" grpId="0" animBg="1"/>
      <p:bldP spid="631821" grpId="0" animBg="1"/>
      <p:bldP spid="63182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29FC9842-C9A1-4B44-ADF4-8BE6B3F61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Contextual Analysis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7B7BFF03-7E7B-4F38-8AF5-6EF42A2A4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99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Identification and type checking are combined into a depth-first traversal</a:t>
            </a:r>
          </a:p>
          <a:p>
            <a:r>
              <a:rPr lang="en-US" altLang="en-US" sz="2000"/>
              <a:t>of the abstract syntax tree.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CAD16626-375E-45AB-9471-BB65BC092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962ADD65-2461-48DB-904C-E600D8D21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0" name="Text Box 6">
            <a:extLst>
              <a:ext uri="{FF2B5EF4-FFF2-40B4-BE49-F238E27FC236}">
                <a16:creationId xmlns:a16="http://schemas.microsoft.com/office/drawing/2014/main" id="{884AD730-7648-4F61-8633-50AED4F71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FB67CFFF-B7F3-44F8-84A2-FAEBFC401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2" name="Text Box 8">
            <a:extLst>
              <a:ext uri="{FF2B5EF4-FFF2-40B4-BE49-F238E27FC236}">
                <a16:creationId xmlns:a16="http://schemas.microsoft.com/office/drawing/2014/main" id="{822B7478-2002-44BB-BFAD-B1B50CFB9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3" name="Text Box 9">
            <a:extLst>
              <a:ext uri="{FF2B5EF4-FFF2-40B4-BE49-F238E27FC236}">
                <a16:creationId xmlns:a16="http://schemas.microsoft.com/office/drawing/2014/main" id="{0615D1FA-5D74-4C54-BD62-E4A1F58A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CharLit</a:t>
            </a: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6956E0ED-366F-4C07-8415-F4F4CAA8B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5" name="Text Box 11">
            <a:extLst>
              <a:ext uri="{FF2B5EF4-FFF2-40B4-BE49-F238E27FC236}">
                <a16:creationId xmlns:a16="http://schemas.microsoft.com/office/drawing/2014/main" id="{5D8E952D-6F7B-494C-9057-F8C51C87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3340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Ident</a:t>
            </a:r>
          </a:p>
        </p:txBody>
      </p:sp>
      <p:sp>
        <p:nvSpPr>
          <p:cNvPr id="67596" name="Text Box 12">
            <a:extLst>
              <a:ext uri="{FF2B5EF4-FFF2-40B4-BE49-F238E27FC236}">
                <a16:creationId xmlns:a16="http://schemas.microsoft.com/office/drawing/2014/main" id="{44576512-2447-4A94-94C0-E3F7FCF1E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3340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Op</a:t>
            </a:r>
          </a:p>
        </p:txBody>
      </p:sp>
      <p:sp>
        <p:nvSpPr>
          <p:cNvPr id="67597" name="Text Box 13">
            <a:extLst>
              <a:ext uri="{FF2B5EF4-FFF2-40B4-BE49-F238E27FC236}">
                <a16:creationId xmlns:a16="http://schemas.microsoft.com/office/drawing/2014/main" id="{4F871E30-D949-40D2-8C02-C7B79C5F5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3340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IntLit</a:t>
            </a:r>
          </a:p>
        </p:txBody>
      </p:sp>
      <p:sp>
        <p:nvSpPr>
          <p:cNvPr id="67598" name="Text Box 14">
            <a:extLst>
              <a:ext uri="{FF2B5EF4-FFF2-40B4-BE49-F238E27FC236}">
                <a16:creationId xmlns:a16="http://schemas.microsoft.com/office/drawing/2014/main" id="{87D5D2D1-B198-4835-9E9E-4C6EB0BE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943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</a:t>
            </a:r>
          </a:p>
        </p:txBody>
      </p:sp>
      <p:sp>
        <p:nvSpPr>
          <p:cNvPr id="67599" name="Text Box 15">
            <a:extLst>
              <a:ext uri="{FF2B5EF4-FFF2-40B4-BE49-F238E27FC236}">
                <a16:creationId xmlns:a16="http://schemas.microsoft.com/office/drawing/2014/main" id="{243F2EB7-3668-43BB-80AD-7C645A1AB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943600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Integer</a:t>
            </a:r>
          </a:p>
        </p:txBody>
      </p:sp>
      <p:sp>
        <p:nvSpPr>
          <p:cNvPr id="67600" name="Text Box 16">
            <a:extLst>
              <a:ext uri="{FF2B5EF4-FFF2-40B4-BE49-F238E27FC236}">
                <a16:creationId xmlns:a16="http://schemas.microsoft.com/office/drawing/2014/main" id="{7F55FA6E-47AA-4EF1-BB86-4D66D65E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7601" name="Text Box 17">
            <a:extLst>
              <a:ext uri="{FF2B5EF4-FFF2-40B4-BE49-F238E27FC236}">
                <a16:creationId xmlns:a16="http://schemas.microsoft.com/office/drawing/2014/main" id="{B7BEE6FA-C731-4082-A691-075C5BF39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9436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Char</a:t>
            </a:r>
          </a:p>
        </p:txBody>
      </p:sp>
      <p:sp>
        <p:nvSpPr>
          <p:cNvPr id="67602" name="Text Box 18">
            <a:extLst>
              <a:ext uri="{FF2B5EF4-FFF2-40B4-BE49-F238E27FC236}">
                <a16:creationId xmlns:a16="http://schemas.microsoft.com/office/drawing/2014/main" id="{423B00DD-25E6-437F-A482-A751B5C5D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943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67603" name="Text Box 19">
            <a:extLst>
              <a:ext uri="{FF2B5EF4-FFF2-40B4-BE49-F238E27FC236}">
                <a16:creationId xmlns:a16="http://schemas.microsoft.com/office/drawing/2014/main" id="{A906605D-3CAC-4656-A032-83EE4EF4E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9436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‘&amp;’</a:t>
            </a:r>
          </a:p>
        </p:txBody>
      </p:sp>
      <p:sp>
        <p:nvSpPr>
          <p:cNvPr id="67604" name="Text Box 20">
            <a:extLst>
              <a:ext uri="{FF2B5EF4-FFF2-40B4-BE49-F238E27FC236}">
                <a16:creationId xmlns:a16="http://schemas.microsoft.com/office/drawing/2014/main" id="{9A2A75B4-6D7B-4CA1-B11E-5D5151D1F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43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</a:t>
            </a:r>
          </a:p>
        </p:txBody>
      </p:sp>
      <p:sp>
        <p:nvSpPr>
          <p:cNvPr id="67605" name="Text Box 21">
            <a:extLst>
              <a:ext uri="{FF2B5EF4-FFF2-40B4-BE49-F238E27FC236}">
                <a16:creationId xmlns:a16="http://schemas.microsoft.com/office/drawing/2014/main" id="{1C63A639-C3C7-4E84-AC12-A0EEF99D2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943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</a:t>
            </a:r>
          </a:p>
        </p:txBody>
      </p:sp>
      <p:sp>
        <p:nvSpPr>
          <p:cNvPr id="67606" name="Text Box 22">
            <a:extLst>
              <a:ext uri="{FF2B5EF4-FFF2-40B4-BE49-F238E27FC236}">
                <a16:creationId xmlns:a16="http://schemas.microsoft.com/office/drawing/2014/main" id="{5F29B401-3B16-47F6-BC16-859FC0AB5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9436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+</a:t>
            </a:r>
          </a:p>
        </p:txBody>
      </p:sp>
      <p:sp>
        <p:nvSpPr>
          <p:cNvPr id="67607" name="Text Box 23">
            <a:extLst>
              <a:ext uri="{FF2B5EF4-FFF2-40B4-BE49-F238E27FC236}">
                <a16:creationId xmlns:a16="http://schemas.microsoft.com/office/drawing/2014/main" id="{D351F3CA-B8C2-417F-AFC4-285EEDE58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943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67608" name="Text Box 24">
            <a:extLst>
              <a:ext uri="{FF2B5EF4-FFF2-40B4-BE49-F238E27FC236}">
                <a16:creationId xmlns:a16="http://schemas.microsoft.com/office/drawing/2014/main" id="{E4B1687D-43CB-4866-B790-FD0C029CD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8006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SimpleT</a:t>
            </a:r>
          </a:p>
        </p:txBody>
      </p:sp>
      <p:sp>
        <p:nvSpPr>
          <p:cNvPr id="67609" name="Text Box 25">
            <a:extLst>
              <a:ext uri="{FF2B5EF4-FFF2-40B4-BE49-F238E27FC236}">
                <a16:creationId xmlns:a16="http://schemas.microsoft.com/office/drawing/2014/main" id="{63B22981-C68C-495B-8B3E-6472BFE4A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8006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SimpleT</a:t>
            </a:r>
          </a:p>
        </p:txBody>
      </p:sp>
      <p:sp>
        <p:nvSpPr>
          <p:cNvPr id="67610" name="Text Box 26">
            <a:extLst>
              <a:ext uri="{FF2B5EF4-FFF2-40B4-BE49-F238E27FC236}">
                <a16:creationId xmlns:a16="http://schemas.microsoft.com/office/drawing/2014/main" id="{BD10383F-3613-45FC-AC6F-C27811F1E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800600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SimpleV</a:t>
            </a:r>
          </a:p>
        </p:txBody>
      </p:sp>
      <p:sp>
        <p:nvSpPr>
          <p:cNvPr id="67611" name="Text Box 27">
            <a:extLst>
              <a:ext uri="{FF2B5EF4-FFF2-40B4-BE49-F238E27FC236}">
                <a16:creationId xmlns:a16="http://schemas.microsoft.com/office/drawing/2014/main" id="{984F50BC-BB73-4782-B1DB-0DA4ED55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00600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SimpleV</a:t>
            </a:r>
          </a:p>
        </p:txBody>
      </p:sp>
      <p:sp>
        <p:nvSpPr>
          <p:cNvPr id="67612" name="Text Box 28">
            <a:extLst>
              <a:ext uri="{FF2B5EF4-FFF2-40B4-BE49-F238E27FC236}">
                <a16:creationId xmlns:a16="http://schemas.microsoft.com/office/drawing/2014/main" id="{A0F63EB9-7B1D-4AF7-A4E3-3E0496DEC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00600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SimpleV</a:t>
            </a:r>
          </a:p>
        </p:txBody>
      </p:sp>
      <p:sp>
        <p:nvSpPr>
          <p:cNvPr id="67613" name="Text Box 29">
            <a:extLst>
              <a:ext uri="{FF2B5EF4-FFF2-40B4-BE49-F238E27FC236}">
                <a16:creationId xmlns:a16="http://schemas.microsoft.com/office/drawing/2014/main" id="{4A260797-E84E-40C7-ABA5-2C15136FD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2672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VarDec</a:t>
            </a:r>
          </a:p>
        </p:txBody>
      </p:sp>
      <p:sp>
        <p:nvSpPr>
          <p:cNvPr id="67614" name="Text Box 30">
            <a:extLst>
              <a:ext uri="{FF2B5EF4-FFF2-40B4-BE49-F238E27FC236}">
                <a16:creationId xmlns:a16="http://schemas.microsoft.com/office/drawing/2014/main" id="{FC784E9F-0DA7-4D8D-9B61-A7DBEC4C7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2672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VarDec</a:t>
            </a:r>
          </a:p>
        </p:txBody>
      </p:sp>
      <p:sp>
        <p:nvSpPr>
          <p:cNvPr id="67615" name="Text Box 31">
            <a:extLst>
              <a:ext uri="{FF2B5EF4-FFF2-40B4-BE49-F238E27FC236}">
                <a16:creationId xmlns:a16="http://schemas.microsoft.com/office/drawing/2014/main" id="{D1672E16-EE95-4E07-9891-1B6D9D2A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267200"/>
            <a:ext cx="128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VnameExpr</a:t>
            </a:r>
          </a:p>
        </p:txBody>
      </p:sp>
      <p:sp>
        <p:nvSpPr>
          <p:cNvPr id="67616" name="Text Box 32">
            <a:extLst>
              <a:ext uri="{FF2B5EF4-FFF2-40B4-BE49-F238E27FC236}">
                <a16:creationId xmlns:a16="http://schemas.microsoft.com/office/drawing/2014/main" id="{EFBBAB5F-F788-4F88-B29A-5FBCB0097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2672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IntExpr</a:t>
            </a:r>
          </a:p>
        </p:txBody>
      </p:sp>
      <p:sp>
        <p:nvSpPr>
          <p:cNvPr id="67617" name="Text Box 33">
            <a:extLst>
              <a:ext uri="{FF2B5EF4-FFF2-40B4-BE49-F238E27FC236}">
                <a16:creationId xmlns:a16="http://schemas.microsoft.com/office/drawing/2014/main" id="{1C39A259-620D-457B-872D-10F51B55A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BinaryExpression</a:t>
            </a:r>
          </a:p>
        </p:txBody>
      </p:sp>
      <p:sp>
        <p:nvSpPr>
          <p:cNvPr id="67618" name="Text Box 34">
            <a:extLst>
              <a:ext uri="{FF2B5EF4-FFF2-40B4-BE49-F238E27FC236}">
                <a16:creationId xmlns:a16="http://schemas.microsoft.com/office/drawing/2014/main" id="{C72C6918-6ED8-4C72-9362-A6F53A802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048000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AssignCommand</a:t>
            </a:r>
          </a:p>
        </p:txBody>
      </p:sp>
      <p:sp>
        <p:nvSpPr>
          <p:cNvPr id="67619" name="Text Box 35">
            <a:extLst>
              <a:ext uri="{FF2B5EF4-FFF2-40B4-BE49-F238E27FC236}">
                <a16:creationId xmlns:a16="http://schemas.microsoft.com/office/drawing/2014/main" id="{B59679EC-2DF1-4FD0-B630-64D64C442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2672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CharExpr</a:t>
            </a:r>
          </a:p>
        </p:txBody>
      </p:sp>
      <p:sp>
        <p:nvSpPr>
          <p:cNvPr id="67620" name="Text Box 36">
            <a:extLst>
              <a:ext uri="{FF2B5EF4-FFF2-40B4-BE49-F238E27FC236}">
                <a16:creationId xmlns:a16="http://schemas.microsoft.com/office/drawing/2014/main" id="{1EFB0FE0-85BD-49A5-8F9C-9CF83DA93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048000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AssignCommand</a:t>
            </a:r>
          </a:p>
        </p:txBody>
      </p:sp>
      <p:sp>
        <p:nvSpPr>
          <p:cNvPr id="67621" name="Text Box 37">
            <a:extLst>
              <a:ext uri="{FF2B5EF4-FFF2-40B4-BE49-F238E27FC236}">
                <a16:creationId xmlns:a16="http://schemas.microsoft.com/office/drawing/2014/main" id="{77EFF6D7-C90C-4A7F-BF67-6A4AA0B8E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438400"/>
            <a:ext cx="210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SequentialCommand</a:t>
            </a:r>
          </a:p>
        </p:txBody>
      </p:sp>
      <p:sp>
        <p:nvSpPr>
          <p:cNvPr id="67622" name="Text Box 38">
            <a:extLst>
              <a:ext uri="{FF2B5EF4-FFF2-40B4-BE49-F238E27FC236}">
                <a16:creationId xmlns:a16="http://schemas.microsoft.com/office/drawing/2014/main" id="{E490E941-3C99-4ABF-9745-7E19DF433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221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SequentialDeclaration</a:t>
            </a:r>
          </a:p>
        </p:txBody>
      </p:sp>
      <p:sp>
        <p:nvSpPr>
          <p:cNvPr id="67623" name="Text Box 39">
            <a:extLst>
              <a:ext uri="{FF2B5EF4-FFF2-40B4-BE49-F238E27FC236}">
                <a16:creationId xmlns:a16="http://schemas.microsoft.com/office/drawing/2014/main" id="{56762075-CC58-47D3-B853-6D1CA2857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90500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LetCommand</a:t>
            </a:r>
          </a:p>
        </p:txBody>
      </p:sp>
      <p:sp>
        <p:nvSpPr>
          <p:cNvPr id="67624" name="Text Box 40">
            <a:extLst>
              <a:ext uri="{FF2B5EF4-FFF2-40B4-BE49-F238E27FC236}">
                <a16:creationId xmlns:a16="http://schemas.microsoft.com/office/drawing/2014/main" id="{0A197A50-DACB-4FA0-B8DF-5E9B45180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2954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Program</a:t>
            </a:r>
          </a:p>
        </p:txBody>
      </p:sp>
      <p:sp>
        <p:nvSpPr>
          <p:cNvPr id="67625" name="Line 41">
            <a:extLst>
              <a:ext uri="{FF2B5EF4-FFF2-40B4-BE49-F238E27FC236}">
                <a16:creationId xmlns:a16="http://schemas.microsoft.com/office/drawing/2014/main" id="{639D6ECC-6A15-4A42-B056-11E82A2F5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6" name="Line 42">
            <a:extLst>
              <a:ext uri="{FF2B5EF4-FFF2-40B4-BE49-F238E27FC236}">
                <a16:creationId xmlns:a16="http://schemas.microsoft.com/office/drawing/2014/main" id="{2E021514-80B2-4921-BAB2-F6EAC1866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7" name="Line 43">
            <a:extLst>
              <a:ext uri="{FF2B5EF4-FFF2-40B4-BE49-F238E27FC236}">
                <a16:creationId xmlns:a16="http://schemas.microsoft.com/office/drawing/2014/main" id="{680E8E60-8228-43C5-9726-589E750DC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8" name="Line 44">
            <a:extLst>
              <a:ext uri="{FF2B5EF4-FFF2-40B4-BE49-F238E27FC236}">
                <a16:creationId xmlns:a16="http://schemas.microsoft.com/office/drawing/2014/main" id="{4B1B8F25-528E-4891-9780-D3ADB39A69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9" name="Line 45">
            <a:extLst>
              <a:ext uri="{FF2B5EF4-FFF2-40B4-BE49-F238E27FC236}">
                <a16:creationId xmlns:a16="http://schemas.microsoft.com/office/drawing/2014/main" id="{E58BD394-E8E0-4CA4-8903-6EF2CF19B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0" name="Line 46">
            <a:extLst>
              <a:ext uri="{FF2B5EF4-FFF2-40B4-BE49-F238E27FC236}">
                <a16:creationId xmlns:a16="http://schemas.microsoft.com/office/drawing/2014/main" id="{F2388F9B-727E-449C-9F04-E54BC3DBD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1" name="Line 47">
            <a:extLst>
              <a:ext uri="{FF2B5EF4-FFF2-40B4-BE49-F238E27FC236}">
                <a16:creationId xmlns:a16="http://schemas.microsoft.com/office/drawing/2014/main" id="{FB3D11D3-ACDD-4AD7-8D6F-616B29CA9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2" name="Line 48">
            <a:extLst>
              <a:ext uri="{FF2B5EF4-FFF2-40B4-BE49-F238E27FC236}">
                <a16:creationId xmlns:a16="http://schemas.microsoft.com/office/drawing/2014/main" id="{0DF83DD1-FF86-4046-A7E4-0C13A5762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63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3" name="Line 49">
            <a:extLst>
              <a:ext uri="{FF2B5EF4-FFF2-40B4-BE49-F238E27FC236}">
                <a16:creationId xmlns:a16="http://schemas.microsoft.com/office/drawing/2014/main" id="{77CB1B2B-4226-4F7D-B846-ECE489F76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4" name="Line 50">
            <a:extLst>
              <a:ext uri="{FF2B5EF4-FFF2-40B4-BE49-F238E27FC236}">
                <a16:creationId xmlns:a16="http://schemas.microsoft.com/office/drawing/2014/main" id="{C7B61283-5062-4954-B1BB-341C370EB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5" name="Line 51">
            <a:extLst>
              <a:ext uri="{FF2B5EF4-FFF2-40B4-BE49-F238E27FC236}">
                <a16:creationId xmlns:a16="http://schemas.microsoft.com/office/drawing/2014/main" id="{21D66279-E317-4110-864A-222CB7D80B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6" name="Line 52">
            <a:extLst>
              <a:ext uri="{FF2B5EF4-FFF2-40B4-BE49-F238E27FC236}">
                <a16:creationId xmlns:a16="http://schemas.microsoft.com/office/drawing/2014/main" id="{49CD5F43-7941-4CB5-BE6E-25D7852C36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7" name="Line 53">
            <a:extLst>
              <a:ext uri="{FF2B5EF4-FFF2-40B4-BE49-F238E27FC236}">
                <a16:creationId xmlns:a16="http://schemas.microsoft.com/office/drawing/2014/main" id="{2BF4615C-5601-449A-9E64-9FF08E5281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8" name="Line 54">
            <a:extLst>
              <a:ext uri="{FF2B5EF4-FFF2-40B4-BE49-F238E27FC236}">
                <a16:creationId xmlns:a16="http://schemas.microsoft.com/office/drawing/2014/main" id="{D9061EAC-D786-4015-A0DF-1EB8F1B928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39" name="Line 55">
            <a:extLst>
              <a:ext uri="{FF2B5EF4-FFF2-40B4-BE49-F238E27FC236}">
                <a16:creationId xmlns:a16="http://schemas.microsoft.com/office/drawing/2014/main" id="{BB422ABC-8889-405D-819F-EFA4FA987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0" name="Line 56">
            <a:extLst>
              <a:ext uri="{FF2B5EF4-FFF2-40B4-BE49-F238E27FC236}">
                <a16:creationId xmlns:a16="http://schemas.microsoft.com/office/drawing/2014/main" id="{BC03AA17-E526-4AF8-B640-3CB9F5978F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1" name="Line 57">
            <a:extLst>
              <a:ext uri="{FF2B5EF4-FFF2-40B4-BE49-F238E27FC236}">
                <a16:creationId xmlns:a16="http://schemas.microsoft.com/office/drawing/2014/main" id="{424D2D18-90EA-464F-8443-4521F0F70E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2" name="Line 58">
            <a:extLst>
              <a:ext uri="{FF2B5EF4-FFF2-40B4-BE49-F238E27FC236}">
                <a16:creationId xmlns:a16="http://schemas.microsoft.com/office/drawing/2014/main" id="{79F5140F-49AA-48D0-86F0-B67C8CE6C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3" name="Line 59">
            <a:extLst>
              <a:ext uri="{FF2B5EF4-FFF2-40B4-BE49-F238E27FC236}">
                <a16:creationId xmlns:a16="http://schemas.microsoft.com/office/drawing/2014/main" id="{6F6B9722-59D9-4D11-8C5B-A3F0758003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4" name="Line 60">
            <a:extLst>
              <a:ext uri="{FF2B5EF4-FFF2-40B4-BE49-F238E27FC236}">
                <a16:creationId xmlns:a16="http://schemas.microsoft.com/office/drawing/2014/main" id="{1EC43B38-41C3-4899-A737-F6E4FA602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5" name="Line 61">
            <a:extLst>
              <a:ext uri="{FF2B5EF4-FFF2-40B4-BE49-F238E27FC236}">
                <a16:creationId xmlns:a16="http://schemas.microsoft.com/office/drawing/2014/main" id="{0D19B4E3-AB56-46FD-AEBF-C205EA72F4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72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6" name="Line 62">
            <a:extLst>
              <a:ext uri="{FF2B5EF4-FFF2-40B4-BE49-F238E27FC236}">
                <a16:creationId xmlns:a16="http://schemas.microsoft.com/office/drawing/2014/main" id="{E93D5927-6139-41B7-BA5B-666D05E31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7" name="Line 63">
            <a:extLst>
              <a:ext uri="{FF2B5EF4-FFF2-40B4-BE49-F238E27FC236}">
                <a16:creationId xmlns:a16="http://schemas.microsoft.com/office/drawing/2014/main" id="{9DE4D40F-2889-4FE3-BD90-7F4B6F37BC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8" name="Line 64">
            <a:extLst>
              <a:ext uri="{FF2B5EF4-FFF2-40B4-BE49-F238E27FC236}">
                <a16:creationId xmlns:a16="http://schemas.microsoft.com/office/drawing/2014/main" id="{A6DE1F11-9A98-4947-A79D-42BDC592D5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572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49" name="Line 65">
            <a:extLst>
              <a:ext uri="{FF2B5EF4-FFF2-40B4-BE49-F238E27FC236}">
                <a16:creationId xmlns:a16="http://schemas.microsoft.com/office/drawing/2014/main" id="{195889A0-37E7-4DB4-B229-6228AFABE9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4572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0" name="Line 66">
            <a:extLst>
              <a:ext uri="{FF2B5EF4-FFF2-40B4-BE49-F238E27FC236}">
                <a16:creationId xmlns:a16="http://schemas.microsoft.com/office/drawing/2014/main" id="{FEBE6E99-D017-40CE-BD2F-787AB3F4C2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1" name="Line 67">
            <a:extLst>
              <a:ext uri="{FF2B5EF4-FFF2-40B4-BE49-F238E27FC236}">
                <a16:creationId xmlns:a16="http://schemas.microsoft.com/office/drawing/2014/main" id="{3E4DAF05-4BC2-4296-831A-5835188306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3962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2" name="Line 68">
            <a:extLst>
              <a:ext uri="{FF2B5EF4-FFF2-40B4-BE49-F238E27FC236}">
                <a16:creationId xmlns:a16="http://schemas.microsoft.com/office/drawing/2014/main" id="{CA8D6762-8357-448A-AAEF-166D730DEA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3" name="Line 69">
            <a:extLst>
              <a:ext uri="{FF2B5EF4-FFF2-40B4-BE49-F238E27FC236}">
                <a16:creationId xmlns:a16="http://schemas.microsoft.com/office/drawing/2014/main" id="{06D7225C-86D8-4940-BFE1-33BBF3BA69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4" name="Line 70">
            <a:extLst>
              <a:ext uri="{FF2B5EF4-FFF2-40B4-BE49-F238E27FC236}">
                <a16:creationId xmlns:a16="http://schemas.microsoft.com/office/drawing/2014/main" id="{3016E874-B3A7-41D2-892E-87383FF19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114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5" name="Line 71">
            <a:extLst>
              <a:ext uri="{FF2B5EF4-FFF2-40B4-BE49-F238E27FC236}">
                <a16:creationId xmlns:a16="http://schemas.microsoft.com/office/drawing/2014/main" id="{C5724263-62E2-4E69-B569-62FFFB0A29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5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6" name="Line 72">
            <a:extLst>
              <a:ext uri="{FF2B5EF4-FFF2-40B4-BE49-F238E27FC236}">
                <a16:creationId xmlns:a16="http://schemas.microsoft.com/office/drawing/2014/main" id="{3E6AA885-11DB-4F26-840C-A9EF34DE3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7" name="Line 73">
            <a:extLst>
              <a:ext uri="{FF2B5EF4-FFF2-40B4-BE49-F238E27FC236}">
                <a16:creationId xmlns:a16="http://schemas.microsoft.com/office/drawing/2014/main" id="{01011E06-682C-441A-95FC-B3ECA005D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505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8" name="Line 74">
            <a:extLst>
              <a:ext uri="{FF2B5EF4-FFF2-40B4-BE49-F238E27FC236}">
                <a16:creationId xmlns:a16="http://schemas.microsoft.com/office/drawing/2014/main" id="{DDF35C32-9CC9-4D46-9CFC-CFA58A8C5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59" name="Line 75">
            <a:extLst>
              <a:ext uri="{FF2B5EF4-FFF2-40B4-BE49-F238E27FC236}">
                <a16:creationId xmlns:a16="http://schemas.microsoft.com/office/drawing/2014/main" id="{66C8AB6C-5257-4836-918B-3B35B150D6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505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0" name="Line 76">
            <a:extLst>
              <a:ext uri="{FF2B5EF4-FFF2-40B4-BE49-F238E27FC236}">
                <a16:creationId xmlns:a16="http://schemas.microsoft.com/office/drawing/2014/main" id="{315B8FCD-61D1-40E1-B7CA-FC4C24148B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505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1" name="Line 77">
            <a:extLst>
              <a:ext uri="{FF2B5EF4-FFF2-40B4-BE49-F238E27FC236}">
                <a16:creationId xmlns:a16="http://schemas.microsoft.com/office/drawing/2014/main" id="{57B8EDCE-8DCE-4845-A778-15CA39427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2" name="Line 78">
            <a:extLst>
              <a:ext uri="{FF2B5EF4-FFF2-40B4-BE49-F238E27FC236}">
                <a16:creationId xmlns:a16="http://schemas.microsoft.com/office/drawing/2014/main" id="{976E1085-95D6-48E4-B6F5-2E20BBC322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3" name="Line 79">
            <a:extLst>
              <a:ext uri="{FF2B5EF4-FFF2-40B4-BE49-F238E27FC236}">
                <a16:creationId xmlns:a16="http://schemas.microsoft.com/office/drawing/2014/main" id="{93667CC0-65C2-408F-A8CB-0AA912B38D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4" name="Line 80">
            <a:extLst>
              <a:ext uri="{FF2B5EF4-FFF2-40B4-BE49-F238E27FC236}">
                <a16:creationId xmlns:a16="http://schemas.microsoft.com/office/drawing/2014/main" id="{E368589B-FC42-442A-90E8-4409821B4E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5" name="Line 81">
            <a:extLst>
              <a:ext uri="{FF2B5EF4-FFF2-40B4-BE49-F238E27FC236}">
                <a16:creationId xmlns:a16="http://schemas.microsoft.com/office/drawing/2014/main" id="{CC22A011-0FDA-4165-879D-3097C80BE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895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6" name="Line 82">
            <a:extLst>
              <a:ext uri="{FF2B5EF4-FFF2-40B4-BE49-F238E27FC236}">
                <a16:creationId xmlns:a16="http://schemas.microsoft.com/office/drawing/2014/main" id="{D953EA0C-AF23-4D8F-995C-28106E2EE2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7" name="Line 83">
            <a:extLst>
              <a:ext uri="{FF2B5EF4-FFF2-40B4-BE49-F238E27FC236}">
                <a16:creationId xmlns:a16="http://schemas.microsoft.com/office/drawing/2014/main" id="{1FDDE7C9-8CE4-48F8-9B72-4A45560FE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2895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8" name="Line 84">
            <a:extLst>
              <a:ext uri="{FF2B5EF4-FFF2-40B4-BE49-F238E27FC236}">
                <a16:creationId xmlns:a16="http://schemas.microsoft.com/office/drawing/2014/main" id="{886E22B9-9ED2-4527-A146-428D71750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2895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9" name="Line 85">
            <a:extLst>
              <a:ext uri="{FF2B5EF4-FFF2-40B4-BE49-F238E27FC236}">
                <a16:creationId xmlns:a16="http://schemas.microsoft.com/office/drawing/2014/main" id="{CFE60591-D0E0-4BD3-8EA0-0C95E81716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95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0" name="Line 86">
            <a:extLst>
              <a:ext uri="{FF2B5EF4-FFF2-40B4-BE49-F238E27FC236}">
                <a16:creationId xmlns:a16="http://schemas.microsoft.com/office/drawing/2014/main" id="{5477458E-9163-484D-AC83-4FD2A55AA0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Line 87">
            <a:extLst>
              <a:ext uri="{FF2B5EF4-FFF2-40B4-BE49-F238E27FC236}">
                <a16:creationId xmlns:a16="http://schemas.microsoft.com/office/drawing/2014/main" id="{BADD5787-3217-4E79-A9A0-CCC27D31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2" name="Line 88">
            <a:extLst>
              <a:ext uri="{FF2B5EF4-FFF2-40B4-BE49-F238E27FC236}">
                <a16:creationId xmlns:a16="http://schemas.microsoft.com/office/drawing/2014/main" id="{3570F24F-3E05-41EA-AD70-943A7B4408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3" name="Line 89">
            <a:extLst>
              <a:ext uri="{FF2B5EF4-FFF2-40B4-BE49-F238E27FC236}">
                <a16:creationId xmlns:a16="http://schemas.microsoft.com/office/drawing/2014/main" id="{87A799D0-D518-46B5-B79D-725AD21FA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362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4" name="Line 90">
            <a:extLst>
              <a:ext uri="{FF2B5EF4-FFF2-40B4-BE49-F238E27FC236}">
                <a16:creationId xmlns:a16="http://schemas.microsoft.com/office/drawing/2014/main" id="{BA74AECD-4D35-4E89-BA29-7BFDA7C250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2209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5" name="Line 91">
            <a:extLst>
              <a:ext uri="{FF2B5EF4-FFF2-40B4-BE49-F238E27FC236}">
                <a16:creationId xmlns:a16="http://schemas.microsoft.com/office/drawing/2014/main" id="{A48477D1-5374-4067-A61F-043B576416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3948" name="Freeform 92">
            <a:extLst>
              <a:ext uri="{FF2B5EF4-FFF2-40B4-BE49-F238E27FC236}">
                <a16:creationId xmlns:a16="http://schemas.microsoft.com/office/drawing/2014/main" id="{A4423B14-D028-41F5-AE74-2AF617703638}"/>
              </a:ext>
            </a:extLst>
          </p:cNvPr>
          <p:cNvSpPr>
            <a:spLocks/>
          </p:cNvSpPr>
          <p:nvPr/>
        </p:nvSpPr>
        <p:spPr bwMode="auto">
          <a:xfrm>
            <a:off x="457200" y="1524000"/>
            <a:ext cx="8597900" cy="5207000"/>
          </a:xfrm>
          <a:custGeom>
            <a:avLst/>
            <a:gdLst>
              <a:gd name="T0" fmla="*/ 2147483647 w 5416"/>
              <a:gd name="T1" fmla="*/ 0 h 3280"/>
              <a:gd name="T2" fmla="*/ 2147483647 w 5416"/>
              <a:gd name="T3" fmla="*/ 2147483647 h 3280"/>
              <a:gd name="T4" fmla="*/ 2147483647 w 5416"/>
              <a:gd name="T5" fmla="*/ 2147483647 h 3280"/>
              <a:gd name="T6" fmla="*/ 2147483647 w 5416"/>
              <a:gd name="T7" fmla="*/ 2147483647 h 3280"/>
              <a:gd name="T8" fmla="*/ 2147483647 w 5416"/>
              <a:gd name="T9" fmla="*/ 2147483647 h 3280"/>
              <a:gd name="T10" fmla="*/ 0 w 5416"/>
              <a:gd name="T11" fmla="*/ 2147483647 h 3280"/>
              <a:gd name="T12" fmla="*/ 2147483647 w 5416"/>
              <a:gd name="T13" fmla="*/ 2147483647 h 3280"/>
              <a:gd name="T14" fmla="*/ 2147483647 w 5416"/>
              <a:gd name="T15" fmla="*/ 2147483647 h 3280"/>
              <a:gd name="T16" fmla="*/ 2147483647 w 5416"/>
              <a:gd name="T17" fmla="*/ 2147483647 h 3280"/>
              <a:gd name="T18" fmla="*/ 2147483647 w 5416"/>
              <a:gd name="T19" fmla="*/ 2147483647 h 3280"/>
              <a:gd name="T20" fmla="*/ 2147483647 w 5416"/>
              <a:gd name="T21" fmla="*/ 2147483647 h 3280"/>
              <a:gd name="T22" fmla="*/ 2147483647 w 5416"/>
              <a:gd name="T23" fmla="*/ 2147483647 h 3280"/>
              <a:gd name="T24" fmla="*/ 2147483647 w 5416"/>
              <a:gd name="T25" fmla="*/ 2147483647 h 3280"/>
              <a:gd name="T26" fmla="*/ 2147483647 w 5416"/>
              <a:gd name="T27" fmla="*/ 2147483647 h 3280"/>
              <a:gd name="T28" fmla="*/ 2147483647 w 5416"/>
              <a:gd name="T29" fmla="*/ 2147483647 h 3280"/>
              <a:gd name="T30" fmla="*/ 2147483647 w 5416"/>
              <a:gd name="T31" fmla="*/ 2147483647 h 3280"/>
              <a:gd name="T32" fmla="*/ 2147483647 w 5416"/>
              <a:gd name="T33" fmla="*/ 2147483647 h 3280"/>
              <a:gd name="T34" fmla="*/ 2147483647 w 5416"/>
              <a:gd name="T35" fmla="*/ 2147483647 h 3280"/>
              <a:gd name="T36" fmla="*/ 2147483647 w 5416"/>
              <a:gd name="T37" fmla="*/ 2147483647 h 3280"/>
              <a:gd name="T38" fmla="*/ 2147483647 w 5416"/>
              <a:gd name="T39" fmla="*/ 2147483647 h 3280"/>
              <a:gd name="T40" fmla="*/ 2147483647 w 5416"/>
              <a:gd name="T41" fmla="*/ 2147483647 h 3280"/>
              <a:gd name="T42" fmla="*/ 2147483647 w 5416"/>
              <a:gd name="T43" fmla="*/ 2147483647 h 3280"/>
              <a:gd name="T44" fmla="*/ 2147483647 w 5416"/>
              <a:gd name="T45" fmla="*/ 2147483647 h 3280"/>
              <a:gd name="T46" fmla="*/ 2147483647 w 5416"/>
              <a:gd name="T47" fmla="*/ 2147483647 h 3280"/>
              <a:gd name="T48" fmla="*/ 2147483647 w 5416"/>
              <a:gd name="T49" fmla="*/ 2147483647 h 3280"/>
              <a:gd name="T50" fmla="*/ 2147483647 w 5416"/>
              <a:gd name="T51" fmla="*/ 2147483647 h 3280"/>
              <a:gd name="T52" fmla="*/ 2147483647 w 5416"/>
              <a:gd name="T53" fmla="*/ 2147483647 h 3280"/>
              <a:gd name="T54" fmla="*/ 2147483647 w 5416"/>
              <a:gd name="T55" fmla="*/ 2147483647 h 3280"/>
              <a:gd name="T56" fmla="*/ 2147483647 w 5416"/>
              <a:gd name="T57" fmla="*/ 2147483647 h 3280"/>
              <a:gd name="T58" fmla="*/ 2147483647 w 5416"/>
              <a:gd name="T59" fmla="*/ 2147483647 h 3280"/>
              <a:gd name="T60" fmla="*/ 2147483647 w 5416"/>
              <a:gd name="T61" fmla="*/ 2147483647 h 3280"/>
              <a:gd name="T62" fmla="*/ 2147483647 w 5416"/>
              <a:gd name="T63" fmla="*/ 2147483647 h 3280"/>
              <a:gd name="T64" fmla="*/ 2147483647 w 5416"/>
              <a:gd name="T65" fmla="*/ 2147483647 h 3280"/>
              <a:gd name="T66" fmla="*/ 2147483647 w 5416"/>
              <a:gd name="T67" fmla="*/ 2147483647 h 3280"/>
              <a:gd name="T68" fmla="*/ 2147483647 w 5416"/>
              <a:gd name="T69" fmla="*/ 2147483647 h 3280"/>
              <a:gd name="T70" fmla="*/ 2147483647 w 5416"/>
              <a:gd name="T71" fmla="*/ 2147483647 h 3280"/>
              <a:gd name="T72" fmla="*/ 2147483647 w 5416"/>
              <a:gd name="T73" fmla="*/ 2147483647 h 3280"/>
              <a:gd name="T74" fmla="*/ 2147483647 w 5416"/>
              <a:gd name="T75" fmla="*/ 2147483647 h 3280"/>
              <a:gd name="T76" fmla="*/ 2147483647 w 5416"/>
              <a:gd name="T77" fmla="*/ 2147483647 h 3280"/>
              <a:gd name="T78" fmla="*/ 2147483647 w 5416"/>
              <a:gd name="T79" fmla="*/ 2147483647 h 3280"/>
              <a:gd name="T80" fmla="*/ 2147483647 w 5416"/>
              <a:gd name="T81" fmla="*/ 2147483647 h 3280"/>
              <a:gd name="T82" fmla="*/ 2147483647 w 5416"/>
              <a:gd name="T83" fmla="*/ 2147483647 h 3280"/>
              <a:gd name="T84" fmla="*/ 2147483647 w 5416"/>
              <a:gd name="T85" fmla="*/ 2147483647 h 3280"/>
              <a:gd name="T86" fmla="*/ 2147483647 w 5416"/>
              <a:gd name="T87" fmla="*/ 2147483647 h 3280"/>
              <a:gd name="T88" fmla="*/ 2147483647 w 5416"/>
              <a:gd name="T89" fmla="*/ 2147483647 h 3280"/>
              <a:gd name="T90" fmla="*/ 2147483647 w 5416"/>
              <a:gd name="T91" fmla="*/ 2147483647 h 3280"/>
              <a:gd name="T92" fmla="*/ 2147483647 w 5416"/>
              <a:gd name="T93" fmla="*/ 2147483647 h 3280"/>
              <a:gd name="T94" fmla="*/ 2147483647 w 5416"/>
              <a:gd name="T95" fmla="*/ 2147483647 h 3280"/>
              <a:gd name="T96" fmla="*/ 2147483647 w 5416"/>
              <a:gd name="T97" fmla="*/ 2147483647 h 3280"/>
              <a:gd name="T98" fmla="*/ 2147483647 w 5416"/>
              <a:gd name="T99" fmla="*/ 2147483647 h 3280"/>
              <a:gd name="T100" fmla="*/ 2147483647 w 5416"/>
              <a:gd name="T101" fmla="*/ 2147483647 h 3280"/>
              <a:gd name="T102" fmla="*/ 2147483647 w 5416"/>
              <a:gd name="T103" fmla="*/ 2147483647 h 3280"/>
              <a:gd name="T104" fmla="*/ 2147483647 w 5416"/>
              <a:gd name="T105" fmla="*/ 2147483647 h 3280"/>
              <a:gd name="T106" fmla="*/ 2147483647 w 5416"/>
              <a:gd name="T107" fmla="*/ 2147483647 h 3280"/>
              <a:gd name="T108" fmla="*/ 2147483647 w 5416"/>
              <a:gd name="T109" fmla="*/ 2147483647 h 3280"/>
              <a:gd name="T110" fmla="*/ 2147483647 w 5416"/>
              <a:gd name="T111" fmla="*/ 2147483647 h 3280"/>
              <a:gd name="T112" fmla="*/ 2147483647 w 5416"/>
              <a:gd name="T113" fmla="*/ 2147483647 h 3280"/>
              <a:gd name="T114" fmla="*/ 2147483647 w 5416"/>
              <a:gd name="T115" fmla="*/ 2147483647 h 3280"/>
              <a:gd name="T116" fmla="*/ 2147483647 w 5416"/>
              <a:gd name="T117" fmla="*/ 2147483647 h 3280"/>
              <a:gd name="T118" fmla="*/ 2147483647 w 5416"/>
              <a:gd name="T119" fmla="*/ 2147483647 h 3280"/>
              <a:gd name="T120" fmla="*/ 2147483647 w 5416"/>
              <a:gd name="T121" fmla="*/ 2147483647 h 3280"/>
              <a:gd name="T122" fmla="*/ 2147483647 w 5416"/>
              <a:gd name="T123" fmla="*/ 2147483647 h 3280"/>
              <a:gd name="T124" fmla="*/ 2147483647 w 5416"/>
              <a:gd name="T125" fmla="*/ 0 h 32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416" h="3280">
                <a:moveTo>
                  <a:pt x="1872" y="0"/>
                </a:moveTo>
                <a:cubicBezTo>
                  <a:pt x="1832" y="156"/>
                  <a:pt x="1792" y="312"/>
                  <a:pt x="1632" y="384"/>
                </a:cubicBezTo>
                <a:cubicBezTo>
                  <a:pt x="1472" y="456"/>
                  <a:pt x="1128" y="392"/>
                  <a:pt x="912" y="432"/>
                </a:cubicBezTo>
                <a:cubicBezTo>
                  <a:pt x="696" y="472"/>
                  <a:pt x="464" y="392"/>
                  <a:pt x="336" y="624"/>
                </a:cubicBezTo>
                <a:cubicBezTo>
                  <a:pt x="208" y="856"/>
                  <a:pt x="200" y="1480"/>
                  <a:pt x="144" y="1824"/>
                </a:cubicBezTo>
                <a:cubicBezTo>
                  <a:pt x="88" y="2168"/>
                  <a:pt x="0" y="2464"/>
                  <a:pt x="0" y="2688"/>
                </a:cubicBezTo>
                <a:cubicBezTo>
                  <a:pt x="0" y="2912"/>
                  <a:pt x="80" y="3088"/>
                  <a:pt x="144" y="3168"/>
                </a:cubicBezTo>
                <a:cubicBezTo>
                  <a:pt x="208" y="3248"/>
                  <a:pt x="240" y="3184"/>
                  <a:pt x="384" y="3168"/>
                </a:cubicBezTo>
                <a:cubicBezTo>
                  <a:pt x="528" y="3152"/>
                  <a:pt x="912" y="3184"/>
                  <a:pt x="1008" y="3072"/>
                </a:cubicBezTo>
                <a:cubicBezTo>
                  <a:pt x="1104" y="2960"/>
                  <a:pt x="960" y="2640"/>
                  <a:pt x="960" y="2496"/>
                </a:cubicBezTo>
                <a:cubicBezTo>
                  <a:pt x="960" y="2352"/>
                  <a:pt x="1056" y="2376"/>
                  <a:pt x="1008" y="2208"/>
                </a:cubicBezTo>
                <a:cubicBezTo>
                  <a:pt x="960" y="2040"/>
                  <a:pt x="736" y="1664"/>
                  <a:pt x="672" y="1488"/>
                </a:cubicBezTo>
                <a:cubicBezTo>
                  <a:pt x="608" y="1312"/>
                  <a:pt x="584" y="1240"/>
                  <a:pt x="624" y="1152"/>
                </a:cubicBezTo>
                <a:cubicBezTo>
                  <a:pt x="664" y="1064"/>
                  <a:pt x="792" y="984"/>
                  <a:pt x="912" y="960"/>
                </a:cubicBezTo>
                <a:cubicBezTo>
                  <a:pt x="1032" y="936"/>
                  <a:pt x="1296" y="856"/>
                  <a:pt x="1344" y="1008"/>
                </a:cubicBezTo>
                <a:cubicBezTo>
                  <a:pt x="1392" y="1160"/>
                  <a:pt x="1240" y="1648"/>
                  <a:pt x="1200" y="1872"/>
                </a:cubicBezTo>
                <a:cubicBezTo>
                  <a:pt x="1160" y="2096"/>
                  <a:pt x="1136" y="2240"/>
                  <a:pt x="1104" y="2352"/>
                </a:cubicBezTo>
                <a:cubicBezTo>
                  <a:pt x="1072" y="2464"/>
                  <a:pt x="1000" y="2416"/>
                  <a:pt x="1008" y="2544"/>
                </a:cubicBezTo>
                <a:cubicBezTo>
                  <a:pt x="1016" y="2672"/>
                  <a:pt x="1072" y="3008"/>
                  <a:pt x="1152" y="3120"/>
                </a:cubicBezTo>
                <a:cubicBezTo>
                  <a:pt x="1232" y="3232"/>
                  <a:pt x="1360" y="3232"/>
                  <a:pt x="1488" y="3216"/>
                </a:cubicBezTo>
                <a:cubicBezTo>
                  <a:pt x="1616" y="3200"/>
                  <a:pt x="1832" y="3216"/>
                  <a:pt x="1920" y="3024"/>
                </a:cubicBezTo>
                <a:cubicBezTo>
                  <a:pt x="2008" y="2832"/>
                  <a:pt x="2048" y="2352"/>
                  <a:pt x="2016" y="2064"/>
                </a:cubicBezTo>
                <a:cubicBezTo>
                  <a:pt x="1984" y="1776"/>
                  <a:pt x="1776" y="1512"/>
                  <a:pt x="1728" y="1296"/>
                </a:cubicBezTo>
                <a:cubicBezTo>
                  <a:pt x="1680" y="1080"/>
                  <a:pt x="1640" y="880"/>
                  <a:pt x="1728" y="768"/>
                </a:cubicBezTo>
                <a:cubicBezTo>
                  <a:pt x="1816" y="656"/>
                  <a:pt x="2096" y="640"/>
                  <a:pt x="2256" y="624"/>
                </a:cubicBezTo>
                <a:cubicBezTo>
                  <a:pt x="2416" y="608"/>
                  <a:pt x="2712" y="608"/>
                  <a:pt x="2688" y="672"/>
                </a:cubicBezTo>
                <a:cubicBezTo>
                  <a:pt x="2664" y="736"/>
                  <a:pt x="2208" y="784"/>
                  <a:pt x="2112" y="1008"/>
                </a:cubicBezTo>
                <a:cubicBezTo>
                  <a:pt x="2016" y="1232"/>
                  <a:pt x="2120" y="1800"/>
                  <a:pt x="2112" y="2016"/>
                </a:cubicBezTo>
                <a:cubicBezTo>
                  <a:pt x="2104" y="2232"/>
                  <a:pt x="2064" y="2160"/>
                  <a:pt x="2064" y="2304"/>
                </a:cubicBezTo>
                <a:cubicBezTo>
                  <a:pt x="2064" y="2448"/>
                  <a:pt x="2080" y="2744"/>
                  <a:pt x="2112" y="2880"/>
                </a:cubicBezTo>
                <a:cubicBezTo>
                  <a:pt x="2144" y="3016"/>
                  <a:pt x="2192" y="3144"/>
                  <a:pt x="2256" y="3120"/>
                </a:cubicBezTo>
                <a:cubicBezTo>
                  <a:pt x="2320" y="3096"/>
                  <a:pt x="2448" y="2920"/>
                  <a:pt x="2496" y="2736"/>
                </a:cubicBezTo>
                <a:cubicBezTo>
                  <a:pt x="2544" y="2552"/>
                  <a:pt x="2560" y="2240"/>
                  <a:pt x="2544" y="2016"/>
                </a:cubicBezTo>
                <a:cubicBezTo>
                  <a:pt x="2528" y="1792"/>
                  <a:pt x="2368" y="1504"/>
                  <a:pt x="2400" y="1392"/>
                </a:cubicBezTo>
                <a:cubicBezTo>
                  <a:pt x="2432" y="1280"/>
                  <a:pt x="2680" y="1232"/>
                  <a:pt x="2736" y="1344"/>
                </a:cubicBezTo>
                <a:cubicBezTo>
                  <a:pt x="2792" y="1456"/>
                  <a:pt x="2744" y="1808"/>
                  <a:pt x="2736" y="2064"/>
                </a:cubicBezTo>
                <a:cubicBezTo>
                  <a:pt x="2728" y="2320"/>
                  <a:pt x="2656" y="2688"/>
                  <a:pt x="2688" y="2880"/>
                </a:cubicBezTo>
                <a:cubicBezTo>
                  <a:pt x="2720" y="3072"/>
                  <a:pt x="2848" y="3224"/>
                  <a:pt x="2928" y="3216"/>
                </a:cubicBezTo>
                <a:cubicBezTo>
                  <a:pt x="3008" y="3208"/>
                  <a:pt x="3144" y="3112"/>
                  <a:pt x="3168" y="2832"/>
                </a:cubicBezTo>
                <a:cubicBezTo>
                  <a:pt x="3192" y="2552"/>
                  <a:pt x="3064" y="1840"/>
                  <a:pt x="3072" y="1536"/>
                </a:cubicBezTo>
                <a:cubicBezTo>
                  <a:pt x="3080" y="1232"/>
                  <a:pt x="3096" y="1104"/>
                  <a:pt x="3216" y="1008"/>
                </a:cubicBezTo>
                <a:cubicBezTo>
                  <a:pt x="3336" y="912"/>
                  <a:pt x="3696" y="936"/>
                  <a:pt x="3792" y="960"/>
                </a:cubicBezTo>
                <a:cubicBezTo>
                  <a:pt x="3888" y="984"/>
                  <a:pt x="3848" y="1112"/>
                  <a:pt x="3792" y="1152"/>
                </a:cubicBezTo>
                <a:cubicBezTo>
                  <a:pt x="3736" y="1192"/>
                  <a:pt x="3536" y="1008"/>
                  <a:pt x="3456" y="1200"/>
                </a:cubicBezTo>
                <a:cubicBezTo>
                  <a:pt x="3376" y="1392"/>
                  <a:pt x="3320" y="1976"/>
                  <a:pt x="3312" y="2304"/>
                </a:cubicBezTo>
                <a:cubicBezTo>
                  <a:pt x="3304" y="2632"/>
                  <a:pt x="3336" y="3056"/>
                  <a:pt x="3408" y="3168"/>
                </a:cubicBezTo>
                <a:cubicBezTo>
                  <a:pt x="3480" y="3280"/>
                  <a:pt x="3696" y="3176"/>
                  <a:pt x="3744" y="2976"/>
                </a:cubicBezTo>
                <a:cubicBezTo>
                  <a:pt x="3792" y="2776"/>
                  <a:pt x="3696" y="2232"/>
                  <a:pt x="3696" y="1968"/>
                </a:cubicBezTo>
                <a:cubicBezTo>
                  <a:pt x="3696" y="1704"/>
                  <a:pt x="3632" y="1496"/>
                  <a:pt x="3744" y="1392"/>
                </a:cubicBezTo>
                <a:cubicBezTo>
                  <a:pt x="3856" y="1288"/>
                  <a:pt x="4256" y="1320"/>
                  <a:pt x="4368" y="1344"/>
                </a:cubicBezTo>
                <a:cubicBezTo>
                  <a:pt x="4480" y="1368"/>
                  <a:pt x="4480" y="1496"/>
                  <a:pt x="4416" y="1536"/>
                </a:cubicBezTo>
                <a:cubicBezTo>
                  <a:pt x="4352" y="1576"/>
                  <a:pt x="4064" y="1392"/>
                  <a:pt x="3984" y="1584"/>
                </a:cubicBezTo>
                <a:cubicBezTo>
                  <a:pt x="3904" y="1776"/>
                  <a:pt x="3928" y="2416"/>
                  <a:pt x="3936" y="2688"/>
                </a:cubicBezTo>
                <a:cubicBezTo>
                  <a:pt x="3944" y="2960"/>
                  <a:pt x="3968" y="3192"/>
                  <a:pt x="4032" y="3216"/>
                </a:cubicBezTo>
                <a:cubicBezTo>
                  <a:pt x="4096" y="3240"/>
                  <a:pt x="4232" y="2856"/>
                  <a:pt x="4320" y="2832"/>
                </a:cubicBezTo>
                <a:cubicBezTo>
                  <a:pt x="4408" y="2808"/>
                  <a:pt x="4496" y="3064"/>
                  <a:pt x="4560" y="3072"/>
                </a:cubicBezTo>
                <a:cubicBezTo>
                  <a:pt x="4624" y="3080"/>
                  <a:pt x="4624" y="2872"/>
                  <a:pt x="4704" y="2880"/>
                </a:cubicBezTo>
                <a:cubicBezTo>
                  <a:pt x="4784" y="2888"/>
                  <a:pt x="4952" y="3128"/>
                  <a:pt x="5040" y="3120"/>
                </a:cubicBezTo>
                <a:cubicBezTo>
                  <a:pt x="5128" y="3112"/>
                  <a:pt x="5216" y="3136"/>
                  <a:pt x="5232" y="2832"/>
                </a:cubicBezTo>
                <a:cubicBezTo>
                  <a:pt x="5248" y="2528"/>
                  <a:pt x="5416" y="1696"/>
                  <a:pt x="5136" y="1296"/>
                </a:cubicBezTo>
                <a:cubicBezTo>
                  <a:pt x="4856" y="896"/>
                  <a:pt x="3968" y="608"/>
                  <a:pt x="3552" y="432"/>
                </a:cubicBezTo>
                <a:cubicBezTo>
                  <a:pt x="3136" y="256"/>
                  <a:pt x="2824" y="312"/>
                  <a:pt x="2640" y="240"/>
                </a:cubicBezTo>
                <a:cubicBezTo>
                  <a:pt x="2456" y="168"/>
                  <a:pt x="2452" y="84"/>
                  <a:pt x="2448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FC66792-07CC-4F68-BEE7-A99D9BB48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Contextual Analysis: an Algorithm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10B7E550-6602-4F27-8E20-98382EC9A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050925"/>
            <a:ext cx="8702675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5288" indent="-2206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Identification and Type checking could be done as separate passes over the AST but …</a:t>
            </a:r>
          </a:p>
          <a:p>
            <a:pPr>
              <a:spcBef>
                <a:spcPct val="25000"/>
              </a:spcBef>
            </a:pPr>
            <a:r>
              <a:rPr lang="en-US" altLang="en-US">
                <a:latin typeface="Times" panose="02020603050405020304" pitchFamily="18" charset="0"/>
              </a:rPr>
              <a:t>In practice the two are often done (interleaved) in a single pass.</a:t>
            </a:r>
          </a:p>
          <a:p>
            <a:pPr>
              <a:spcBef>
                <a:spcPct val="25000"/>
              </a:spcBef>
            </a:pPr>
            <a:r>
              <a:rPr lang="en-US" altLang="en-US">
                <a:latin typeface="Times" panose="02020603050405020304" pitchFamily="18" charset="0"/>
              </a:rPr>
              <a:t>Every applied occurrence of an identifier must be identified before type checking can proceed.</a:t>
            </a:r>
          </a:p>
          <a:p>
            <a:pPr>
              <a:spcBef>
                <a:spcPct val="25000"/>
              </a:spcBef>
            </a:pPr>
            <a:r>
              <a:rPr lang="en-US" altLang="en-US">
                <a:latin typeface="Times" panose="02020603050405020304" pitchFamily="18" charset="0"/>
              </a:rPr>
              <a:t>A possible implementation: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One depth-first traversal over the AST to do both identification and type checking.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Results of the analysis recorded in the AST by decorating it.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635908" name="Text Box 4">
            <a:extLst>
              <a:ext uri="{FF2B5EF4-FFF2-40B4-BE49-F238E27FC236}">
                <a16:creationId xmlns:a16="http://schemas.microsoft.com/office/drawing/2014/main" id="{95BFA6CC-FD0C-4228-973C-B5D7B519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257800"/>
            <a:ext cx="6934200" cy="1379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note: </a:t>
            </a:r>
            <a:r>
              <a:rPr lang="en-US" altLang="en-US">
                <a:latin typeface="Times" panose="02020603050405020304" pitchFamily="18" charset="0"/>
              </a:rPr>
              <a:t>For Java the contextual analysis is somewhat more complicated.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=&gt; Contextual analysis for Java: several passes.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8" grpId="0" animBg="1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0229DA81-FC87-44FC-A1DB-14F5D0B33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Depth-First Traversal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38405113-F1E7-4A06-AAD8-3616FD2B9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1108075"/>
            <a:ext cx="86407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Depth-first traversal depends on the structure of the AST - it depends</a:t>
            </a:r>
          </a:p>
          <a:p>
            <a:r>
              <a:rPr lang="en-US" altLang="en-US"/>
              <a:t>on the number and kind of descendants of each node. Organize it as a</a:t>
            </a:r>
          </a:p>
          <a:p>
            <a:r>
              <a:rPr lang="en-US" altLang="en-US"/>
              <a:t>collection of functions:   analyze</a:t>
            </a:r>
            <a:r>
              <a:rPr lang="en-US" altLang="en-US" i="1"/>
              <a:t>NodeType</a:t>
            </a:r>
            <a:endParaRPr lang="en-US" altLang="en-US"/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9470AC89-FE56-4506-9233-C774F64D0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4246563" cy="8223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analyzeProgram(Program P) {</a:t>
            </a:r>
          </a:p>
          <a:p>
            <a:r>
              <a:rPr lang="en-US" altLang="en-US"/>
              <a:t>   … analyzeCommand(P.C) … }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BC976AC3-D078-4661-8841-EA1F052BE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3851275"/>
            <a:ext cx="7772400" cy="1187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analyzeIfCommand(IfCommand C) {</a:t>
            </a:r>
          </a:p>
          <a:p>
            <a:r>
              <a:rPr lang="en-US" altLang="en-US"/>
              <a:t>   … analyzeExpression(C.E) … </a:t>
            </a:r>
          </a:p>
          <a:p>
            <a:r>
              <a:rPr lang="en-US" altLang="en-US"/>
              <a:t>   … analyzeCommand(C.C1)… analyzeCommand(C.C2)… 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7360969-A4E0-4E86-BB78-B69AB7400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Depth-First Traversal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C955A52A-50D0-4C74-8619-CEF33936C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1108075"/>
            <a:ext cx="83502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 turns out (later in the course) that code generation also requires a</a:t>
            </a:r>
          </a:p>
          <a:p>
            <a:r>
              <a:rPr lang="en-US" altLang="en-US"/>
              <a:t>traversal of the AST. So we expect the code generator to be</a:t>
            </a:r>
          </a:p>
          <a:p>
            <a:r>
              <a:rPr lang="en-US" altLang="en-US"/>
              <a:t>organized similarly: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04F9170B-C4FE-47DB-A5DA-A50FF007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90800"/>
            <a:ext cx="4348163" cy="8223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generateProgram(Program P) {</a:t>
            </a:r>
          </a:p>
          <a:p>
            <a:r>
              <a:rPr lang="en-US" altLang="en-US"/>
              <a:t>   … generateCommand(P.C) … }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97B957DD-A15C-48B2-A0E6-BDA7EB46B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10000"/>
            <a:ext cx="7975600" cy="1187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generateIfCommand(IfCommand C) {</a:t>
            </a:r>
          </a:p>
          <a:p>
            <a:r>
              <a:rPr lang="en-US" altLang="en-US"/>
              <a:t>   … generateExpression(C.E) … </a:t>
            </a:r>
          </a:p>
          <a:p>
            <a:r>
              <a:rPr lang="en-US" altLang="en-US"/>
              <a:t>   … generateCommand(C.C1)… generateCommand(C.C2)… }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96AAF79-F0E1-4B5E-A217-62E6083AB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Tree Traversal</a:t>
            </a:r>
            <a:endParaRPr lang="en-GB" altLang="en-US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2A75E9C-14EF-4E1A-9E76-B7AE43F41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“Traditional” OO approach</a:t>
            </a:r>
          </a:p>
          <a:p>
            <a:pPr eaLnBrk="1" hangingPunct="1"/>
            <a:r>
              <a:rPr lang="en-GB" altLang="en-US"/>
              <a:t>“Functional” approach</a:t>
            </a:r>
          </a:p>
          <a:p>
            <a:pPr eaLnBrk="1" hangingPunct="1"/>
            <a:r>
              <a:rPr lang="en-GB" altLang="en-US"/>
              <a:t>Visitor approach</a:t>
            </a:r>
          </a:p>
          <a:p>
            <a:pPr eaLnBrk="1" hangingPunct="1"/>
            <a:r>
              <a:rPr lang="en-GB" altLang="en-US"/>
              <a:t>(Aspect oriented approach)</a:t>
            </a:r>
          </a:p>
          <a:p>
            <a:pPr eaLnBrk="1" hangingPunct="1"/>
            <a:endParaRPr lang="en-GB" altLang="en-US"/>
          </a:p>
          <a:p>
            <a:pPr eaLnBrk="1" hangingPunct="1">
              <a:buFontTx/>
              <a:buNone/>
            </a:pPr>
            <a:endParaRPr lang="en-GB" altLang="en-US"/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0738689-F57F-475C-86A4-8192BCB00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Implementing Tree Traversal: Traditional</a:t>
            </a:r>
            <a:endParaRPr lang="en-GB" altLang="en-US" sz="360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085CC8AE-DDFE-400B-BA6A-276B05F9F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“Traditional” OO approach would be to add a method to each class, so for each node in the AST we would have a method that knows how to traverse its children.</a:t>
            </a:r>
          </a:p>
          <a:p>
            <a:pPr eaLnBrk="1" hangingPunct="1"/>
            <a:r>
              <a:rPr lang="en-GB" altLang="en-US"/>
              <a:t>Scatters code over a large number of classes</a:t>
            </a:r>
          </a:p>
          <a:p>
            <a:pPr eaLnBrk="1" hangingPunct="1"/>
            <a:r>
              <a:rPr lang="en-GB" altLang="en-US"/>
              <a:t>Requires recompilation of AST classes each time a method needs changing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316EE0C-7529-4281-B78E-20FA0AB75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Rules</a:t>
            </a:r>
            <a:endParaRPr lang="en-US" altLang="en-US">
              <a:latin typeface="Monaco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9390924-FE05-47F4-A605-87D2833D0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898525"/>
            <a:ext cx="87788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Scope rules regulate visibility of identifiers. They relate every </a:t>
            </a:r>
            <a:r>
              <a:rPr lang="en-US" altLang="en-US" sz="2800" b="1">
                <a:latin typeface="Times" panose="02020603050405020304" pitchFamily="18" charset="0"/>
              </a:rPr>
              <a:t>applied occurrence</a:t>
            </a:r>
            <a:r>
              <a:rPr lang="en-US" altLang="en-US" sz="2800">
                <a:latin typeface="Times" panose="02020603050405020304" pitchFamily="18" charset="0"/>
              </a:rPr>
              <a:t>  of an identifier to a </a:t>
            </a:r>
            <a:r>
              <a:rPr lang="en-US" altLang="en-US" sz="2800" b="1">
                <a:latin typeface="Times" panose="02020603050405020304" pitchFamily="18" charset="0"/>
              </a:rPr>
              <a:t>binding occurrence</a:t>
            </a:r>
            <a:endParaRPr lang="en-US" altLang="en-US" sz="2800">
              <a:latin typeface="Times" panose="02020603050405020304" pitchFamily="18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3BD72DF-535D-4C6D-928B-91C676260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0"/>
            <a:ext cx="5410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r:Integer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 := 10*m</a:t>
            </a:r>
          </a:p>
        </p:txBody>
      </p:sp>
      <p:grpSp>
        <p:nvGrpSpPr>
          <p:cNvPr id="541701" name="Group 5">
            <a:extLst>
              <a:ext uri="{FF2B5EF4-FFF2-40B4-BE49-F238E27FC236}">
                <a16:creationId xmlns:a16="http://schemas.microsoft.com/office/drawing/2014/main" id="{85CC1777-D837-4478-9060-AF3DA62F424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362200"/>
            <a:ext cx="3567113" cy="1828800"/>
            <a:chOff x="1152" y="1488"/>
            <a:chExt cx="2247" cy="1152"/>
          </a:xfrm>
        </p:grpSpPr>
        <p:grpSp>
          <p:nvGrpSpPr>
            <p:cNvPr id="9235" name="Group 6">
              <a:extLst>
                <a:ext uri="{FF2B5EF4-FFF2-40B4-BE49-F238E27FC236}">
                  <a16:creationId xmlns:a16="http://schemas.microsoft.com/office/drawing/2014/main" id="{B4C90C03-3E61-4AF1-8BB6-BBAC4EC0EB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488"/>
              <a:ext cx="1815" cy="480"/>
              <a:chOff x="1152" y="1488"/>
              <a:chExt cx="1815" cy="480"/>
            </a:xfrm>
          </p:grpSpPr>
          <p:sp>
            <p:nvSpPr>
              <p:cNvPr id="9240" name="Oval 7">
                <a:extLst>
                  <a:ext uri="{FF2B5EF4-FFF2-40B4-BE49-F238E27FC236}">
                    <a16:creationId xmlns:a16="http://schemas.microsoft.com/office/drawing/2014/main" id="{4F1D86E8-DD82-4078-BBD0-F22B923F4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1" name="Text Box 8">
                <a:extLst>
                  <a:ext uri="{FF2B5EF4-FFF2-40B4-BE49-F238E27FC236}">
                    <a16:creationId xmlns:a16="http://schemas.microsoft.com/office/drawing/2014/main" id="{D1CA1790-FC6C-4530-9F4B-8809C45988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488"/>
                <a:ext cx="16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Binding occurrence</a:t>
                </a:r>
              </a:p>
            </p:txBody>
          </p:sp>
        </p:grpSp>
        <p:grpSp>
          <p:nvGrpSpPr>
            <p:cNvPr id="9236" name="Group 9">
              <a:extLst>
                <a:ext uri="{FF2B5EF4-FFF2-40B4-BE49-F238E27FC236}">
                  <a16:creationId xmlns:a16="http://schemas.microsoft.com/office/drawing/2014/main" id="{5C1533E6-B0AE-49ED-9851-FB7784117C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2256"/>
              <a:ext cx="1959" cy="384"/>
              <a:chOff x="1440" y="2256"/>
              <a:chExt cx="1959" cy="384"/>
            </a:xfrm>
          </p:grpSpPr>
          <p:sp>
            <p:nvSpPr>
              <p:cNvPr id="9238" name="Oval 10">
                <a:extLst>
                  <a:ext uri="{FF2B5EF4-FFF2-40B4-BE49-F238E27FC236}">
                    <a16:creationId xmlns:a16="http://schemas.microsoft.com/office/drawing/2014/main" id="{FC9A3F96-B2CC-4C7F-94B6-5DC8BCFEB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00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9" name="Text Box 11">
                <a:extLst>
                  <a:ext uri="{FF2B5EF4-FFF2-40B4-BE49-F238E27FC236}">
                    <a16:creationId xmlns:a16="http://schemas.microsoft.com/office/drawing/2014/main" id="{C97A38FB-AC9A-48CB-B125-8D83C56AD0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16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Applied occurrence</a:t>
                </a:r>
              </a:p>
            </p:txBody>
          </p:sp>
        </p:grpSp>
        <p:cxnSp>
          <p:nvCxnSpPr>
            <p:cNvPr id="9237" name="AutoShape 12">
              <a:extLst>
                <a:ext uri="{FF2B5EF4-FFF2-40B4-BE49-F238E27FC236}">
                  <a16:creationId xmlns:a16="http://schemas.microsoft.com/office/drawing/2014/main" id="{92B5552B-ADC1-46A7-B5F0-0BD83B2CB1E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1284" y="2088"/>
              <a:ext cx="540" cy="108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41709" name="Group 13">
            <a:extLst>
              <a:ext uri="{FF2B5EF4-FFF2-40B4-BE49-F238E27FC236}">
                <a16:creationId xmlns:a16="http://schemas.microsoft.com/office/drawing/2014/main" id="{C492ECCD-035C-4EB3-8D5C-BC2C35153E7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124200"/>
            <a:ext cx="1676400" cy="1143000"/>
            <a:chOff x="480" y="1992"/>
            <a:chExt cx="1056" cy="720"/>
          </a:xfrm>
        </p:grpSpPr>
        <p:sp>
          <p:nvSpPr>
            <p:cNvPr id="9232" name="Oval 14">
              <a:extLst>
                <a:ext uri="{FF2B5EF4-FFF2-40B4-BE49-F238E27FC236}">
                  <a16:creationId xmlns:a16="http://schemas.microsoft.com/office/drawing/2014/main" id="{0FA0A16B-0A1C-45F8-B6EA-A1A327F98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4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3" name="Oval 15">
              <a:extLst>
                <a:ext uri="{FF2B5EF4-FFF2-40B4-BE49-F238E27FC236}">
                  <a16:creationId xmlns:a16="http://schemas.microsoft.com/office/drawing/2014/main" id="{6BA9DAEB-0764-481B-981F-76B271769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99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9234" name="AutoShape 16">
              <a:extLst>
                <a:ext uri="{FF2B5EF4-FFF2-40B4-BE49-F238E27FC236}">
                  <a16:creationId xmlns:a16="http://schemas.microsoft.com/office/drawing/2014/main" id="{2DE2AAFB-6A11-4F6D-BCFC-FBFC6A053105}"/>
                </a:ext>
              </a:extLst>
            </p:cNvPr>
            <p:cNvCxnSpPr>
              <a:cxnSpLocks noChangeShapeType="1"/>
              <a:stCxn id="9232" idx="0"/>
              <a:endCxn id="9233" idx="2"/>
            </p:cNvCxnSpPr>
            <p:nvPr/>
          </p:nvCxnSpPr>
          <p:spPr bwMode="auto">
            <a:xfrm rot="-5400000">
              <a:off x="744" y="2016"/>
              <a:ext cx="348" cy="540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23" name="Text Box 17">
            <a:extLst>
              <a:ext uri="{FF2B5EF4-FFF2-40B4-BE49-F238E27FC236}">
                <a16:creationId xmlns:a16="http://schemas.microsoft.com/office/drawing/2014/main" id="{71C0F382-90F1-4A50-9CE9-1584F4A59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763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Static binding</a:t>
            </a:r>
            <a:r>
              <a:rPr lang="en-US" altLang="en-US">
                <a:latin typeface="Times" panose="02020603050405020304" pitchFamily="18" charset="0"/>
              </a:rPr>
              <a:t> vs. </a:t>
            </a:r>
            <a:r>
              <a:rPr lang="en-US" altLang="en-US" i="1">
                <a:latin typeface="Times" panose="02020603050405020304" pitchFamily="18" charset="0"/>
              </a:rPr>
              <a:t>dynamic binding</a:t>
            </a:r>
            <a:endParaRPr lang="en-US" altLang="en-US" b="1">
              <a:latin typeface="Times" panose="02020603050405020304" pitchFamily="18" charset="0"/>
            </a:endParaRPr>
          </a:p>
        </p:txBody>
      </p:sp>
      <p:grpSp>
        <p:nvGrpSpPr>
          <p:cNvPr id="541714" name="Group 18">
            <a:extLst>
              <a:ext uri="{FF2B5EF4-FFF2-40B4-BE49-F238E27FC236}">
                <a16:creationId xmlns:a16="http://schemas.microsoft.com/office/drawing/2014/main" id="{BA5A2B08-D332-42FE-ADE7-4389517E5E92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2209800"/>
            <a:ext cx="2759075" cy="1387475"/>
            <a:chOff x="3312" y="1334"/>
            <a:chExt cx="1738" cy="874"/>
          </a:xfrm>
        </p:grpSpPr>
        <p:sp>
          <p:nvSpPr>
            <p:cNvPr id="9225" name="Rectangle 19">
              <a:extLst>
                <a:ext uri="{FF2B5EF4-FFF2-40B4-BE49-F238E27FC236}">
                  <a16:creationId xmlns:a16="http://schemas.microsoft.com/office/drawing/2014/main" id="{D0DA1FE3-9440-441E-93F3-119AEB188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40"/>
              <a:ext cx="1611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latin typeface="Times" panose="02020603050405020304" pitchFamily="18" charset="0"/>
                </a:rPr>
                <a:t>Example 2:</a:t>
              </a:r>
              <a:endParaRPr lang="en-US" altLang="en-US">
                <a:latin typeface="Times" panose="02020603050405020304" pitchFamily="18" charset="0"/>
              </a:endParaRPr>
            </a:p>
            <a:p>
              <a:r>
                <a:rPr lang="en-US" altLang="en-US">
                  <a:latin typeface="Courier New" panose="02070309020205020404" pitchFamily="49" charset="0"/>
                </a:rPr>
                <a:t>let const m~2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in  m + x</a:t>
              </a:r>
            </a:p>
          </p:txBody>
        </p:sp>
        <p:sp>
          <p:nvSpPr>
            <p:cNvPr id="9226" name="Oval 20">
              <a:extLst>
                <a:ext uri="{FF2B5EF4-FFF2-40B4-BE49-F238E27FC236}">
                  <a16:creationId xmlns:a16="http://schemas.microsoft.com/office/drawing/2014/main" id="{FC7023D4-7482-4A96-B0AB-D496B5E38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7" name="Oval 21">
              <a:extLst>
                <a:ext uri="{FF2B5EF4-FFF2-40B4-BE49-F238E27FC236}">
                  <a16:creationId xmlns:a16="http://schemas.microsoft.com/office/drawing/2014/main" id="{A993BE84-8FA9-4B9F-86B1-B90B9F377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680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9228" name="AutoShape 22">
              <a:extLst>
                <a:ext uri="{FF2B5EF4-FFF2-40B4-BE49-F238E27FC236}">
                  <a16:creationId xmlns:a16="http://schemas.microsoft.com/office/drawing/2014/main" id="{171E9AB7-82B1-4F4E-9D03-9611740CDD01}"/>
                </a:ext>
              </a:extLst>
            </p:cNvPr>
            <p:cNvCxnSpPr>
              <a:cxnSpLocks noChangeShapeType="1"/>
              <a:stCxn id="9226" idx="0"/>
              <a:endCxn id="9227" idx="2"/>
            </p:cNvCxnSpPr>
            <p:nvPr/>
          </p:nvCxnSpPr>
          <p:spPr bwMode="auto">
            <a:xfrm rot="-5400000">
              <a:off x="4032" y="1632"/>
              <a:ext cx="156" cy="492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29" name="Oval 23">
              <a:extLst>
                <a:ext uri="{FF2B5EF4-FFF2-40B4-BE49-F238E27FC236}">
                  <a16:creationId xmlns:a16="http://schemas.microsoft.com/office/drawing/2014/main" id="{455C4D5E-BFBF-4FA7-947D-73BA92423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9230" name="AutoShape 24">
              <a:extLst>
                <a:ext uri="{FF2B5EF4-FFF2-40B4-BE49-F238E27FC236}">
                  <a16:creationId xmlns:a16="http://schemas.microsoft.com/office/drawing/2014/main" id="{CD66270F-122E-4EF8-BC81-F690880EDEDC}"/>
                </a:ext>
              </a:extLst>
            </p:cNvPr>
            <p:cNvCxnSpPr>
              <a:cxnSpLocks noChangeShapeType="1"/>
              <a:endCxn id="9231" idx="3"/>
            </p:cNvCxnSpPr>
            <p:nvPr/>
          </p:nvCxnSpPr>
          <p:spPr bwMode="auto">
            <a:xfrm rot="-5400000">
              <a:off x="4482" y="1508"/>
              <a:ext cx="598" cy="538"/>
            </a:xfrm>
            <a:prstGeom prst="curvedConnector4">
              <a:avLst>
                <a:gd name="adj1" fmla="val -5347"/>
                <a:gd name="adj2" fmla="val 126764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31" name="Text Box 25">
              <a:extLst>
                <a:ext uri="{FF2B5EF4-FFF2-40B4-BE49-F238E27FC236}">
                  <a16:creationId xmlns:a16="http://schemas.microsoft.com/office/drawing/2014/main" id="{E716D476-A9B9-4271-8F9B-B8E1048B7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33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?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37D9A546-2B96-4600-AD79-E8F595B49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Implementing Tree Traversal: </a:t>
            </a:r>
            <a:r>
              <a:rPr lang="en-US" altLang="en-US" sz="3600">
                <a:latin typeface="Courier New" panose="02070309020205020404" pitchFamily="49" charset="0"/>
              </a:rPr>
              <a:t>instanceof</a:t>
            </a:r>
            <a:endParaRPr lang="en-US" altLang="en-US" sz="3600"/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7BDFDABC-8512-4394-B670-A8F10D4A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668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Helvetica" panose="020B0604020202020204" pitchFamily="34" charset="0"/>
              </a:rPr>
              <a:t>Another possibility is to use a “functional” approach and</a:t>
            </a:r>
          </a:p>
          <a:p>
            <a:r>
              <a:rPr lang="en-US" altLang="en-US">
                <a:latin typeface="Helvetica" panose="020B0604020202020204" pitchFamily="34" charset="0"/>
              </a:rPr>
              <a:t>implement a case-analysis on the class of an object.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AEBF4E75-1692-4E41-8330-3DF99C7B9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82169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Courier New" panose="02070309020205020404" pitchFamily="49" charset="0"/>
              </a:rPr>
              <a:t>Type check(Expr e) {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if (e instanceof IntLitExpr)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return </a:t>
            </a:r>
            <a:r>
              <a:rPr lang="en-US" altLang="en-US" b="1" i="1">
                <a:latin typeface="Courier New" panose="02070309020205020404" pitchFamily="49" charset="0"/>
              </a:rPr>
              <a:t>representation of type int</a:t>
            </a:r>
          </a:p>
          <a:p>
            <a:r>
              <a:rPr lang="en-US" altLang="en-US" b="1" i="1">
                <a:latin typeface="Courier New" panose="02070309020205020404" pitchFamily="49" charset="0"/>
              </a:rPr>
              <a:t>   </a:t>
            </a:r>
            <a:r>
              <a:rPr lang="en-US" altLang="en-US" b="1">
                <a:latin typeface="Courier New" panose="02070309020205020404" pitchFamily="49" charset="0"/>
              </a:rPr>
              <a:t>else if (e instanceof BoolLitExpr)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return </a:t>
            </a:r>
            <a:r>
              <a:rPr lang="en-US" altLang="en-US" b="1" i="1">
                <a:latin typeface="Courier New" panose="02070309020205020404" pitchFamily="49" charset="0"/>
              </a:rPr>
              <a:t>representation of type bool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else if (e instanceof EqExpr) {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Type t = check(((EqExpr)e).left);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Type u = check(((EqExpr)e).right);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if (t == </a:t>
            </a:r>
            <a:r>
              <a:rPr lang="en-US" altLang="en-US" b="1" i="1">
                <a:latin typeface="Courier New" panose="02070309020205020404" pitchFamily="49" charset="0"/>
              </a:rPr>
              <a:t>representation of type int</a:t>
            </a:r>
            <a:r>
              <a:rPr lang="en-US" altLang="en-US" b="1">
                <a:latin typeface="Courier New" panose="02070309020205020404" pitchFamily="49" charset="0"/>
              </a:rPr>
              <a:t> &amp;&amp;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    u == </a:t>
            </a:r>
            <a:r>
              <a:rPr lang="en-US" altLang="en-US" b="1" i="1">
                <a:latin typeface="Courier New" panose="02070309020205020404" pitchFamily="49" charset="0"/>
              </a:rPr>
              <a:t>representation of type int</a:t>
            </a:r>
            <a:r>
              <a:rPr lang="en-US" altLang="en-US" b="1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      return </a:t>
            </a:r>
            <a:r>
              <a:rPr lang="en-US" altLang="en-US" b="1" i="1">
                <a:latin typeface="Courier New" panose="02070309020205020404" pitchFamily="49" charset="0"/>
              </a:rPr>
              <a:t>representation of type bool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 ...</a:t>
            </a:r>
            <a:endParaRPr lang="en-US" altLang="en-US" b="1" i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174B3BE-807B-42BC-893A-092DD6F71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Implementing Tree Traversal: </a:t>
            </a:r>
            <a:r>
              <a:rPr lang="en-US" altLang="en-US" sz="3200">
                <a:latin typeface="Courier New" panose="02070309020205020404" pitchFamily="49" charset="0"/>
              </a:rPr>
              <a:t>instanceof</a:t>
            </a:r>
            <a:endParaRPr lang="en-US" altLang="en-US" sz="3200"/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BB704BE6-0CDE-404E-B6B5-E20FA5945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89025"/>
            <a:ext cx="82010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Helvetica" panose="020B0604020202020204" pitchFamily="34" charset="0"/>
              </a:rPr>
              <a:t>This approach leads to a messy nested </a:t>
            </a:r>
            <a:r>
              <a:rPr lang="en-US" altLang="en-US" b="1">
                <a:latin typeface="Courier New" panose="02070309020205020404" pitchFamily="49" charset="0"/>
              </a:rPr>
              <a:t>if</a:t>
            </a:r>
            <a:r>
              <a:rPr lang="en-US" altLang="en-US">
                <a:latin typeface="Helvetica" panose="020B0604020202020204" pitchFamily="34" charset="0"/>
              </a:rPr>
              <a:t>, which can’t be</a:t>
            </a:r>
          </a:p>
          <a:p>
            <a:r>
              <a:rPr lang="en-US" altLang="en-US">
                <a:latin typeface="Helvetica" panose="020B0604020202020204" pitchFamily="34" charset="0"/>
              </a:rPr>
              <a:t>converted into a </a:t>
            </a:r>
            <a:r>
              <a:rPr lang="en-US" altLang="en-US" b="1">
                <a:latin typeface="Courier New" panose="02070309020205020404" pitchFamily="49" charset="0"/>
              </a:rPr>
              <a:t>switch</a:t>
            </a:r>
            <a:r>
              <a:rPr lang="en-US" altLang="en-US">
                <a:latin typeface="Helvetica" panose="020B0604020202020204" pitchFamily="34" charset="0"/>
              </a:rPr>
              <a:t> because Java has no mechanism for switching on the class of an object.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022ED3C8-2176-44AA-AFBB-E049F7490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19400"/>
            <a:ext cx="82978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Helvetica" panose="020B0604020202020204" pitchFamily="34" charset="0"/>
              </a:rPr>
              <a:t>Also this technique is not very object-oriented: instead of</a:t>
            </a:r>
          </a:p>
          <a:p>
            <a:r>
              <a:rPr lang="en-US" altLang="en-US">
                <a:latin typeface="Helvetica" panose="020B0604020202020204" pitchFamily="34" charset="0"/>
              </a:rPr>
              <a:t>explicitly using </a:t>
            </a:r>
            <a:r>
              <a:rPr lang="en-US" altLang="en-US" b="1">
                <a:latin typeface="Courier New" panose="02070309020205020404" pitchFamily="49" charset="0"/>
              </a:rPr>
              <a:t>instanceof</a:t>
            </a:r>
            <a:r>
              <a:rPr lang="en-US" altLang="en-US">
                <a:latin typeface="Helvetica" panose="020B0604020202020204" pitchFamily="34" charset="0"/>
              </a:rPr>
              <a:t>, we prefer to arrange for analysis of an object’s class to be done via the built-in mechanisms of overloading and dynamic method dispatch.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73932C34-EBDE-4316-A0A0-FA7988DC6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Patterns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B414C323-6B2A-434B-87F8-2A96FF41F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Eric Gamma, Richard Helm, Ralph Johnson, and John Vlissides.  </a:t>
            </a:r>
            <a:r>
              <a:rPr lang="en-US" altLang="en-US" i="1"/>
              <a:t>Design Patterns: Elements of Reusable Object-Oriented Software. </a:t>
            </a:r>
            <a:r>
              <a:rPr lang="en-US" altLang="en-US"/>
              <a:t>Addison-Wesley, 1995.</a:t>
            </a:r>
            <a:endParaRPr lang="en-US" altLang="en-US" i="1"/>
          </a:p>
          <a:p>
            <a:pPr eaLnBrk="1" hangingPunct="1"/>
            <a:r>
              <a:rPr lang="en-US" altLang="en-US"/>
              <a:t>O-O “design patterns are descriptions of communicating objects and classes that are customized to solve a general design problem in a particular context.”</a:t>
            </a:r>
          </a:p>
          <a:p>
            <a:pPr eaLnBrk="1" hangingPunct="1"/>
            <a:r>
              <a:rPr lang="en-US" altLang="en-US"/>
              <a:t>ADTs are not considered design patterns.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89F8AA2-0B99-4E91-893C-E58B71927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a Visitor Work?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50E7F06-EB2A-45C6-8ECF-85C315C8A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compiler creates a TypeChecking Visitor Object---see p.155.</a:t>
            </a:r>
          </a:p>
          <a:p>
            <a:pPr eaLnBrk="1" hangingPunct="1"/>
            <a:r>
              <a:rPr lang="en-US" altLang="en-US"/>
              <a:t>The compiler calls the </a:t>
            </a:r>
            <a:r>
              <a:rPr lang="en-US" altLang="en-US" i="1"/>
              <a:t>visit</a:t>
            </a:r>
            <a:r>
              <a:rPr lang="en-US" altLang="en-US"/>
              <a:t> operation on the AST with that AST object as an argument.</a:t>
            </a:r>
          </a:p>
          <a:p>
            <a:pPr eaLnBrk="1" hangingPunct="1"/>
            <a:r>
              <a:rPr lang="en-US" altLang="en-US"/>
              <a:t>Each of the nodes implement </a:t>
            </a:r>
            <a:r>
              <a:rPr lang="en-US" altLang="en-US" i="1"/>
              <a:t>visit</a:t>
            </a:r>
            <a:r>
              <a:rPr lang="en-US" altLang="en-US"/>
              <a:t> by calling back on the visitor, e.g., an assignment node calls visitAssignCommand (p.159).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89DBCA7B-E9CA-4A31-8682-8774B4777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Trade-Offs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730C0EE-FFF4-4B4D-B5E9-367F4BC35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contextual analyzer is all together in a single class, rather than spread out with one method per AST subclass.</a:t>
            </a:r>
          </a:p>
          <a:p>
            <a:pPr eaLnBrk="1" hangingPunct="1"/>
            <a:r>
              <a:rPr lang="en-US" altLang="en-US"/>
              <a:t>If the AST changes, one has to redefine the interface to all visitors, which is costly: in this case, it is better to define the operations in the AST classes themselves.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F74E7613-2D01-49EA-B514-955B04B07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Implementing Tree Traversal: Visitor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FB8B350-1649-449E-9644-3018B664A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610600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      Solution using Visitor:</a:t>
            </a:r>
          </a:p>
          <a:p>
            <a:pPr eaLnBrk="1" hangingPunct="1"/>
            <a:r>
              <a:rPr lang="en-US" altLang="en-US"/>
              <a:t>Visitor is an abstract class that has a different method for each type of object on which it operates</a:t>
            </a:r>
          </a:p>
          <a:p>
            <a:pPr eaLnBrk="1" hangingPunct="1"/>
            <a:r>
              <a:rPr lang="en-US" altLang="en-US"/>
              <a:t>Each operation is a subclass of Visitor and overloads the type-specific methods</a:t>
            </a:r>
          </a:p>
          <a:p>
            <a:pPr eaLnBrk="1" hangingPunct="1"/>
            <a:r>
              <a:rPr lang="en-US" altLang="en-US"/>
              <a:t>Objects that are operated on accept a Visitor and call back their type-specific method passing themselves as operands</a:t>
            </a:r>
          </a:p>
          <a:p>
            <a:pPr eaLnBrk="1" hangingPunct="1"/>
            <a:r>
              <a:rPr lang="en-US" altLang="en-US"/>
              <a:t>Object types are independent of the operations that apply to them</a:t>
            </a:r>
          </a:p>
          <a:p>
            <a:pPr eaLnBrk="1" hangingPunct="1"/>
            <a:r>
              <a:rPr lang="en-US" altLang="en-US"/>
              <a:t>New operations can be added without modifying the object types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20DF638-4857-4DA1-9E63-82F98403E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Visitor Solution</a:t>
            </a:r>
          </a:p>
        </p:txBody>
      </p:sp>
      <p:grpSp>
        <p:nvGrpSpPr>
          <p:cNvPr id="79875" name="Group 3">
            <a:extLst>
              <a:ext uri="{FF2B5EF4-FFF2-40B4-BE49-F238E27FC236}">
                <a16:creationId xmlns:a16="http://schemas.microsoft.com/office/drawing/2014/main" id="{F7F9D33A-8D9E-40BB-975E-5DA4128C5C63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276600"/>
            <a:ext cx="5105400" cy="2452688"/>
            <a:chOff x="96" y="1335"/>
            <a:chExt cx="3216" cy="1545"/>
          </a:xfrm>
        </p:grpSpPr>
        <p:grpSp>
          <p:nvGrpSpPr>
            <p:cNvPr id="79903" name="Group 4">
              <a:extLst>
                <a:ext uri="{FF2B5EF4-FFF2-40B4-BE49-F238E27FC236}">
                  <a16:creationId xmlns:a16="http://schemas.microsoft.com/office/drawing/2014/main" id="{730BBD92-85EE-443F-B907-4B15BB86EC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335"/>
              <a:ext cx="1584" cy="576"/>
              <a:chOff x="1440" y="1200"/>
              <a:chExt cx="1584" cy="576"/>
            </a:xfrm>
          </p:grpSpPr>
          <p:sp>
            <p:nvSpPr>
              <p:cNvPr id="79925" name="Rectangle 5">
                <a:extLst>
                  <a:ext uri="{FF2B5EF4-FFF2-40B4-BE49-F238E27FC236}">
                    <a16:creationId xmlns:a16="http://schemas.microsoft.com/office/drawing/2014/main" id="{434FA94A-92AA-4306-9A17-55BE7B6A1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200"/>
                <a:ext cx="1584" cy="57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926" name="Rectangle 6">
                <a:extLst>
                  <a:ext uri="{FF2B5EF4-FFF2-40B4-BE49-F238E27FC236}">
                    <a16:creationId xmlns:a16="http://schemas.microsoft.com/office/drawing/2014/main" id="{116EE486-26AF-4D47-8912-70172BBAE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1227"/>
                <a:ext cx="53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NodeVisitor</a:t>
                </a:r>
                <a:endParaRPr lang="en-US" altLang="en-US"/>
              </a:p>
            </p:txBody>
          </p:sp>
          <p:sp>
            <p:nvSpPr>
              <p:cNvPr id="79927" name="Line 7">
                <a:extLst>
                  <a:ext uri="{FF2B5EF4-FFF2-40B4-BE49-F238E27FC236}">
                    <a16:creationId xmlns:a16="http://schemas.microsoft.com/office/drawing/2014/main" id="{E78E8AD2-0C01-446D-965D-E93B4AD24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0" y="1392"/>
                <a:ext cx="1584" cy="1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8" name="Rectangle 8">
                <a:extLst>
                  <a:ext uri="{FF2B5EF4-FFF2-40B4-BE49-F238E27FC236}">
                    <a16:creationId xmlns:a16="http://schemas.microsoft.com/office/drawing/2014/main" id="{1585F197-8FEE-4585-94A8-EB9830BAFE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0" y="1474"/>
                <a:ext cx="152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VisitAssignment( AssignmentNode )</a:t>
                </a:r>
              </a:p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VisitVariableRef( VariableRefNode )</a:t>
                </a:r>
                <a:endParaRPr lang="en-US" altLang="en-US"/>
              </a:p>
            </p:txBody>
          </p:sp>
        </p:grpSp>
        <p:grpSp>
          <p:nvGrpSpPr>
            <p:cNvPr id="79904" name="Group 9">
              <a:extLst>
                <a:ext uri="{FF2B5EF4-FFF2-40B4-BE49-F238E27FC236}">
                  <a16:creationId xmlns:a16="http://schemas.microsoft.com/office/drawing/2014/main" id="{1047919E-0293-44A1-81AC-89961E67C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1905"/>
              <a:ext cx="1344" cy="207"/>
              <a:chOff x="1008" y="1905"/>
              <a:chExt cx="1344" cy="207"/>
            </a:xfrm>
          </p:grpSpPr>
          <p:sp>
            <p:nvSpPr>
              <p:cNvPr id="79919" name="Line 10">
                <a:extLst>
                  <a:ext uri="{FF2B5EF4-FFF2-40B4-BE49-F238E27FC236}">
                    <a16:creationId xmlns:a16="http://schemas.microsoft.com/office/drawing/2014/main" id="{C51278D4-7863-4C8E-B6F6-602EF9BCB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34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0" name="Line 11">
                <a:extLst>
                  <a:ext uri="{FF2B5EF4-FFF2-40B4-BE49-F238E27FC236}">
                    <a16:creationId xmlns:a16="http://schemas.microsoft.com/office/drawing/2014/main" id="{F1F0FAAB-268E-4DCB-BC89-CFE4A750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94" y="1905"/>
                <a:ext cx="1" cy="20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1" name="Freeform 12">
                <a:extLst>
                  <a:ext uri="{FF2B5EF4-FFF2-40B4-BE49-F238E27FC236}">
                    <a16:creationId xmlns:a16="http://schemas.microsoft.com/office/drawing/2014/main" id="{F62E96C2-BAA9-4A10-9ED5-440EAC8AE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1986"/>
                <a:ext cx="161" cy="121"/>
              </a:xfrm>
              <a:custGeom>
                <a:avLst/>
                <a:gdLst>
                  <a:gd name="T0" fmla="*/ 81 w 161"/>
                  <a:gd name="T1" fmla="*/ 0 h 121"/>
                  <a:gd name="T2" fmla="*/ 161 w 161"/>
                  <a:gd name="T3" fmla="*/ 121 h 121"/>
                  <a:gd name="T4" fmla="*/ 0 w 161"/>
                  <a:gd name="T5" fmla="*/ 121 h 121"/>
                  <a:gd name="T6" fmla="*/ 81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2" name="Line 13">
                <a:extLst>
                  <a:ext uri="{FF2B5EF4-FFF2-40B4-BE49-F238E27FC236}">
                    <a16:creationId xmlns:a16="http://schemas.microsoft.com/office/drawing/2014/main" id="{EF735409-B1F4-4CCD-AC88-6452A40023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94" y="1905"/>
                <a:ext cx="1" cy="20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3" name="Freeform 14">
                <a:extLst>
                  <a:ext uri="{FF2B5EF4-FFF2-40B4-BE49-F238E27FC236}">
                    <a16:creationId xmlns:a16="http://schemas.microsoft.com/office/drawing/2014/main" id="{C6B86B99-7657-4791-A6AF-3E18C7B47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1986"/>
                <a:ext cx="161" cy="121"/>
              </a:xfrm>
              <a:custGeom>
                <a:avLst/>
                <a:gdLst>
                  <a:gd name="T0" fmla="*/ 81 w 161"/>
                  <a:gd name="T1" fmla="*/ 0 h 121"/>
                  <a:gd name="T2" fmla="*/ 161 w 161"/>
                  <a:gd name="T3" fmla="*/ 121 h 121"/>
                  <a:gd name="T4" fmla="*/ 0 w 161"/>
                  <a:gd name="T5" fmla="*/ 121 h 121"/>
                  <a:gd name="T6" fmla="*/ 81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24" name="Freeform 15">
                <a:extLst>
                  <a:ext uri="{FF2B5EF4-FFF2-40B4-BE49-F238E27FC236}">
                    <a16:creationId xmlns:a16="http://schemas.microsoft.com/office/drawing/2014/main" id="{2C5283B6-3793-41C2-ACC3-EA20ED1603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1986"/>
                <a:ext cx="161" cy="121"/>
              </a:xfrm>
              <a:custGeom>
                <a:avLst/>
                <a:gdLst>
                  <a:gd name="T0" fmla="*/ 81 w 161"/>
                  <a:gd name="T1" fmla="*/ 0 h 121"/>
                  <a:gd name="T2" fmla="*/ 161 w 161"/>
                  <a:gd name="T3" fmla="*/ 121 h 121"/>
                  <a:gd name="T4" fmla="*/ 0 w 161"/>
                  <a:gd name="T5" fmla="*/ 121 h 121"/>
                  <a:gd name="T6" fmla="*/ 81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9905" name="Group 16">
              <a:extLst>
                <a:ext uri="{FF2B5EF4-FFF2-40B4-BE49-F238E27FC236}">
                  <a16:creationId xmlns:a16="http://schemas.microsoft.com/office/drawing/2014/main" id="{7DAF1021-7014-47D5-B337-A1C1708B67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" y="2112"/>
              <a:ext cx="1584" cy="768"/>
              <a:chOff x="192" y="2160"/>
              <a:chExt cx="1584" cy="768"/>
            </a:xfrm>
          </p:grpSpPr>
          <p:sp>
            <p:nvSpPr>
              <p:cNvPr id="79913" name="Line 17">
                <a:extLst>
                  <a:ext uri="{FF2B5EF4-FFF2-40B4-BE49-F238E27FC236}">
                    <a16:creationId xmlns:a16="http://schemas.microsoft.com/office/drawing/2014/main" id="{AE8DBAFD-BE93-42FD-9167-BD589AA309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110" y="2160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914" name="Group 18">
                <a:extLst>
                  <a:ext uri="{FF2B5EF4-FFF2-40B4-BE49-F238E27FC236}">
                    <a16:creationId xmlns:a16="http://schemas.microsoft.com/office/drawing/2014/main" id="{6EA46AC9-E862-46D1-8416-F120B98F7B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2352"/>
                <a:ext cx="1584" cy="576"/>
                <a:chOff x="1440" y="1200"/>
                <a:chExt cx="1584" cy="576"/>
              </a:xfrm>
            </p:grpSpPr>
            <p:sp>
              <p:nvSpPr>
                <p:cNvPr id="79915" name="Rectangle 19">
                  <a:extLst>
                    <a:ext uri="{FF2B5EF4-FFF2-40B4-BE49-F238E27FC236}">
                      <a16:creationId xmlns:a16="http://schemas.microsoft.com/office/drawing/2014/main" id="{488CB05A-8E79-4452-A0C2-5BDB935C9E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200"/>
                  <a:ext cx="1584" cy="576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916" name="Rectangle 20">
                  <a:extLst>
                    <a:ext uri="{FF2B5EF4-FFF2-40B4-BE49-F238E27FC236}">
                      <a16:creationId xmlns:a16="http://schemas.microsoft.com/office/drawing/2014/main" id="{70AA6686-0035-45CD-ABE1-9A01B5DC6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78" y="1227"/>
                  <a:ext cx="955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1200" b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TypeCheckingVisitor</a:t>
                  </a:r>
                  <a:endParaRPr lang="en-US" altLang="en-US"/>
                </a:p>
              </p:txBody>
            </p:sp>
            <p:sp>
              <p:nvSpPr>
                <p:cNvPr id="79917" name="Line 21">
                  <a:extLst>
                    <a:ext uri="{FF2B5EF4-FFF2-40B4-BE49-F238E27FC236}">
                      <a16:creationId xmlns:a16="http://schemas.microsoft.com/office/drawing/2014/main" id="{95D16AD8-4CB6-4D85-BB2E-12F40E4187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40" y="1392"/>
                  <a:ext cx="1584" cy="12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918" name="Rectangle 22">
                  <a:extLst>
                    <a:ext uri="{FF2B5EF4-FFF2-40B4-BE49-F238E27FC236}">
                      <a16:creationId xmlns:a16="http://schemas.microsoft.com/office/drawing/2014/main" id="{48195D39-286A-4FDC-9A1B-3664752ED0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60" y="1474"/>
                  <a:ext cx="1527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1200" i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VisitAssignment( AssignmentNode )</a:t>
                  </a:r>
                </a:p>
                <a:p>
                  <a:r>
                    <a:rPr lang="en-US" altLang="en-US" sz="1200" i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VisitVariableRef( VariableRefNode )</a:t>
                  </a:r>
                  <a:endParaRPr lang="en-US" altLang="en-US"/>
                </a:p>
              </p:txBody>
            </p:sp>
          </p:grpSp>
        </p:grpSp>
        <p:grpSp>
          <p:nvGrpSpPr>
            <p:cNvPr id="79906" name="Group 23">
              <a:extLst>
                <a:ext uri="{FF2B5EF4-FFF2-40B4-BE49-F238E27FC236}">
                  <a16:creationId xmlns:a16="http://schemas.microsoft.com/office/drawing/2014/main" id="{0DAF117F-EFAF-43EA-8E76-DA0F718E60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112"/>
              <a:ext cx="1584" cy="768"/>
              <a:chOff x="1920" y="2304"/>
              <a:chExt cx="1584" cy="768"/>
            </a:xfrm>
          </p:grpSpPr>
          <p:sp>
            <p:nvSpPr>
              <p:cNvPr id="79907" name="Line 24">
                <a:extLst>
                  <a:ext uri="{FF2B5EF4-FFF2-40B4-BE49-F238E27FC236}">
                    <a16:creationId xmlns:a16="http://schemas.microsoft.com/office/drawing/2014/main" id="{0FDA288C-4FE7-48F5-B922-714972CB70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44" y="2304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908" name="Group 25">
                <a:extLst>
                  <a:ext uri="{FF2B5EF4-FFF2-40B4-BE49-F238E27FC236}">
                    <a16:creationId xmlns:a16="http://schemas.microsoft.com/office/drawing/2014/main" id="{0C438B8C-1C39-4A95-910E-90D5B40698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0" y="2496"/>
                <a:ext cx="1584" cy="576"/>
                <a:chOff x="1440" y="1200"/>
                <a:chExt cx="1584" cy="576"/>
              </a:xfrm>
            </p:grpSpPr>
            <p:sp>
              <p:nvSpPr>
                <p:cNvPr id="79909" name="Rectangle 26">
                  <a:extLst>
                    <a:ext uri="{FF2B5EF4-FFF2-40B4-BE49-F238E27FC236}">
                      <a16:creationId xmlns:a16="http://schemas.microsoft.com/office/drawing/2014/main" id="{8BEC4DE1-FCE9-4949-B70F-AB6E5CF85F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200"/>
                  <a:ext cx="1584" cy="576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910" name="Rectangle 27">
                  <a:extLst>
                    <a:ext uri="{FF2B5EF4-FFF2-40B4-BE49-F238E27FC236}">
                      <a16:creationId xmlns:a16="http://schemas.microsoft.com/office/drawing/2014/main" id="{6C53A19D-BF89-45A8-9307-3B0DDC63EF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78" y="1227"/>
                  <a:ext cx="1046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1200" b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CodeGeneratingVisitor</a:t>
                  </a:r>
                  <a:endParaRPr lang="en-US" altLang="en-US"/>
                </a:p>
              </p:txBody>
            </p:sp>
            <p:sp>
              <p:nvSpPr>
                <p:cNvPr id="79911" name="Line 28">
                  <a:extLst>
                    <a:ext uri="{FF2B5EF4-FFF2-40B4-BE49-F238E27FC236}">
                      <a16:creationId xmlns:a16="http://schemas.microsoft.com/office/drawing/2014/main" id="{83E5FA17-1B65-44CA-AB10-6E80DF1231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40" y="1392"/>
                  <a:ext cx="1584" cy="12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912" name="Rectangle 29">
                  <a:extLst>
                    <a:ext uri="{FF2B5EF4-FFF2-40B4-BE49-F238E27FC236}">
                      <a16:creationId xmlns:a16="http://schemas.microsoft.com/office/drawing/2014/main" id="{B37F5796-6A30-441A-A29F-DAAA59A153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60" y="1474"/>
                  <a:ext cx="1527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1200" i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VisitAssignment( AssignmentNode )</a:t>
                  </a:r>
                </a:p>
                <a:p>
                  <a:r>
                    <a:rPr lang="en-US" altLang="en-US" sz="1200" i="1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VisitVariableRef( VariableRefNode )</a:t>
                  </a:r>
                  <a:endParaRPr lang="en-US" altLang="en-US"/>
                </a:p>
              </p:txBody>
            </p:sp>
          </p:grpSp>
        </p:grpSp>
      </p:grpSp>
      <p:grpSp>
        <p:nvGrpSpPr>
          <p:cNvPr id="79876" name="Group 30">
            <a:extLst>
              <a:ext uri="{FF2B5EF4-FFF2-40B4-BE49-F238E27FC236}">
                <a16:creationId xmlns:a16="http://schemas.microsoft.com/office/drawing/2014/main" id="{BDF33105-2A78-465E-A3AD-DD3EBB865F98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609600"/>
            <a:ext cx="4124325" cy="2362200"/>
            <a:chOff x="2880" y="576"/>
            <a:chExt cx="2598" cy="1488"/>
          </a:xfrm>
        </p:grpSpPr>
        <p:sp>
          <p:nvSpPr>
            <p:cNvPr id="79878" name="Line 31">
              <a:extLst>
                <a:ext uri="{FF2B5EF4-FFF2-40B4-BE49-F238E27FC236}">
                  <a16:creationId xmlns:a16="http://schemas.microsoft.com/office/drawing/2014/main" id="{DBE7F9FC-D489-409C-B3A5-B3E0E0676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344"/>
              <a:ext cx="13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9879" name="Group 32">
              <a:extLst>
                <a:ext uri="{FF2B5EF4-FFF2-40B4-BE49-F238E27FC236}">
                  <a16:creationId xmlns:a16="http://schemas.microsoft.com/office/drawing/2014/main" id="{B6487D9C-A89F-4AB2-A268-E491AFC767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576"/>
              <a:ext cx="1294" cy="561"/>
              <a:chOff x="3600" y="576"/>
              <a:chExt cx="1294" cy="561"/>
            </a:xfrm>
          </p:grpSpPr>
          <p:sp>
            <p:nvSpPr>
              <p:cNvPr id="79899" name="Rectangle 33">
                <a:extLst>
                  <a:ext uri="{FF2B5EF4-FFF2-40B4-BE49-F238E27FC236}">
                    <a16:creationId xmlns:a16="http://schemas.microsoft.com/office/drawing/2014/main" id="{1EF72527-7734-499C-BD65-78651EA38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576"/>
                <a:ext cx="1294" cy="56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900" name="Rectangle 34">
                <a:extLst>
                  <a:ext uri="{FF2B5EF4-FFF2-40B4-BE49-F238E27FC236}">
                    <a16:creationId xmlns:a16="http://schemas.microsoft.com/office/drawing/2014/main" id="{FC36C2AD-85A3-4BC3-A649-6C6D653E82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6" y="624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Node</a:t>
                </a:r>
                <a:endParaRPr lang="en-US" altLang="en-US"/>
              </a:p>
            </p:txBody>
          </p:sp>
          <p:sp>
            <p:nvSpPr>
              <p:cNvPr id="79901" name="Line 35">
                <a:extLst>
                  <a:ext uri="{FF2B5EF4-FFF2-40B4-BE49-F238E27FC236}">
                    <a16:creationId xmlns:a16="http://schemas.microsoft.com/office/drawing/2014/main" id="{C55327B3-641A-4B2F-BCCA-1518A2688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768"/>
                <a:ext cx="129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02" name="Rectangle 36">
                <a:extLst>
                  <a:ext uri="{FF2B5EF4-FFF2-40B4-BE49-F238E27FC236}">
                    <a16:creationId xmlns:a16="http://schemas.microsoft.com/office/drawing/2014/main" id="{996447CD-BD1C-4B4E-BB70-1CCB07D5B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912"/>
                <a:ext cx="9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Accept( NodeVisitor v )</a:t>
                </a:r>
                <a:endParaRPr lang="en-US" altLang="en-US"/>
              </a:p>
            </p:txBody>
          </p:sp>
        </p:grpSp>
        <p:grpSp>
          <p:nvGrpSpPr>
            <p:cNvPr id="79880" name="Group 37">
              <a:extLst>
                <a:ext uri="{FF2B5EF4-FFF2-40B4-BE49-F238E27FC236}">
                  <a16:creationId xmlns:a16="http://schemas.microsoft.com/office/drawing/2014/main" id="{54BB7BBA-AA5D-489A-B4A8-E0A9AE8B35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1140"/>
              <a:ext cx="262" cy="202"/>
              <a:chOff x="4260" y="1137"/>
              <a:chExt cx="262" cy="202"/>
            </a:xfrm>
          </p:grpSpPr>
          <p:sp>
            <p:nvSpPr>
              <p:cNvPr id="79893" name="Line 38">
                <a:extLst>
                  <a:ext uri="{FF2B5EF4-FFF2-40B4-BE49-F238E27FC236}">
                    <a16:creationId xmlns:a16="http://schemas.microsoft.com/office/drawing/2014/main" id="{B01A382E-6979-4DB8-ABEE-2FC34B46FE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2" y="1137"/>
                <a:ext cx="1" cy="20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4" name="Freeform 39">
                <a:extLst>
                  <a:ext uri="{FF2B5EF4-FFF2-40B4-BE49-F238E27FC236}">
                    <a16:creationId xmlns:a16="http://schemas.microsoft.com/office/drawing/2014/main" id="{69156E96-1AF0-4DF5-8C1A-FAF77DAC6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1218"/>
                <a:ext cx="262" cy="121"/>
              </a:xfrm>
              <a:custGeom>
                <a:avLst/>
                <a:gdLst>
                  <a:gd name="T0" fmla="*/ 350 w 161"/>
                  <a:gd name="T1" fmla="*/ 0 h 121"/>
                  <a:gd name="T2" fmla="*/ 693 w 161"/>
                  <a:gd name="T3" fmla="*/ 121 h 121"/>
                  <a:gd name="T4" fmla="*/ 0 w 161"/>
                  <a:gd name="T5" fmla="*/ 121 h 121"/>
                  <a:gd name="T6" fmla="*/ 350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5" name="Line 40">
                <a:extLst>
                  <a:ext uri="{FF2B5EF4-FFF2-40B4-BE49-F238E27FC236}">
                    <a16:creationId xmlns:a16="http://schemas.microsoft.com/office/drawing/2014/main" id="{4B6E0742-4409-4848-AE70-6EA316493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2" y="1137"/>
                <a:ext cx="1" cy="20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6" name="Freeform 41">
                <a:extLst>
                  <a:ext uri="{FF2B5EF4-FFF2-40B4-BE49-F238E27FC236}">
                    <a16:creationId xmlns:a16="http://schemas.microsoft.com/office/drawing/2014/main" id="{66E078CB-5D61-4AD0-974C-6C2133B8BE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1218"/>
                <a:ext cx="262" cy="121"/>
              </a:xfrm>
              <a:custGeom>
                <a:avLst/>
                <a:gdLst>
                  <a:gd name="T0" fmla="*/ 350 w 161"/>
                  <a:gd name="T1" fmla="*/ 0 h 121"/>
                  <a:gd name="T2" fmla="*/ 693 w 161"/>
                  <a:gd name="T3" fmla="*/ 121 h 121"/>
                  <a:gd name="T4" fmla="*/ 0 w 161"/>
                  <a:gd name="T5" fmla="*/ 121 h 121"/>
                  <a:gd name="T6" fmla="*/ 350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7" name="Line 42">
                <a:extLst>
                  <a:ext uri="{FF2B5EF4-FFF2-40B4-BE49-F238E27FC236}">
                    <a16:creationId xmlns:a16="http://schemas.microsoft.com/office/drawing/2014/main" id="{F71288B3-64D7-4EC9-BF07-A824227EFA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2" y="1137"/>
                <a:ext cx="1" cy="20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8" name="Freeform 43">
                <a:extLst>
                  <a:ext uri="{FF2B5EF4-FFF2-40B4-BE49-F238E27FC236}">
                    <a16:creationId xmlns:a16="http://schemas.microsoft.com/office/drawing/2014/main" id="{80B26599-B94F-4396-AA86-94D6AB6D5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1218"/>
                <a:ext cx="262" cy="121"/>
              </a:xfrm>
              <a:custGeom>
                <a:avLst/>
                <a:gdLst>
                  <a:gd name="T0" fmla="*/ 350 w 161"/>
                  <a:gd name="T1" fmla="*/ 0 h 121"/>
                  <a:gd name="T2" fmla="*/ 693 w 161"/>
                  <a:gd name="T3" fmla="*/ 121 h 121"/>
                  <a:gd name="T4" fmla="*/ 0 w 161"/>
                  <a:gd name="T5" fmla="*/ 121 h 121"/>
                  <a:gd name="T6" fmla="*/ 350 w 161"/>
                  <a:gd name="T7" fmla="*/ 0 h 1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121">
                    <a:moveTo>
                      <a:pt x="81" y="0"/>
                    </a:moveTo>
                    <a:lnTo>
                      <a:pt x="161" y="121"/>
                    </a:lnTo>
                    <a:lnTo>
                      <a:pt x="0" y="121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9881" name="Group 44">
              <a:extLst>
                <a:ext uri="{FF2B5EF4-FFF2-40B4-BE49-F238E27FC236}">
                  <a16:creationId xmlns:a16="http://schemas.microsoft.com/office/drawing/2014/main" id="{7D9A2023-0CF2-4065-9B7E-75200CA940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1206" cy="720"/>
              <a:chOff x="2880" y="1344"/>
              <a:chExt cx="1206" cy="720"/>
            </a:xfrm>
          </p:grpSpPr>
          <p:sp>
            <p:nvSpPr>
              <p:cNvPr id="79888" name="Rectangle 45">
                <a:extLst>
                  <a:ext uri="{FF2B5EF4-FFF2-40B4-BE49-F238E27FC236}">
                    <a16:creationId xmlns:a16="http://schemas.microsoft.com/office/drawing/2014/main" id="{0333EBB6-39C9-4F98-9877-13339F35F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541"/>
                <a:ext cx="1206" cy="52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889" name="Rectangle 46">
                <a:extLst>
                  <a:ext uri="{FF2B5EF4-FFF2-40B4-BE49-F238E27FC236}">
                    <a16:creationId xmlns:a16="http://schemas.microsoft.com/office/drawing/2014/main" id="{F2AEA4F7-B80B-4618-AAAF-D55A0BC11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8" y="1584"/>
                <a:ext cx="76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VariableRefNode</a:t>
                </a:r>
                <a:endParaRPr lang="en-US" altLang="en-US"/>
              </a:p>
            </p:txBody>
          </p:sp>
          <p:sp>
            <p:nvSpPr>
              <p:cNvPr id="79890" name="Line 47">
                <a:extLst>
                  <a:ext uri="{FF2B5EF4-FFF2-40B4-BE49-F238E27FC236}">
                    <a16:creationId xmlns:a16="http://schemas.microsoft.com/office/drawing/2014/main" id="{3FC08641-A8CB-481F-B78D-367AA40126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12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1" name="Line 48">
                <a:extLst>
                  <a:ext uri="{FF2B5EF4-FFF2-40B4-BE49-F238E27FC236}">
                    <a16:creationId xmlns:a16="http://schemas.microsoft.com/office/drawing/2014/main" id="{86C2EE63-D737-4B6D-B10B-16D08649BB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14" y="1344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2" name="Rectangle 49">
                <a:extLst>
                  <a:ext uri="{FF2B5EF4-FFF2-40B4-BE49-F238E27FC236}">
                    <a16:creationId xmlns:a16="http://schemas.microsoft.com/office/drawing/2014/main" id="{5933156B-F575-4984-9E26-C9091A20F3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776"/>
                <a:ext cx="109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Accept(NodeVisitor v)</a:t>
                </a:r>
              </a:p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{v-&gt;VisitVariableRef(this)}</a:t>
                </a:r>
                <a:endParaRPr lang="en-US" altLang="en-US"/>
              </a:p>
            </p:txBody>
          </p:sp>
        </p:grpSp>
        <p:grpSp>
          <p:nvGrpSpPr>
            <p:cNvPr id="79882" name="Group 50">
              <a:extLst>
                <a:ext uri="{FF2B5EF4-FFF2-40B4-BE49-F238E27FC236}">
                  <a16:creationId xmlns:a16="http://schemas.microsoft.com/office/drawing/2014/main" id="{87887738-ED8A-4B44-9923-098FC4AE9A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344"/>
              <a:ext cx="1206" cy="720"/>
              <a:chOff x="4272" y="1344"/>
              <a:chExt cx="1206" cy="720"/>
            </a:xfrm>
          </p:grpSpPr>
          <p:sp>
            <p:nvSpPr>
              <p:cNvPr id="79883" name="Rectangle 51">
                <a:extLst>
                  <a:ext uri="{FF2B5EF4-FFF2-40B4-BE49-F238E27FC236}">
                    <a16:creationId xmlns:a16="http://schemas.microsoft.com/office/drawing/2014/main" id="{C3ADB5B1-733A-4980-A176-9A933E34D3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541"/>
                <a:ext cx="1206" cy="52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884" name="Rectangle 52">
                <a:extLst>
                  <a:ext uri="{FF2B5EF4-FFF2-40B4-BE49-F238E27FC236}">
                    <a16:creationId xmlns:a16="http://schemas.microsoft.com/office/drawing/2014/main" id="{5C1796F0-7C98-46E6-9C43-BD1E05BF8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0" y="1584"/>
                <a:ext cx="78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AssignmentNode</a:t>
                </a:r>
                <a:endParaRPr lang="en-US" altLang="en-US"/>
              </a:p>
            </p:txBody>
          </p:sp>
          <p:sp>
            <p:nvSpPr>
              <p:cNvPr id="79885" name="Line 53">
                <a:extLst>
                  <a:ext uri="{FF2B5EF4-FFF2-40B4-BE49-F238E27FC236}">
                    <a16:creationId xmlns:a16="http://schemas.microsoft.com/office/drawing/2014/main" id="{2582C85D-8011-453D-BD5E-3E13AB42F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72" y="1728"/>
                <a:ext cx="1206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86" name="Line 54">
                <a:extLst>
                  <a:ext uri="{FF2B5EF4-FFF2-40B4-BE49-F238E27FC236}">
                    <a16:creationId xmlns:a16="http://schemas.microsoft.com/office/drawing/2014/main" id="{EA78AD3B-232D-447D-8970-CD02A36FA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06" y="1344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87" name="Rectangle 55">
                <a:extLst>
                  <a:ext uri="{FF2B5EF4-FFF2-40B4-BE49-F238E27FC236}">
                    <a16:creationId xmlns:a16="http://schemas.microsoft.com/office/drawing/2014/main" id="{381A0A71-CBC6-4EAD-A119-0C69C6576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1776"/>
                <a:ext cx="109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Accept(NodeVisitor v)</a:t>
                </a:r>
              </a:p>
              <a:p>
                <a:r>
                  <a:rPr lang="en-US" altLang="en-US" sz="12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{v-&gt;VisitAssignment(this)}</a:t>
                </a:r>
                <a:endParaRPr lang="en-US" altLang="en-US"/>
              </a:p>
            </p:txBody>
          </p:sp>
        </p:grpSp>
      </p:grpSp>
      <p:sp>
        <p:nvSpPr>
          <p:cNvPr id="79877" name="Rectangle 56">
            <a:extLst>
              <a:ext uri="{FF2B5EF4-FFF2-40B4-BE49-F238E27FC236}">
                <a16:creationId xmlns:a16="http://schemas.microsoft.com/office/drawing/2014/main" id="{B3581CB2-AD16-4FCA-B6F7-364DC9A0482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Nodes accept visitors and call appropriate method of the visitor</a:t>
            </a:r>
          </a:p>
          <a:p>
            <a:pPr eaLnBrk="1" hangingPunct="1"/>
            <a:r>
              <a:rPr lang="en-US" altLang="en-US" sz="2000"/>
              <a:t>Visitors implement the operations and have one method for each type of node they visit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F516530-3CFB-4B69-91DF-C16BBAAE1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993C6F38-95DC-4669-AEC2-99A25512A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31875"/>
            <a:ext cx="83343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Abstracting the common structure of the contextual analyzer and the code generator, we can make use of the </a:t>
            </a:r>
            <a:r>
              <a:rPr lang="en-US" altLang="en-US" i="1"/>
              <a:t>visitor</a:t>
            </a:r>
            <a:r>
              <a:rPr lang="en-US" altLang="en-US"/>
              <a:t> design pattern. The Visitor interface specifies a collection of visitor methods which must be implemented by any particular tree traversal.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6793EEFA-8AFD-4EFF-8A83-2B4D3875E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43200"/>
            <a:ext cx="9144000" cy="1552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interface Visitor {</a:t>
            </a:r>
          </a:p>
          <a:p>
            <a:r>
              <a:rPr lang="en-US" altLang="en-US"/>
              <a:t> public Object visitProgram(Program prog, Object arg);</a:t>
            </a:r>
          </a:p>
          <a:p>
            <a:r>
              <a:rPr lang="en-US" altLang="en-US"/>
              <a:t> public Object visitAssignCommand(AssignCommand com, Object arg);</a:t>
            </a:r>
          </a:p>
          <a:p>
            <a:r>
              <a:rPr lang="en-US" altLang="en-US"/>
              <a:t> … }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AA107D2F-B662-4724-89F7-F9B641F92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3351213" cy="10064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to allow a result to be returned:</a:t>
            </a:r>
          </a:p>
          <a:p>
            <a:r>
              <a:rPr lang="en-US" altLang="en-US" sz="2000"/>
              <a:t>e.g. the type of an expression,</a:t>
            </a:r>
          </a:p>
          <a:p>
            <a:r>
              <a:rPr lang="en-US" altLang="en-US" sz="2000"/>
              <a:t>during type checking</a:t>
            </a:r>
          </a:p>
        </p:txBody>
      </p:sp>
      <p:sp>
        <p:nvSpPr>
          <p:cNvPr id="80902" name="Line 6">
            <a:extLst>
              <a:ext uri="{FF2B5EF4-FFF2-40B4-BE49-F238E27FC236}">
                <a16:creationId xmlns:a16="http://schemas.microsoft.com/office/drawing/2014/main" id="{C1A8D26D-FB8A-4C6C-85D0-A69FDB4CF4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8862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9093BCFA-B011-4908-8D80-0CF7854E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724400"/>
            <a:ext cx="4124325" cy="13112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to allow additional information to be</a:t>
            </a:r>
          </a:p>
          <a:p>
            <a:r>
              <a:rPr lang="en-US" altLang="en-US" sz="2000"/>
              <a:t>supplied: e.g. during code generation</a:t>
            </a:r>
          </a:p>
          <a:p>
            <a:r>
              <a:rPr lang="en-US" altLang="en-US" sz="2000"/>
              <a:t>this parameter holds information about</a:t>
            </a:r>
          </a:p>
          <a:p>
            <a:r>
              <a:rPr lang="en-US" altLang="en-US" sz="2000"/>
              <a:t>the size of the object code</a:t>
            </a:r>
          </a:p>
        </p:txBody>
      </p:sp>
      <p:sp>
        <p:nvSpPr>
          <p:cNvPr id="80904" name="Line 8">
            <a:extLst>
              <a:ext uri="{FF2B5EF4-FFF2-40B4-BE49-F238E27FC236}">
                <a16:creationId xmlns:a16="http://schemas.microsoft.com/office/drawing/2014/main" id="{C4AD9889-AC1E-476D-9128-CAD0E6AB37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1340AFAD-2547-4084-812A-9FA74AE7C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9DD6282A-C73A-40F5-B3D4-169B45EEA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31875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contextual analyzer and the code generator are implemented as classes that implement the Visitor interface. For example: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88975913-257D-469B-ADDC-8CE04D267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57400"/>
            <a:ext cx="8534400" cy="3378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class Checker implements Visitor {</a:t>
            </a:r>
          </a:p>
          <a:p>
            <a:r>
              <a:rPr lang="en-US" altLang="en-US"/>
              <a:t> … </a:t>
            </a:r>
          </a:p>
          <a:p>
            <a:r>
              <a:rPr lang="en-US" altLang="en-US"/>
              <a:t> public Object checkIfCommand(IfCommand com, Object arg) {</a:t>
            </a:r>
          </a:p>
          <a:p>
            <a:r>
              <a:rPr lang="en-US" altLang="en-US"/>
              <a:t> … checkExpression(com.E) … </a:t>
            </a:r>
          </a:p>
          <a:p>
            <a:r>
              <a:rPr lang="en-US" altLang="en-US"/>
              <a:t>   … checkCommand(com.C1)… checkCommand(com.C2)…</a:t>
            </a:r>
          </a:p>
          <a:p>
            <a:r>
              <a:rPr lang="en-US" altLang="en-US"/>
              <a:t> … }</a:t>
            </a:r>
          </a:p>
          <a:p>
            <a:endParaRPr lang="en-US" altLang="en-US"/>
          </a:p>
          <a:p>
            <a:r>
              <a:rPr lang="en-US" altLang="en-US"/>
              <a:t>… 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7CAF2354-8BE4-4FB3-8EEE-0E09984A8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45916F8D-9721-4365-AA61-FF58F5C52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765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There is one further complication. How would we implement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512A9A85-DF14-4891-B2CD-2B44AE785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76400"/>
            <a:ext cx="6550025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Object checkCommand(Command com, Object arg)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C5969ABD-2233-425B-A9C2-EF6A6C1B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676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?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8FC47CF2-FE71-4221-9FAA-870CBD087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86661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/>
              <a:t>com</a:t>
            </a:r>
            <a:r>
              <a:rPr lang="en-US" altLang="en-US"/>
              <a:t> is an instance of one of the classes IfCommand, WhileCommand</a:t>
            </a:r>
          </a:p>
          <a:p>
            <a:r>
              <a:rPr lang="en-US" altLang="en-US"/>
              <a:t>etc. Within checkCommand we should call the appropriate </a:t>
            </a:r>
            <a:r>
              <a:rPr lang="en-US" altLang="en-US" i="1"/>
              <a:t>check</a:t>
            </a:r>
            <a:endParaRPr lang="en-US" altLang="en-US"/>
          </a:p>
          <a:p>
            <a:r>
              <a:rPr lang="en-US" altLang="en-US"/>
              <a:t>method, but which one? We would need a messy series of tests using</a:t>
            </a:r>
          </a:p>
          <a:p>
            <a:r>
              <a:rPr lang="en-US" altLang="en-US" i="1"/>
              <a:t>instanceof</a:t>
            </a:r>
            <a:r>
              <a:rPr lang="en-US" altLang="en-US"/>
              <a:t>: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ECBF1DF8-4EDA-450A-9C2C-02E620031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87813"/>
            <a:ext cx="7696200" cy="10064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if (com instanceof IfCommand) checkIfCommand(com, arg)</a:t>
            </a:r>
          </a:p>
          <a:p>
            <a:r>
              <a:rPr lang="en-US" altLang="en-US" sz="2000"/>
              <a:t>else if (com instanceof WhileCommand) checkWhileCommand(com, arg)</a:t>
            </a:r>
          </a:p>
          <a:p>
            <a:r>
              <a:rPr lang="en-US" altLang="en-US" sz="2000"/>
              <a:t>else …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C8E04A-944E-4494-872F-271219DE4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en-US"/>
              <a:t>Type Rules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943A298-E1C7-4716-8468-CB89CE5AD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 order to "tame" the behaviour of programs we can make more or less restrictive type rules</a:t>
            </a:r>
          </a:p>
          <a:p>
            <a:pPr eaLnBrk="1" hangingPunct="1"/>
            <a:r>
              <a:rPr lang="en-GB" altLang="en-US"/>
              <a:t>The validity of these rules is controlled by type checking</a:t>
            </a:r>
          </a:p>
          <a:p>
            <a:pPr eaLnBrk="1" hangingPunct="1"/>
            <a:r>
              <a:rPr lang="en-GB" altLang="en-US"/>
              <a:t>Details depend upon the type system</a:t>
            </a:r>
          </a:p>
          <a:p>
            <a:pPr lvl="1" eaLnBrk="1" hangingPunct="1"/>
            <a:r>
              <a:rPr lang="en-GB" altLang="en-US"/>
              <a:t>Type systems can be very complicated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EBED5429-BF22-48D2-923C-8D25F3D12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B11417E0-2B93-4E88-BF7A-00F6C7117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066800"/>
            <a:ext cx="8474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w Cen MT" panose="020B0602020104020603" pitchFamily="34" charset="0"/>
              </a:rPr>
              <a:t>Instead of a long sequence of </a:t>
            </a:r>
            <a:r>
              <a:rPr lang="en-US" altLang="en-US" i="1">
                <a:latin typeface="Tw Cen MT" panose="020B0602020104020603" pitchFamily="34" charset="0"/>
              </a:rPr>
              <a:t>instanceof</a:t>
            </a:r>
            <a:r>
              <a:rPr lang="en-US" altLang="en-US">
                <a:latin typeface="Tw Cen MT" panose="020B0602020104020603" pitchFamily="34" charset="0"/>
              </a:rPr>
              <a:t> tests, we define a </a:t>
            </a:r>
            <a:r>
              <a:rPr lang="en-US" altLang="en-US" i="1">
                <a:latin typeface="Tw Cen MT" panose="020B0602020104020603" pitchFamily="34" charset="0"/>
              </a:rPr>
              <a:t>visit</a:t>
            </a:r>
            <a:r>
              <a:rPr lang="en-US" altLang="en-US">
                <a:latin typeface="Tw Cen MT" panose="020B0602020104020603" pitchFamily="34" charset="0"/>
              </a:rPr>
              <a:t>  method in every AST class. It is given a visitor object (for example, an object of class Checker) and simply applies the correct visitor method to itself.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F600E39-7CD5-4A41-B326-12FA69E4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593975"/>
            <a:ext cx="5589588" cy="22828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class IfCommand extends Command {</a:t>
            </a:r>
          </a:p>
          <a:p>
            <a:r>
              <a:rPr lang="en-US" altLang="en-US"/>
              <a:t>   … </a:t>
            </a:r>
          </a:p>
          <a:p>
            <a:r>
              <a:rPr lang="en-US" altLang="en-US"/>
              <a:t>   public Object visit(Visitor v, Object arg) {</a:t>
            </a:r>
          </a:p>
          <a:p>
            <a:r>
              <a:rPr lang="en-US" altLang="en-US"/>
              <a:t>      return v.visitIfCommand(this, arg);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  <p:sp>
        <p:nvSpPr>
          <p:cNvPr id="83973" name="Text Box 5">
            <a:extLst>
              <a:ext uri="{FF2B5EF4-FFF2-40B4-BE49-F238E27FC236}">
                <a16:creationId xmlns:a16="http://schemas.microsoft.com/office/drawing/2014/main" id="{226387DD-BA62-4821-A07A-D4DC15EFC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8538"/>
            <a:ext cx="84185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w Cen MT" panose="020B0602020104020603" pitchFamily="34" charset="0"/>
              </a:rPr>
              <a:t>Instead of calling     checkCommand(com.C1,arg)     we just call</a:t>
            </a:r>
          </a:p>
          <a:p>
            <a:r>
              <a:rPr lang="en-US" altLang="en-US">
                <a:latin typeface="Tw Cen MT" panose="020B0602020104020603" pitchFamily="34" charset="0"/>
              </a:rPr>
              <a:t>com.C1.visit(this, arg)    (</a:t>
            </a:r>
            <a:r>
              <a:rPr lang="en-US" altLang="en-US" i="1">
                <a:latin typeface="Tw Cen MT" panose="020B0602020104020603" pitchFamily="34" charset="0"/>
              </a:rPr>
              <a:t>this </a:t>
            </a:r>
            <a:r>
              <a:rPr lang="en-US" altLang="en-US">
                <a:latin typeface="Tw Cen MT" panose="020B0602020104020603" pitchFamily="34" charset="0"/>
              </a:rPr>
              <a:t>refers to the current Visitor object).</a:t>
            </a:r>
          </a:p>
          <a:p>
            <a:r>
              <a:rPr lang="en-US" altLang="en-US">
                <a:latin typeface="Tw Cen MT" panose="020B0602020104020603" pitchFamily="34" charset="0"/>
              </a:rPr>
              <a:t>We exploit the fact that </a:t>
            </a:r>
            <a:r>
              <a:rPr lang="en-US" altLang="en-US" i="1">
                <a:latin typeface="Tw Cen MT" panose="020B0602020104020603" pitchFamily="34" charset="0"/>
              </a:rPr>
              <a:t>com</a:t>
            </a:r>
            <a:r>
              <a:rPr lang="en-US" altLang="en-US">
                <a:latin typeface="Tw Cen MT" panose="020B0602020104020603" pitchFamily="34" charset="0"/>
              </a:rPr>
              <a:t> “knows” which class it is an instance of.</a:t>
            </a:r>
          </a:p>
          <a:p>
            <a:r>
              <a:rPr lang="en-US" altLang="en-US">
                <a:latin typeface="Tw Cen MT" panose="020B0602020104020603" pitchFamily="34" charset="0"/>
              </a:rPr>
              <a:t>This approach is more in the spirit of OO programming.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0639380-0D74-4D32-9943-FC21063D3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80350B86-9EB0-4513-A6AB-E09C9975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31875"/>
            <a:ext cx="7727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class </a:t>
            </a:r>
            <a:r>
              <a:rPr lang="en-US" altLang="en-US" i="1"/>
              <a:t>Checker</a:t>
            </a:r>
            <a:r>
              <a:rPr lang="en-US" altLang="en-US"/>
              <a:t> defines </a:t>
            </a:r>
            <a:r>
              <a:rPr lang="en-US" altLang="en-US" i="1"/>
              <a:t>checkIfCommand</a:t>
            </a:r>
            <a:r>
              <a:rPr lang="en-US" altLang="en-US"/>
              <a:t> etc., but there is no </a:t>
            </a:r>
            <a:r>
              <a:rPr lang="en-US" altLang="en-US" i="1"/>
              <a:t>checkCommand</a:t>
            </a:r>
            <a:r>
              <a:rPr lang="en-US" altLang="en-US"/>
              <a:t> method.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21C09C40-2A03-46DA-9CA3-790749594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1946275"/>
            <a:ext cx="796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do contextual analysis, we create an object of class </a:t>
            </a:r>
            <a:r>
              <a:rPr lang="en-US" altLang="en-US" i="1"/>
              <a:t>Checker</a:t>
            </a:r>
            <a:r>
              <a:rPr lang="en-US" altLang="en-US"/>
              <a:t>:</a:t>
            </a: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B280C199-58BE-4D47-B6EB-34D82A358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2479675"/>
            <a:ext cx="494665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Checker theChecker = new Checker( );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568CB213-59ED-4591-92CF-E380C16A5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3165475"/>
            <a:ext cx="674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and apply the top-level checking function to the AST:</a:t>
            </a: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A353CEF7-E5E2-43BC-BB9A-3F97785DC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657600"/>
            <a:ext cx="50038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theChecker.visitProgram(theAST,null);</a:t>
            </a:r>
          </a:p>
        </p:txBody>
      </p:sp>
      <p:sp>
        <p:nvSpPr>
          <p:cNvPr id="85000" name="Text Box 8">
            <a:extLst>
              <a:ext uri="{FF2B5EF4-FFF2-40B4-BE49-F238E27FC236}">
                <a16:creationId xmlns:a16="http://schemas.microsoft.com/office/drawing/2014/main" id="{4428F85B-AC66-4EFE-A1C6-9A17D47ED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733800"/>
            <a:ext cx="1857375" cy="10064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this parameter is</a:t>
            </a:r>
          </a:p>
          <a:p>
            <a:r>
              <a:rPr lang="en-US" altLang="en-US" sz="2000"/>
              <a:t>only used by the</a:t>
            </a:r>
          </a:p>
          <a:p>
            <a:r>
              <a:rPr lang="en-US" altLang="en-US" sz="2000"/>
              <a:t>code generator</a:t>
            </a:r>
          </a:p>
        </p:txBody>
      </p:sp>
      <p:sp>
        <p:nvSpPr>
          <p:cNvPr id="85001" name="Line 9">
            <a:extLst>
              <a:ext uri="{FF2B5EF4-FFF2-40B4-BE49-F238E27FC236}">
                <a16:creationId xmlns:a16="http://schemas.microsoft.com/office/drawing/2014/main" id="{B1D228A6-4531-4F56-BE1A-3B21D9EDB4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40386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Text Box 10">
            <a:extLst>
              <a:ext uri="{FF2B5EF4-FFF2-40B4-BE49-F238E27FC236}">
                <a16:creationId xmlns:a16="http://schemas.microsoft.com/office/drawing/2014/main" id="{BE7DDD2C-1C3B-4DE1-86E2-DB3C20458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4384675"/>
            <a:ext cx="4487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within </a:t>
            </a:r>
            <a:r>
              <a:rPr lang="en-US" altLang="en-US" i="1"/>
              <a:t>visitProgram</a:t>
            </a:r>
            <a:r>
              <a:rPr lang="en-US" altLang="en-US"/>
              <a:t> we get the call</a:t>
            </a:r>
          </a:p>
        </p:txBody>
      </p:sp>
      <p:sp>
        <p:nvSpPr>
          <p:cNvPr id="85003" name="Text Box 11">
            <a:extLst>
              <a:ext uri="{FF2B5EF4-FFF2-40B4-BE49-F238E27FC236}">
                <a16:creationId xmlns:a16="http://schemas.microsoft.com/office/drawing/2014/main" id="{1D547533-36B6-45E0-B599-07799C1A5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76800"/>
            <a:ext cx="3203575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theAST.C.visit(this,null)</a:t>
            </a:r>
          </a:p>
        </p:txBody>
      </p:sp>
      <p:sp>
        <p:nvSpPr>
          <p:cNvPr id="85004" name="Text Box 12">
            <a:extLst>
              <a:ext uri="{FF2B5EF4-FFF2-40B4-BE49-F238E27FC236}">
                <a16:creationId xmlns:a16="http://schemas.microsoft.com/office/drawing/2014/main" id="{FC0F636C-7A73-4B64-8831-F55884D0C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562600"/>
            <a:ext cx="2876550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because </a:t>
            </a:r>
            <a:r>
              <a:rPr lang="en-US" altLang="en-US" sz="2000" i="1"/>
              <a:t>Program </a:t>
            </a:r>
            <a:r>
              <a:rPr lang="en-US" altLang="en-US" sz="2000"/>
              <a:t>contains</a:t>
            </a:r>
          </a:p>
          <a:p>
            <a:r>
              <a:rPr lang="en-US" altLang="en-US" sz="2000" i="1"/>
              <a:t>Command C;</a:t>
            </a:r>
            <a:endParaRPr lang="en-US" altLang="en-US" sz="2000"/>
          </a:p>
        </p:txBody>
      </p:sp>
      <p:sp>
        <p:nvSpPr>
          <p:cNvPr id="85005" name="Line 13">
            <a:extLst>
              <a:ext uri="{FF2B5EF4-FFF2-40B4-BE49-F238E27FC236}">
                <a16:creationId xmlns:a16="http://schemas.microsoft.com/office/drawing/2014/main" id="{E1815CE6-C334-4CC5-9B17-F019D02576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5257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Text Box 14">
            <a:extLst>
              <a:ext uri="{FF2B5EF4-FFF2-40B4-BE49-F238E27FC236}">
                <a16:creationId xmlns:a16="http://schemas.microsoft.com/office/drawing/2014/main" id="{FD963815-EA08-42F4-8A41-47B91890B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562600"/>
            <a:ext cx="4508500" cy="70167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refers to </a:t>
            </a:r>
            <a:r>
              <a:rPr lang="en-US" altLang="en-US" sz="2000" i="1"/>
              <a:t>theChecker</a:t>
            </a:r>
            <a:r>
              <a:rPr lang="en-US" altLang="en-US" sz="2000"/>
              <a:t> because </a:t>
            </a:r>
            <a:r>
              <a:rPr lang="en-US" altLang="en-US" sz="2000" i="1"/>
              <a:t>visitProgram</a:t>
            </a:r>
            <a:endParaRPr lang="en-US" altLang="en-US" sz="2000"/>
          </a:p>
          <a:p>
            <a:r>
              <a:rPr lang="en-US" altLang="en-US" sz="2000"/>
              <a:t>is defined within </a:t>
            </a:r>
            <a:r>
              <a:rPr lang="en-US" altLang="en-US" sz="2000" i="1"/>
              <a:t>Checker</a:t>
            </a:r>
            <a:endParaRPr lang="en-US" altLang="en-US" sz="2000"/>
          </a:p>
        </p:txBody>
      </p:sp>
      <p:sp>
        <p:nvSpPr>
          <p:cNvPr id="85007" name="Line 15">
            <a:extLst>
              <a:ext uri="{FF2B5EF4-FFF2-40B4-BE49-F238E27FC236}">
                <a16:creationId xmlns:a16="http://schemas.microsoft.com/office/drawing/2014/main" id="{2B2F1258-C872-47A4-892F-6EAB089283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5257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41170529-029E-42F6-B467-ABC7E3B10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Visitor Design Pattern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7D5F16DA-1077-4DE7-B574-9BA207F33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00" y="1260475"/>
            <a:ext cx="805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the </a:t>
            </a:r>
            <a:r>
              <a:rPr lang="en-US" altLang="en-US" i="1"/>
              <a:t>Command</a:t>
            </a:r>
            <a:r>
              <a:rPr lang="en-US" altLang="en-US"/>
              <a:t>  </a:t>
            </a:r>
            <a:r>
              <a:rPr lang="en-US" altLang="en-US" i="1"/>
              <a:t>C</a:t>
            </a:r>
            <a:r>
              <a:rPr lang="en-US" altLang="en-US"/>
              <a:t> within </a:t>
            </a:r>
            <a:r>
              <a:rPr lang="en-US" altLang="en-US" i="1"/>
              <a:t>theAST </a:t>
            </a:r>
            <a:r>
              <a:rPr lang="en-US" altLang="en-US"/>
              <a:t>is an </a:t>
            </a:r>
            <a:r>
              <a:rPr lang="en-US" altLang="en-US" i="1"/>
              <a:t>IfCommand</a:t>
            </a:r>
            <a:r>
              <a:rPr lang="en-US" altLang="en-US"/>
              <a:t> then the call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0C9D8185-6C56-49A4-919B-5A45B005B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75" y="1676400"/>
            <a:ext cx="4149725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theAST.C.visit(theChecker,null)</a:t>
            </a:r>
          </a:p>
        </p:txBody>
      </p:sp>
      <p:sp>
        <p:nvSpPr>
          <p:cNvPr id="86021" name="Text Box 5">
            <a:extLst>
              <a:ext uri="{FF2B5EF4-FFF2-40B4-BE49-F238E27FC236}">
                <a16:creationId xmlns:a16="http://schemas.microsoft.com/office/drawing/2014/main" id="{8E018C71-175B-42A9-BA0B-F710B0234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209800"/>
            <a:ext cx="166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will execute</a:t>
            </a: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09BC56B6-5BCD-4A18-A175-8B674C964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75" y="2590800"/>
            <a:ext cx="4597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theChecker.visitIfCommand(C,null)</a:t>
            </a:r>
          </a:p>
        </p:txBody>
      </p:sp>
      <p:sp>
        <p:nvSpPr>
          <p:cNvPr id="86023" name="Text Box 7">
            <a:extLst>
              <a:ext uri="{FF2B5EF4-FFF2-40B4-BE49-F238E27FC236}">
                <a16:creationId xmlns:a16="http://schemas.microsoft.com/office/drawing/2014/main" id="{0BB6CB88-410A-4CD6-8E4E-F13BFA802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3124200"/>
            <a:ext cx="3052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which is what we want.</a:t>
            </a:r>
          </a:p>
        </p:txBody>
      </p:sp>
      <p:sp>
        <p:nvSpPr>
          <p:cNvPr id="86024" name="Text Box 8">
            <a:extLst>
              <a:ext uri="{FF2B5EF4-FFF2-40B4-BE49-F238E27FC236}">
                <a16:creationId xmlns:a16="http://schemas.microsoft.com/office/drawing/2014/main" id="{70924938-172A-4511-A80F-A542BD41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3857625"/>
            <a:ext cx="841851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summary, the visitor design pattern consists of</a:t>
            </a:r>
          </a:p>
          <a:p>
            <a:pPr>
              <a:buFontTx/>
              <a:buChar char="•"/>
            </a:pPr>
            <a:r>
              <a:rPr lang="en-US" altLang="en-US"/>
              <a:t> classes such as </a:t>
            </a:r>
            <a:r>
              <a:rPr lang="en-US" altLang="en-US" i="1"/>
              <a:t>Checker</a:t>
            </a:r>
            <a:r>
              <a:rPr lang="en-US" altLang="en-US"/>
              <a:t> and </a:t>
            </a:r>
            <a:r>
              <a:rPr lang="en-US" altLang="en-US" i="1"/>
              <a:t>CodeGenerator</a:t>
            </a:r>
            <a:r>
              <a:rPr lang="en-US" altLang="en-US"/>
              <a:t> which implement the</a:t>
            </a:r>
            <a:br>
              <a:rPr lang="en-US" altLang="en-US"/>
            </a:br>
            <a:r>
              <a:rPr lang="en-US" altLang="en-US"/>
              <a:t>   interface </a:t>
            </a:r>
            <a:r>
              <a:rPr lang="en-US" altLang="en-US" i="1"/>
              <a:t>Visitor</a:t>
            </a:r>
          </a:p>
          <a:p>
            <a:pPr>
              <a:buFontTx/>
              <a:buChar char="•"/>
            </a:pPr>
            <a:r>
              <a:rPr lang="en-US" altLang="en-US"/>
              <a:t> the </a:t>
            </a:r>
            <a:r>
              <a:rPr lang="en-US" altLang="en-US" i="1"/>
              <a:t>visit</a:t>
            </a:r>
            <a:r>
              <a:rPr lang="en-US" altLang="en-US"/>
              <a:t> methods within the AST node classes.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B601DBE-69CB-47E8-A0A8-5B2955760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4000"/>
              <a:t>Example: Implementation of </a:t>
            </a:r>
            <a:br>
              <a:rPr lang="en-US" altLang="en-US" sz="4000"/>
            </a:br>
            <a:r>
              <a:rPr lang="en-US" altLang="en-US" sz="4000"/>
              <a:t>Mini-Triangle Contextual Analyzer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03EF8BDC-6B30-4D3F-95FA-03B2334D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73213"/>
            <a:ext cx="541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RECAP: Mini Triangle Abstract Syntax</a:t>
            </a:r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873784BD-3A82-427D-BAD3-833E63692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59213"/>
            <a:ext cx="8534400" cy="246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indent="-2921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Expression: Compute its type, make annotation, return type.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Commands: Check. Returns void.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Declaration: Check and enter into id-table, returns void.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Identifier: (applied occurrence) make annotation, return corresponding declaration. 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D05CA592-4DFB-43C2-B6B6-5BFAABC44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06613"/>
            <a:ext cx="8839200" cy="411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Command		           </a:t>
            </a:r>
            <a:r>
              <a:rPr lang="en-US" altLang="en-US"/>
              <a:t>Program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           </a:t>
            </a:r>
            <a:r>
              <a:rPr lang="en-US" altLang="en-US"/>
              <a:t>AssignCmd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     </a:t>
            </a:r>
            <a:r>
              <a:rPr lang="en-US" altLang="en-US"/>
              <a:t>CallCmd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     </a:t>
            </a:r>
            <a:r>
              <a:rPr lang="en-US" altLang="en-US"/>
              <a:t>IfCmd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    </a:t>
            </a:r>
            <a:r>
              <a:rPr lang="en-US" altLang="en-US"/>
              <a:t>WhileCmd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     </a:t>
            </a:r>
            <a:r>
              <a:rPr lang="en-US" altLang="en-US"/>
              <a:t>LetCmd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| 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Command              </a:t>
            </a:r>
            <a:r>
              <a:rPr lang="en-US" altLang="en-US"/>
              <a:t>SequentialCmd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		      </a:t>
            </a:r>
            <a:r>
              <a:rPr lang="en-US" altLang="en-US"/>
              <a:t>SimpleVName</a:t>
            </a:r>
          </a:p>
          <a:p>
            <a:r>
              <a:rPr lang="en-US" altLang="en-US">
                <a:latin typeface="Times" panose="02020603050405020304" pitchFamily="18" charset="0"/>
              </a:rPr>
              <a:t>…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86D5D46F-ADBF-49FB-8103-F3DE4A256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/>
              <a:t>RECAP: Mini Triangle Abstract Syntax (ctd)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616E6F78-492F-496D-B5DF-986E51189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8392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/>
              <a:t>ConstDecl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>
                <a:latin typeface="Courier New" panose="02070309020205020404" pitchFamily="49" charset="0"/>
              </a:rPr>
              <a:t> TypeDenoter  </a:t>
            </a:r>
            <a:r>
              <a:rPr lang="en-US" altLang="en-US"/>
              <a:t>VarDecl</a:t>
            </a:r>
            <a:r>
              <a:rPr lang="en-US" altLang="en-US">
                <a:latin typeface="Courier New" panose="02070309020205020404" pitchFamily="49" charset="0"/>
              </a:rPr>
              <a:t>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    </a:t>
            </a:r>
            <a:r>
              <a:rPr lang="en-US" altLang="en-US"/>
              <a:t>SequentialDecl</a:t>
            </a:r>
          </a:p>
          <a:p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TypeDenoter ::= Identifier	   </a:t>
            </a:r>
            <a:r>
              <a:rPr lang="en-US" altLang="en-US"/>
              <a:t>SimpleTypeDenoter</a:t>
            </a:r>
          </a:p>
          <a:p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            </a:t>
            </a:r>
            <a:r>
              <a:rPr lang="en-US" altLang="en-US"/>
              <a:t>IntegerExpression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                     </a:t>
            </a:r>
            <a:r>
              <a:rPr lang="en-US" altLang="en-US"/>
              <a:t>VnameExpression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Expression        </a:t>
            </a:r>
            <a:r>
              <a:rPr lang="en-US" altLang="en-US"/>
              <a:t>UnaryExpression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 Expression   </a:t>
            </a:r>
            <a:r>
              <a:rPr lang="en-US" altLang="en-US"/>
              <a:t>BinaryExpression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3561A42-EBC1-40C5-9060-B41AE9936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RECAP: AST representation (ctd)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5D0D161E-FC24-4D6B-92E2-C8DA37C7E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839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</a:t>
            </a:r>
            <a:r>
              <a:rPr lang="en-US" altLang="en-US">
                <a:latin typeface="Courier" pitchFamily="49" charset="0"/>
              </a:rPr>
              <a:t> </a:t>
            </a:r>
          </a:p>
          <a:p>
            <a:r>
              <a:rPr lang="en-US" altLang="en-US">
                <a:latin typeface="Courier" pitchFamily="49" charset="0"/>
              </a:rPr>
              <a:t>  </a:t>
            </a:r>
            <a:r>
              <a:rPr lang="en-US" altLang="en-US">
                <a:latin typeface="Courier New" panose="02070309020205020404" pitchFamily="49" charset="0"/>
              </a:rPr>
              <a:t>::= </a:t>
            </a:r>
            <a:r>
              <a:rPr lang="en-US" altLang="en-US" b="1">
                <a:latin typeface="Courier New" panose="02070309020205020404" pitchFamily="49" charset="0"/>
              </a:rPr>
              <a:t>const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ConstDecl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latin typeface="Courier New" panose="02070309020205020404" pitchFamily="49" charset="0"/>
              </a:rPr>
              <a:t>var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latin typeface="Courier New" panose="02070309020205020404" pitchFamily="49" charset="0"/>
              </a:rPr>
              <a:t>:</a:t>
            </a:r>
            <a:r>
              <a:rPr lang="en-US" altLang="en-US">
                <a:latin typeface="Courier New" panose="02070309020205020404" pitchFamily="49" charset="0"/>
              </a:rPr>
              <a:t> TypeDenoter</a:t>
            </a:r>
            <a:r>
              <a:rPr lang="en-US" altLang="en-US">
                <a:latin typeface="Courier" pitchFamily="49" charset="0"/>
              </a:rPr>
              <a:t>  	</a:t>
            </a:r>
            <a:r>
              <a:rPr lang="en-US" altLang="en-US">
                <a:latin typeface="Times" panose="02020603050405020304" pitchFamily="18" charset="0"/>
              </a:rPr>
              <a:t>VarDecl</a:t>
            </a:r>
            <a:r>
              <a:rPr lang="en-US" altLang="en-US">
                <a:latin typeface="Courier" pitchFamily="49" charset="0"/>
              </a:rPr>
              <a:t>  </a:t>
            </a:r>
          </a:p>
          <a:p>
            <a:r>
              <a:rPr lang="en-US" altLang="en-US">
                <a:latin typeface="Courier" pitchFamily="49" charset="0"/>
              </a:rPr>
              <a:t>    </a:t>
            </a:r>
            <a:r>
              <a:rPr lang="en-US" altLang="en-US">
                <a:latin typeface="Courier New" panose="02070309020205020404" pitchFamily="49" charset="0"/>
              </a:rPr>
              <a:t>| Declaration </a:t>
            </a:r>
            <a:r>
              <a:rPr lang="en-US" altLang="en-US" b="1">
                <a:latin typeface="Courier New" panose="02070309020205020404" pitchFamily="49" charset="0"/>
              </a:rPr>
              <a:t>; </a:t>
            </a:r>
            <a:r>
              <a:rPr lang="en-US" altLang="en-US">
                <a:latin typeface="Courier New" panose="02070309020205020404" pitchFamily="49" charset="0"/>
              </a:rPr>
              <a:t>Declaration</a:t>
            </a:r>
            <a:r>
              <a:rPr lang="en-US" altLang="en-US">
                <a:latin typeface="Courier" pitchFamily="49" charset="0"/>
              </a:rPr>
              <a:t>      </a:t>
            </a:r>
            <a:r>
              <a:rPr lang="en-US" altLang="en-US">
                <a:latin typeface="Times" panose="02020603050405020304" pitchFamily="18" charset="0"/>
              </a:rPr>
              <a:t>SequentialDecl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A9F84E4D-ED1F-42D2-9EC6-4476CAA07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895600"/>
            <a:ext cx="7207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AST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89093" name="Line 5">
            <a:extLst>
              <a:ext uri="{FF2B5EF4-FFF2-40B4-BE49-F238E27FC236}">
                <a16:creationId xmlns:a16="http://schemas.microsoft.com/office/drawing/2014/main" id="{C5BEE632-4B53-44D0-9C93-76F843562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3813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AutoShape 6">
            <a:extLst>
              <a:ext uri="{FF2B5EF4-FFF2-40B4-BE49-F238E27FC236}">
                <a16:creationId xmlns:a16="http://schemas.microsoft.com/office/drawing/2014/main" id="{9E564E11-DDB9-45D3-BBFF-756020B8F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4572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5" name="Line 7">
            <a:extLst>
              <a:ext uri="{FF2B5EF4-FFF2-40B4-BE49-F238E27FC236}">
                <a16:creationId xmlns:a16="http://schemas.microsoft.com/office/drawing/2014/main" id="{10217B1A-8602-4AFF-8F99-D2D6D527E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810000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Rectangle 8">
            <a:extLst>
              <a:ext uri="{FF2B5EF4-FFF2-40B4-BE49-F238E27FC236}">
                <a16:creationId xmlns:a16="http://schemas.microsoft.com/office/drawing/2014/main" id="{2F8192F0-4AEB-4341-8F94-B9D621137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989388"/>
            <a:ext cx="2220913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Courier New" panose="02070309020205020404" pitchFamily="49" charset="0"/>
              </a:rPr>
              <a:t>Declaration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89097" name="Line 9">
            <a:extLst>
              <a:ext uri="{FF2B5EF4-FFF2-40B4-BE49-F238E27FC236}">
                <a16:creationId xmlns:a16="http://schemas.microsoft.com/office/drawing/2014/main" id="{6DE2BF58-E019-4378-B545-F47D3C93D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838575"/>
            <a:ext cx="0" cy="12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Rectangle 10">
            <a:extLst>
              <a:ext uri="{FF2B5EF4-FFF2-40B4-BE49-F238E27FC236}">
                <a16:creationId xmlns:a16="http://schemas.microsoft.com/office/drawing/2014/main" id="{B1F4F997-7486-4EFF-B4B6-44B9F22C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3989388"/>
            <a:ext cx="203835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Courier New" panose="02070309020205020404" pitchFamily="49" charset="0"/>
              </a:rPr>
              <a:t>Expression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89099" name="Line 11">
            <a:extLst>
              <a:ext uri="{FF2B5EF4-FFF2-40B4-BE49-F238E27FC236}">
                <a16:creationId xmlns:a16="http://schemas.microsoft.com/office/drawing/2014/main" id="{89B35835-09CE-4A0D-A779-EC3FB950C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810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Line 12">
            <a:extLst>
              <a:ext uri="{FF2B5EF4-FFF2-40B4-BE49-F238E27FC236}">
                <a16:creationId xmlns:a16="http://schemas.microsoft.com/office/drawing/2014/main" id="{7DE311C5-D97B-4CA2-80BA-0A6BF8AF8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419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Line 13">
            <a:extLst>
              <a:ext uri="{FF2B5EF4-FFF2-40B4-BE49-F238E27FC236}">
                <a16:creationId xmlns:a16="http://schemas.microsoft.com/office/drawing/2014/main" id="{85238DB6-AF58-43A0-8FB7-0F8E82EDE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810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Rectangle 14">
            <a:extLst>
              <a:ext uri="{FF2B5EF4-FFF2-40B4-BE49-F238E27FC236}">
                <a16:creationId xmlns:a16="http://schemas.microsoft.com/office/drawing/2014/main" id="{DA702958-F3B8-4F23-A127-EF690EB33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979988"/>
            <a:ext cx="1855788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ConstDecl</a:t>
            </a:r>
          </a:p>
        </p:txBody>
      </p:sp>
      <p:sp>
        <p:nvSpPr>
          <p:cNvPr id="89103" name="Rectangle 15">
            <a:extLst>
              <a:ext uri="{FF2B5EF4-FFF2-40B4-BE49-F238E27FC236}">
                <a16:creationId xmlns:a16="http://schemas.microsoft.com/office/drawing/2014/main" id="{A24D7B6A-01F3-4DBA-A317-C030F7609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979988"/>
            <a:ext cx="1490663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VarDecl</a:t>
            </a:r>
          </a:p>
        </p:txBody>
      </p:sp>
      <p:sp>
        <p:nvSpPr>
          <p:cNvPr id="89104" name="Rectangle 16">
            <a:extLst>
              <a:ext uri="{FF2B5EF4-FFF2-40B4-BE49-F238E27FC236}">
                <a16:creationId xmlns:a16="http://schemas.microsoft.com/office/drawing/2014/main" id="{AEE756E5-0EB4-4082-9BD2-994C559C5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979988"/>
            <a:ext cx="2768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SequentialDecl</a:t>
            </a:r>
          </a:p>
        </p:txBody>
      </p:sp>
      <p:sp>
        <p:nvSpPr>
          <p:cNvPr id="89105" name="Line 17">
            <a:extLst>
              <a:ext uri="{FF2B5EF4-FFF2-40B4-BE49-F238E27FC236}">
                <a16:creationId xmlns:a16="http://schemas.microsoft.com/office/drawing/2014/main" id="{DF775988-EC67-4284-B2CE-05F2E0792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419600"/>
            <a:ext cx="0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AutoShape 18">
            <a:extLst>
              <a:ext uri="{FF2B5EF4-FFF2-40B4-BE49-F238E27FC236}">
                <a16:creationId xmlns:a16="http://schemas.microsoft.com/office/drawing/2014/main" id="{3AFF136F-778A-4C79-BF54-D7837A4FC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572000"/>
            <a:ext cx="4572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7" name="Line 19">
            <a:extLst>
              <a:ext uri="{FF2B5EF4-FFF2-40B4-BE49-F238E27FC236}">
                <a16:creationId xmlns:a16="http://schemas.microsoft.com/office/drawing/2014/main" id="{AD2F5DFF-493C-4B3E-BEA5-B0D06C2DB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8006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Line 20">
            <a:extLst>
              <a:ext uri="{FF2B5EF4-FFF2-40B4-BE49-F238E27FC236}">
                <a16:creationId xmlns:a16="http://schemas.microsoft.com/office/drawing/2014/main" id="{6CB5CDDD-8471-4932-9705-C3C3A4604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829175"/>
            <a:ext cx="0" cy="12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Line 21">
            <a:extLst>
              <a:ext uri="{FF2B5EF4-FFF2-40B4-BE49-F238E27FC236}">
                <a16:creationId xmlns:a16="http://schemas.microsoft.com/office/drawing/2014/main" id="{2894E6DB-1F81-46EB-9403-07F52FBF3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800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Line 22">
            <a:extLst>
              <a:ext uri="{FF2B5EF4-FFF2-40B4-BE49-F238E27FC236}">
                <a16:creationId xmlns:a16="http://schemas.microsoft.com/office/drawing/2014/main" id="{B588321A-E067-4E88-83BE-2C44A9652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800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229DAE7-7F9D-49CC-B168-DED875DE9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RECAP: AST representation (ctd)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B1630235-9624-4733-9334-84005620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990600"/>
            <a:ext cx="8839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</a:t>
            </a:r>
            <a:r>
              <a:rPr lang="en-US" altLang="en-US">
                <a:latin typeface="Courier" pitchFamily="49" charset="0"/>
              </a:rPr>
              <a:t> </a:t>
            </a:r>
          </a:p>
          <a:p>
            <a:r>
              <a:rPr lang="en-US" altLang="en-US">
                <a:latin typeface="Courier" pitchFamily="49" charset="0"/>
              </a:rPr>
              <a:t>  </a:t>
            </a:r>
            <a:r>
              <a:rPr lang="en-US" altLang="en-US">
                <a:latin typeface="Courier New" panose="02070309020205020404" pitchFamily="49" charset="0"/>
              </a:rPr>
              <a:t>::= </a:t>
            </a:r>
            <a:r>
              <a:rPr lang="en-US" altLang="en-US" b="1">
                <a:latin typeface="Courier New" panose="02070309020205020404" pitchFamily="49" charset="0"/>
              </a:rPr>
              <a:t>const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     </a:t>
            </a:r>
            <a:r>
              <a:rPr lang="en-US" altLang="en-US">
                <a:latin typeface="Times" panose="02020603050405020304" pitchFamily="18" charset="0"/>
              </a:rPr>
              <a:t>ConstDecl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latin typeface="Courier New" panose="02070309020205020404" pitchFamily="49" charset="0"/>
              </a:rPr>
              <a:t>var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latin typeface="Courier New" panose="02070309020205020404" pitchFamily="49" charset="0"/>
              </a:rPr>
              <a:t>:</a:t>
            </a:r>
            <a:r>
              <a:rPr lang="en-US" altLang="en-US">
                <a:latin typeface="Courier New" panose="02070309020205020404" pitchFamily="49" charset="0"/>
              </a:rPr>
              <a:t> TypeDenoter</a:t>
            </a:r>
            <a:r>
              <a:rPr lang="en-US" altLang="en-US">
                <a:latin typeface="Courier" pitchFamily="49" charset="0"/>
              </a:rPr>
              <a:t>  	 </a:t>
            </a:r>
            <a:r>
              <a:rPr lang="en-US" altLang="en-US">
                <a:latin typeface="Times" panose="02020603050405020304" pitchFamily="18" charset="0"/>
              </a:rPr>
              <a:t>VarDecl</a:t>
            </a:r>
            <a:r>
              <a:rPr lang="en-US" altLang="en-US">
                <a:latin typeface="Courier" pitchFamily="49" charset="0"/>
              </a:rPr>
              <a:t>  </a:t>
            </a:r>
          </a:p>
          <a:p>
            <a:r>
              <a:rPr lang="en-US" altLang="en-US">
                <a:latin typeface="Courier" pitchFamily="49" charset="0"/>
              </a:rPr>
              <a:t>    </a:t>
            </a:r>
            <a:r>
              <a:rPr lang="en-US" altLang="en-US">
                <a:latin typeface="Courier New" panose="02070309020205020404" pitchFamily="49" charset="0"/>
              </a:rPr>
              <a:t>| Declaration </a:t>
            </a:r>
            <a:r>
              <a:rPr lang="en-US" altLang="en-US" b="1">
                <a:latin typeface="Courier New" panose="02070309020205020404" pitchFamily="49" charset="0"/>
              </a:rPr>
              <a:t>; </a:t>
            </a:r>
            <a:r>
              <a:rPr lang="en-US" altLang="en-US">
                <a:latin typeface="Courier New" panose="02070309020205020404" pitchFamily="49" charset="0"/>
              </a:rPr>
              <a:t>Declaration</a:t>
            </a:r>
            <a:r>
              <a:rPr lang="en-US" altLang="en-US">
                <a:latin typeface="Courier" pitchFamily="49" charset="0"/>
              </a:rPr>
              <a:t>      </a:t>
            </a:r>
            <a:r>
              <a:rPr lang="en-US" altLang="en-US">
                <a:latin typeface="Times" panose="02020603050405020304" pitchFamily="18" charset="0"/>
              </a:rPr>
              <a:t>SequentialDecl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1B507C34-BDCF-45F0-968B-004869E3C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57500"/>
            <a:ext cx="8839200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Monaco" charset="0"/>
              </a:rPr>
              <a:t>public class </a:t>
            </a:r>
            <a:r>
              <a:rPr lang="en-US" altLang="en-US">
                <a:latin typeface="Monaco" charset="0"/>
              </a:rPr>
              <a:t>ConstDecl </a:t>
            </a:r>
            <a:r>
              <a:rPr lang="en-US" altLang="en-US" b="1">
                <a:latin typeface="Monaco" charset="0"/>
              </a:rPr>
              <a:t>extends </a:t>
            </a:r>
            <a:r>
              <a:rPr lang="en-US" altLang="en-US">
                <a:latin typeface="Monaco" charset="0"/>
              </a:rPr>
              <a:t>Declaration { </a:t>
            </a:r>
          </a:p>
          <a:p>
            <a:r>
              <a:rPr lang="en-US" altLang="en-US">
                <a:latin typeface="Monaco" charset="0"/>
              </a:rPr>
              <a:t>  </a:t>
            </a:r>
            <a:r>
              <a:rPr lang="en-US" altLang="en-US" b="1">
                <a:latin typeface="Monaco" charset="0"/>
              </a:rPr>
              <a:t>public </a:t>
            </a:r>
            <a:r>
              <a:rPr lang="en-US" altLang="en-US">
                <a:latin typeface="Monaco" charset="0"/>
              </a:rPr>
              <a:t>Identifier I;  		// constant name</a:t>
            </a:r>
          </a:p>
          <a:p>
            <a:r>
              <a:rPr lang="en-US" altLang="en-US">
                <a:latin typeface="Monaco" charset="0"/>
              </a:rPr>
              <a:t>  </a:t>
            </a:r>
            <a:r>
              <a:rPr lang="en-US" altLang="en-US" b="1">
                <a:latin typeface="Monaco" charset="0"/>
              </a:rPr>
              <a:t>public </a:t>
            </a:r>
            <a:r>
              <a:rPr lang="en-US" altLang="en-US">
                <a:latin typeface="Monaco" charset="0"/>
              </a:rPr>
              <a:t>Expression E;  	// constant value</a:t>
            </a:r>
          </a:p>
          <a:p>
            <a:r>
              <a:rPr lang="en-US" altLang="en-US">
                <a:latin typeface="Monaco" charset="0"/>
              </a:rPr>
              <a:t>  ...</a:t>
            </a:r>
          </a:p>
          <a:p>
            <a:r>
              <a:rPr lang="en-US" altLang="en-US">
                <a:latin typeface="Monaco" charset="0"/>
              </a:rPr>
              <a:t>}</a:t>
            </a:r>
          </a:p>
          <a:p>
            <a:r>
              <a:rPr lang="en-US" altLang="en-US" b="1">
                <a:latin typeface="Monaco" charset="0"/>
              </a:rPr>
              <a:t>public class </a:t>
            </a:r>
            <a:r>
              <a:rPr lang="en-US" altLang="en-US">
                <a:latin typeface="Monaco" charset="0"/>
              </a:rPr>
              <a:t>VarDecl </a:t>
            </a:r>
            <a:r>
              <a:rPr lang="en-US" altLang="en-US" b="1">
                <a:latin typeface="Monaco" charset="0"/>
              </a:rPr>
              <a:t>extends </a:t>
            </a:r>
            <a:r>
              <a:rPr lang="en-US" altLang="en-US">
                <a:latin typeface="Monaco" charset="0"/>
              </a:rPr>
              <a:t>Declaration {</a:t>
            </a:r>
          </a:p>
          <a:p>
            <a:r>
              <a:rPr lang="en-US" altLang="en-US">
                <a:latin typeface="Monaco" charset="0"/>
              </a:rPr>
              <a:t> ...</a:t>
            </a:r>
          </a:p>
          <a:p>
            <a:endParaRPr lang="en-US" altLang="en-US">
              <a:latin typeface="Monaco" charset="0"/>
            </a:endParaRPr>
          </a:p>
          <a:p>
            <a:r>
              <a:rPr lang="en-US" altLang="en-US">
                <a:latin typeface="Monaco" charset="0"/>
              </a:rPr>
              <a:t>...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508C3CBB-F457-4C51-AD4D-EA27C0DF3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Representing the Decorated AST (in Java)</a:t>
            </a: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AD236C65-4B3C-478B-A2C7-2C27C9DF7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1600200"/>
            <a:ext cx="8534400" cy="162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abstract class </a:t>
            </a:r>
            <a:r>
              <a:rPr lang="en-US" altLang="en-US" sz="2000">
                <a:latin typeface="Monaco" charset="0"/>
              </a:rPr>
              <a:t>Expression </a:t>
            </a:r>
            <a:r>
              <a:rPr lang="en-US" altLang="en-US" sz="2000" b="1">
                <a:latin typeface="Monaco" charset="0"/>
              </a:rPr>
              <a:t>extends </a:t>
            </a:r>
            <a:r>
              <a:rPr lang="en-US" altLang="en-US" sz="2000">
                <a:latin typeface="Monaco" charset="0"/>
              </a:rPr>
              <a:t>AST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Every type-correct expression has a static type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</a:t>
            </a:r>
            <a:r>
              <a:rPr lang="en-US" altLang="en-US" sz="2000">
                <a:latin typeface="Monaco" charset="0"/>
              </a:rPr>
              <a:t> Type type;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ECF7D68C-392E-478E-8075-EC567EA18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54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1) We add some instance variables to some of the AST node classes.</a:t>
            </a:r>
          </a:p>
        </p:txBody>
      </p:sp>
      <p:sp>
        <p:nvSpPr>
          <p:cNvPr id="91141" name="Text Box 5">
            <a:extLst>
              <a:ext uri="{FF2B5EF4-FFF2-40B4-BE49-F238E27FC236}">
                <a16:creationId xmlns:a16="http://schemas.microsoft.com/office/drawing/2014/main" id="{983516A6-C93B-45A0-AD4B-6FA785EF7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3505200"/>
            <a:ext cx="8534400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Identifier </a:t>
            </a:r>
            <a:r>
              <a:rPr lang="en-US" altLang="en-US" sz="2000" b="1">
                <a:latin typeface="Monaco" charset="0"/>
              </a:rPr>
              <a:t>extends </a:t>
            </a:r>
            <a:r>
              <a:rPr lang="en-US" altLang="en-US" sz="2000">
                <a:latin typeface="Monaco" charset="0"/>
              </a:rPr>
              <a:t>Token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For applied occurrences only: where was this id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// declared?</a:t>
            </a:r>
          </a:p>
          <a:p>
            <a:r>
              <a:rPr lang="en-US" altLang="en-US" sz="2000" b="1">
                <a:latin typeface="Monaco" charset="0"/>
              </a:rPr>
              <a:t>   public</a:t>
            </a:r>
            <a:r>
              <a:rPr lang="en-US" altLang="en-US" sz="2000">
                <a:latin typeface="Monaco" charset="0"/>
              </a:rPr>
              <a:t> Declaration decl;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91142" name="Text Box 6">
            <a:extLst>
              <a:ext uri="{FF2B5EF4-FFF2-40B4-BE49-F238E27FC236}">
                <a16:creationId xmlns:a16="http://schemas.microsoft.com/office/drawing/2014/main" id="{5B551608-81E6-4CC9-91EF-F3A94939E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...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E12E4428-BB12-41E6-98CA-1BA19A4D6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/>
              <a:t>Representing the Decorated AST </a:t>
            </a:r>
            <a:br>
              <a:rPr lang="en-US" altLang="en-US"/>
            </a:br>
            <a:r>
              <a:rPr lang="en-US" altLang="en-US"/>
              <a:t>(in Java)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1B7B4E3E-AE02-4E2D-A59D-5D582D7A2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32000"/>
            <a:ext cx="8534400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abstract class </a:t>
            </a:r>
            <a:r>
              <a:rPr lang="en-US" altLang="en-US" sz="2000">
                <a:latin typeface="Monaco" charset="0"/>
              </a:rPr>
              <a:t>VName </a:t>
            </a:r>
            <a:r>
              <a:rPr lang="en-US" altLang="en-US" sz="2000" b="1">
                <a:latin typeface="Monaco" charset="0"/>
              </a:rPr>
              <a:t>extends </a:t>
            </a:r>
            <a:r>
              <a:rPr lang="en-US" altLang="en-US" sz="2000">
                <a:latin typeface="Monaco" charset="0"/>
              </a:rPr>
              <a:t>AST {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The type of this variable or constant name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public</a:t>
            </a:r>
            <a:r>
              <a:rPr lang="en-US" altLang="en-US" sz="2000">
                <a:latin typeface="Monaco" charset="0"/>
              </a:rPr>
              <a:t> Type type;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Is it a variable? (otherwise it is a constant)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boolean </a:t>
            </a:r>
            <a:r>
              <a:rPr lang="en-US" altLang="en-US" sz="2000">
                <a:latin typeface="Monaco" charset="0"/>
              </a:rPr>
              <a:t>variable;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3FF4F7A2-654E-4843-AA36-1AB0A420D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155892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  ...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9EC41AC7-8A59-45BB-B950-0B8C7ADC7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Traversal over the AST: Visitor Design Pattern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485FD02F-3AE2-4250-8DD6-51F1595B4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7630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interface </a:t>
            </a:r>
            <a:r>
              <a:rPr lang="en-US" altLang="en-US" sz="2000">
                <a:latin typeface="Monaco" charset="0"/>
              </a:rPr>
              <a:t>Visitor {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Programs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Object visitProgram(Program p,Object arg);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Commands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Object visitAssignCommand</a:t>
            </a:r>
          </a:p>
          <a:p>
            <a:r>
              <a:rPr lang="en-US" altLang="en-US" sz="2000">
                <a:latin typeface="Monaco" charset="0"/>
              </a:rPr>
              <a:t>            (AssignCommand c,Object arg);</a:t>
            </a: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Object visitCallCommand</a:t>
            </a:r>
          </a:p>
          <a:p>
            <a:r>
              <a:rPr lang="en-US" altLang="en-US" sz="2000">
                <a:latin typeface="Monaco" charset="0"/>
              </a:rPr>
              <a:t>            (CallCommand c,Object arg);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Expressions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Object visitVnameExpression</a:t>
            </a:r>
          </a:p>
          <a:p>
            <a:r>
              <a:rPr lang="en-US" altLang="en-US" sz="2000">
                <a:latin typeface="Monaco" charset="0"/>
              </a:rPr>
              <a:t>            (VnameExpression e,Object arg);</a:t>
            </a: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Object visitUnaryExpression</a:t>
            </a:r>
          </a:p>
          <a:p>
            <a:r>
              <a:rPr lang="en-US" altLang="en-US" sz="2000">
                <a:latin typeface="Monaco" charset="0"/>
              </a:rPr>
              <a:t>            (UnaryExpression e,Object arg);</a:t>
            </a:r>
          </a:p>
          <a:p>
            <a:r>
              <a:rPr lang="en-US" altLang="en-US" sz="2000">
                <a:latin typeface="Monaco" charset="0"/>
              </a:rPr>
              <a:t>   ...  </a:t>
            </a:r>
          </a:p>
        </p:txBody>
      </p:sp>
      <p:sp>
        <p:nvSpPr>
          <p:cNvPr id="93188" name="Oval 4">
            <a:extLst>
              <a:ext uri="{FF2B5EF4-FFF2-40B4-BE49-F238E27FC236}">
                <a16:creationId xmlns:a16="http://schemas.microsoft.com/office/drawing/2014/main" id="{35E59506-8DE6-4362-B3D9-55EEA962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00200"/>
            <a:ext cx="17526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1E3BE1C5-83CB-4595-8CDB-134559829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371600"/>
            <a:ext cx="2073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For passing extra</a:t>
            </a:r>
          </a:p>
          <a:p>
            <a:pPr algn="r"/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arguments/infoto a traversal</a:t>
            </a:r>
          </a:p>
        </p:txBody>
      </p:sp>
      <p:sp>
        <p:nvSpPr>
          <p:cNvPr id="93190" name="Oval 6">
            <a:extLst>
              <a:ext uri="{FF2B5EF4-FFF2-40B4-BE49-F238E27FC236}">
                <a16:creationId xmlns:a16="http://schemas.microsoft.com/office/drawing/2014/main" id="{73070D2C-4498-4844-BFA3-4A0F4DFDD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00200"/>
            <a:ext cx="12954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191" name="Text Box 7">
            <a:extLst>
              <a:ext uri="{FF2B5EF4-FFF2-40B4-BE49-F238E27FC236}">
                <a16:creationId xmlns:a16="http://schemas.microsoft.com/office/drawing/2014/main" id="{D413DBC7-8BAC-4985-B325-FF1ECB109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400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Traversal may compute a value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D151577-15AD-462C-874E-0609D8D57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Rules</a:t>
            </a:r>
            <a:endParaRPr lang="en-US" altLang="en-US">
              <a:latin typeface="Monaco" charset="0"/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E0111754-F44B-444C-BED7-4E70D8C9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898525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Type rules regulate the expected types of arguments and types of returned values for the operations of a language. 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BB131B36-C8A5-4732-AC2C-9B2C81056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A5E4DE53-B841-4378-A39D-F8497EA66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43513"/>
            <a:ext cx="4267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Static typing</a:t>
            </a:r>
            <a:r>
              <a:rPr lang="en-US" altLang="en-US">
                <a:latin typeface="Times" panose="02020603050405020304" pitchFamily="18" charset="0"/>
              </a:rPr>
              <a:t> vs. </a:t>
            </a:r>
            <a:r>
              <a:rPr lang="en-US" altLang="en-US" i="1">
                <a:latin typeface="Times" panose="02020603050405020304" pitchFamily="18" charset="0"/>
              </a:rPr>
              <a:t>dynamic typing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BCB359C7-A118-40FE-BFA2-CC5B8B5BA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Times" panose="02020603050405020304" pitchFamily="18" charset="0"/>
              </a:rPr>
              <a:t> : </a:t>
            </a:r>
          </a:p>
          <a:p>
            <a:pPr lvl="1"/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is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solidFill>
                  <a:srgbClr val="00CC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are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Integer</a:t>
            </a:r>
            <a:endParaRPr lang="en-US" altLang="en-US">
              <a:latin typeface="Courier New" panose="02070309020205020404" pitchFamily="49" charset="0"/>
            </a:endParaRPr>
          </a:p>
          <a:p>
            <a:pPr lvl="1"/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Times" panose="02020603050405020304" pitchFamily="18" charset="0"/>
              </a:rPr>
              <a:t>: </a:t>
            </a:r>
          </a:p>
          <a:p>
            <a:pPr lvl="1"/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is type correct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 type correct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A394874-DA15-4EA1-9840-664CE8A24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Traversal over the AST: Visitor Design Pattern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87A9F5CF-24D9-45F5-84B3-843681621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763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abstract class </a:t>
            </a:r>
            <a:r>
              <a:rPr lang="en-US" altLang="en-US" sz="2000">
                <a:latin typeface="Monaco" charset="0"/>
              </a:rPr>
              <a:t>AST {</a:t>
            </a:r>
          </a:p>
          <a:p>
            <a:r>
              <a:rPr lang="en-US" altLang="en-US" sz="2000">
                <a:latin typeface="Monaco" charset="0"/>
              </a:rPr>
              <a:t>  ...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abstract </a:t>
            </a:r>
            <a:r>
              <a:rPr lang="en-US" altLang="en-US" sz="2000">
                <a:latin typeface="Monaco" charset="0"/>
              </a:rPr>
              <a:t>Object visit(Visitor v,Object arg);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E4291DBD-27A0-484A-BE78-A4EAB5326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8763000" cy="375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AssignCommand </a:t>
            </a:r>
            <a:r>
              <a:rPr lang="en-US" altLang="en-US" sz="2000" b="1">
                <a:latin typeface="Monaco" charset="0"/>
              </a:rPr>
              <a:t>extends </a:t>
            </a:r>
            <a:r>
              <a:rPr lang="en-US" altLang="en-US" sz="2000">
                <a:latin typeface="Monaco" charset="0"/>
              </a:rPr>
              <a:t>AST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{</a:t>
            </a:r>
          </a:p>
          <a:p>
            <a:r>
              <a:rPr lang="en-US" altLang="en-US" sz="2000">
                <a:latin typeface="Monaco" charset="0"/>
              </a:rPr>
              <a:t>  ...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Object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visit(Visitor v,Object arg) {</a:t>
            </a:r>
          </a:p>
          <a:p>
            <a:r>
              <a:rPr lang="en-US" altLang="en-US" sz="2000">
                <a:latin typeface="Monaco" charset="0"/>
              </a:rPr>
              <a:t>     return v.visitAssignCommand(this,arg);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IfCommand </a:t>
            </a:r>
            <a:r>
              <a:rPr lang="en-US" altLang="en-US" sz="2000" b="1">
                <a:latin typeface="Monaco" charset="0"/>
              </a:rPr>
              <a:t>extends </a:t>
            </a:r>
            <a:r>
              <a:rPr lang="en-US" altLang="en-US" sz="2000">
                <a:latin typeface="Monaco" charset="0"/>
              </a:rPr>
              <a:t>AST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{</a:t>
            </a:r>
          </a:p>
          <a:p>
            <a:r>
              <a:rPr lang="en-US" altLang="en-US" sz="2000">
                <a:latin typeface="Monaco" charset="0"/>
              </a:rPr>
              <a:t>  ...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Object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visit(Visitor v,Object arg) {</a:t>
            </a:r>
          </a:p>
          <a:p>
            <a:r>
              <a:rPr lang="en-US" altLang="en-US" sz="2000">
                <a:latin typeface="Monaco" charset="0"/>
              </a:rPr>
              <a:t>     return v.visitIfCommand(this,arg);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</p:txBody>
      </p:sp>
      <p:sp>
        <p:nvSpPr>
          <p:cNvPr id="94213" name="Text Box 5">
            <a:extLst>
              <a:ext uri="{FF2B5EF4-FFF2-40B4-BE49-F238E27FC236}">
                <a16:creationId xmlns:a16="http://schemas.microsoft.com/office/drawing/2014/main" id="{C0D2C5C5-3173-41C1-B97E-8A2F09D6D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362200"/>
            <a:ext cx="428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In every </a:t>
            </a:r>
            <a:r>
              <a:rPr lang="en-US" altLang="en-US" b="1">
                <a:latin typeface="Times" panose="02020603050405020304" pitchFamily="18" charset="0"/>
              </a:rPr>
              <a:t>concrete</a:t>
            </a:r>
            <a:r>
              <a:rPr lang="en-US" altLang="en-US">
                <a:latin typeface="Times" panose="02020603050405020304" pitchFamily="18" charset="0"/>
              </a:rPr>
              <a:t> AST class add: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864835A-013B-4868-A05E-5EA89D758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/>
              <a:t>Example: Implementation of Mini-Triangle Contextual Analyzer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AB5B910D-57D2-461E-BF97-25C0D7F98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32000"/>
            <a:ext cx="8763000" cy="40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Type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byte </a:t>
            </a:r>
            <a:r>
              <a:rPr lang="en-US" altLang="en-US" sz="2000">
                <a:latin typeface="Monaco" charset="0"/>
              </a:rPr>
              <a:t>kind;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INT, BOOL or ERROR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static final byte </a:t>
            </a:r>
          </a:p>
          <a:p>
            <a:r>
              <a:rPr lang="en-US" altLang="en-US" sz="2000" b="1">
                <a:latin typeface="Monaco" charset="0"/>
              </a:rPr>
              <a:t>    </a:t>
            </a:r>
            <a:r>
              <a:rPr lang="en-US" altLang="en-US" sz="2000">
                <a:latin typeface="Monaco" charset="0"/>
              </a:rPr>
              <a:t>BOOL=0,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INT=1, ERROR=-1;</a:t>
            </a:r>
          </a:p>
          <a:p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Type(</a:t>
            </a:r>
            <a:r>
              <a:rPr lang="en-US" altLang="en-US" sz="2000" b="1">
                <a:latin typeface="Monaco" charset="0"/>
              </a:rPr>
              <a:t>byte </a:t>
            </a:r>
            <a:r>
              <a:rPr lang="en-US" altLang="en-US" sz="2000">
                <a:latin typeface="Monaco" charset="0"/>
              </a:rPr>
              <a:t>kind) { ...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boolean </a:t>
            </a:r>
            <a:r>
              <a:rPr lang="en-US" altLang="en-US" sz="2000">
                <a:latin typeface="Monaco" charset="0"/>
              </a:rPr>
              <a:t>equals(Object other) { ...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static </a:t>
            </a:r>
            <a:r>
              <a:rPr lang="en-US" altLang="en-US" sz="2000">
                <a:latin typeface="Monaco" charset="0"/>
              </a:rPr>
              <a:t>Type boolT = new Type(BOOL);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static </a:t>
            </a:r>
            <a:r>
              <a:rPr lang="en-US" altLang="en-US" sz="2000">
                <a:latin typeface="Monaco" charset="0"/>
              </a:rPr>
              <a:t>Type intT  = new Type(INT);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static </a:t>
            </a:r>
            <a:r>
              <a:rPr lang="en-US" altLang="en-US" sz="2000">
                <a:latin typeface="Monaco" charset="0"/>
              </a:rPr>
              <a:t>Type errorT  = new Type(ERROR);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5E31966F-ACE3-4C01-B61C-99A53078C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98600"/>
            <a:ext cx="285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Mini Triangle Types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043F7BF8-2BFD-488A-B99D-2C9724387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FF87E549-C65C-4CCB-99D6-E44444A89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55800"/>
            <a:ext cx="8763000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Checker </a:t>
            </a:r>
            <a:r>
              <a:rPr lang="en-US" altLang="en-US" sz="2000" b="1">
                <a:latin typeface="Monaco" charset="0"/>
              </a:rPr>
              <a:t>implements </a:t>
            </a:r>
            <a:r>
              <a:rPr lang="en-US" altLang="en-US" sz="2000">
                <a:latin typeface="Monaco" charset="0"/>
              </a:rPr>
              <a:t>Visitor {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IdentificationTable idTable;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void </a:t>
            </a:r>
            <a:r>
              <a:rPr lang="en-US" altLang="en-US" sz="2000">
                <a:latin typeface="Monaco" charset="0"/>
              </a:rPr>
              <a:t>check(Program prog) {</a:t>
            </a:r>
          </a:p>
          <a:p>
            <a:r>
              <a:rPr lang="en-US" altLang="en-US" sz="2000">
                <a:latin typeface="Monaco" charset="0"/>
              </a:rPr>
              <a:t>     idTable = new IdentificationTable();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initialize with standard environment</a:t>
            </a:r>
          </a:p>
          <a:p>
            <a:r>
              <a:rPr lang="en-US" altLang="en-US" sz="2000">
                <a:latin typeface="Monaco" charset="0"/>
              </a:rPr>
              <a:t>     idTable.enter(“false”,...);</a:t>
            </a:r>
          </a:p>
          <a:p>
            <a:r>
              <a:rPr lang="en-US" altLang="en-US" sz="2000">
                <a:latin typeface="Monaco" charset="0"/>
              </a:rPr>
              <a:t>     ...</a:t>
            </a:r>
          </a:p>
          <a:p>
            <a:r>
              <a:rPr lang="en-US" altLang="en-US" sz="2000">
                <a:latin typeface="Monaco" charset="0"/>
              </a:rPr>
              <a:t>     idTable.enter(“putint”,...);</a:t>
            </a:r>
          </a:p>
          <a:p>
            <a:r>
              <a:rPr lang="en-US" altLang="en-US" sz="2000">
                <a:latin typeface="Monaco" charset="0"/>
              </a:rPr>
              <a:t>     prog.visit(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 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7D08EAFC-ED22-4E35-A557-89A5D5844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1371600"/>
            <a:ext cx="5202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Contextual Analyzer as an AST visitor</a:t>
            </a:r>
          </a:p>
        </p:txBody>
      </p:sp>
      <p:sp>
        <p:nvSpPr>
          <p:cNvPr id="96261" name="Oval 5">
            <a:extLst>
              <a:ext uri="{FF2B5EF4-FFF2-40B4-BE49-F238E27FC236}">
                <a16:creationId xmlns:a16="http://schemas.microsoft.com/office/drawing/2014/main" id="{D03D8B8C-9DE3-4992-B6EF-E5552E3C4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879600"/>
            <a:ext cx="2930525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9D7B02C9-4F19-4859-B55B-BFAA27504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336800"/>
            <a:ext cx="3795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Checker is a traversal of AST</a:t>
            </a:r>
          </a:p>
        </p:txBody>
      </p:sp>
      <p:sp>
        <p:nvSpPr>
          <p:cNvPr id="96263" name="Oval 7">
            <a:extLst>
              <a:ext uri="{FF2B5EF4-FFF2-40B4-BE49-F238E27FC236}">
                <a16:creationId xmlns:a16="http://schemas.microsoft.com/office/drawing/2014/main" id="{AF049CC0-FD20-4968-99F0-03527384E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27600"/>
            <a:ext cx="33528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64" name="Text Box 8">
            <a:extLst>
              <a:ext uri="{FF2B5EF4-FFF2-40B4-BE49-F238E27FC236}">
                <a16:creationId xmlns:a16="http://schemas.microsoft.com/office/drawing/2014/main" id="{AF8E63DC-3B35-4866-8D4D-40014D052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308600"/>
            <a:ext cx="472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Start AST traversal with </a:t>
            </a:r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this</a:t>
            </a: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checker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4DC377F1-3B42-4EA5-AF73-5BE7AC99B4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the Checker Visitor Does</a:t>
            </a:r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B27F4442-1C19-45EC-A57F-D7A50ABF9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27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DC1A5AB8-5A67-4664-94E3-84CF88F2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898525"/>
            <a:ext cx="9007475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01938" indent="-27400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visitProgram	Check whether program is well-formed and return </a:t>
            </a:r>
            <a:r>
              <a:rPr lang="en-US" altLang="en-US" b="1">
                <a:latin typeface="Times" panose="02020603050405020304" pitchFamily="18" charset="0"/>
              </a:rPr>
              <a:t>null.</a:t>
            </a:r>
          </a:p>
          <a:p>
            <a:r>
              <a:rPr lang="en-US" altLang="en-US">
                <a:latin typeface="Times" panose="02020603050405020304" pitchFamily="18" charset="0"/>
              </a:rPr>
              <a:t>visit…Command	Check whether the command is well-formed and return </a:t>
            </a:r>
            <a:r>
              <a:rPr lang="en-US" altLang="en-US" b="1">
                <a:latin typeface="Times" panose="02020603050405020304" pitchFamily="18" charset="0"/>
              </a:rPr>
              <a:t>null</a:t>
            </a:r>
            <a:r>
              <a:rPr lang="en-US" altLang="en-US">
                <a:latin typeface="Times" panose="02020603050405020304" pitchFamily="18" charset="0"/>
              </a:rPr>
              <a:t>.</a:t>
            </a:r>
          </a:p>
          <a:p>
            <a:r>
              <a:rPr lang="en-US" altLang="en-US">
                <a:latin typeface="Times" panose="02020603050405020304" pitchFamily="18" charset="0"/>
              </a:rPr>
              <a:t>visit…Expression	Check expression, decorate it with its type and return the type.</a:t>
            </a:r>
          </a:p>
          <a:p>
            <a:r>
              <a:rPr lang="en-US" altLang="en-US">
                <a:latin typeface="Times" panose="02020603050405020304" pitchFamily="18" charset="0"/>
              </a:rPr>
              <a:t>visitSimpleVName	Check whether name is declared. Decorate it with its type and a flag whether it is a variable. Return its type.</a:t>
            </a:r>
          </a:p>
          <a:p>
            <a:r>
              <a:rPr lang="en-US" altLang="en-US">
                <a:latin typeface="Times" panose="02020603050405020304" pitchFamily="18" charset="0"/>
              </a:rPr>
              <a:t>visit…Declaration	Check that declaration is well-formed. Enter declared identifier into ID table. Return </a:t>
            </a:r>
            <a:r>
              <a:rPr lang="en-US" altLang="en-US" b="1">
                <a:latin typeface="Times" panose="02020603050405020304" pitchFamily="18" charset="0"/>
              </a:rPr>
              <a:t>null</a:t>
            </a:r>
            <a:r>
              <a:rPr lang="en-US" altLang="en-US">
                <a:latin typeface="Times" panose="02020603050405020304" pitchFamily="18" charset="0"/>
              </a:rPr>
              <a:t>. </a:t>
            </a:r>
          </a:p>
          <a:p>
            <a:r>
              <a:rPr lang="en-US" altLang="en-US">
                <a:latin typeface="Times" panose="02020603050405020304" pitchFamily="18" charset="0"/>
              </a:rPr>
              <a:t>visitSimpleTypeDen	Check that type denoter is well-formed. Decorate with its type. Return the type.</a:t>
            </a:r>
          </a:p>
          <a:p>
            <a:r>
              <a:rPr lang="en-US" altLang="en-US">
                <a:latin typeface="Times" panose="02020603050405020304" pitchFamily="18" charset="0"/>
              </a:rPr>
              <a:t>visitIdentifier	Check whether identifier is declared. Decorate with link to its declaration. Return declaration.  </a:t>
            </a:r>
          </a:p>
        </p:txBody>
      </p:sp>
      <p:sp>
        <p:nvSpPr>
          <p:cNvPr id="97285" name="Line 5">
            <a:extLst>
              <a:ext uri="{FF2B5EF4-FFF2-40B4-BE49-F238E27FC236}">
                <a16:creationId xmlns:a16="http://schemas.microsoft.com/office/drawing/2014/main" id="{885840F5-AD09-4C98-BAA7-9D0A9C58F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914400"/>
            <a:ext cx="0" cy="556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6" name="Line 6">
            <a:extLst>
              <a:ext uri="{FF2B5EF4-FFF2-40B4-BE49-F238E27FC236}">
                <a16:creationId xmlns:a16="http://schemas.microsoft.com/office/drawing/2014/main" id="{8B89C2B7-A81E-40E9-82E3-F8667F4C3D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16764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Line 7">
            <a:extLst>
              <a:ext uri="{FF2B5EF4-FFF2-40B4-BE49-F238E27FC236}">
                <a16:creationId xmlns:a16="http://schemas.microsoft.com/office/drawing/2014/main" id="{3D0F6736-B5CB-49E5-A179-BD29291C90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2362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8" name="Line 8">
            <a:extLst>
              <a:ext uri="{FF2B5EF4-FFF2-40B4-BE49-F238E27FC236}">
                <a16:creationId xmlns:a16="http://schemas.microsoft.com/office/drawing/2014/main" id="{784075DD-4905-4E3F-8593-B61C2FC3A4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3124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Line 9">
            <a:extLst>
              <a:ext uri="{FF2B5EF4-FFF2-40B4-BE49-F238E27FC236}">
                <a16:creationId xmlns:a16="http://schemas.microsoft.com/office/drawing/2014/main" id="{88565029-2D07-4017-8FFE-0FB17601BC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4191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Line 10">
            <a:extLst>
              <a:ext uri="{FF2B5EF4-FFF2-40B4-BE49-F238E27FC236}">
                <a16:creationId xmlns:a16="http://schemas.microsoft.com/office/drawing/2014/main" id="{B93AB0CD-3E31-471A-9EFA-4B88680BFE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4953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Line 11">
            <a:extLst>
              <a:ext uri="{FF2B5EF4-FFF2-40B4-BE49-F238E27FC236}">
                <a16:creationId xmlns:a16="http://schemas.microsoft.com/office/drawing/2014/main" id="{38535FCA-99A7-42CF-9D16-4E02DE8A4A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5715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BB4F1382-25C7-4218-A49D-70E4D6736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407766FF-9AC6-4153-A8FC-AF7ECA78E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public class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Checker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implements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Visitor {</a:t>
            </a:r>
          </a:p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...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//Checking commands</a:t>
            </a:r>
            <a:endParaRPr lang="en-US" altLang="en-US" sz="2000" b="1">
              <a:latin typeface="Monaco" charset="0"/>
            </a:endParaRP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public </a:t>
            </a:r>
            <a:r>
              <a:rPr lang="en-US" altLang="en-US" sz="2000">
                <a:latin typeface="Monaco" charset="0"/>
              </a:rPr>
              <a:t>Object visitAssignCommand (AssignCommand com,Object arg)</a:t>
            </a:r>
          </a:p>
          <a:p>
            <a:r>
              <a:rPr lang="en-US" altLang="en-US" sz="2000">
                <a:latin typeface="Monaco" charset="0"/>
              </a:rPr>
              <a:t> {</a:t>
            </a:r>
          </a:p>
          <a:p>
            <a:r>
              <a:rPr lang="en-US" altLang="en-US" sz="2000">
                <a:latin typeface="Monaco" charset="0"/>
              </a:rPr>
              <a:t>     Type vType = (Type) com.V.visit(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Type eType = (Type) com.E.visit(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(! com.V.variable)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error: v is not a variable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(! eType.equals(vType) )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error incompatible types in assignCommand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null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BCC2778-6D96-4CDB-BE68-F560A8521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167404AD-9B53-4B40-B3E6-71E8168C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39900"/>
            <a:ext cx="8763000" cy="40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...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visitIfCommand (IfCommand com,Object arg) </a:t>
            </a:r>
          </a:p>
          <a:p>
            <a:r>
              <a:rPr lang="en-US" altLang="en-US" sz="2000">
                <a:latin typeface="Monaco" charset="0"/>
              </a:rPr>
              <a:t>  {</a:t>
            </a:r>
          </a:p>
          <a:p>
            <a:r>
              <a:rPr lang="en-US" altLang="en-US" sz="2000">
                <a:latin typeface="Monaco" charset="0"/>
              </a:rPr>
              <a:t>     Type eType = (Type)com.E.visit(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(! eType.equals(Type.boolT) )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error: expression in if not boolean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com.C1.visit(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com.C2.visit(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null;</a:t>
            </a:r>
          </a:p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}</a:t>
            </a:r>
            <a:endParaRPr lang="en-US" altLang="en-US" sz="2000" b="1">
              <a:latin typeface="Monaco" charset="0"/>
            </a:endParaRP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BC04139-829A-40F7-B72D-662558CC8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4162B02B-7A9B-4CFD-8A2E-9FABA7652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70000"/>
            <a:ext cx="8763000" cy="55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...</a:t>
            </a: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visitSequentialCommand</a:t>
            </a:r>
          </a:p>
          <a:p>
            <a:r>
              <a:rPr lang="en-US" altLang="en-US" sz="2000">
                <a:latin typeface="Monaco" charset="0"/>
              </a:rPr>
              <a:t>        (SequentialCommand com,Object arg)</a:t>
            </a:r>
          </a:p>
          <a:p>
            <a:r>
              <a:rPr lang="en-US" altLang="en-US" sz="2000">
                <a:latin typeface="Monaco" charset="0"/>
              </a:rPr>
              <a:t>  {</a:t>
            </a:r>
          </a:p>
          <a:p>
            <a:r>
              <a:rPr lang="en-US" altLang="en-US" sz="2000">
                <a:latin typeface="Monaco" charset="0"/>
              </a:rPr>
              <a:t>     com.C1.visit(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com.C2.visit(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}</a:t>
            </a:r>
            <a:endParaRPr lang="en-US" altLang="en-US" sz="2000" b="1">
              <a:latin typeface="Monaco" charset="0"/>
            </a:endParaRP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visitLetCommand (LetCommand com,Object arg)</a:t>
            </a:r>
          </a:p>
          <a:p>
            <a:r>
              <a:rPr lang="en-US" altLang="en-US" sz="2000">
                <a:latin typeface="Monaco" charset="0"/>
              </a:rPr>
              <a:t>  {</a:t>
            </a:r>
          </a:p>
          <a:p>
            <a:r>
              <a:rPr lang="en-US" altLang="en-US" sz="2000">
                <a:latin typeface="Monaco" charset="0"/>
              </a:rPr>
              <a:t>     idTable.openScope();</a:t>
            </a:r>
          </a:p>
          <a:p>
            <a:r>
              <a:rPr lang="en-US" altLang="en-US" sz="2000">
                <a:latin typeface="Monaco" charset="0"/>
              </a:rPr>
              <a:t>     com.D.visit(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 // enters declarations into idTable</a:t>
            </a:r>
          </a:p>
          <a:p>
            <a:r>
              <a:rPr lang="en-US" altLang="en-US" sz="2000">
                <a:latin typeface="Monaco" charset="0"/>
              </a:rPr>
              <a:t>     com.C.visit(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idTable.closeScope();</a:t>
            </a:r>
          </a:p>
          <a:p>
            <a:r>
              <a:rPr lang="en-US" altLang="en-US" sz="2000" b="1">
                <a:latin typeface="Monaco" charset="0"/>
              </a:rPr>
              <a:t>     return null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083DB0B7-DF3B-45FF-A148-791F1F49D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9259E745-1DEE-4BD1-8334-89C264237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0"/>
            <a:ext cx="8763000" cy="467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Expression Checking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visitIntegerExpression</a:t>
            </a:r>
          </a:p>
          <a:p>
            <a:r>
              <a:rPr lang="en-US" altLang="en-US" sz="2000">
                <a:latin typeface="Monaco" charset="0"/>
              </a:rPr>
              <a:t>        (IntegerExpression expr,Object arg)</a:t>
            </a:r>
          </a:p>
          <a:p>
            <a:r>
              <a:rPr lang="en-US" altLang="en-US" sz="2000">
                <a:latin typeface="Monaco" charset="0"/>
              </a:rPr>
              <a:t>  {</a:t>
            </a:r>
          </a:p>
          <a:p>
            <a:r>
              <a:rPr lang="en-US" altLang="en-US" sz="2000">
                <a:latin typeface="Monaco" charset="0"/>
              </a:rPr>
              <a:t>     expr.type = Type.intT;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decoration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</a:t>
            </a:r>
            <a:r>
              <a:rPr lang="en-US" altLang="en-US" sz="2000">
                <a:latin typeface="Monaco" charset="0"/>
              </a:rPr>
              <a:t> expr.type;</a:t>
            </a:r>
          </a:p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visitVnameExpression</a:t>
            </a:r>
          </a:p>
          <a:p>
            <a:r>
              <a:rPr lang="en-US" altLang="en-US" sz="2000">
                <a:latin typeface="Monaco" charset="0"/>
              </a:rPr>
              <a:t>        (VnameExpression expr,Object arg)</a:t>
            </a:r>
          </a:p>
          <a:p>
            <a:r>
              <a:rPr lang="en-US" altLang="en-US" sz="2000">
                <a:latin typeface="Monaco" charset="0"/>
              </a:rPr>
              <a:t>  {</a:t>
            </a:r>
          </a:p>
          <a:p>
            <a:r>
              <a:rPr lang="en-US" altLang="en-US" sz="2000">
                <a:latin typeface="Monaco" charset="0"/>
              </a:rPr>
              <a:t>     Type vType = (Type) expr.V.visit(</a:t>
            </a:r>
            <a:r>
              <a:rPr lang="en-US" altLang="en-US" sz="2000" b="1">
                <a:latin typeface="Monaco" charset="0"/>
              </a:rPr>
              <a:t>this</a:t>
            </a:r>
            <a:r>
              <a:rPr lang="en-US" altLang="en-US" sz="2000">
                <a:latin typeface="Monaco" charset="0"/>
              </a:rPr>
              <a:t>,</a:t>
            </a:r>
            <a:r>
              <a:rPr lang="en-US" altLang="en-US" sz="2000" b="1">
                <a:latin typeface="Monaco" charset="0"/>
              </a:rPr>
              <a:t>null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expr.type = vType;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decoration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  return</a:t>
            </a:r>
            <a:r>
              <a:rPr lang="en-US" altLang="en-US" sz="2000">
                <a:latin typeface="Monaco" charset="0"/>
              </a:rPr>
              <a:t> expr.type;</a:t>
            </a:r>
          </a:p>
          <a:p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3F63E5AC-6718-4CDB-877A-EDD8C1AB1C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5AE28B42-63B3-401A-823F-7CF7A482A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visitBinaryExpression</a:t>
            </a:r>
          </a:p>
          <a:p>
            <a:r>
              <a:rPr lang="en-US" altLang="en-US" sz="2000">
                <a:latin typeface="Monaco" charset="0"/>
              </a:rPr>
              <a:t>        (BinaryExpression expr,Object arg) { </a:t>
            </a:r>
          </a:p>
          <a:p>
            <a:r>
              <a:rPr lang="en-US" altLang="en-US" sz="2000">
                <a:latin typeface="Monaco" charset="0"/>
              </a:rPr>
              <a:t>     Type e1Type = expr.E1.visit(this,null);</a:t>
            </a:r>
          </a:p>
          <a:p>
            <a:r>
              <a:rPr lang="en-US" altLang="en-US" sz="2000">
                <a:latin typeface="Monaco" charset="0"/>
              </a:rPr>
              <a:t>     Type e2Type = expr.E2.visit(this,null);</a:t>
            </a:r>
          </a:p>
          <a:p>
            <a:r>
              <a:rPr lang="en-US" altLang="en-US" sz="2000">
                <a:latin typeface="Monaco" charset="0"/>
              </a:rPr>
              <a:t>     OperatorDeclaration opdecl = </a:t>
            </a:r>
          </a:p>
          <a:p>
            <a:r>
              <a:rPr lang="en-US" altLang="en-US" sz="2000">
                <a:latin typeface="Monaco" charset="0"/>
              </a:rPr>
              <a:t>        (OperatorDeclaration) expr.O.visit(this,null);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(opdecl==null) {</a:t>
            </a:r>
          </a:p>
          <a:p>
            <a:r>
              <a:rPr lang="en-US" altLang="en-US" sz="2000" i="1">
                <a:latin typeface="Monaco" charset="0"/>
              </a:rPr>
              <a:t>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// error: operator not defined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    </a:t>
            </a:r>
            <a:r>
              <a:rPr lang="en-US" altLang="en-US" sz="2000">
                <a:latin typeface="Monaco" charset="0"/>
              </a:rPr>
              <a:t>expr.type = Type.error;</a:t>
            </a:r>
            <a:endParaRPr lang="en-US" altLang="en-US" sz="2000" i="1">
              <a:latin typeface="Monaco" charset="0"/>
            </a:endParaRPr>
          </a:p>
          <a:p>
            <a:r>
              <a:rPr lang="en-US" altLang="en-US" sz="2000" i="1">
                <a:latin typeface="Monaco" charset="0"/>
              </a:rPr>
              <a:t>     </a:t>
            </a:r>
            <a:r>
              <a:rPr lang="en-US" altLang="en-US" sz="2000">
                <a:latin typeface="Monaco" charset="0"/>
              </a:rPr>
              <a:t>} </a:t>
            </a:r>
            <a:r>
              <a:rPr lang="en-US" altLang="en-US" sz="2000" b="1">
                <a:latin typeface="Monaco" charset="0"/>
              </a:rPr>
              <a:t>else if</a:t>
            </a:r>
            <a:r>
              <a:rPr lang="en-US" altLang="en-US" sz="2000">
                <a:latin typeface="Monaco" charset="0"/>
              </a:rPr>
              <a:t> (opdecl </a:t>
            </a:r>
            <a:r>
              <a:rPr lang="en-US" altLang="en-US" sz="2000" b="1">
                <a:latin typeface="Monaco" charset="0"/>
              </a:rPr>
              <a:t>instanceof </a:t>
            </a:r>
            <a:r>
              <a:rPr lang="en-US" altLang="en-US" sz="2000">
                <a:latin typeface="Monaco" charset="0"/>
              </a:rPr>
              <a:t>BinaryOperatorDecl) {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// check binary operator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</a:t>
            </a:r>
            <a:r>
              <a:rPr lang="en-US" altLang="en-US" sz="2000">
                <a:latin typeface="Monaco" charset="0"/>
              </a:rPr>
              <a:t> } </a:t>
            </a:r>
            <a:r>
              <a:rPr lang="en-US" altLang="en-US" sz="2000" b="1">
                <a:latin typeface="Monaco" charset="0"/>
              </a:rPr>
              <a:t>else </a:t>
            </a:r>
            <a:r>
              <a:rPr lang="en-US" altLang="en-US" sz="2000">
                <a:latin typeface="Monaco" charset="0"/>
              </a:rPr>
              <a:t>{</a:t>
            </a:r>
            <a:r>
              <a:rPr lang="en-US" altLang="en-US" sz="2000" b="1">
                <a:latin typeface="Monaco" charset="0"/>
              </a:rPr>
              <a:t> </a:t>
            </a:r>
          </a:p>
          <a:p>
            <a:r>
              <a:rPr lang="en-US" altLang="en-US" sz="2000" b="1">
                <a:latin typeface="Monaco" charset="0"/>
              </a:rPr>
              <a:t>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// error: operator not binary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  expr.type = Type.errorT; </a:t>
            </a:r>
          </a:p>
          <a:p>
            <a:r>
              <a:rPr lang="en-US" altLang="en-US" sz="2000">
                <a:latin typeface="Monaco" charset="0"/>
              </a:rPr>
              <a:t>     }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</a:t>
            </a:r>
            <a:r>
              <a:rPr lang="en-US" altLang="en-US" sz="2000">
                <a:latin typeface="Monaco" charset="0"/>
              </a:rPr>
              <a:t> expr.type;</a:t>
            </a:r>
            <a:endParaRPr lang="en-US" altLang="en-US" sz="2000" i="1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  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2E5C77D-0983-48D3-9CFE-3236057B2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Implementation of Mini-Triangle Contextual Analyzer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F6250BBD-B1D3-4CB5-AC11-21B5BA244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Object visitBinaryExpression</a:t>
            </a:r>
          </a:p>
          <a:p>
            <a:r>
              <a:rPr lang="en-US" altLang="en-US" sz="2000">
                <a:latin typeface="Monaco" charset="0"/>
              </a:rPr>
              <a:t>        (BinaryExpression expr,Object arg) { </a:t>
            </a:r>
          </a:p>
          <a:p>
            <a:r>
              <a:rPr lang="en-US" altLang="en-US" sz="2000">
                <a:latin typeface="Monaco" charset="0"/>
              </a:rPr>
              <a:t>     ...</a:t>
            </a:r>
          </a:p>
          <a:p>
            <a:r>
              <a:rPr lang="en-US" altLang="en-US" sz="2000">
                <a:latin typeface="Monaco" charset="0"/>
              </a:rPr>
              <a:t>     } </a:t>
            </a:r>
            <a:r>
              <a:rPr lang="en-US" altLang="en-US" sz="2000" b="1">
                <a:latin typeface="Monaco" charset="0"/>
              </a:rPr>
              <a:t>else if</a:t>
            </a:r>
            <a:r>
              <a:rPr lang="en-US" altLang="en-US" sz="2000">
                <a:latin typeface="Monaco" charset="0"/>
              </a:rPr>
              <a:t> (opdecl </a:t>
            </a:r>
            <a:r>
              <a:rPr lang="en-US" altLang="en-US" sz="2000" b="1">
                <a:latin typeface="Monaco" charset="0"/>
              </a:rPr>
              <a:t>instanceof </a:t>
            </a:r>
            <a:r>
              <a:rPr lang="en-US" altLang="en-US" sz="2000">
                <a:latin typeface="Monaco" charset="0"/>
              </a:rPr>
              <a:t>BinaryOperatorDecl) {</a:t>
            </a:r>
          </a:p>
          <a:p>
            <a:r>
              <a:rPr lang="en-US" altLang="en-US" sz="2000">
                <a:latin typeface="Monaco" charset="0"/>
              </a:rPr>
              <a:t>         BinaryOperatorDecl bopdecl = </a:t>
            </a:r>
          </a:p>
          <a:p>
            <a:r>
              <a:rPr lang="en-US" altLang="en-US" sz="2000">
                <a:latin typeface="Monaco" charset="0"/>
              </a:rPr>
              <a:t>            (BinaryOperatorDecl) opdecl;</a:t>
            </a:r>
          </a:p>
          <a:p>
            <a:r>
              <a:rPr lang="en-US" altLang="en-US" sz="2000">
                <a:latin typeface="Monaco" charset="0"/>
              </a:rPr>
              <a:t>    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(! e1Type.equals(bopdecl.operand1Type) )</a:t>
            </a:r>
          </a:p>
          <a:p>
            <a:r>
              <a:rPr lang="en-US" altLang="en-US" sz="2000">
                <a:latin typeface="Monaco" charset="0"/>
              </a:rPr>
              <a:t>          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error: first argument wrong type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(! e2Type.equals(bopdecl.operand2Type) )</a:t>
            </a:r>
          </a:p>
          <a:p>
            <a:r>
              <a:rPr lang="en-US" altLang="en-US" sz="2000">
                <a:latin typeface="Monaco" charset="0"/>
              </a:rPr>
              <a:t>          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error: second argument wrong type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   expr.type = bopdecl.resultType;   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</a:t>
            </a:r>
            <a:r>
              <a:rPr lang="en-US" altLang="en-US" sz="2000">
                <a:latin typeface="Monaco" charset="0"/>
              </a:rPr>
              <a:t> } </a:t>
            </a:r>
            <a:r>
              <a:rPr lang="en-US" altLang="en-US" sz="2000" b="1">
                <a:latin typeface="Monaco" charset="0"/>
              </a:rPr>
              <a:t>else </a:t>
            </a:r>
            <a:r>
              <a:rPr lang="en-US" altLang="en-US" sz="2000">
                <a:latin typeface="Monaco" charset="0"/>
              </a:rPr>
              <a:t>{</a:t>
            </a:r>
            <a:r>
              <a:rPr lang="en-US" altLang="en-US" sz="2000" b="1">
                <a:latin typeface="Monaco" charset="0"/>
              </a:rPr>
              <a:t> </a:t>
            </a:r>
          </a:p>
          <a:p>
            <a:r>
              <a:rPr lang="en-US" altLang="en-US" sz="2000" b="1">
                <a:latin typeface="Monaco" charset="0"/>
              </a:rPr>
              <a:t>    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error: operator not binary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</a:t>
            </a:r>
            <a:r>
              <a:rPr lang="en-US" altLang="en-US" sz="2000" b="1">
                <a:latin typeface="Monaco" charset="0"/>
              </a:rPr>
              <a:t>...</a:t>
            </a:r>
          </a:p>
          <a:p>
            <a:r>
              <a:rPr lang="en-US" altLang="en-US" sz="2000" b="1">
                <a:latin typeface="Monaco" charset="0"/>
              </a:rPr>
              <a:t>     </a:t>
            </a:r>
            <a:r>
              <a:rPr lang="en-US" altLang="en-US" sz="2000">
                <a:latin typeface="Monaco" charset="0"/>
              </a:rPr>
              <a:t>}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  return</a:t>
            </a:r>
            <a:r>
              <a:rPr lang="en-US" altLang="en-US" sz="2000">
                <a:latin typeface="Monaco" charset="0"/>
              </a:rPr>
              <a:t> expr.type;</a:t>
            </a:r>
            <a:endParaRPr lang="en-US" altLang="en-US" sz="2000" i="1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1445</TotalTime>
  <Words>8844</Words>
  <Application>Microsoft Office PowerPoint</Application>
  <PresentationFormat>On-screen Show (4:3)</PresentationFormat>
  <Paragraphs>1407</Paragraphs>
  <Slides>105</Slides>
  <Notes>105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6" baseType="lpstr">
      <vt:lpstr>Arial</vt:lpstr>
      <vt:lpstr>Baskerville Old Face</vt:lpstr>
      <vt:lpstr>Courier</vt:lpstr>
      <vt:lpstr>Courier New</vt:lpstr>
      <vt:lpstr>Helvetica</vt:lpstr>
      <vt:lpstr>Monaco</vt:lpstr>
      <vt:lpstr>Times</vt:lpstr>
      <vt:lpstr>Times New Roman</vt:lpstr>
      <vt:lpstr>Tw Cen MT</vt:lpstr>
      <vt:lpstr>330Lect1</vt:lpstr>
      <vt:lpstr>Photo Editor Photo</vt:lpstr>
      <vt:lpstr>CSCE 531 Compiler Construction Ch.5: Contextual Analysis</vt:lpstr>
      <vt:lpstr>Acknowledgment</vt:lpstr>
      <vt:lpstr>Contextual Analysis Phase</vt:lpstr>
      <vt:lpstr>Programming Language specification</vt:lpstr>
      <vt:lpstr>The “Phases” of a Compiler</vt:lpstr>
      <vt:lpstr>Recap:  Contextual Constraints</vt:lpstr>
      <vt:lpstr>Scope Rules</vt:lpstr>
      <vt:lpstr>Type Rules</vt:lpstr>
      <vt:lpstr>Type Rules</vt:lpstr>
      <vt:lpstr>Type Checking</vt:lpstr>
      <vt:lpstr>Action Routines and Attribute Grammars</vt:lpstr>
      <vt:lpstr>Attribute Grammars</vt:lpstr>
      <vt:lpstr>The Attribute Grammar</vt:lpstr>
      <vt:lpstr>Attribute Grammars</vt:lpstr>
      <vt:lpstr>Attribute Grammars</vt:lpstr>
      <vt:lpstr>Attribute Grammars</vt:lpstr>
      <vt:lpstr>Attribute Grammars</vt:lpstr>
      <vt:lpstr>Attribute Grammar: Example</vt:lpstr>
      <vt:lpstr>Attribute Flow: Example</vt:lpstr>
      <vt:lpstr>Attributed Parse Tree: Example</vt:lpstr>
      <vt:lpstr>Attribute Grammars and Practice</vt:lpstr>
      <vt:lpstr>The Realist’s Alternative</vt:lpstr>
      <vt:lpstr>Contextual Analysis Phase</vt:lpstr>
      <vt:lpstr>Contextual Analyzer</vt:lpstr>
      <vt:lpstr>Why contextual analysis can be hard</vt:lpstr>
      <vt:lpstr>To simplify the language design or not?</vt:lpstr>
      <vt:lpstr>Language Issues</vt:lpstr>
      <vt:lpstr>Language Issues</vt:lpstr>
      <vt:lpstr>Language Issues</vt:lpstr>
      <vt:lpstr>Language Issues</vt:lpstr>
      <vt:lpstr>Language Issues</vt:lpstr>
      <vt:lpstr>Contextual Analysis -&gt; Decorated AST</vt:lpstr>
      <vt:lpstr>Multi Pass Compiler</vt:lpstr>
      <vt:lpstr>Contextual Analysis -&gt; Decorated AST</vt:lpstr>
      <vt:lpstr>Recursive Identification</vt:lpstr>
      <vt:lpstr>Identification Table</vt:lpstr>
      <vt:lpstr>Identification Table</vt:lpstr>
      <vt:lpstr>Different kinds of Block Structure</vt:lpstr>
      <vt:lpstr>Monolithic Block Structure</vt:lpstr>
      <vt:lpstr>Flat Block Structure</vt:lpstr>
      <vt:lpstr>Nested Block Structure</vt:lpstr>
      <vt:lpstr>Identification Table</vt:lpstr>
      <vt:lpstr>Identification Table: Example</vt:lpstr>
      <vt:lpstr>Identification Table Implementation</vt:lpstr>
      <vt:lpstr>Identification Table Implementation</vt:lpstr>
      <vt:lpstr>Attributes</vt:lpstr>
      <vt:lpstr>Attributes</vt:lpstr>
      <vt:lpstr>Attributes</vt:lpstr>
      <vt:lpstr>Attributes: Example 1: Mini-Triangle attributes</vt:lpstr>
      <vt:lpstr>Attributes: Example 2: Triangle attributes</vt:lpstr>
      <vt:lpstr>Attributes: Pointers to Declaration AST’s</vt:lpstr>
      <vt:lpstr>Attributes as pointers to Declaration ASTs</vt:lpstr>
      <vt:lpstr>The Standard Environment</vt:lpstr>
      <vt:lpstr>The Standard Environment</vt:lpstr>
      <vt:lpstr>Scope for Standard Environment</vt:lpstr>
      <vt:lpstr>Type Checking</vt:lpstr>
      <vt:lpstr>Type Checking: How Does It Work</vt:lpstr>
      <vt:lpstr>Type Checking: How Does It Work</vt:lpstr>
      <vt:lpstr>Type Checking: How Does It Work</vt:lpstr>
      <vt:lpstr>Type checking</vt:lpstr>
      <vt:lpstr>Type checking</vt:lpstr>
      <vt:lpstr>Type checking</vt:lpstr>
      <vt:lpstr>Type checking</vt:lpstr>
      <vt:lpstr>Contextual Analysis</vt:lpstr>
      <vt:lpstr>Contextual Analysis: an Algorithm</vt:lpstr>
      <vt:lpstr>Depth-First Traversal</vt:lpstr>
      <vt:lpstr>Depth-First Traversal</vt:lpstr>
      <vt:lpstr>Implementing Tree Traversal</vt:lpstr>
      <vt:lpstr>Implementing Tree Traversal: Traditional</vt:lpstr>
      <vt:lpstr>Implementing Tree Traversal: instanceof</vt:lpstr>
      <vt:lpstr>Implementing Tree Traversal: instanceof</vt:lpstr>
      <vt:lpstr>Patterns</vt:lpstr>
      <vt:lpstr>How Does a Visitor Work?</vt:lpstr>
      <vt:lpstr>Trade-Offs</vt:lpstr>
      <vt:lpstr>Implementing Tree Traversal: Visitor</vt:lpstr>
      <vt:lpstr>Visitor Solution</vt:lpstr>
      <vt:lpstr>The Visitor Design Pattern</vt:lpstr>
      <vt:lpstr>The Visitor Design Pattern</vt:lpstr>
      <vt:lpstr>The Visitor Design Pattern</vt:lpstr>
      <vt:lpstr>The Visitor Design Pattern</vt:lpstr>
      <vt:lpstr>The Visitor Design Pattern</vt:lpstr>
      <vt:lpstr>The Visitor Design Pattern</vt:lpstr>
      <vt:lpstr>Example: Implementation of  Mini-Triangle Contextual Analyzer</vt:lpstr>
      <vt:lpstr>RECAP: Mini Triangle Abstract Syntax (ctd)</vt:lpstr>
      <vt:lpstr>RECAP: AST representation (ctd)</vt:lpstr>
      <vt:lpstr>RECAP: AST representation (ctd)</vt:lpstr>
      <vt:lpstr>Representing the Decorated AST (in Java)</vt:lpstr>
      <vt:lpstr>Representing the Decorated AST  (in Java)</vt:lpstr>
      <vt:lpstr>Traversal over the AST: Visitor Design Pattern</vt:lpstr>
      <vt:lpstr>Traversal over the AST: Visitor Design Pattern</vt:lpstr>
      <vt:lpstr>Example: Implementation of Mini-Triangle Contextual Analyzer</vt:lpstr>
      <vt:lpstr>Example: Implementation of Mini-Triangle Contextual Analyzer</vt:lpstr>
      <vt:lpstr>What the Checker Visitor Does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Example: Implementation of Mini-Triangle Contextual Analyzer</vt:lpstr>
      <vt:lpstr>Consequences of using Visitor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66</cp:revision>
  <dcterms:created xsi:type="dcterms:W3CDTF">2004-08-19T01:30:12Z</dcterms:created>
  <dcterms:modified xsi:type="dcterms:W3CDTF">2020-02-25T19:41:38Z</dcterms:modified>
</cp:coreProperties>
</file>