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notesMasterIdLst>
    <p:notesMasterId r:id="rId66"/>
  </p:notesMasterIdLst>
  <p:handoutMasterIdLst>
    <p:handoutMasterId r:id="rId67"/>
  </p:handoutMasterIdLst>
  <p:sldIdLst>
    <p:sldId id="256" r:id="rId3"/>
    <p:sldId id="328" r:id="rId4"/>
    <p:sldId id="263" r:id="rId5"/>
    <p:sldId id="325" r:id="rId6"/>
    <p:sldId id="267" r:id="rId7"/>
    <p:sldId id="268" r:id="rId8"/>
    <p:sldId id="269" r:id="rId9"/>
    <p:sldId id="270" r:id="rId10"/>
    <p:sldId id="271" r:id="rId11"/>
    <p:sldId id="272" r:id="rId12"/>
    <p:sldId id="327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24" r:id="rId65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 autoAdjust="0"/>
  </p:normalViewPr>
  <p:slideViewPr>
    <p:cSldViewPr>
      <p:cViewPr varScale="1">
        <p:scale>
          <a:sx n="59" d="100"/>
          <a:sy n="59" d="100"/>
        </p:scale>
        <p:origin x="57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13B9578-0A2A-4C3C-A360-29236C81F6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7A8E50E-0E62-4F4B-9357-FEEED3901F8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A4DFD2DC-A507-4EAB-BF46-F48DAD52BE8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F56A06C4-C4A0-4799-B80D-113D0F10ACB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87352B-F466-4E61-A1EC-B420DD8357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D9D98469-F3DC-462E-B8E7-BD793ABAD0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6819C295-2880-432A-ADEE-300107CFDFF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E1891DC4-CCBF-4555-A7ED-545212D9253B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750948DC-621D-4BBC-8EF1-5D3B907D39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416425"/>
            <a:ext cx="5505450" cy="4183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3FF0C170-EA57-4B74-8A02-F800C257C4E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>
            <a:extLst>
              <a:ext uri="{FF2B5EF4-FFF2-40B4-BE49-F238E27FC236}">
                <a16:creationId xmlns:a16="http://schemas.microsoft.com/office/drawing/2014/main" id="{607217F2-383D-488A-A895-618378CE17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57433D7-4D8C-4DE0-9F57-02F35BF4946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69861422-C7C3-4D0E-806E-5907E37B90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7D0829C-6506-4DF9-A0B6-FE1C267136BA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534C1105-DAFC-452E-9D82-744753654A4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D57E4883-709F-40B6-9869-A4815C1B38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86453EC7-06E3-4E30-8878-B021EFAC7C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299DD92-FA71-4265-8AE4-417C0BBE77F5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BA221907-CECA-4689-A7DD-81F1F168AFE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D70A1E44-E743-4CD0-BBCD-E24049F501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BD42012F-D0C2-4403-A235-A9B218A2D5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1955B61-4251-417E-9B13-6134DA556A94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ACC0FC5D-E1BF-4733-B043-7701FA47340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4031E6F4-4462-492B-ADD8-CC4C4A3E17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46382C5E-0A7F-40AF-A0FA-53B020D435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7F75A36-F68B-4A03-AFD4-3A6D5D234733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EAE8CE42-3289-49C9-B1E7-C36B51780DB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4B8C0814-9D46-4E70-8DC9-2A721ED151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EA0DFEF5-EAA8-4EE9-84A9-18584EE7E8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E3F6F2C-FDDE-48BC-BCFF-E88298923402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A13DC137-B96E-4DFC-9B7A-B9C861338A0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63133BC2-B995-4C5A-8F0F-942457A5F4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BB315D50-9D58-46F5-897F-1E493127FE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76CC79A-187D-4AF9-A46B-C009B6314772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5828AF1C-6838-423A-BF89-9D833B352AE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62BD290B-2682-437D-AC0A-5F4C24583E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5D4FAE54-79E7-471E-A388-5E504DD33F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F45984-5AAA-402F-A90B-C2B99E39B07D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5637F895-D655-48FC-9E0C-A47C31D7B41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34ED2B79-67BE-46A8-8F84-CCE3EB80A1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59ADF2A4-FCFF-4D50-995F-A3C8B3D0A9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ED34AE-4F91-439C-B4C3-2579438CAB81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C6DC39C6-3DC4-4E71-8BF7-4B2768E8C80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4D38D52F-45D2-419A-8E74-59478D4E8C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32C769DB-0BD8-4FA9-888E-2A3BA0DD9A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6A37F5-0F66-4F9E-BE24-72F90ABAA22F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4B1B0AEC-81D8-4E76-B75F-0BDCC78E338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F7D0F2E7-E323-4171-B240-79E0735DA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B8C367F3-A885-4244-9D8B-8BB244D1BE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6B290EC-3D8F-426A-A620-B0104A842CE3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5A5E5EA0-220D-4B24-A243-C65914CA91D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E936CDD7-FB70-4608-B865-FBF3E948BA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A774019E-F15C-47F2-BA66-FDC8E18AE5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9D60195-2075-478F-9575-A32CA582EE5E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A4276FAE-3107-4DDA-9C31-988D6701DD2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EB7777D6-AA01-4184-B085-F1E2247626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83FC8ACC-1C44-4779-8A8C-5483309C5D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11E7405-97C5-4D3C-A7DB-AC00EFB1C97A}" type="slidenum">
              <a:rPr lang="en-US" altLang="en-US" sz="1200">
                <a:solidFill>
                  <a:srgbClr val="000000"/>
                </a:solidFill>
              </a:rPr>
              <a:pPr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0A4BFF6D-20B4-42D5-9317-610CB8350C5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9235906E-4A18-4ACC-9F9A-73D74F9B29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B36772FB-A2F1-4170-8BB5-49AB6FE0F2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AFB1E64-5429-4B6B-9EFA-D9D03EA7C509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5C4A7E82-14A5-4BBA-B812-027601CF5D0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AAB1D4AA-2B78-46C8-AEBD-E642E223CC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0EE3E991-F07F-45A9-A5BD-A432D2AFA6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6760BB2-3FA1-4600-B9C5-F57CE9B63B88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B390A7C0-D30E-4F3D-B477-E51A83CA6E8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2CF04F0E-5446-46E7-914D-4EE39AFF1F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24EB1FED-A2C3-42F4-AD52-165722BFD3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0E85A6-8E59-4761-958C-B81A0D54D03F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82CA3578-CB8D-4753-BFBD-06E48851258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8AA8097F-FA34-45F3-BF4A-7EF9B2F352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7B44EB9E-55B6-4BCE-951A-2AFD63372D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0C37C9D-D706-4C4B-8388-D643586F6EFD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B4847E01-8EF5-4538-8550-FE07B8786C8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37B8A205-F771-40AE-8728-8310248238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F2DE089F-215F-4E26-BD1B-1E09B3133B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B91856-3F5A-4E4D-9577-A7F808C02DA9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821F5284-5C9E-4FD6-8B3A-F8D774169EB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84E021A7-D25A-44E0-A76D-4605B46FDC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A1452E1C-2482-4075-857F-9514A45931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33BF521-1550-49A4-8CC0-D0766113D9A8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5B8814D6-5A59-4F03-9BEE-B2CCECE385F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A97BB6C2-5A80-4405-BFB4-DD87EDAAA7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D40E8CF6-A8FA-42AE-BD32-CF67197085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1323A83-391E-4E71-9376-9D8496ACD380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B0028866-ECC7-4EF9-BFC9-1DE1760A20E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32225D79-1F75-4F73-A016-5CDA9D9FFB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A3F91B20-A905-41A9-B912-CC8CEFE6D5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31B24C1-36CC-4FC1-857A-5ABC92050462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412EF7E7-EC50-4EE7-9D55-A7214028653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A238CD83-AF35-466B-B538-549503BA4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355077E3-4915-4B0E-B597-2AAEF06856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F63B3EE-8D73-4B4C-8B34-46154BD605D6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BA8F20BE-CC45-4950-B0CF-43C543040F6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0C39D43B-B601-4D21-BFA1-8C380D56D5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8A6714F1-E5C0-4854-B177-149D8C3600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2DF1246-CA91-45DD-8ADC-239A2AC59BF0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0016A41B-0538-4374-9FD3-3AE0EBDC18C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34C4E25A-8167-418F-BCAF-893BBA96CD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8533CDC0-7475-4CEA-AC31-89F0324FF6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C49529-E613-48A1-B333-5795162333DA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98257F71-239B-4BE7-9701-EA4E5FA60A3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5962F050-2782-4562-AD99-A8D2A2B407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B862ADAD-479F-433D-9956-9C1A89EE18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5C31E32-1742-42B9-BCC7-D703F56F54FB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48D50034-18AF-445F-B285-4CF90A6E6A4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30521446-C2AC-4446-9140-6693073C6D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:a16="http://schemas.microsoft.com/office/drawing/2014/main" id="{6A1F5F13-ECAD-41AF-98B9-5FE25FC49F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95FC1E-4D1E-48A4-B3F8-93197DD105E9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94B44CEA-CC1B-46F0-BF58-082BEB1FD83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44A28EA9-16A1-434A-B66D-E2F9F9AFA7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B6147E77-DEF7-41C6-A058-6E827F4016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5D24A8B-7CEF-4C9F-BCBB-5E37CE73C803}" type="slidenum">
              <a:rPr lang="en-US" altLang="en-US" sz="1200"/>
              <a:pPr/>
              <a:t>32</a:t>
            </a:fld>
            <a:endParaRPr lang="en-US" altLang="en-US" sz="1200"/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03E1B546-54AB-4DA1-83E2-909A28727F4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A0BA6539-9F8D-4F2B-85DF-F790CEB417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C6513D7D-668A-49B5-9925-A5F5852A0E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2B624D2-54AC-4EE3-BB6B-DB8AAE033648}" type="slidenum">
              <a:rPr lang="en-US" altLang="en-US" sz="1200"/>
              <a:pPr/>
              <a:t>33</a:t>
            </a:fld>
            <a:endParaRPr lang="en-US" altLang="en-US" sz="1200"/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D792739F-27E3-422D-9CEC-7FD04726874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E1309A42-C268-465D-B4EF-913EC84E81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56D27C52-FA30-4ECC-9E1E-CC6CCA9FE6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26AD142-FA28-4AD4-AE11-14498B75F365}" type="slidenum">
              <a:rPr lang="en-US" altLang="en-US" sz="1200"/>
              <a:pPr/>
              <a:t>34</a:t>
            </a:fld>
            <a:endParaRPr lang="en-US" altLang="en-US" sz="1200"/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33764CAE-5848-458B-BAD7-8AF70F50C0D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CCFB3DB9-947E-4698-91B4-E743A13B5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114E3226-840F-4D76-8BB3-9295EF8138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656211-DC8C-4034-8698-159DA4695A61}" type="slidenum">
              <a:rPr lang="en-US" altLang="en-US" sz="1200"/>
              <a:pPr/>
              <a:t>35</a:t>
            </a:fld>
            <a:endParaRPr lang="en-US" altLang="en-US" sz="120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B61EE9B5-E57B-4B5D-8A95-5A4BBD27CAA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F6D11AE6-A3CC-48B3-B6A1-17C95B57D1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>
            <a:extLst>
              <a:ext uri="{FF2B5EF4-FFF2-40B4-BE49-F238E27FC236}">
                <a16:creationId xmlns:a16="http://schemas.microsoft.com/office/drawing/2014/main" id="{A8214C4E-3DC8-4F50-B2BA-933EEE754D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73451CB-6C63-4A21-9DDB-C4BB478332B8}" type="slidenum">
              <a:rPr lang="en-US" altLang="en-US" sz="1200"/>
              <a:pPr/>
              <a:t>36</a:t>
            </a:fld>
            <a:endParaRPr lang="en-US" altLang="en-US" sz="1200"/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ED97E2C9-664B-4EBE-B918-83F8CACE97E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899EC094-EF69-4BE5-BDA3-8E633BC8EA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90F93808-F124-4E5A-9ED1-ED56976CAF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AEF0180-7A16-418B-948E-93BDC5132B06}" type="slidenum">
              <a:rPr lang="en-US" altLang="en-US" sz="1200"/>
              <a:pPr/>
              <a:t>37</a:t>
            </a:fld>
            <a:endParaRPr lang="en-US" altLang="en-US" sz="1200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0AF349D7-4D8D-4D5C-8607-FF7DE53C4D0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6A7C5201-C9A1-4C1C-BF68-D97BF288AD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8185804E-3118-425A-B218-313994C5FC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EE7BAE-5FAF-426D-B9FA-B9663DDD9D92}" type="slidenum">
              <a:rPr lang="en-US" altLang="en-US" sz="1200"/>
              <a:pPr/>
              <a:t>38</a:t>
            </a:fld>
            <a:endParaRPr lang="en-US" altLang="en-US" sz="1200"/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2537D7D8-C83D-4495-A4A2-2D86A3D4CA8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92F79C8E-36D3-4424-A75C-823753882E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>
            <a:extLst>
              <a:ext uri="{FF2B5EF4-FFF2-40B4-BE49-F238E27FC236}">
                <a16:creationId xmlns:a16="http://schemas.microsoft.com/office/drawing/2014/main" id="{54B5E57D-39C4-4232-883C-73C1EF52BF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0875D29-9846-4A2D-B75B-0A6027F92AA7}" type="slidenum">
              <a:rPr lang="en-US" altLang="en-US" sz="1200"/>
              <a:pPr/>
              <a:t>39</a:t>
            </a:fld>
            <a:endParaRPr lang="en-US" altLang="en-US" sz="1200"/>
          </a:p>
        </p:txBody>
      </p:sp>
      <p:sp>
        <p:nvSpPr>
          <p:cNvPr id="107523" name="Rectangle 2">
            <a:extLst>
              <a:ext uri="{FF2B5EF4-FFF2-40B4-BE49-F238E27FC236}">
                <a16:creationId xmlns:a16="http://schemas.microsoft.com/office/drawing/2014/main" id="{3D58AC02-E2F4-41BD-98E7-66568E3EEBB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>
            <a:extLst>
              <a:ext uri="{FF2B5EF4-FFF2-40B4-BE49-F238E27FC236}">
                <a16:creationId xmlns:a16="http://schemas.microsoft.com/office/drawing/2014/main" id="{168DF742-0E9A-456F-8CB5-F7999218D4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AB0A3681-2F9A-467B-A935-C826AF635D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95DD6E0-49AE-43E7-93D3-2D17D0647704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770E2C32-BB19-4461-B337-144DD426912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013B8E58-577B-41FC-9826-937F18979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>
            <a:extLst>
              <a:ext uri="{FF2B5EF4-FFF2-40B4-BE49-F238E27FC236}">
                <a16:creationId xmlns:a16="http://schemas.microsoft.com/office/drawing/2014/main" id="{40639AFA-CA7E-473B-8EAB-F0268C7017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94E76AF-A725-479B-BB27-C4C7F6AECCB4}" type="slidenum">
              <a:rPr lang="en-US" altLang="en-US" sz="1200"/>
              <a:pPr/>
              <a:t>40</a:t>
            </a:fld>
            <a:endParaRPr lang="en-US" altLang="en-US" sz="1200"/>
          </a:p>
        </p:txBody>
      </p:sp>
      <p:sp>
        <p:nvSpPr>
          <p:cNvPr id="108547" name="Rectangle 2">
            <a:extLst>
              <a:ext uri="{FF2B5EF4-FFF2-40B4-BE49-F238E27FC236}">
                <a16:creationId xmlns:a16="http://schemas.microsoft.com/office/drawing/2014/main" id="{04CFC40B-6359-4864-9CFD-6270FC8EE76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>
            <a:extLst>
              <a:ext uri="{FF2B5EF4-FFF2-40B4-BE49-F238E27FC236}">
                <a16:creationId xmlns:a16="http://schemas.microsoft.com/office/drawing/2014/main" id="{14B80E5E-1D4A-4FA7-9DB7-2897D5B430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>
            <a:extLst>
              <a:ext uri="{FF2B5EF4-FFF2-40B4-BE49-F238E27FC236}">
                <a16:creationId xmlns:a16="http://schemas.microsoft.com/office/drawing/2014/main" id="{04027D23-2DB9-4EF5-8F61-C4B2F5DBE2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525983-68A8-4400-A8FC-E3530D3E8E15}" type="slidenum">
              <a:rPr lang="en-US" altLang="en-US" sz="1200"/>
              <a:pPr/>
              <a:t>41</a:t>
            </a:fld>
            <a:endParaRPr lang="en-US" altLang="en-US" sz="1200"/>
          </a:p>
        </p:txBody>
      </p:sp>
      <p:sp>
        <p:nvSpPr>
          <p:cNvPr id="109571" name="Rectangle 2">
            <a:extLst>
              <a:ext uri="{FF2B5EF4-FFF2-40B4-BE49-F238E27FC236}">
                <a16:creationId xmlns:a16="http://schemas.microsoft.com/office/drawing/2014/main" id="{3328BC58-89CF-4465-A758-B22DF52FDBB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>
            <a:extLst>
              <a:ext uri="{FF2B5EF4-FFF2-40B4-BE49-F238E27FC236}">
                <a16:creationId xmlns:a16="http://schemas.microsoft.com/office/drawing/2014/main" id="{79F3736F-FC66-474F-8721-FCC431BD38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>
            <a:extLst>
              <a:ext uri="{FF2B5EF4-FFF2-40B4-BE49-F238E27FC236}">
                <a16:creationId xmlns:a16="http://schemas.microsoft.com/office/drawing/2014/main" id="{94C574FA-382C-417D-8DCE-9624CCD426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4433A5F-3A95-4627-A02D-924099E0BEB2}" type="slidenum">
              <a:rPr lang="en-US" altLang="en-US" sz="1200"/>
              <a:pPr/>
              <a:t>42</a:t>
            </a:fld>
            <a:endParaRPr lang="en-US" altLang="en-US" sz="1200"/>
          </a:p>
        </p:txBody>
      </p:sp>
      <p:sp>
        <p:nvSpPr>
          <p:cNvPr id="110595" name="Rectangle 2">
            <a:extLst>
              <a:ext uri="{FF2B5EF4-FFF2-40B4-BE49-F238E27FC236}">
                <a16:creationId xmlns:a16="http://schemas.microsoft.com/office/drawing/2014/main" id="{48187DE8-420C-4AFC-AC15-A79669D0CCC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>
            <a:extLst>
              <a:ext uri="{FF2B5EF4-FFF2-40B4-BE49-F238E27FC236}">
                <a16:creationId xmlns:a16="http://schemas.microsoft.com/office/drawing/2014/main" id="{4434405B-23E2-47D9-89F2-E8DD9550D2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C1887818-2F05-4EBD-A1EB-572728FB9B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9B2E01D-64D5-4E30-AF64-147BD7541AF3}" type="slidenum">
              <a:rPr lang="en-US" altLang="en-US" sz="1200"/>
              <a:pPr/>
              <a:t>43</a:t>
            </a:fld>
            <a:endParaRPr lang="en-US" altLang="en-US" sz="1200"/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08A16851-CC86-4DDD-8559-45FF9AF6F03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ED39BCDC-9389-436B-8DC2-C0744BDF2E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>
            <a:extLst>
              <a:ext uri="{FF2B5EF4-FFF2-40B4-BE49-F238E27FC236}">
                <a16:creationId xmlns:a16="http://schemas.microsoft.com/office/drawing/2014/main" id="{82675EFB-196D-408B-96CD-CF0862785B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9AF7B91-A97F-4CEC-B718-F1DCF5777FB3}" type="slidenum">
              <a:rPr lang="en-US" altLang="en-US" sz="1200"/>
              <a:pPr/>
              <a:t>44</a:t>
            </a:fld>
            <a:endParaRPr lang="en-US" altLang="en-US" sz="1200"/>
          </a:p>
        </p:txBody>
      </p:sp>
      <p:sp>
        <p:nvSpPr>
          <p:cNvPr id="112643" name="Rectangle 2">
            <a:extLst>
              <a:ext uri="{FF2B5EF4-FFF2-40B4-BE49-F238E27FC236}">
                <a16:creationId xmlns:a16="http://schemas.microsoft.com/office/drawing/2014/main" id="{D5676597-6BB3-4E2D-BFC9-7AEFDE459B9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>
            <a:extLst>
              <a:ext uri="{FF2B5EF4-FFF2-40B4-BE49-F238E27FC236}">
                <a16:creationId xmlns:a16="http://schemas.microsoft.com/office/drawing/2014/main" id="{92775D6C-20D8-42A5-A761-F5439F9B5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>
            <a:extLst>
              <a:ext uri="{FF2B5EF4-FFF2-40B4-BE49-F238E27FC236}">
                <a16:creationId xmlns:a16="http://schemas.microsoft.com/office/drawing/2014/main" id="{5FFB89BD-9E8E-442B-9E3B-3C18E8B9E5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DE48EFE-ECE1-49A3-8179-574A4523BB24}" type="slidenum">
              <a:rPr lang="en-US" altLang="en-US" sz="1200"/>
              <a:pPr/>
              <a:t>45</a:t>
            </a:fld>
            <a:endParaRPr lang="en-US" altLang="en-US" sz="1200"/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60676A6E-889C-4546-B10A-38E09070202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>
            <a:extLst>
              <a:ext uri="{FF2B5EF4-FFF2-40B4-BE49-F238E27FC236}">
                <a16:creationId xmlns:a16="http://schemas.microsoft.com/office/drawing/2014/main" id="{A683EBAB-200A-4ACC-B7FB-0585F319B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>
            <a:extLst>
              <a:ext uri="{FF2B5EF4-FFF2-40B4-BE49-F238E27FC236}">
                <a16:creationId xmlns:a16="http://schemas.microsoft.com/office/drawing/2014/main" id="{804E2A8D-AEA6-4700-A19B-28EA1B1A93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3E7AD52-4D6E-44A9-96E8-700C28372D58}" type="slidenum">
              <a:rPr lang="en-US" altLang="en-US" sz="1200"/>
              <a:pPr/>
              <a:t>46</a:t>
            </a:fld>
            <a:endParaRPr lang="en-US" altLang="en-US" sz="1200"/>
          </a:p>
        </p:txBody>
      </p:sp>
      <p:sp>
        <p:nvSpPr>
          <p:cNvPr id="114691" name="Rectangle 2">
            <a:extLst>
              <a:ext uri="{FF2B5EF4-FFF2-40B4-BE49-F238E27FC236}">
                <a16:creationId xmlns:a16="http://schemas.microsoft.com/office/drawing/2014/main" id="{0EFE946E-5F06-466C-9498-BC41D0022E6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>
            <a:extLst>
              <a:ext uri="{FF2B5EF4-FFF2-40B4-BE49-F238E27FC236}">
                <a16:creationId xmlns:a16="http://schemas.microsoft.com/office/drawing/2014/main" id="{6A35207A-54C9-4483-A3FF-8720996871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>
            <a:extLst>
              <a:ext uri="{FF2B5EF4-FFF2-40B4-BE49-F238E27FC236}">
                <a16:creationId xmlns:a16="http://schemas.microsoft.com/office/drawing/2014/main" id="{648E9F4E-3E3D-43A2-AA45-C34A6D0B41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8C18F71-323D-46F5-9446-ABDAF6CBA361}" type="slidenum">
              <a:rPr lang="en-US" altLang="en-US" sz="1200"/>
              <a:pPr/>
              <a:t>47</a:t>
            </a:fld>
            <a:endParaRPr lang="en-US" altLang="en-US" sz="1200"/>
          </a:p>
        </p:txBody>
      </p:sp>
      <p:sp>
        <p:nvSpPr>
          <p:cNvPr id="115715" name="Rectangle 2">
            <a:extLst>
              <a:ext uri="{FF2B5EF4-FFF2-40B4-BE49-F238E27FC236}">
                <a16:creationId xmlns:a16="http://schemas.microsoft.com/office/drawing/2014/main" id="{C5EFCD4A-E7CF-473B-A2AA-37B1B6DF2A2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>
            <a:extLst>
              <a:ext uri="{FF2B5EF4-FFF2-40B4-BE49-F238E27FC236}">
                <a16:creationId xmlns:a16="http://schemas.microsoft.com/office/drawing/2014/main" id="{D10249EF-2D59-4ED6-8046-105846C67C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>
            <a:extLst>
              <a:ext uri="{FF2B5EF4-FFF2-40B4-BE49-F238E27FC236}">
                <a16:creationId xmlns:a16="http://schemas.microsoft.com/office/drawing/2014/main" id="{90EE9007-DE3F-407D-9749-919C4EA5A2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B0FBFDE-B55D-406C-AB46-0688DC733CAA}" type="slidenum">
              <a:rPr lang="en-US" altLang="en-US" sz="1200"/>
              <a:pPr/>
              <a:t>48</a:t>
            </a:fld>
            <a:endParaRPr lang="en-US" altLang="en-US" sz="1200"/>
          </a:p>
        </p:txBody>
      </p:sp>
      <p:sp>
        <p:nvSpPr>
          <p:cNvPr id="116739" name="Rectangle 2">
            <a:extLst>
              <a:ext uri="{FF2B5EF4-FFF2-40B4-BE49-F238E27FC236}">
                <a16:creationId xmlns:a16="http://schemas.microsoft.com/office/drawing/2014/main" id="{66078243-1059-4347-95D1-342B501BB0B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>
            <a:extLst>
              <a:ext uri="{FF2B5EF4-FFF2-40B4-BE49-F238E27FC236}">
                <a16:creationId xmlns:a16="http://schemas.microsoft.com/office/drawing/2014/main" id="{E0025CE3-1872-4BA4-8812-19DD8D3FFC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>
            <a:extLst>
              <a:ext uri="{FF2B5EF4-FFF2-40B4-BE49-F238E27FC236}">
                <a16:creationId xmlns:a16="http://schemas.microsoft.com/office/drawing/2014/main" id="{62A8DF26-3E7B-4F73-8124-2E677575D5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D01C636-7CA5-462D-916F-CB0414022027}" type="slidenum">
              <a:rPr lang="en-US" altLang="en-US" sz="1200"/>
              <a:pPr/>
              <a:t>49</a:t>
            </a:fld>
            <a:endParaRPr lang="en-US" altLang="en-US" sz="1200"/>
          </a:p>
        </p:txBody>
      </p:sp>
      <p:sp>
        <p:nvSpPr>
          <p:cNvPr id="117763" name="Rectangle 2">
            <a:extLst>
              <a:ext uri="{FF2B5EF4-FFF2-40B4-BE49-F238E27FC236}">
                <a16:creationId xmlns:a16="http://schemas.microsoft.com/office/drawing/2014/main" id="{4CBA52C4-4F44-476F-8834-27CB102083D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07F18160-41F5-4AB4-ACD8-CC41AC4EA9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DEB0406D-10B6-426C-BE39-55804F3F42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F24B4EC-C49A-4BF9-A3A0-C2D49D5C82A8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7A038420-8034-43B9-A96B-8A15858553F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23E5330B-CD5B-43DD-92BA-E7DF046230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>
            <a:extLst>
              <a:ext uri="{FF2B5EF4-FFF2-40B4-BE49-F238E27FC236}">
                <a16:creationId xmlns:a16="http://schemas.microsoft.com/office/drawing/2014/main" id="{13D0FC32-7B68-4973-8F5C-E45871EBDC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795DCB-CFAE-4856-BA87-5FA2DEA53D7D}" type="slidenum">
              <a:rPr lang="en-US" altLang="en-US" sz="1200"/>
              <a:pPr/>
              <a:t>50</a:t>
            </a:fld>
            <a:endParaRPr lang="en-US" altLang="en-US" sz="1200"/>
          </a:p>
        </p:txBody>
      </p:sp>
      <p:sp>
        <p:nvSpPr>
          <p:cNvPr id="118787" name="Rectangle 2">
            <a:extLst>
              <a:ext uri="{FF2B5EF4-FFF2-40B4-BE49-F238E27FC236}">
                <a16:creationId xmlns:a16="http://schemas.microsoft.com/office/drawing/2014/main" id="{AD25FC2F-00BC-435D-8FD0-766B88BFE32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>
            <a:extLst>
              <a:ext uri="{FF2B5EF4-FFF2-40B4-BE49-F238E27FC236}">
                <a16:creationId xmlns:a16="http://schemas.microsoft.com/office/drawing/2014/main" id="{5718EA74-E5DF-4558-9E40-79ABF35B1C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>
            <a:extLst>
              <a:ext uri="{FF2B5EF4-FFF2-40B4-BE49-F238E27FC236}">
                <a16:creationId xmlns:a16="http://schemas.microsoft.com/office/drawing/2014/main" id="{EB5EF4F2-9F39-4281-938D-B300E9DF32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B31090E-09FA-47C9-9472-E15223D5B12B}" type="slidenum">
              <a:rPr lang="en-US" altLang="en-US" sz="1200"/>
              <a:pPr/>
              <a:t>51</a:t>
            </a:fld>
            <a:endParaRPr lang="en-US" altLang="en-US" sz="1200"/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2F3D69C5-ED16-48E8-82B9-2D622082F7C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>
            <a:extLst>
              <a:ext uri="{FF2B5EF4-FFF2-40B4-BE49-F238E27FC236}">
                <a16:creationId xmlns:a16="http://schemas.microsoft.com/office/drawing/2014/main" id="{4A8FE442-FF0E-4EBE-A31B-6C691E01F7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>
            <a:extLst>
              <a:ext uri="{FF2B5EF4-FFF2-40B4-BE49-F238E27FC236}">
                <a16:creationId xmlns:a16="http://schemas.microsoft.com/office/drawing/2014/main" id="{091C234B-37FA-40A5-918A-F2B80F85CB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AE19898-5F10-405B-9018-11BF987CA0C6}" type="slidenum">
              <a:rPr lang="en-US" altLang="en-US" sz="1200"/>
              <a:pPr/>
              <a:t>52</a:t>
            </a:fld>
            <a:endParaRPr lang="en-US" altLang="en-US" sz="1200"/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709F9538-4195-4622-B1D6-78CE0718567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>
            <a:extLst>
              <a:ext uri="{FF2B5EF4-FFF2-40B4-BE49-F238E27FC236}">
                <a16:creationId xmlns:a16="http://schemas.microsoft.com/office/drawing/2014/main" id="{A2F6B78A-01FA-4329-BE75-F6A036661F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>
            <a:extLst>
              <a:ext uri="{FF2B5EF4-FFF2-40B4-BE49-F238E27FC236}">
                <a16:creationId xmlns:a16="http://schemas.microsoft.com/office/drawing/2014/main" id="{EAAD6F5F-6E2D-4CBA-86E8-721AAE2714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7AD535D-9788-45FA-A514-1D3267D603D8}" type="slidenum">
              <a:rPr lang="en-US" altLang="en-US" sz="1200"/>
              <a:pPr/>
              <a:t>53</a:t>
            </a:fld>
            <a:endParaRPr lang="en-US" altLang="en-US" sz="1200"/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9283F5C0-8EC1-472F-A36E-005ABFFEE13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5541FEDE-5719-467E-9B53-773B391ACD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>
            <a:extLst>
              <a:ext uri="{FF2B5EF4-FFF2-40B4-BE49-F238E27FC236}">
                <a16:creationId xmlns:a16="http://schemas.microsoft.com/office/drawing/2014/main" id="{C6CFD3C8-24ED-48AF-88E8-8C73FEEF89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805782-B842-4FA3-9AF1-03D73BA54F07}" type="slidenum">
              <a:rPr lang="en-US" altLang="en-US" sz="1200"/>
              <a:pPr/>
              <a:t>54</a:t>
            </a:fld>
            <a:endParaRPr lang="en-US" altLang="en-US" sz="1200"/>
          </a:p>
        </p:txBody>
      </p:sp>
      <p:sp>
        <p:nvSpPr>
          <p:cNvPr id="122883" name="Rectangle 2">
            <a:extLst>
              <a:ext uri="{FF2B5EF4-FFF2-40B4-BE49-F238E27FC236}">
                <a16:creationId xmlns:a16="http://schemas.microsoft.com/office/drawing/2014/main" id="{407E2DC1-20B5-4076-BB4B-3FE96560BF7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>
            <a:extLst>
              <a:ext uri="{FF2B5EF4-FFF2-40B4-BE49-F238E27FC236}">
                <a16:creationId xmlns:a16="http://schemas.microsoft.com/office/drawing/2014/main" id="{464663C7-4AA4-4E06-982F-8FD34467CB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>
            <a:extLst>
              <a:ext uri="{FF2B5EF4-FFF2-40B4-BE49-F238E27FC236}">
                <a16:creationId xmlns:a16="http://schemas.microsoft.com/office/drawing/2014/main" id="{5389A6BB-7624-40BD-8751-332A5AC0C4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38CA185-0C15-49AC-8233-749AD7E2F13C}" type="slidenum">
              <a:rPr lang="en-US" altLang="en-US" sz="1200"/>
              <a:pPr/>
              <a:t>55</a:t>
            </a:fld>
            <a:endParaRPr lang="en-US" altLang="en-US" sz="1200"/>
          </a:p>
        </p:txBody>
      </p:sp>
      <p:sp>
        <p:nvSpPr>
          <p:cNvPr id="123907" name="Rectangle 2">
            <a:extLst>
              <a:ext uri="{FF2B5EF4-FFF2-40B4-BE49-F238E27FC236}">
                <a16:creationId xmlns:a16="http://schemas.microsoft.com/office/drawing/2014/main" id="{DF4CFCF2-8DB9-4BBE-9B0C-2B109EE8217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>
            <a:extLst>
              <a:ext uri="{FF2B5EF4-FFF2-40B4-BE49-F238E27FC236}">
                <a16:creationId xmlns:a16="http://schemas.microsoft.com/office/drawing/2014/main" id="{02F397BE-6A7A-4758-AE79-C380917953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>
            <a:extLst>
              <a:ext uri="{FF2B5EF4-FFF2-40B4-BE49-F238E27FC236}">
                <a16:creationId xmlns:a16="http://schemas.microsoft.com/office/drawing/2014/main" id="{15C5D266-D5C2-4642-A7EB-EFF83DB530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8F32987-6F05-4809-883A-0B82C3BC03E6}" type="slidenum">
              <a:rPr lang="en-US" altLang="en-US" sz="1200"/>
              <a:pPr/>
              <a:t>56</a:t>
            </a:fld>
            <a:endParaRPr lang="en-US" altLang="en-US" sz="1200"/>
          </a:p>
        </p:txBody>
      </p:sp>
      <p:sp>
        <p:nvSpPr>
          <p:cNvPr id="124931" name="Rectangle 2">
            <a:extLst>
              <a:ext uri="{FF2B5EF4-FFF2-40B4-BE49-F238E27FC236}">
                <a16:creationId xmlns:a16="http://schemas.microsoft.com/office/drawing/2014/main" id="{A762F65C-E77F-479D-B82A-D4F17FA321C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>
            <a:extLst>
              <a:ext uri="{FF2B5EF4-FFF2-40B4-BE49-F238E27FC236}">
                <a16:creationId xmlns:a16="http://schemas.microsoft.com/office/drawing/2014/main" id="{A5EDCBCC-BEA8-4D28-980F-A0C9265AFF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>
            <a:extLst>
              <a:ext uri="{FF2B5EF4-FFF2-40B4-BE49-F238E27FC236}">
                <a16:creationId xmlns:a16="http://schemas.microsoft.com/office/drawing/2014/main" id="{21CE8760-52F5-411F-A784-C317AA01F5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9EAD03-5FE5-46B5-8BFA-BD4AC0CBFC0B}" type="slidenum">
              <a:rPr lang="en-US" altLang="en-US" sz="1200"/>
              <a:pPr/>
              <a:t>57</a:t>
            </a:fld>
            <a:endParaRPr lang="en-US" altLang="en-US" sz="1200"/>
          </a:p>
        </p:txBody>
      </p:sp>
      <p:sp>
        <p:nvSpPr>
          <p:cNvPr id="125955" name="Rectangle 2">
            <a:extLst>
              <a:ext uri="{FF2B5EF4-FFF2-40B4-BE49-F238E27FC236}">
                <a16:creationId xmlns:a16="http://schemas.microsoft.com/office/drawing/2014/main" id="{07FC9F3E-C2CA-4547-BCDD-38B3B04D92E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>
            <a:extLst>
              <a:ext uri="{FF2B5EF4-FFF2-40B4-BE49-F238E27FC236}">
                <a16:creationId xmlns:a16="http://schemas.microsoft.com/office/drawing/2014/main" id="{D8844445-01FE-4548-891E-B86B6985E5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>
            <a:extLst>
              <a:ext uri="{FF2B5EF4-FFF2-40B4-BE49-F238E27FC236}">
                <a16:creationId xmlns:a16="http://schemas.microsoft.com/office/drawing/2014/main" id="{E5D05DE9-CBEB-4C52-87AF-A3453A686E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4A9C318-67AA-4644-9105-D5D9997F23DF}" type="slidenum">
              <a:rPr lang="en-US" altLang="en-US" sz="1200"/>
              <a:pPr/>
              <a:t>58</a:t>
            </a:fld>
            <a:endParaRPr lang="en-US" altLang="en-US" sz="1200"/>
          </a:p>
        </p:txBody>
      </p:sp>
      <p:sp>
        <p:nvSpPr>
          <p:cNvPr id="126979" name="Rectangle 2">
            <a:extLst>
              <a:ext uri="{FF2B5EF4-FFF2-40B4-BE49-F238E27FC236}">
                <a16:creationId xmlns:a16="http://schemas.microsoft.com/office/drawing/2014/main" id="{26CDB4DA-C8CD-442B-898A-94F78A5C80E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>
            <a:extLst>
              <a:ext uri="{FF2B5EF4-FFF2-40B4-BE49-F238E27FC236}">
                <a16:creationId xmlns:a16="http://schemas.microsoft.com/office/drawing/2014/main" id="{47E9E1A7-6484-4CF8-86CB-F251024AE6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>
            <a:extLst>
              <a:ext uri="{FF2B5EF4-FFF2-40B4-BE49-F238E27FC236}">
                <a16:creationId xmlns:a16="http://schemas.microsoft.com/office/drawing/2014/main" id="{9764BE50-F91F-4D90-9E35-EC38296D70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C8AF73-08B5-4D9C-90D2-B000BF4103EA}" type="slidenum">
              <a:rPr lang="en-US" altLang="en-US" sz="1200"/>
              <a:pPr/>
              <a:t>59</a:t>
            </a:fld>
            <a:endParaRPr lang="en-US" altLang="en-US" sz="1200"/>
          </a:p>
        </p:txBody>
      </p:sp>
      <p:sp>
        <p:nvSpPr>
          <p:cNvPr id="128003" name="Rectangle 2">
            <a:extLst>
              <a:ext uri="{FF2B5EF4-FFF2-40B4-BE49-F238E27FC236}">
                <a16:creationId xmlns:a16="http://schemas.microsoft.com/office/drawing/2014/main" id="{30F637B5-7273-477A-A18C-8116D99F827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>
            <a:extLst>
              <a:ext uri="{FF2B5EF4-FFF2-40B4-BE49-F238E27FC236}">
                <a16:creationId xmlns:a16="http://schemas.microsoft.com/office/drawing/2014/main" id="{1A961CCF-B0FA-42A7-B67C-498120040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87EA466A-CC7A-4C7C-9BB0-A21EBD872F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223055-D6D7-40AC-B45E-D04CC9FAFD54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132A0066-E88E-42BB-A825-155D303EF6E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B24F407C-DB25-44A6-81E0-239A9E6A02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>
            <a:extLst>
              <a:ext uri="{FF2B5EF4-FFF2-40B4-BE49-F238E27FC236}">
                <a16:creationId xmlns:a16="http://schemas.microsoft.com/office/drawing/2014/main" id="{EB68CBE2-7C40-41EB-A662-C8CBC50FB9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9017976-F16C-4B10-8AD6-8E841E744C25}" type="slidenum">
              <a:rPr lang="en-US" altLang="en-US" sz="1200"/>
              <a:pPr/>
              <a:t>60</a:t>
            </a:fld>
            <a:endParaRPr lang="en-US" altLang="en-US" sz="1200"/>
          </a:p>
        </p:txBody>
      </p:sp>
      <p:sp>
        <p:nvSpPr>
          <p:cNvPr id="129027" name="Rectangle 2">
            <a:extLst>
              <a:ext uri="{FF2B5EF4-FFF2-40B4-BE49-F238E27FC236}">
                <a16:creationId xmlns:a16="http://schemas.microsoft.com/office/drawing/2014/main" id="{A4B2C149-59A8-4426-9712-BDC95DF4C88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>
            <a:extLst>
              <a:ext uri="{FF2B5EF4-FFF2-40B4-BE49-F238E27FC236}">
                <a16:creationId xmlns:a16="http://schemas.microsoft.com/office/drawing/2014/main" id="{677FD569-FC7C-4119-B31B-55279B3D2F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>
            <a:extLst>
              <a:ext uri="{FF2B5EF4-FFF2-40B4-BE49-F238E27FC236}">
                <a16:creationId xmlns:a16="http://schemas.microsoft.com/office/drawing/2014/main" id="{CB2F2DDB-B521-4E21-9C51-AD84C4E079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73A0C4E-57FF-4559-A5D9-234EA3045BA9}" type="slidenum">
              <a:rPr lang="en-US" altLang="en-US" sz="1200"/>
              <a:pPr/>
              <a:t>61</a:t>
            </a:fld>
            <a:endParaRPr lang="en-US" altLang="en-US" sz="1200"/>
          </a:p>
        </p:txBody>
      </p:sp>
      <p:sp>
        <p:nvSpPr>
          <p:cNvPr id="130051" name="Rectangle 2">
            <a:extLst>
              <a:ext uri="{FF2B5EF4-FFF2-40B4-BE49-F238E27FC236}">
                <a16:creationId xmlns:a16="http://schemas.microsoft.com/office/drawing/2014/main" id="{5ED24820-5C04-4C50-8B91-D4342E46323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>
            <a:extLst>
              <a:ext uri="{FF2B5EF4-FFF2-40B4-BE49-F238E27FC236}">
                <a16:creationId xmlns:a16="http://schemas.microsoft.com/office/drawing/2014/main" id="{C0550DDE-9DEC-4C07-9DBA-CFCA7AC9F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36A23EA7-DD6B-4745-B20E-2C37A6FD9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6668F9E-7204-4B94-8595-58F38953B657}" type="slidenum">
              <a:rPr lang="en-US" altLang="en-US" sz="1200"/>
              <a:pPr/>
              <a:t>62</a:t>
            </a:fld>
            <a:endParaRPr lang="en-US" altLang="en-US" sz="1200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7E57B935-3CE1-46D7-904F-399F7412C0A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E3692CBE-A272-4D67-9953-450C3CFE47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6A59D301-4C4C-470F-B2B2-090F79A32A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4B4018A-0ECE-4F79-B6D7-EA0C4399E4C8}" type="slidenum">
              <a:rPr lang="en-US" altLang="en-US" sz="1200"/>
              <a:pPr/>
              <a:t>63</a:t>
            </a:fld>
            <a:endParaRPr lang="en-US" altLang="en-US" sz="120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5B48054F-2EFB-4BDD-B89D-A56822C323E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5C43A813-9885-402C-B380-E1D4C4DEAF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E33D9D51-3D63-4093-B871-3D2FFD021B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DEFA717-DA48-4164-AF76-B9F8F5DB7DB2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A342735D-A5D1-4126-A3C0-5D1F9B0C053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F831A54C-5F23-4FB5-B027-88A762BB7D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AFDB978E-B95A-40B8-8CA6-632CC8994E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8AF21B0-E165-4C40-A707-AD7DFA67A5E1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345F00C3-6B79-4B7A-88B7-4C01C52B5BA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69F45A36-0D27-4068-AE5F-FEF65AFDBA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EFD74A1D-E9B0-42BA-800A-BCBB934E94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D60BD1-25F6-4D8E-A488-4B3FBD00999A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E5F7DE9F-4DB5-4AC8-82F2-7B60FC0A5B2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959BE92A-60A0-4D6B-A7D3-3398DE107A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289204-9191-486F-A0B4-D3688F633B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A0DE88-1C20-40D2-99A8-43544EC2F1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03B1DB-FE96-4BEE-BE0F-45270CACF8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CB36E-F78E-4783-B531-304752446F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81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744EE0-4B88-437C-B52C-7DD4A74606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430E8D-D986-4F5C-8633-799247ACBE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E7398D-4ED3-4645-9FC2-8B917BC707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F622BD-F712-4F1A-8D45-21DEB829DD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877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152400"/>
            <a:ext cx="196215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3405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48C854-638C-4A93-8DE9-4D008534F0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ADDE8E-99E7-452E-8ADC-DC64219A02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F6DECB-6DEA-4436-A8EA-2116A2A5AC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213678-FA22-4CA5-B37F-EEB6926570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1205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478DDF-FE7F-4D38-8533-50B93AEFEC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CBB29F-F09F-4387-8DD5-0AD34B7985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70AEC9-D99F-48FC-9192-BDBE5457C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95C6F7-CD33-403C-A9F4-6D9EB8F906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15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6D6CCD-524D-4E6D-959A-D6AF707F12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103199-69EA-4BD1-8641-176500B187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D8A4AC-C813-459B-A6BF-C4DA1FB39A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C9FC1D-F802-44C3-A9DB-8013D5FA25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232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DF2864-CC08-48C4-AE3B-F559061FD9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D12E6E-4498-4101-9D89-F8922B3279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A25A54-8300-4DA8-9F2D-3776C2476E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6B1EE-1606-4BCB-9CA7-251BFC7CA8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960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1005CC-D6C0-444F-B0D6-08C43E79B8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4E5094-852E-4B71-BC5D-932E503C81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DCC78F-8F96-4E77-99FA-D9A575F5FD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EC8F8B-7093-4644-ADDE-368EC621DC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353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7631442-976D-4A36-873F-4D4FDE09C8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CFA2B8F-D1E9-4A79-8C4D-6267F835BC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A48AC96-F4AD-4BAF-B5F0-CE1BD82472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5AFA79-D677-470A-8482-38FF0835B8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2247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31AAD9E-5D71-40D7-9F5E-71A8EBB084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AF81571-0EC4-42ED-8A6C-812D6EEE6A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81F5109-FDEC-4578-8F97-4F1800E2F9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246F7C-CF94-415D-8983-4AA82F8539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959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1DFE2A9-5CC4-4C6B-A774-B527295B46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6E8BE31-CCC1-4880-999E-9AE69A89FA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BC0EBE1-8D91-4AF9-9227-4DCBAFBA70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FC629C-3F8B-4030-9FA1-74EE2242D6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07466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B5201E-232F-4DC2-85D9-51AC7F12B9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7B5FBE-59B9-45CC-AF5F-2D067B3A72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0E3BA5-42E5-4D12-AFD1-2F420BCFAD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A20F33-660E-481C-919A-4B16DB29C1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085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6C8045-C1BE-4999-A9DD-BE877D6C5B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731AEE-033B-47C2-984A-7F038343CA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8DD7A1-A2C0-414D-A05F-F3C04854E2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2ECF25-4CCE-4F4F-8027-AE332E663F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4760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13B56A-7FA6-4E49-8AFF-7E91F18D17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56E48A-66F8-4B5B-83FB-CE8F50EAD4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EFCCF1-47F3-47B5-B345-FD7B91980D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2AD82A-1576-4C56-9472-B6AD5F83A0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3203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FCE446-960D-428C-84AE-27874402BF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8CBFE2-79F1-47C0-9353-7A1C16B54F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09FFFC-8421-41CA-A1FC-3E06768BAE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186307-81A7-4D81-A919-CD5ADBB62F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99153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A6DCCA-57B9-4268-A177-2838B88AE3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0D93F9-75D0-48A9-BD90-02CAA4FB69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183EB3-68A9-466E-8A86-667BCC5596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23CD96-CE49-4D91-A1AB-DA7AD7D163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95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06598E-F83F-4206-B6ED-3484002470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3FB550-6A77-4E61-AA09-E2F8252587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1D0EC0-E4E4-4CC6-8088-312B55AE61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EDBF61-83C3-4E6F-899E-D4FAF171A2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49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1348EA-6095-431A-B595-921D617062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4B0BB4-BE5E-45CA-90BF-B0BFA14630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9433D-C73F-47DA-A676-E47B3C63C5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0A3A87-7501-47D1-92C7-BECF48CADD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3024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DE59CEE-FD99-4E62-8C60-C91892C6DD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8EDDDBE-3C69-4CAA-9E44-72CB2314CA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D056A0A-FCEA-4E09-B217-99B2905574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0C93E6-5650-4191-B51A-2A69CFCE66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68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0507BEA-9E18-4762-AC58-30249C4848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C4EFAD5-E800-4923-9241-E1F334BC8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643911-DC7B-4E86-A187-204A6D3005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5DC11D-21C2-40EC-81A1-A6842CD347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6703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420B786-FCDD-4E5D-A723-70ED4BFF7E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A1E1FCD-DC62-4F08-BBF6-D2C3A85495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C306560-DAEC-4C1B-BA47-37C9282CB0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FCFF1-A6B0-41AF-8ABE-8FEBC58061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137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67F7AF-C3B8-4015-9069-F7D3BEFE29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C74DC0-2A07-4130-A912-FA77B4E0CF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B20A4D-E852-4982-867D-166A20D0BD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43541D-3F3A-49CD-9B44-0FA6BA3C1A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0420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3028F9-502E-4E34-B9AB-F35CE79DBF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916B69-F84E-4954-9186-611D6F0894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B8DF9D-0DC9-410B-ADAF-54478A64BE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B807C7-A217-41B0-AD56-85AE0156DC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085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oleObject" Target="../embeddings/oleObject2.bin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6EF0017-B90C-4EC4-8168-AC68D602EB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2B6A30A-B514-4252-BA55-C800F764F5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F1F2F75F-925F-4C89-884D-60390A6CF7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4B2C33AB-39EF-4961-AC0B-76A8C8B718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440DE88B-1D57-4504-92F0-906646043C1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076FC7-1487-4629-9D31-238AF5F787F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1C8E9130-E68A-47B8-87CD-BDDB71DF9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248400"/>
            <a:ext cx="4572000" cy="339725"/>
          </a:xfrm>
          <a:prstGeom prst="rect">
            <a:avLst/>
          </a:prstGeom>
          <a:solidFill>
            <a:srgbClr val="990033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solidFill>
                  <a:schemeClr val="bg1"/>
                </a:solidFill>
                <a:latin typeface="Baskerville Old Face" pitchFamily="18" charset="0"/>
              </a:rPr>
              <a:t>UNIVERSITY OF SOUTH CAROLINA</a:t>
            </a:r>
          </a:p>
        </p:txBody>
      </p:sp>
      <p:sp>
        <p:nvSpPr>
          <p:cNvPr id="1032" name="Text Box 8">
            <a:extLst>
              <a:ext uri="{FF2B5EF4-FFF2-40B4-BE49-F238E27FC236}">
                <a16:creationId xmlns:a16="http://schemas.microsoft.com/office/drawing/2014/main" id="{0BA8E332-BBDB-40BD-8D1C-B896E33B2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400800"/>
            <a:ext cx="4343400" cy="307975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400" b="1">
                <a:solidFill>
                  <a:schemeClr val="bg1"/>
                </a:solidFill>
                <a:latin typeface="Baskerville Old Face" pitchFamily="18" charset="0"/>
              </a:rPr>
              <a:t>Department of Computer Science and Engineering</a:t>
            </a:r>
          </a:p>
        </p:txBody>
      </p:sp>
      <p:sp>
        <p:nvSpPr>
          <p:cNvPr id="1033" name="Line 9">
            <a:extLst>
              <a:ext uri="{FF2B5EF4-FFF2-40B4-BE49-F238E27FC236}">
                <a16:creationId xmlns:a16="http://schemas.microsoft.com/office/drawing/2014/main" id="{0723AFA1-22D4-441D-A360-EBC01F82A9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219200"/>
            <a:ext cx="0" cy="50292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94887933-25B2-446D-BC07-5AE034D15C48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04800"/>
            <a:ext cx="7848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Line 11">
            <a:extLst>
              <a:ext uri="{FF2B5EF4-FFF2-40B4-BE49-F238E27FC236}">
                <a16:creationId xmlns:a16="http://schemas.microsoft.com/office/drawing/2014/main" id="{77220E6E-E104-4988-98AC-B5C3615D74EF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304800"/>
            <a:ext cx="0" cy="60960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36" name="Object 12">
            <a:extLst>
              <a:ext uri="{FF2B5EF4-FFF2-40B4-BE49-F238E27FC236}">
                <a16:creationId xmlns:a16="http://schemas.microsoft.com/office/drawing/2014/main" id="{A4FABC00-D861-4F05-A13E-83024B879F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066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Photo Editor Photo" r:id="rId15" imgW="2400635" imgH="3104762" progId="MSPhotoEd.3">
                  <p:embed/>
                </p:oleObj>
              </mc:Choice>
              <mc:Fallback>
                <p:oleObj name="Photo Editor Photo" r:id="rId15" imgW="2400635" imgH="3104762" progId="MSPhotoEd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066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2AC950C-0C89-49F9-A7A2-E6D245C537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5B78D99-F348-4671-B35A-ED1F471355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F4367169-4101-46A6-BEC7-87FA6CF2DC3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97121BEC-44FF-4706-8D11-9AD5214C848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96087687-76FF-47CE-BA8F-404D8C720EA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A63F9B1D-1BED-4314-AB03-90D8E0F0854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DF0C78AC-F3FC-4060-9029-47E08CF8E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248400"/>
            <a:ext cx="4572000" cy="339725"/>
          </a:xfrm>
          <a:prstGeom prst="rect">
            <a:avLst/>
          </a:prstGeom>
          <a:solidFill>
            <a:srgbClr val="990033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solidFill>
                  <a:srgbClr val="FFFFFF"/>
                </a:solidFill>
                <a:latin typeface="Baskerville Old Face" pitchFamily="18" charset="0"/>
              </a:rPr>
              <a:t>UNIVERSITY OF SOUTH CAROLINA</a:t>
            </a:r>
          </a:p>
        </p:txBody>
      </p:sp>
      <p:sp>
        <p:nvSpPr>
          <p:cNvPr id="1032" name="Text Box 8">
            <a:extLst>
              <a:ext uri="{FF2B5EF4-FFF2-40B4-BE49-F238E27FC236}">
                <a16:creationId xmlns:a16="http://schemas.microsoft.com/office/drawing/2014/main" id="{A7655301-89FD-4FC2-9B54-9C457FB3D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400800"/>
            <a:ext cx="4343400" cy="307975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400" b="1">
                <a:solidFill>
                  <a:srgbClr val="FFFFFF"/>
                </a:solidFill>
                <a:latin typeface="Baskerville Old Face" pitchFamily="18" charset="0"/>
              </a:rPr>
              <a:t>Department of Computer Science and Engineering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DB58C95A-2DAA-44E9-ACA0-73E99182F9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219200"/>
            <a:ext cx="0" cy="50292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80D365CF-79B3-4E09-A70A-C1333C0B8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04800"/>
            <a:ext cx="7848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11">
            <a:extLst>
              <a:ext uri="{FF2B5EF4-FFF2-40B4-BE49-F238E27FC236}">
                <a16:creationId xmlns:a16="http://schemas.microsoft.com/office/drawing/2014/main" id="{02F67FEE-302B-48DC-B634-AEB5E9D1B362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304800"/>
            <a:ext cx="0" cy="60960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060" name="Object 12">
            <a:extLst>
              <a:ext uri="{FF2B5EF4-FFF2-40B4-BE49-F238E27FC236}">
                <a16:creationId xmlns:a16="http://schemas.microsoft.com/office/drawing/2014/main" id="{18A4B871-3D55-483F-A374-671B9A837E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066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Photo Editor Photo" r:id="rId15" imgW="2400635" imgH="3104762" progId="MSPhotoEd.3">
                  <p:embed/>
                </p:oleObj>
              </mc:Choice>
              <mc:Fallback>
                <p:oleObj name="Photo Editor Photo" r:id="rId15" imgW="2400635" imgH="3104762" progId="MSPhotoEd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066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4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5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6.bin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BB41C15-1BB6-4D62-A5C8-26AC493E625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CSCE 531</a:t>
            </a:r>
            <a:br>
              <a:rPr lang="en-US" altLang="en-US" sz="4000"/>
            </a:br>
            <a:r>
              <a:rPr lang="en-US" altLang="en-US" sz="4000"/>
              <a:t>Compiler Construction</a:t>
            </a:r>
            <a:br>
              <a:rPr lang="en-US" altLang="en-US" sz="4000"/>
            </a:br>
            <a:r>
              <a:rPr lang="en-US" altLang="en-US" sz="4000"/>
              <a:t>Ch.4: Lexical Analysis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F06E546-2E2B-41CC-A350-0DA057389AC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Spring 2020</a:t>
            </a:r>
          </a:p>
          <a:p>
            <a:pPr eaLnBrk="1" hangingPunct="1"/>
            <a:r>
              <a:rPr lang="en-US" altLang="en-US" dirty="0"/>
              <a:t>Marco Valtorta</a:t>
            </a:r>
          </a:p>
          <a:p>
            <a:pPr eaLnBrk="1" hangingPunct="1"/>
            <a:r>
              <a:rPr lang="en-US" altLang="en-US" dirty="0"/>
              <a:t>mgv@cse.sc.edu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BDE727F-E04B-4B6B-BC70-BDE930D7CE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Steps for Developing a Scanner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CE6DEBD-2D3E-4EED-ADAF-F2A47F80D7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1) Express the “lexical” grammar in EBNF (do necessary transformations)</a:t>
            </a:r>
          </a:p>
          <a:p>
            <a:pPr eaLnBrk="1" hangingPunct="1">
              <a:buFontTx/>
              <a:buNone/>
            </a:pPr>
            <a:r>
              <a:rPr lang="en-US" altLang="en-US"/>
              <a:t>2) Implement Scanner based on this grammar (details explained later)</a:t>
            </a:r>
          </a:p>
          <a:p>
            <a:pPr eaLnBrk="1" hangingPunct="1">
              <a:buFontTx/>
              <a:buNone/>
            </a:pPr>
            <a:r>
              <a:rPr lang="en-US" altLang="en-US"/>
              <a:t>3) Refine scanner to keep track of spelling and kind of currently scanned token. To save some time we’ll do step 2 and 3 at once this time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D6C56C8-5FE3-4E9F-8884-960DE635DB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Systematic Development of Scanner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8BD19EB-B33A-4AA5-B803-7E23160730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53000"/>
          </a:xfrm>
        </p:spPr>
        <p:txBody>
          <a:bodyPr/>
          <a:lstStyle/>
          <a:p>
            <a:pPr marL="506413" indent="-506413"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(1)	Express (lexical) grammar in EBNF, performing the needed transformations</a:t>
            </a:r>
          </a:p>
          <a:p>
            <a:pPr marL="506413" indent="-506413"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(2)	Create a scanning method </a:t>
            </a:r>
            <a:r>
              <a:rPr lang="en-US" altLang="en-US" sz="2400">
                <a:latin typeface="Courier New" panose="02070309020205020404" pitchFamily="49" charset="0"/>
              </a:rPr>
              <a:t>scan</a:t>
            </a:r>
            <a:r>
              <a:rPr lang="en-US" altLang="en-US" sz="2400" b="1" i="1">
                <a:solidFill>
                  <a:srgbClr val="660066"/>
                </a:solidFill>
              </a:rPr>
              <a:t>N</a:t>
            </a:r>
            <a:r>
              <a:rPr lang="en-US" altLang="en-US" sz="2400"/>
              <a:t> for each non terminal </a:t>
            </a:r>
            <a:r>
              <a:rPr lang="en-US" altLang="en-US" sz="2400" b="1" i="1">
                <a:solidFill>
                  <a:srgbClr val="660066"/>
                </a:solidFill>
              </a:rPr>
              <a:t>N</a:t>
            </a:r>
            <a:endParaRPr lang="en-US" altLang="en-US" sz="2400"/>
          </a:p>
          <a:p>
            <a:pPr marL="506413" indent="-506413"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(3)	Create a scanner class with</a:t>
            </a:r>
          </a:p>
          <a:p>
            <a:pPr marL="917575" lvl="1" eaLnBrk="1" hangingPunct="1">
              <a:lnSpc>
                <a:spcPct val="90000"/>
              </a:lnSpc>
            </a:pPr>
            <a:r>
              <a:rPr lang="en-US" altLang="en-US" sz="2400"/>
              <a:t>private variable </a:t>
            </a:r>
            <a:r>
              <a:rPr lang="en-US" altLang="en-US" sz="2400">
                <a:latin typeface="Courier New" panose="02070309020205020404" pitchFamily="49" charset="0"/>
              </a:rPr>
              <a:t>currentChar</a:t>
            </a:r>
          </a:p>
          <a:p>
            <a:pPr marL="917575" lvl="1" eaLnBrk="1" hangingPunct="1">
              <a:lnSpc>
                <a:spcPct val="90000"/>
              </a:lnSpc>
            </a:pPr>
            <a:r>
              <a:rPr lang="en-US" altLang="en-US" sz="2400"/>
              <a:t>private methods : </a:t>
            </a:r>
            <a:r>
              <a:rPr lang="en-US" altLang="en-US" sz="2400">
                <a:latin typeface="Courier New" panose="02070309020205020404" pitchFamily="49" charset="0"/>
              </a:rPr>
              <a:t>take</a:t>
            </a:r>
            <a:r>
              <a:rPr lang="en-US" altLang="en-US" sz="2400"/>
              <a:t> and </a:t>
            </a:r>
            <a:r>
              <a:rPr lang="en-US" altLang="en-US" sz="2400">
                <a:latin typeface="Courier New" panose="02070309020205020404" pitchFamily="49" charset="0"/>
              </a:rPr>
              <a:t>takeIt</a:t>
            </a:r>
          </a:p>
          <a:p>
            <a:pPr marL="917575" lvl="1" eaLnBrk="1" hangingPunct="1">
              <a:lnSpc>
                <a:spcPct val="90000"/>
              </a:lnSpc>
            </a:pPr>
            <a:r>
              <a:rPr lang="en-US" altLang="en-US" sz="2400"/>
              <a:t>the private scanning methods implemented in step (2)</a:t>
            </a:r>
          </a:p>
          <a:p>
            <a:pPr marL="917575" lvl="1" eaLnBrk="1" hangingPunct="1">
              <a:lnSpc>
                <a:spcPct val="90000"/>
              </a:lnSpc>
            </a:pPr>
            <a:r>
              <a:rPr lang="en-US" altLang="en-US" sz="2400"/>
              <a:t>add private  </a:t>
            </a:r>
            <a:r>
              <a:rPr lang="en-US" altLang="en-US" sz="2400">
                <a:latin typeface="Courier New" panose="02070309020205020404" pitchFamily="49" charset="0"/>
              </a:rPr>
              <a:t>scan</a:t>
            </a:r>
            <a:r>
              <a:rPr lang="en-US" altLang="en-US" sz="2400" b="1" i="1">
                <a:solidFill>
                  <a:srgbClr val="660066"/>
                </a:solidFill>
              </a:rPr>
              <a:t>N</a:t>
            </a:r>
            <a:r>
              <a:rPr lang="en-US" altLang="en-US" sz="2400" b="1">
                <a:solidFill>
                  <a:srgbClr val="008000"/>
                </a:solidFill>
              </a:rPr>
              <a:t> </a:t>
            </a:r>
            <a:r>
              <a:rPr lang="en-US" altLang="en-US" sz="2400"/>
              <a:t>method for each non terminal  </a:t>
            </a:r>
            <a:r>
              <a:rPr lang="en-US" altLang="en-US" sz="2400" b="1" i="1">
                <a:solidFill>
                  <a:srgbClr val="660066"/>
                </a:solidFill>
              </a:rPr>
              <a:t>N</a:t>
            </a:r>
            <a:r>
              <a:rPr lang="en-US" altLang="en-US" sz="2400"/>
              <a:t>, enhanced to record each token’s kind and spelling</a:t>
            </a:r>
            <a:endParaRPr lang="en-US" altLang="en-US" sz="2400" i="1"/>
          </a:p>
          <a:p>
            <a:pPr marL="917575" lvl="1" eaLnBrk="1" hangingPunct="1">
              <a:lnSpc>
                <a:spcPct val="90000"/>
              </a:lnSpc>
            </a:pPr>
            <a:r>
              <a:rPr lang="en-US" altLang="en-US" sz="2400"/>
              <a:t>public </a:t>
            </a:r>
            <a:r>
              <a:rPr lang="en-US" altLang="en-US" sz="2400">
                <a:latin typeface="Courier New" panose="02070309020205020404" pitchFamily="49" charset="0"/>
              </a:rPr>
              <a:t>scan</a:t>
            </a:r>
            <a:r>
              <a:rPr lang="en-US" altLang="en-US" sz="2400" i="1">
                <a:latin typeface="Courier New" panose="02070309020205020404" pitchFamily="49" charset="0"/>
              </a:rPr>
              <a:t> </a:t>
            </a:r>
            <a:r>
              <a:rPr lang="en-US" altLang="en-US" sz="2400"/>
              <a:t>method that scans </a:t>
            </a:r>
            <a:r>
              <a:rPr lang="en-US" altLang="en-US" sz="2000">
                <a:latin typeface="Monaco" charset="0"/>
              </a:rPr>
              <a:t>Separator* Token</a:t>
            </a:r>
            <a:r>
              <a:rPr lang="en-US" altLang="en-US" sz="2400"/>
              <a:t>, discarding any separators but returning the token that follows them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3F286A3-4A55-4C93-A149-08999F9CBE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Developing a Scanner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39AE557-EB73-4340-BB29-2FDE3CC6AC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31813"/>
          </a:xfrm>
        </p:spPr>
        <p:txBody>
          <a:bodyPr/>
          <a:lstStyle/>
          <a:p>
            <a:pPr eaLnBrk="1" hangingPunct="1"/>
            <a:r>
              <a:rPr lang="en-US" altLang="en-US"/>
              <a:t>Express the “lexical” grammar in EBNF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311379E5-16B9-46BB-ADC3-DC7E71C29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90600"/>
            <a:ext cx="8534400" cy="2235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Monaco" charset="0"/>
              </a:rPr>
              <a:t>Token ::= Identifier | Integer-Literal | Operator |</a:t>
            </a:r>
          </a:p>
          <a:p>
            <a:r>
              <a:rPr lang="en-US" altLang="en-US" sz="2000">
                <a:latin typeface="Monaco" charset="0"/>
              </a:rPr>
              <a:t>         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;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:</a:t>
            </a:r>
            <a:r>
              <a:rPr lang="en-US" altLang="en-US" sz="2000">
                <a:latin typeface="Monaco" charset="0"/>
              </a:rPr>
              <a:t> |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:=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~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(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)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eot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 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Identifier ::= Letter (Letter | Digit)*</a:t>
            </a:r>
          </a:p>
          <a:p>
            <a:r>
              <a:rPr lang="en-US" altLang="en-US" sz="2000">
                <a:latin typeface="Monaco" charset="0"/>
              </a:rPr>
              <a:t>Integer-Literal ::= Digit Digit*</a:t>
            </a:r>
          </a:p>
          <a:p>
            <a:r>
              <a:rPr lang="en-US" altLang="en-US" sz="2000">
                <a:latin typeface="Monaco" charset="0"/>
              </a:rPr>
              <a:t>Operator ::=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+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-</a:t>
            </a:r>
            <a:r>
              <a:rPr lang="en-US" altLang="en-US" sz="2000">
                <a:latin typeface="Monaco" charset="0"/>
              </a:rPr>
              <a:t> |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*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/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&lt;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&gt;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=</a:t>
            </a:r>
          </a:p>
          <a:p>
            <a:r>
              <a:rPr lang="en-US" altLang="en-US" sz="2000">
                <a:latin typeface="Monaco" charset="0"/>
              </a:rPr>
              <a:t>Separator ::= Comment | 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space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| 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eol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Comment ::=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!</a:t>
            </a:r>
            <a:r>
              <a:rPr lang="en-US" altLang="en-US" sz="2000">
                <a:latin typeface="Monaco" charset="0"/>
              </a:rPr>
              <a:t> Graphic* 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eol</a:t>
            </a: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E0DAAE0E-D076-4E6F-8C9E-7E7E44B45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352800"/>
            <a:ext cx="6170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Now perform substitution and left factorization...</a:t>
            </a:r>
          </a:p>
        </p:txBody>
      </p:sp>
      <p:sp>
        <p:nvSpPr>
          <p:cNvPr id="14342" name="Text Box 6">
            <a:extLst>
              <a:ext uri="{FF2B5EF4-FFF2-40B4-BE49-F238E27FC236}">
                <a16:creationId xmlns:a16="http://schemas.microsoft.com/office/drawing/2014/main" id="{93392AB1-BE43-454E-B5F9-C894DB3CF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86200"/>
            <a:ext cx="8534400" cy="1747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Monaco" charset="0"/>
              </a:rPr>
              <a:t>Token ::= Letter (Letter | Digit)* </a:t>
            </a:r>
          </a:p>
          <a:p>
            <a:r>
              <a:rPr lang="en-US" altLang="en-US" sz="2000">
                <a:latin typeface="Monaco" charset="0"/>
              </a:rPr>
              <a:t>        | Digit Digit*</a:t>
            </a:r>
          </a:p>
          <a:p>
            <a:r>
              <a:rPr lang="en-US" altLang="en-US" sz="2000">
                <a:latin typeface="Monaco" charset="0"/>
              </a:rPr>
              <a:t>       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+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-</a:t>
            </a:r>
            <a:r>
              <a:rPr lang="en-US" altLang="en-US" sz="2000">
                <a:latin typeface="Monaco" charset="0"/>
              </a:rPr>
              <a:t> |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*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/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&lt;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&gt;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=</a:t>
            </a:r>
            <a:r>
              <a:rPr lang="en-US" altLang="en-US" sz="2000">
                <a:latin typeface="Monaco" charset="0"/>
              </a:rPr>
              <a:t> </a:t>
            </a:r>
          </a:p>
          <a:p>
            <a:r>
              <a:rPr lang="en-US" altLang="en-US" sz="2000">
                <a:latin typeface="Monaco" charset="0"/>
              </a:rPr>
              <a:t>       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;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:</a:t>
            </a:r>
            <a:r>
              <a:rPr lang="en-US" altLang="en-US" sz="2000" b="1">
                <a:solidFill>
                  <a:schemeClr val="tx2"/>
                </a:solidFill>
                <a:latin typeface="Monaco" charset="0"/>
              </a:rPr>
              <a:t>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(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=</a:t>
            </a:r>
            <a:r>
              <a:rPr lang="en-US" altLang="en-US" sz="2000">
                <a:latin typeface="Monaco" charset="0"/>
              </a:rPr>
              <a:t>|</a:t>
            </a:r>
            <a:r>
              <a:rPr lang="en-US" altLang="en-US" sz="2800">
                <a:latin typeface="Symbol" panose="05050102010706020507" pitchFamily="18" charset="2"/>
              </a:rPr>
              <a:t>e</a:t>
            </a:r>
            <a:r>
              <a:rPr lang="en-US" altLang="en-US" sz="2000">
                <a:latin typeface="Monaco" charset="0"/>
              </a:rPr>
              <a:t>)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~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(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)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eot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 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Separator ::=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!</a:t>
            </a:r>
            <a:r>
              <a:rPr lang="en-US" altLang="en-US" sz="2000">
                <a:latin typeface="Monaco" charset="0"/>
              </a:rPr>
              <a:t> Graphic* 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eol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space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| 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eol</a:t>
            </a:r>
            <a:endParaRPr lang="en-US" altLang="en-US" sz="2000">
              <a:latin typeface="Monaco" charset="0"/>
            </a:endParaRP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F7281930-5B0F-4A5D-BAFD-67D4B05D8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00"/>
            <a:ext cx="8443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Substitutions reduce the number of needed methods for efficiency...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D025D3A-3E7F-40A4-87F5-447B7B9B0C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Developing a Scanner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07F9DF33-3B98-48A1-896E-F3A5437AF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0600"/>
            <a:ext cx="3894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Implementation of the scanner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EB619A44-82F0-4AAB-B787-16E12983B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76400"/>
            <a:ext cx="8534400" cy="4546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Scanner {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char currentChar; 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StringBuffer currentSpelling;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private byte </a:t>
            </a:r>
            <a:r>
              <a:rPr lang="en-US" altLang="en-US" sz="2000">
                <a:latin typeface="Monaco" charset="0"/>
              </a:rPr>
              <a:t>currentKind; </a:t>
            </a:r>
          </a:p>
          <a:p>
            <a:r>
              <a:rPr lang="en-US" altLang="en-US" sz="2000" b="1">
                <a:latin typeface="Monaco" charset="0"/>
              </a:rPr>
              <a:t>   </a:t>
            </a:r>
          </a:p>
          <a:p>
            <a:r>
              <a:rPr lang="en-US" altLang="en-US" sz="2000" b="1">
                <a:latin typeface="Monaco" charset="0"/>
              </a:rPr>
              <a:t>   private </a:t>
            </a:r>
            <a:r>
              <a:rPr lang="en-US" altLang="en-US" sz="2000">
                <a:latin typeface="Monaco" charset="0"/>
              </a:rPr>
              <a:t>char take(char expectedChar) { ... }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char takeIt() { ... }</a:t>
            </a:r>
          </a:p>
          <a:p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other private auxiliary methods and scanning</a:t>
            </a: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 // methods here.</a:t>
            </a:r>
          </a:p>
          <a:p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 public </a:t>
            </a:r>
            <a:r>
              <a:rPr lang="en-US" altLang="en-US" sz="2000">
                <a:latin typeface="Monaco" charset="0"/>
              </a:rPr>
              <a:t>Token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scan() { ... }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90D1454-F2DA-4187-8806-98F877798F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Developing a Scanner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871CBAC-D0B7-4EC5-B4E4-6640DDC9F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8280400" cy="4864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Token {</a:t>
            </a:r>
          </a:p>
          <a:p>
            <a:r>
              <a:rPr lang="en-US" altLang="en-US" sz="2000">
                <a:latin typeface="Monaco" charset="0"/>
              </a:rPr>
              <a:t>   byte kind; String spelling;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final static byte </a:t>
            </a:r>
          </a:p>
          <a:p>
            <a:r>
              <a:rPr lang="en-US" altLang="en-US" sz="2000" b="1">
                <a:latin typeface="Monaco" charset="0"/>
              </a:rPr>
              <a:t>      </a:t>
            </a:r>
            <a:r>
              <a:rPr lang="en-US" altLang="en-US" sz="2000">
                <a:latin typeface="Monaco" charset="0"/>
              </a:rPr>
              <a:t>IDENTIFIER = 0; INTLITERAL = 1; OPERATOR   = 2;</a:t>
            </a:r>
          </a:p>
          <a:p>
            <a:r>
              <a:rPr lang="en-US" altLang="en-US" sz="2000">
                <a:latin typeface="Monaco" charset="0"/>
              </a:rPr>
              <a:t>      BEGIN      = 3; CONST      = 4; ...</a:t>
            </a:r>
          </a:p>
          <a:p>
            <a:r>
              <a:rPr lang="en-US" altLang="en-US" sz="2000">
                <a:latin typeface="Monaco" charset="0"/>
              </a:rPr>
              <a:t>      ...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public </a:t>
            </a:r>
            <a:r>
              <a:rPr lang="en-US" altLang="en-US" sz="2000">
                <a:latin typeface="Monaco" charset="0"/>
              </a:rPr>
              <a:t>Token(</a:t>
            </a:r>
            <a:r>
              <a:rPr lang="en-US" altLang="en-US" sz="2000" b="1">
                <a:latin typeface="Monaco" charset="0"/>
              </a:rPr>
              <a:t>byte </a:t>
            </a:r>
            <a:r>
              <a:rPr lang="en-US" altLang="en-US" sz="2000">
                <a:latin typeface="Monaco" charset="0"/>
              </a:rPr>
              <a:t>kind, String spelling) {</a:t>
            </a:r>
          </a:p>
          <a:p>
            <a:r>
              <a:rPr lang="en-US" altLang="en-US" sz="2000">
                <a:latin typeface="Monaco" charset="0"/>
              </a:rPr>
              <a:t>      this.kind = kind; this.spelling = spelling;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if spelling matches a keyword change my kind</a:t>
            </a:r>
          </a:p>
          <a:p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      automatically</a:t>
            </a:r>
            <a:endParaRPr lang="en-US" altLang="en-US" sz="2000">
              <a:solidFill>
                <a:srgbClr val="660066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}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...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23240B40-A58A-4B7A-9544-77B209476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1050925"/>
            <a:ext cx="5476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The scanner will return instances of Token: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7720568-7CDC-4081-B754-31A66E465D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Developing a Scanner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6FC7AF51-7B3E-4129-B6BB-B6B293142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65200"/>
            <a:ext cx="8534400" cy="5816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Scanner {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char currentChar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get first source char</a:t>
            </a:r>
            <a:r>
              <a:rPr lang="en-US" altLang="en-US" sz="2000">
                <a:latin typeface="Monaco" charset="0"/>
              </a:rPr>
              <a:t>; 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StringBuffer currentSpelling;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private byte </a:t>
            </a:r>
            <a:r>
              <a:rPr lang="en-US" altLang="en-US" sz="2000">
                <a:latin typeface="Monaco" charset="0"/>
              </a:rPr>
              <a:t>currentKind; </a:t>
            </a:r>
          </a:p>
          <a:p>
            <a:r>
              <a:rPr lang="en-US" altLang="en-US" sz="2000" b="1">
                <a:latin typeface="Monaco" charset="0"/>
              </a:rPr>
              <a:t>   </a:t>
            </a:r>
          </a:p>
          <a:p>
            <a:r>
              <a:rPr lang="en-US" altLang="en-US" sz="2000" b="1">
                <a:latin typeface="Monaco" charset="0"/>
              </a:rPr>
              <a:t>   private </a:t>
            </a:r>
            <a:r>
              <a:rPr lang="en-US" altLang="en-US" sz="2000">
                <a:latin typeface="Monaco" charset="0"/>
              </a:rPr>
              <a:t>char take(char expectedChar) {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b="1">
                <a:latin typeface="Monaco" charset="0"/>
              </a:rPr>
              <a:t>if </a:t>
            </a:r>
            <a:r>
              <a:rPr lang="en-US" altLang="en-US" sz="2000">
                <a:latin typeface="Monaco" charset="0"/>
              </a:rPr>
              <a:t>(currentChar == expectedChar) {</a:t>
            </a:r>
          </a:p>
          <a:p>
            <a:r>
              <a:rPr lang="en-US" altLang="en-US" sz="2000">
                <a:latin typeface="Monaco" charset="0"/>
              </a:rPr>
              <a:t>         currentSpelling.append(currentChar);</a:t>
            </a:r>
          </a:p>
          <a:p>
            <a:r>
              <a:rPr lang="en-US" altLang="en-US" sz="2000">
                <a:latin typeface="Monaco" charset="0"/>
              </a:rPr>
              <a:t>         currentChar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get next source char</a:t>
            </a:r>
            <a:r>
              <a:rPr lang="en-US" altLang="en-US" sz="2000">
                <a:latin typeface="Monaco" charset="0"/>
              </a:rPr>
              <a:t>; </a:t>
            </a:r>
          </a:p>
          <a:p>
            <a:r>
              <a:rPr lang="en-US" altLang="en-US" sz="2000">
                <a:latin typeface="Monaco" charset="0"/>
              </a:rPr>
              <a:t>      } 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b="1">
                <a:latin typeface="Monaco" charset="0"/>
              </a:rPr>
              <a:t>else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lexical error</a:t>
            </a:r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 }    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char takeIt() {            </a:t>
            </a:r>
          </a:p>
          <a:p>
            <a:r>
              <a:rPr lang="en-US" altLang="en-US" sz="2000">
                <a:latin typeface="Monaco" charset="0"/>
              </a:rPr>
              <a:t>      currentSpelling.append(currentChar);</a:t>
            </a:r>
          </a:p>
          <a:p>
            <a:r>
              <a:rPr lang="en-US" altLang="en-US" sz="2000">
                <a:latin typeface="Monaco" charset="0"/>
              </a:rPr>
              <a:t>      currentChar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get next source char</a:t>
            </a:r>
            <a:r>
              <a:rPr lang="en-US" altLang="en-US" sz="2000">
                <a:latin typeface="Monaco" charset="0"/>
              </a:rPr>
              <a:t>; </a:t>
            </a:r>
          </a:p>
          <a:p>
            <a:r>
              <a:rPr lang="en-US" altLang="en-US" sz="2000" b="1">
                <a:latin typeface="Monaco" charset="0"/>
              </a:rPr>
              <a:t>   }</a:t>
            </a:r>
          </a:p>
          <a:p>
            <a:r>
              <a:rPr lang="en-US" altLang="en-US" sz="2000" b="1">
                <a:latin typeface="Monaco" charset="0"/>
              </a:rPr>
              <a:t>   ...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DC98D92-4A3B-416F-8677-5EA5C29177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Developing a Scanner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3D5616CC-D31C-44AD-9087-B3764965B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65200"/>
            <a:ext cx="8534400" cy="5499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  ...</a:t>
            </a:r>
          </a:p>
          <a:p>
            <a:r>
              <a:rPr lang="en-US" altLang="en-US" sz="2000" b="1">
                <a:latin typeface="Monaco" charset="0"/>
              </a:rPr>
              <a:t>  public </a:t>
            </a:r>
            <a:r>
              <a:rPr lang="en-US" altLang="en-US" sz="2000">
                <a:latin typeface="Monaco" charset="0"/>
              </a:rPr>
              <a:t>Token scan() {</a:t>
            </a:r>
          </a:p>
          <a:p>
            <a:r>
              <a:rPr lang="en-US" altLang="en-US" sz="2000">
                <a:latin typeface="Monaco" charset="0"/>
              </a:rPr>
              <a:t>     // Get rid of potential separators before</a:t>
            </a:r>
          </a:p>
          <a:p>
            <a:r>
              <a:rPr lang="en-US" altLang="en-US" sz="2000">
                <a:latin typeface="Monaco" charset="0"/>
              </a:rPr>
              <a:t>     // scanning a token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while </a:t>
            </a:r>
            <a:r>
              <a:rPr lang="en-US" altLang="en-US" sz="2000">
                <a:latin typeface="Monaco" charset="0"/>
              </a:rPr>
              <a:t>(</a:t>
            </a:r>
            <a:r>
              <a:rPr lang="en-US" altLang="en-US" sz="2000" b="1">
                <a:latin typeface="Monaco" charset="0"/>
              </a:rPr>
              <a:t>  </a:t>
            </a:r>
            <a:r>
              <a:rPr lang="en-US" altLang="en-US" sz="2000">
                <a:latin typeface="Monaco" charset="0"/>
              </a:rPr>
              <a:t>(currentChar == ‘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!</a:t>
            </a:r>
            <a:r>
              <a:rPr lang="en-US" altLang="en-US" sz="2000">
                <a:latin typeface="Monaco" charset="0"/>
              </a:rPr>
              <a:t>’)</a:t>
            </a:r>
          </a:p>
          <a:p>
            <a:r>
              <a:rPr lang="en-US" altLang="en-US" sz="2000">
                <a:latin typeface="Monaco" charset="0"/>
              </a:rPr>
              <a:t>           || (currentChar == ‘ ’)</a:t>
            </a:r>
          </a:p>
          <a:p>
            <a:r>
              <a:rPr lang="en-US" altLang="en-US" sz="2000">
                <a:latin typeface="Monaco" charset="0"/>
              </a:rPr>
              <a:t>           || (currentChar == ‘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\n</a:t>
            </a:r>
            <a:r>
              <a:rPr lang="en-US" altLang="en-US" sz="2000">
                <a:latin typeface="Monaco" charset="0"/>
              </a:rPr>
              <a:t>’ ) ) </a:t>
            </a:r>
          </a:p>
          <a:p>
            <a:r>
              <a:rPr lang="en-US" altLang="en-US" sz="2000">
                <a:latin typeface="Monaco" charset="0"/>
              </a:rPr>
              <a:t>        scanSeparator();</a:t>
            </a:r>
          </a:p>
          <a:p>
            <a:r>
              <a:rPr lang="en-US" altLang="en-US" sz="2000">
                <a:latin typeface="Monaco" charset="0"/>
              </a:rPr>
              <a:t>     currentSpelling = new StringBuffer();</a:t>
            </a:r>
          </a:p>
          <a:p>
            <a:r>
              <a:rPr lang="en-US" altLang="en-US" sz="2000">
                <a:latin typeface="Monaco" charset="0"/>
              </a:rPr>
              <a:t>     currentKind = scanToken();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return new </a:t>
            </a:r>
            <a:r>
              <a:rPr lang="en-US" altLang="en-US" sz="2000">
                <a:latin typeface="Monaco" charset="0"/>
              </a:rPr>
              <a:t>Token(currentkind, </a:t>
            </a:r>
          </a:p>
          <a:p>
            <a:r>
              <a:rPr lang="en-US" altLang="en-US" sz="2000">
                <a:latin typeface="Monaco" charset="0"/>
              </a:rPr>
              <a:t>                      currentSpelling.toString());</a:t>
            </a:r>
          </a:p>
          <a:p>
            <a:r>
              <a:rPr lang="en-US" altLang="en-US" sz="2000">
                <a:latin typeface="Monaco" charset="0"/>
              </a:rPr>
              <a:t>  }</a:t>
            </a:r>
          </a:p>
          <a:p>
            <a:r>
              <a:rPr lang="en-US" altLang="en-US" sz="2000">
                <a:latin typeface="Monaco" charset="0"/>
              </a:rPr>
              <a:t>  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private void</a:t>
            </a:r>
            <a:r>
              <a:rPr lang="en-US" altLang="en-US" sz="2000">
                <a:latin typeface="Monaco" charset="0"/>
              </a:rPr>
              <a:t> scanSeparator() { ... }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private byte </a:t>
            </a:r>
            <a:r>
              <a:rPr lang="en-US" altLang="en-US" sz="2000">
                <a:latin typeface="Monaco" charset="0"/>
              </a:rPr>
              <a:t>scanToken() { ... }</a:t>
            </a:r>
          </a:p>
          <a:p>
            <a:r>
              <a:rPr lang="en-US" altLang="en-US" sz="2000">
                <a:latin typeface="Monaco" charset="0"/>
              </a:rPr>
              <a:t>  ...</a:t>
            </a:r>
          </a:p>
        </p:txBody>
      </p:sp>
      <p:sp>
        <p:nvSpPr>
          <p:cNvPr id="18436" name="Oval 4">
            <a:extLst>
              <a:ext uri="{FF2B5EF4-FFF2-40B4-BE49-F238E27FC236}">
                <a16:creationId xmlns:a16="http://schemas.microsoft.com/office/drawing/2014/main" id="{3ECE5C15-FBF7-4EA6-B4CF-C89946F5D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029200"/>
            <a:ext cx="3505200" cy="10668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E0EBEF4E-9F37-4781-A68C-E694093C0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125" y="4756150"/>
            <a:ext cx="31400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Developed much in the same way as parsing methods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CDA567B-5BCB-4839-9D17-372F323B7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Developing a Scanner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7B1E59A7-F546-4D67-BCBB-EBBE43950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752600"/>
            <a:ext cx="8534400" cy="4546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byte </a:t>
            </a:r>
            <a:r>
              <a:rPr lang="en-US" altLang="en-US" sz="2000">
                <a:latin typeface="Monaco" charset="0"/>
              </a:rPr>
              <a:t>scanToken() {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switch </a:t>
            </a:r>
            <a:r>
              <a:rPr lang="en-US" altLang="en-US" sz="2000">
                <a:latin typeface="Monaco" charset="0"/>
              </a:rPr>
              <a:t>(currentChar) {</a:t>
            </a:r>
          </a:p>
          <a:p>
            <a:r>
              <a:rPr lang="en-US" altLang="en-US" sz="2000">
                <a:latin typeface="Monaco" charset="0"/>
              </a:rPr>
              <a:t>       case ‘a’: case ‘b’: ... case ‘z’:</a:t>
            </a:r>
          </a:p>
          <a:p>
            <a:r>
              <a:rPr lang="en-US" altLang="en-US" sz="2000">
                <a:latin typeface="Monaco" charset="0"/>
              </a:rPr>
              <a:t>       case ‘A’: case ‘B’: ... case ‘Z’:            </a:t>
            </a:r>
          </a:p>
          <a:p>
            <a:r>
              <a:rPr lang="en-US" altLang="en-US" sz="2000">
                <a:latin typeface="Monaco" charset="0"/>
              </a:rPr>
              <a:t>   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scan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Letter (Letter | Digit)*</a:t>
            </a:r>
            <a:r>
              <a:rPr lang="en-US" altLang="en-US" sz="2000">
                <a:latin typeface="Monaco" charset="0"/>
              </a:rPr>
              <a:t> </a:t>
            </a:r>
          </a:p>
          <a:p>
            <a:r>
              <a:rPr lang="en-US" altLang="en-US" sz="2000">
                <a:latin typeface="Monaco" charset="0"/>
              </a:rPr>
              <a:t>          </a:t>
            </a:r>
            <a:r>
              <a:rPr lang="en-US" altLang="en-US" sz="2000" b="1">
                <a:latin typeface="Monaco" charset="0"/>
              </a:rPr>
              <a:t>return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IDENTIFIER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latin typeface="Monaco" charset="0"/>
              </a:rPr>
              <a:t>       case ‘0’: ... case ‘9’: </a:t>
            </a:r>
          </a:p>
          <a:p>
            <a:r>
              <a:rPr lang="en-US" altLang="en-US" sz="2000">
                <a:latin typeface="Monaco" charset="0"/>
              </a:rPr>
              <a:t>   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scan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Digit Digit*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   </a:t>
            </a:r>
            <a:r>
              <a:rPr lang="en-US" altLang="en-US" sz="2000" b="1">
                <a:latin typeface="Monaco" charset="0"/>
              </a:rPr>
              <a:t>return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INTLITERAL</a:t>
            </a:r>
            <a:r>
              <a:rPr lang="en-US" altLang="en-US" sz="2000">
                <a:latin typeface="Monaco" charset="0"/>
              </a:rPr>
              <a:t> ; </a:t>
            </a:r>
          </a:p>
          <a:p>
            <a:r>
              <a:rPr lang="en-US" altLang="en-US" sz="2000">
                <a:latin typeface="Monaco" charset="0"/>
              </a:rPr>
              <a:t>       case ‘+’: case ‘-’: ... : case ‘=’:</a:t>
            </a:r>
          </a:p>
          <a:p>
            <a:r>
              <a:rPr lang="en-US" altLang="en-US" sz="2000">
                <a:latin typeface="Monaco" charset="0"/>
              </a:rPr>
              <a:t>          takeIt();</a:t>
            </a:r>
          </a:p>
          <a:p>
            <a:r>
              <a:rPr lang="en-US" altLang="en-US" sz="2000">
                <a:latin typeface="Monaco" charset="0"/>
              </a:rPr>
              <a:t>          </a:t>
            </a:r>
            <a:r>
              <a:rPr lang="en-US" altLang="en-US" sz="2000" b="1">
                <a:latin typeface="Monaco" charset="0"/>
              </a:rPr>
              <a:t>return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OPERATOR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latin typeface="Monaco" charset="0"/>
              </a:rPr>
              <a:t>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...etc...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C4BDDFA1-73FD-4F57-ABE2-6E3B799B9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3363"/>
            <a:ext cx="8534400" cy="14430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Monaco" charset="0"/>
              </a:rPr>
              <a:t>Token ::= Letter (Letter | Digit)* </a:t>
            </a:r>
          </a:p>
          <a:p>
            <a:r>
              <a:rPr lang="en-US" altLang="en-US" sz="2000">
                <a:latin typeface="Monaco" charset="0"/>
              </a:rPr>
              <a:t>        | Digit Digit*</a:t>
            </a:r>
          </a:p>
          <a:p>
            <a:r>
              <a:rPr lang="en-US" altLang="en-US" sz="2000">
                <a:latin typeface="Monaco" charset="0"/>
              </a:rPr>
              <a:t>       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+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-</a:t>
            </a:r>
            <a:r>
              <a:rPr lang="en-US" altLang="en-US" sz="2000">
                <a:latin typeface="Monaco" charset="0"/>
              </a:rPr>
              <a:t> |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*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/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&lt;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&gt;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=</a:t>
            </a:r>
            <a:r>
              <a:rPr lang="en-US" altLang="en-US" sz="2000">
                <a:latin typeface="Monaco" charset="0"/>
              </a:rPr>
              <a:t> </a:t>
            </a:r>
          </a:p>
          <a:p>
            <a:r>
              <a:rPr lang="en-US" altLang="en-US" sz="2000">
                <a:latin typeface="Monaco" charset="0"/>
              </a:rPr>
              <a:t>       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;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:</a:t>
            </a:r>
            <a:r>
              <a:rPr lang="en-US" altLang="en-US" sz="2000" b="1">
                <a:solidFill>
                  <a:schemeClr val="tx2"/>
                </a:solidFill>
                <a:latin typeface="Monaco" charset="0"/>
              </a:rPr>
              <a:t>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(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=</a:t>
            </a:r>
            <a:r>
              <a:rPr lang="en-US" altLang="en-US" sz="2000">
                <a:latin typeface="Monaco" charset="0"/>
              </a:rPr>
              <a:t>|</a:t>
            </a:r>
            <a:r>
              <a:rPr lang="en-US" altLang="en-US" sz="2800">
                <a:latin typeface="Symbol" panose="05050102010706020507" pitchFamily="18" charset="2"/>
              </a:rPr>
              <a:t>e</a:t>
            </a:r>
            <a:r>
              <a:rPr lang="en-US" altLang="en-US" sz="2000">
                <a:latin typeface="Monaco" charset="0"/>
              </a:rPr>
              <a:t>)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~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(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)</a:t>
            </a:r>
            <a:r>
              <a:rPr lang="en-US" altLang="en-US" sz="2000">
                <a:latin typeface="Monaco" charset="0"/>
              </a:rPr>
              <a:t>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eot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8D36083-2576-4DD2-9666-7B352159F3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Developing a Scanner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BD1FCD95-6A72-4B07-B9BF-9A3929EEE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752600"/>
            <a:ext cx="8534400" cy="264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...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   </a:t>
            </a:r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return ...</a:t>
            </a:r>
            <a:endParaRPr lang="en-US" altLang="en-US" sz="2000">
              <a:solidFill>
                <a:schemeClr val="bg2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case ‘a’: case ‘b’: ... case ‘z’: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case ‘A’: case ‘B’: ... case ‘Z’:            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scan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Letter (Letter | Digit)*</a:t>
            </a:r>
            <a:r>
              <a:rPr lang="en-US" altLang="en-US" sz="2000">
                <a:latin typeface="Monaco" charset="0"/>
              </a:rPr>
              <a:t> 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b="1">
                <a:latin typeface="Monaco" charset="0"/>
              </a:rPr>
              <a:t>return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IDENTIFIER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case ‘0’: ... case ‘9’: 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   ...</a:t>
            </a:r>
          </a:p>
        </p:txBody>
      </p:sp>
      <p:sp>
        <p:nvSpPr>
          <p:cNvPr id="543748" name="Text Box 4">
            <a:extLst>
              <a:ext uri="{FF2B5EF4-FFF2-40B4-BE49-F238E27FC236}">
                <a16:creationId xmlns:a16="http://schemas.microsoft.com/office/drawing/2014/main" id="{674330B2-4196-4E83-852F-A1591D170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752600"/>
            <a:ext cx="8534400" cy="2959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...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   </a:t>
            </a:r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return ...</a:t>
            </a:r>
            <a:endParaRPr lang="en-US" altLang="en-US" sz="2000">
              <a:solidFill>
                <a:schemeClr val="bg2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case ‘a’: case ‘b’: ... case ‘z’: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case ‘A’: case ‘B’: ... case ‘Z’:            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scan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Letter </a:t>
            </a: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scan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(Letter | Digit)*</a:t>
            </a:r>
            <a:r>
              <a:rPr lang="en-US" altLang="en-US" sz="2000">
                <a:latin typeface="Monaco" charset="0"/>
              </a:rPr>
              <a:t> 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b="1">
                <a:latin typeface="Monaco" charset="0"/>
              </a:rPr>
              <a:t>return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IDENTIFIER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case ‘0’: ... case ‘9’: 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   ...</a:t>
            </a:r>
          </a:p>
        </p:txBody>
      </p:sp>
      <p:sp>
        <p:nvSpPr>
          <p:cNvPr id="543749" name="Text Box 5">
            <a:extLst>
              <a:ext uri="{FF2B5EF4-FFF2-40B4-BE49-F238E27FC236}">
                <a16:creationId xmlns:a16="http://schemas.microsoft.com/office/drawing/2014/main" id="{2485BCCC-B07A-4839-B5F9-DD3E6FC42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752600"/>
            <a:ext cx="8534400" cy="2959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...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   </a:t>
            </a:r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return ...</a:t>
            </a:r>
            <a:endParaRPr lang="en-US" altLang="en-US" sz="2000">
              <a:solidFill>
                <a:schemeClr val="bg2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case ‘a’: case ‘b’: ... case ‘z’: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case ‘A’: case ‘B’: ... case ‘Z’:            </a:t>
            </a:r>
          </a:p>
          <a:p>
            <a:r>
              <a:rPr lang="en-US" altLang="en-US" sz="2000">
                <a:latin typeface="Monaco" charset="0"/>
              </a:rPr>
              <a:t>      acceptIt();</a:t>
            </a:r>
            <a:endParaRPr lang="en-US" altLang="en-US" sz="2000">
              <a:solidFill>
                <a:srgbClr val="660066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scan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(Letter | Digit)*</a:t>
            </a:r>
            <a:r>
              <a:rPr lang="en-US" altLang="en-US" sz="2000">
                <a:latin typeface="Monaco" charset="0"/>
              </a:rPr>
              <a:t> 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b="1">
                <a:latin typeface="Monaco" charset="0"/>
              </a:rPr>
              <a:t>return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IDENTIFIER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case ‘0’: ... case ‘9’: 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   ...</a:t>
            </a:r>
          </a:p>
        </p:txBody>
      </p:sp>
      <p:sp>
        <p:nvSpPr>
          <p:cNvPr id="543750" name="Text Box 6">
            <a:extLst>
              <a:ext uri="{FF2B5EF4-FFF2-40B4-BE49-F238E27FC236}">
                <a16:creationId xmlns:a16="http://schemas.microsoft.com/office/drawing/2014/main" id="{D28009B7-53BC-49F2-BFDB-6C4D699E3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752600"/>
            <a:ext cx="8534400" cy="3594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...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   </a:t>
            </a:r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return ...</a:t>
            </a:r>
            <a:endParaRPr lang="en-US" altLang="en-US" sz="2000">
              <a:solidFill>
                <a:schemeClr val="bg2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case ‘a’: case ‘b’: ... case ‘z’: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case ‘A’: case ‘B’: ... case ‘Z’:            </a:t>
            </a:r>
          </a:p>
          <a:p>
            <a:r>
              <a:rPr lang="en-US" altLang="en-US" sz="2000">
                <a:latin typeface="Monaco" charset="0"/>
              </a:rPr>
              <a:t>      acceptIt();</a:t>
            </a:r>
            <a:endParaRPr lang="en-US" altLang="en-US" sz="2000">
              <a:solidFill>
                <a:srgbClr val="660066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    </a:t>
            </a:r>
            <a:r>
              <a:rPr lang="en-US" altLang="en-US" sz="2000" b="1">
                <a:latin typeface="Monaco" charset="0"/>
              </a:rPr>
              <a:t>while </a:t>
            </a:r>
            <a:r>
              <a:rPr lang="en-US" altLang="en-US" sz="2000">
                <a:latin typeface="Monaco" charset="0"/>
              </a:rPr>
              <a:t>(isLetter(currentChar) </a:t>
            </a:r>
          </a:p>
          <a:p>
            <a:r>
              <a:rPr lang="en-US" altLang="en-US" sz="2000">
                <a:latin typeface="Monaco" charset="0"/>
              </a:rPr>
              <a:t>             || isDigit(currentChar) )</a:t>
            </a:r>
          </a:p>
          <a:p>
            <a:r>
              <a:rPr lang="en-US" altLang="en-US" sz="2000">
                <a:latin typeface="Monaco" charset="0"/>
              </a:rPr>
              <a:t>  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scan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(Letter | Digit)</a:t>
            </a:r>
            <a:r>
              <a:rPr lang="en-US" altLang="en-US" sz="2000">
                <a:latin typeface="Monaco" charset="0"/>
              </a:rPr>
              <a:t> 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b="1">
                <a:latin typeface="Monaco" charset="0"/>
              </a:rPr>
              <a:t>return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IDENTIFIER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case ‘0’: ... case ‘9’: 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   ...</a:t>
            </a:r>
          </a:p>
        </p:txBody>
      </p:sp>
      <p:sp>
        <p:nvSpPr>
          <p:cNvPr id="543751" name="Text Box 7">
            <a:extLst>
              <a:ext uri="{FF2B5EF4-FFF2-40B4-BE49-F238E27FC236}">
                <a16:creationId xmlns:a16="http://schemas.microsoft.com/office/drawing/2014/main" id="{441797E9-0DAF-428D-8377-A74218D8B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752600"/>
            <a:ext cx="8534400" cy="3594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...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   </a:t>
            </a:r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return ...</a:t>
            </a:r>
            <a:endParaRPr lang="en-US" altLang="en-US" sz="2000">
              <a:solidFill>
                <a:schemeClr val="bg2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case ‘a’: case ‘b’: ... case ‘z’: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case ‘A’: case ‘B’: ... case ‘Z’:            </a:t>
            </a:r>
          </a:p>
          <a:p>
            <a:r>
              <a:rPr lang="en-US" altLang="en-US" sz="2000">
                <a:latin typeface="Monaco" charset="0"/>
              </a:rPr>
              <a:t>      acceptIt();</a:t>
            </a:r>
            <a:endParaRPr lang="en-US" altLang="en-US" sz="2000">
              <a:solidFill>
                <a:srgbClr val="660066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    </a:t>
            </a:r>
            <a:r>
              <a:rPr lang="en-US" altLang="en-US" sz="2000" b="1">
                <a:latin typeface="Monaco" charset="0"/>
              </a:rPr>
              <a:t>while </a:t>
            </a:r>
            <a:r>
              <a:rPr lang="en-US" altLang="en-US" sz="2000">
                <a:latin typeface="Monaco" charset="0"/>
              </a:rPr>
              <a:t>(isLetter(currentChar) </a:t>
            </a:r>
          </a:p>
          <a:p>
            <a:r>
              <a:rPr lang="en-US" altLang="en-US" sz="2000">
                <a:latin typeface="Monaco" charset="0"/>
              </a:rPr>
              <a:t>             || isDigit(currentChar) )</a:t>
            </a:r>
          </a:p>
          <a:p>
            <a:r>
              <a:rPr lang="en-US" altLang="en-US" sz="2000">
                <a:latin typeface="Monaco" charset="0"/>
              </a:rPr>
              <a:t>         acceptIt();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b="1">
                <a:latin typeface="Monaco" charset="0"/>
              </a:rPr>
              <a:t>return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IDENTIFIER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case ‘0’: ... case ‘9’: 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   ...</a:t>
            </a:r>
          </a:p>
        </p:txBody>
      </p:sp>
      <p:sp>
        <p:nvSpPr>
          <p:cNvPr id="20488" name="Text Box 8">
            <a:extLst>
              <a:ext uri="{FF2B5EF4-FFF2-40B4-BE49-F238E27FC236}">
                <a16:creationId xmlns:a16="http://schemas.microsoft.com/office/drawing/2014/main" id="{92D8366F-E893-471C-91CB-5767BF4A3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1050925"/>
            <a:ext cx="5726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Let’s look at the identifier case in more detail</a:t>
            </a:r>
          </a:p>
        </p:txBody>
      </p:sp>
      <p:sp>
        <p:nvSpPr>
          <p:cNvPr id="543753" name="Text Box 9">
            <a:extLst>
              <a:ext uri="{FF2B5EF4-FFF2-40B4-BE49-F238E27FC236}">
                <a16:creationId xmlns:a16="http://schemas.microsoft.com/office/drawing/2014/main" id="{03049D9C-0B3C-4FC4-8A50-30F83794A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562600"/>
            <a:ext cx="69278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latin typeface="Times" panose="02020603050405020304" pitchFamily="18" charset="0"/>
              </a:rPr>
              <a:t>Thus developing a scanner is a mechanical task. </a:t>
            </a:r>
            <a:r>
              <a:rPr lang="en-GB" altLang="en-US"/>
              <a:t>But before we look at doing that, we need some theory!</a:t>
            </a:r>
            <a:endParaRPr lang="en-GB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8" grpId="0" animBg="1" autoUpdateAnimBg="0"/>
      <p:bldP spid="543749" grpId="0" animBg="1" autoUpdateAnimBg="0"/>
      <p:bldP spid="543750" grpId="0" animBg="1" autoUpdateAnimBg="0"/>
      <p:bldP spid="543751" grpId="0" animBg="1" autoUpdateAnimBg="0"/>
      <p:bldP spid="54375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3E8AD89-C344-4FCE-9563-A8FDEC7AAE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Developing a Scanner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C4A23D6-3F5A-4625-A8FF-5F86452F4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8280400" cy="4864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Token {</a:t>
            </a:r>
          </a:p>
          <a:p>
            <a:r>
              <a:rPr lang="en-US" altLang="en-US" sz="2000">
                <a:latin typeface="Monaco" charset="0"/>
              </a:rPr>
              <a:t>   byte kind; String spelling;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final static byte </a:t>
            </a:r>
          </a:p>
          <a:p>
            <a:r>
              <a:rPr lang="en-US" altLang="en-US" sz="2000" b="1">
                <a:latin typeface="Monaco" charset="0"/>
              </a:rPr>
              <a:t>      </a:t>
            </a:r>
            <a:r>
              <a:rPr lang="en-US" altLang="en-US" sz="2000">
                <a:latin typeface="Monaco" charset="0"/>
              </a:rPr>
              <a:t>IDENTIFIER = 0; INTLITERAL = 1; OPERATOR   = 2;</a:t>
            </a:r>
          </a:p>
          <a:p>
            <a:r>
              <a:rPr lang="en-US" altLang="en-US" sz="2000">
                <a:latin typeface="Monaco" charset="0"/>
              </a:rPr>
              <a:t>      BEGIN      = 3; CONST      = 4; ...</a:t>
            </a:r>
          </a:p>
          <a:p>
            <a:r>
              <a:rPr lang="en-US" altLang="en-US" sz="2000">
                <a:latin typeface="Monaco" charset="0"/>
              </a:rPr>
              <a:t>      ...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public </a:t>
            </a:r>
            <a:r>
              <a:rPr lang="en-US" altLang="en-US" sz="2000">
                <a:latin typeface="Monaco" charset="0"/>
              </a:rPr>
              <a:t>Token(</a:t>
            </a:r>
            <a:r>
              <a:rPr lang="en-US" altLang="en-US" sz="2000" b="1">
                <a:latin typeface="Monaco" charset="0"/>
              </a:rPr>
              <a:t>byte </a:t>
            </a:r>
            <a:r>
              <a:rPr lang="en-US" altLang="en-US" sz="2000">
                <a:latin typeface="Monaco" charset="0"/>
              </a:rPr>
              <a:t>kind, String spelling) {</a:t>
            </a:r>
          </a:p>
          <a:p>
            <a:r>
              <a:rPr lang="en-US" altLang="en-US" sz="2000">
                <a:latin typeface="Monaco" charset="0"/>
              </a:rPr>
              <a:t>      this.kind = kind; this.spelling = spelling;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if spelling matches a keyword change my kind</a:t>
            </a:r>
          </a:p>
          <a:p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      automatically</a:t>
            </a:r>
            <a:endParaRPr lang="en-US" altLang="en-US" sz="2000">
              <a:solidFill>
                <a:srgbClr val="660066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}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...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251861DF-25CB-4946-BFBA-699BE0012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1050925"/>
            <a:ext cx="5476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The scanner will return instances of Token: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9F9F690-5104-41FC-800D-EDFE0DE8F4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Acknowledgment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1A22D1E-5954-430C-8455-C8B70EA2CE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77200" cy="55626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400" dirty="0"/>
              <a:t>The slides are based on [W] and other sources, including slides from Bent Thomsen’s course at the University of Aalborg in Denmark and several other fine textbooks</a:t>
            </a:r>
          </a:p>
          <a:p>
            <a:pPr eaLnBrk="1" hangingPunct="1">
              <a:defRPr/>
            </a:pPr>
            <a:r>
              <a:rPr lang="en-US" sz="2400" dirty="0"/>
              <a:t>We will also use parts of </a:t>
            </a:r>
            <a:r>
              <a:rPr lang="en-US" sz="2400" dirty="0" err="1"/>
              <a:t>Torben</a:t>
            </a:r>
            <a:r>
              <a:rPr lang="en-US" sz="2400" dirty="0"/>
              <a:t> </a:t>
            </a:r>
            <a:r>
              <a:rPr lang="en-US" sz="2400" dirty="0" err="1"/>
              <a:t>Mogensen’s</a:t>
            </a:r>
            <a:r>
              <a:rPr lang="en-US" sz="2400" dirty="0"/>
              <a:t> online textbook, </a:t>
            </a:r>
            <a:r>
              <a:rPr lang="en-US" sz="2400" i="1" dirty="0"/>
              <a:t>Basics of Compiler Design</a:t>
            </a:r>
          </a:p>
          <a:p>
            <a:pPr eaLnBrk="1" hangingPunct="1">
              <a:defRPr/>
            </a:pPr>
            <a:r>
              <a:rPr lang="en-US" sz="2400" dirty="0"/>
              <a:t>The three main other compiler textbooks I considered are:</a:t>
            </a:r>
          </a:p>
          <a:p>
            <a:pPr lvl="1" eaLnBrk="1" hangingPunct="1">
              <a:defRPr/>
            </a:pPr>
            <a:r>
              <a:rPr lang="en-US" sz="2400" dirty="0" err="1"/>
              <a:t>Aho</a:t>
            </a:r>
            <a:r>
              <a:rPr lang="en-US" sz="2400" dirty="0"/>
              <a:t>, Alfred V., Monica S. Lam, Ravi </a:t>
            </a:r>
            <a:r>
              <a:rPr lang="en-US" sz="2400" dirty="0" err="1"/>
              <a:t>Sethi</a:t>
            </a:r>
            <a:r>
              <a:rPr lang="en-US" sz="2400" dirty="0"/>
              <a:t>, and Jeffrey D. Ullman.  Compilers: Principles, Techniques, &amp; Tools, 2</a:t>
            </a:r>
            <a:r>
              <a:rPr lang="en-US" sz="2400" baseline="30000" dirty="0"/>
              <a:t>nd</a:t>
            </a:r>
            <a:r>
              <a:rPr lang="en-US" sz="2400" dirty="0"/>
              <a:t> ed.  Addison-</a:t>
            </a:r>
            <a:r>
              <a:rPr lang="en-US" sz="2400" dirty="0" err="1"/>
              <a:t>Welsey</a:t>
            </a:r>
            <a:r>
              <a:rPr lang="en-US" sz="2400" dirty="0"/>
              <a:t>, 2007. (The “dragon book”)</a:t>
            </a:r>
          </a:p>
          <a:p>
            <a:pPr lvl="1" eaLnBrk="1" hangingPunct="1">
              <a:defRPr/>
            </a:pPr>
            <a:r>
              <a:rPr lang="en-US" sz="2400" dirty="0" err="1"/>
              <a:t>Appel</a:t>
            </a:r>
            <a:r>
              <a:rPr lang="en-US" sz="2400" dirty="0"/>
              <a:t>, Andrew W. </a:t>
            </a:r>
            <a:r>
              <a:rPr lang="en-US" sz="2400" i="1" dirty="0"/>
              <a:t>Modern Compiler Implementation in Java, 2</a:t>
            </a:r>
            <a:r>
              <a:rPr lang="en-US" sz="2400" i="1" baseline="30000" dirty="0"/>
              <a:t>nd</a:t>
            </a:r>
            <a:r>
              <a:rPr lang="en-US" sz="2400" i="1" dirty="0"/>
              <a:t> ed. </a:t>
            </a:r>
            <a:r>
              <a:rPr lang="en-US" sz="2400" dirty="0"/>
              <a:t>Cambridge, 2002.  (Editions in ML and C also available; the “tiger books”)</a:t>
            </a:r>
          </a:p>
          <a:p>
            <a:pPr lvl="1" eaLnBrk="1" hangingPunct="1">
              <a:defRPr/>
            </a:pPr>
            <a:r>
              <a:rPr lang="en-US" sz="2400" dirty="0" err="1"/>
              <a:t>Grune</a:t>
            </a:r>
            <a:r>
              <a:rPr lang="en-US" sz="2400" dirty="0"/>
              <a:t>, Dick, Henri E. </a:t>
            </a:r>
            <a:r>
              <a:rPr lang="en-US" sz="2400" dirty="0" err="1"/>
              <a:t>Bal</a:t>
            </a:r>
            <a:r>
              <a:rPr lang="en-US" sz="2400" dirty="0"/>
              <a:t>, </a:t>
            </a:r>
            <a:r>
              <a:rPr lang="en-US" sz="2400" dirty="0" err="1"/>
              <a:t>Ceriel</a:t>
            </a:r>
            <a:r>
              <a:rPr lang="en-US" sz="2400" dirty="0"/>
              <a:t> J.H. Jacobs, and </a:t>
            </a:r>
            <a:r>
              <a:rPr lang="en-US" sz="2400" dirty="0" err="1"/>
              <a:t>Koen</a:t>
            </a:r>
            <a:r>
              <a:rPr lang="en-US" sz="2400" dirty="0"/>
              <a:t> G. </a:t>
            </a:r>
            <a:r>
              <a:rPr lang="en-US" sz="2400" dirty="0" err="1"/>
              <a:t>Langendoen</a:t>
            </a:r>
            <a:r>
              <a:rPr lang="en-US" sz="2400" dirty="0"/>
              <a:t>.  Modern Compiler Design.  Wiley, 2000</a:t>
            </a:r>
          </a:p>
          <a:p>
            <a:pPr lvl="1" eaLnBrk="1" hangingPunct="1">
              <a:defRPr/>
            </a:pPr>
            <a:endParaRPr lang="en-US" sz="2400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096EDB4-20C5-48D8-8B60-42A01874C2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Developing a Scanner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4B27E56-41FE-44BA-83E9-9C47836CF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73300"/>
            <a:ext cx="7924800" cy="4356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latin typeface="Monaco" charset="0"/>
              </a:rPr>
              <a:t>public class</a:t>
            </a:r>
            <a:r>
              <a:rPr lang="en-US" altLang="en-US" sz="1400">
                <a:latin typeface="Monaco" charset="0"/>
              </a:rPr>
              <a:t> Token {</a:t>
            </a:r>
          </a:p>
          <a:p>
            <a:r>
              <a:rPr lang="en-US" altLang="en-US" sz="1400">
                <a:latin typeface="Monaco" charset="0"/>
              </a:rPr>
              <a:t>...</a:t>
            </a:r>
          </a:p>
          <a:p>
            <a:r>
              <a:rPr lang="en-US" altLang="en-US" sz="1400">
                <a:latin typeface="Monaco" charset="0"/>
              </a:rPr>
              <a:t>   </a:t>
            </a:r>
            <a:r>
              <a:rPr lang="en-US" altLang="en-US" sz="1400" b="1">
                <a:latin typeface="Monaco" charset="0"/>
              </a:rPr>
              <a:t>public </a:t>
            </a:r>
            <a:r>
              <a:rPr lang="en-US" altLang="en-US" sz="1400">
                <a:latin typeface="Monaco" charset="0"/>
              </a:rPr>
              <a:t>Token(</a:t>
            </a:r>
            <a:r>
              <a:rPr lang="en-US" altLang="en-US" sz="1400" b="1">
                <a:latin typeface="Monaco" charset="0"/>
              </a:rPr>
              <a:t>byte </a:t>
            </a:r>
            <a:r>
              <a:rPr lang="en-US" altLang="en-US" sz="1400">
                <a:latin typeface="Monaco" charset="0"/>
              </a:rPr>
              <a:t>kind, String spelling) {</a:t>
            </a:r>
          </a:p>
          <a:p>
            <a:r>
              <a:rPr lang="en-US" altLang="en-US" sz="1400" i="1">
                <a:solidFill>
                  <a:srgbClr val="660066"/>
                </a:solidFill>
                <a:latin typeface="Monaco" charset="0"/>
              </a:rPr>
              <a:t>        if (kind == Token.IDENTIFIER) {      </a:t>
            </a:r>
          </a:p>
          <a:p>
            <a:r>
              <a:rPr lang="en-US" altLang="en-US" sz="1400" i="1">
                <a:solidFill>
                  <a:srgbClr val="660066"/>
                </a:solidFill>
                <a:latin typeface="Monaco" charset="0"/>
              </a:rPr>
              <a:t>	int currentKind = firstReservedWord;      </a:t>
            </a:r>
          </a:p>
          <a:p>
            <a:r>
              <a:rPr lang="en-US" altLang="en-US" sz="1400" i="1">
                <a:solidFill>
                  <a:srgbClr val="660066"/>
                </a:solidFill>
                <a:latin typeface="Monaco" charset="0"/>
              </a:rPr>
              <a:t>	boolean searching = true;      </a:t>
            </a:r>
          </a:p>
          <a:p>
            <a:r>
              <a:rPr lang="en-US" altLang="en-US" sz="1400" i="1">
                <a:solidFill>
                  <a:srgbClr val="660066"/>
                </a:solidFill>
                <a:latin typeface="Monaco" charset="0"/>
              </a:rPr>
              <a:t>	while (searching) {        </a:t>
            </a:r>
          </a:p>
          <a:p>
            <a:r>
              <a:rPr lang="en-US" altLang="en-US" sz="1400" i="1">
                <a:solidFill>
                  <a:srgbClr val="660066"/>
                </a:solidFill>
                <a:latin typeface="Monaco" charset="0"/>
              </a:rPr>
              <a:t>		int comparison = tokenTable[currentKind].compareTo(spelling); </a:t>
            </a:r>
          </a:p>
          <a:p>
            <a:r>
              <a:rPr lang="en-US" altLang="en-US" sz="1400" i="1">
                <a:solidFill>
                  <a:srgbClr val="660066"/>
                </a:solidFill>
                <a:latin typeface="Monaco" charset="0"/>
              </a:rPr>
              <a:t>		if (comparison == 0) {         </a:t>
            </a:r>
          </a:p>
          <a:p>
            <a:r>
              <a:rPr lang="en-US" altLang="en-US" sz="1400" i="1">
                <a:solidFill>
                  <a:srgbClr val="660066"/>
                </a:solidFill>
                <a:latin typeface="Monaco" charset="0"/>
              </a:rPr>
              <a:t>		 this.kind = currentKind;          </a:t>
            </a:r>
          </a:p>
          <a:p>
            <a:r>
              <a:rPr lang="en-US" altLang="en-US" sz="1400" i="1">
                <a:solidFill>
                  <a:srgbClr val="660066"/>
                </a:solidFill>
                <a:latin typeface="Monaco" charset="0"/>
              </a:rPr>
              <a:t>		searching = false;        </a:t>
            </a:r>
          </a:p>
          <a:p>
            <a:r>
              <a:rPr lang="en-US" altLang="en-US" sz="1400" i="1">
                <a:solidFill>
                  <a:srgbClr val="660066"/>
                </a:solidFill>
                <a:latin typeface="Monaco" charset="0"/>
              </a:rPr>
              <a:t>		} else if (comparison &gt; 0 || currentKind == lastReservedWord) {          </a:t>
            </a:r>
          </a:p>
          <a:p>
            <a:r>
              <a:rPr lang="en-US" altLang="en-US" sz="1400" i="1">
                <a:solidFill>
                  <a:srgbClr val="660066"/>
                </a:solidFill>
                <a:latin typeface="Monaco" charset="0"/>
              </a:rPr>
              <a:t>			this.kind = Token.IDENTIFIER;         </a:t>
            </a:r>
          </a:p>
          <a:p>
            <a:r>
              <a:rPr lang="en-US" altLang="en-US" sz="1400" i="1">
                <a:solidFill>
                  <a:srgbClr val="660066"/>
                </a:solidFill>
                <a:latin typeface="Monaco" charset="0"/>
              </a:rPr>
              <a:t>			 searching = false;        </a:t>
            </a:r>
          </a:p>
          <a:p>
            <a:r>
              <a:rPr lang="en-US" altLang="en-US" sz="1400" i="1">
                <a:solidFill>
                  <a:srgbClr val="660066"/>
                </a:solidFill>
                <a:latin typeface="Monaco" charset="0"/>
              </a:rPr>
              <a:t>		} else {          currentKind ++;        }     </a:t>
            </a:r>
          </a:p>
          <a:p>
            <a:r>
              <a:rPr lang="en-US" altLang="en-US" sz="1400" i="1">
                <a:solidFill>
                  <a:srgbClr val="660066"/>
                </a:solidFill>
                <a:latin typeface="Monaco" charset="0"/>
              </a:rPr>
              <a:t>	 }    </a:t>
            </a:r>
          </a:p>
          <a:p>
            <a:r>
              <a:rPr lang="en-US" altLang="en-US" sz="1400" i="1">
                <a:solidFill>
                  <a:srgbClr val="660066"/>
                </a:solidFill>
                <a:latin typeface="Monaco" charset="0"/>
              </a:rPr>
              <a:t>	} else      </a:t>
            </a:r>
          </a:p>
          <a:p>
            <a:r>
              <a:rPr lang="en-US" altLang="en-US" sz="1400" i="1">
                <a:solidFill>
                  <a:srgbClr val="660066"/>
                </a:solidFill>
                <a:latin typeface="Monaco" charset="0"/>
              </a:rPr>
              <a:t>		this.kind = kind;</a:t>
            </a:r>
            <a:r>
              <a:rPr lang="en-US" altLang="en-US" sz="1400">
                <a:latin typeface="Monaco" charset="0"/>
              </a:rPr>
              <a:t>   </a:t>
            </a:r>
          </a:p>
          <a:p>
            <a:r>
              <a:rPr lang="en-US" altLang="en-US" sz="1400">
                <a:latin typeface="Monaco" charset="0"/>
              </a:rPr>
              <a:t> </a:t>
            </a:r>
            <a:r>
              <a:rPr lang="en-US" altLang="en-US" sz="1400" b="1">
                <a:latin typeface="Monaco" charset="0"/>
              </a:rPr>
              <a:t>...</a:t>
            </a:r>
          </a:p>
          <a:p>
            <a:r>
              <a:rPr lang="en-US" altLang="en-US" sz="1400">
                <a:latin typeface="Monaco" charset="0"/>
              </a:rPr>
              <a:t>}</a:t>
            </a: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457211B4-DA55-47EB-8696-C3605B874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66800"/>
            <a:ext cx="85375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w Cen MT" panose="020B0602020104020603" pitchFamily="34" charset="0"/>
              </a:rPr>
              <a:t>The scanner will return instances of Token. The implementation below </a:t>
            </a:r>
          </a:p>
          <a:p>
            <a:r>
              <a:rPr lang="en-US" altLang="en-US">
                <a:latin typeface="Tw Cen MT" panose="020B0602020104020603" pitchFamily="34" charset="0"/>
              </a:rPr>
              <a:t>is the one in the Triangle source code. It is more complex that the </a:t>
            </a:r>
          </a:p>
          <a:p>
            <a:r>
              <a:rPr lang="en-US" altLang="en-US">
                <a:latin typeface="Tw Cen MT" panose="020B0602020104020603" pitchFamily="34" charset="0"/>
              </a:rPr>
              <a:t>one on pp.123-124 of the textbook.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EE6D458-C1A6-45CD-B917-E933290AC7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Developing a Scanner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2015F4C-5BEE-45D2-88D1-63D882F45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600200"/>
            <a:ext cx="9067800" cy="47942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Token {</a:t>
            </a:r>
          </a:p>
          <a:p>
            <a:r>
              <a:rPr lang="en-US" altLang="en-US" sz="2000">
                <a:latin typeface="Monaco" charset="0"/>
              </a:rPr>
              <a:t>...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	private static String[] tokenTable = new String[] {    </a:t>
            </a:r>
          </a:p>
          <a:p>
            <a:r>
              <a:rPr lang="en-US" altLang="en-US" sz="2000">
                <a:latin typeface="Monaco" charset="0"/>
              </a:rPr>
              <a:t>	"&lt;int&gt;",    "&lt;char&gt;",    "&lt;identifier&gt;",    "&lt;operator&gt;",    </a:t>
            </a:r>
          </a:p>
          <a:p>
            <a:r>
              <a:rPr lang="en-US" altLang="en-US" sz="2000">
                <a:latin typeface="Monaco" charset="0"/>
              </a:rPr>
              <a:t>	"array",    "begin",    "const",    "do",    "else",    "end",    </a:t>
            </a:r>
          </a:p>
          <a:p>
            <a:r>
              <a:rPr lang="en-US" altLang="en-US" sz="2000">
                <a:latin typeface="Monaco" charset="0"/>
              </a:rPr>
              <a:t>	"func",    "if",    "in",    "let",    "of",    "proc",    "record",    </a:t>
            </a:r>
          </a:p>
          <a:p>
            <a:r>
              <a:rPr lang="en-US" altLang="en-US" sz="2000">
                <a:latin typeface="Monaco" charset="0"/>
              </a:rPr>
              <a:t>	"then",    "type",    "var",    "while",    </a:t>
            </a:r>
          </a:p>
          <a:p>
            <a:r>
              <a:rPr lang="en-US" altLang="en-US" sz="2000">
                <a:latin typeface="Monaco" charset="0"/>
              </a:rPr>
              <a:t>	".",    ":",    ";",    ",",    ":=",    "~",    "(",    ")",    "[",    "]",    "{",    "}",    "",    </a:t>
            </a:r>
          </a:p>
          <a:p>
            <a:r>
              <a:rPr lang="en-US" altLang="en-US" sz="2000">
                <a:latin typeface="Monaco" charset="0"/>
              </a:rPr>
              <a:t>	"&lt;error&gt;"  };  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	private final static int firstReservedWord = Token.ARRAY,  </a:t>
            </a:r>
          </a:p>
          <a:p>
            <a:r>
              <a:rPr lang="en-US" altLang="en-US" sz="2000">
                <a:latin typeface="Monaco" charset="0"/>
              </a:rPr>
              <a:t>		                    lastReservedWord  = Token.WHILE;</a:t>
            </a:r>
          </a:p>
          <a:p>
            <a:r>
              <a:rPr lang="en-US" altLang="en-US">
                <a:latin typeface="Times" panose="02020603050405020304" pitchFamily="18" charset="0"/>
              </a:rPr>
              <a:t>...</a:t>
            </a:r>
          </a:p>
          <a:p>
            <a:r>
              <a:rPr lang="en-US" altLang="en-US">
                <a:latin typeface="Times" panose="02020603050405020304" pitchFamily="18" charset="0"/>
              </a:rPr>
              <a:t>}</a:t>
            </a: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E3155E9F-4E8B-46EE-A0E6-14978C440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1050925"/>
            <a:ext cx="5476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The scanner will return instances of Token: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B2BB4AF-5219-4151-881C-A2471DCF7F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Generating Scanners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2513F2B-B500-48C5-B590-014871EFB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1524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/>
              <a:t>Generation of scanners is based on</a:t>
            </a:r>
          </a:p>
          <a:p>
            <a:pPr eaLnBrk="1" hangingPunct="1"/>
            <a:r>
              <a:rPr lang="en-US" altLang="en-US" sz="2400"/>
              <a:t>Regular Expressions: to describe the tokens to be recognized</a:t>
            </a:r>
          </a:p>
          <a:p>
            <a:pPr eaLnBrk="1" hangingPunct="1"/>
            <a:r>
              <a:rPr lang="en-US" altLang="en-US" sz="2400"/>
              <a:t>Finite State Machines: an execution model to which REs are “compiled”</a:t>
            </a: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44A74BD1-2CA4-4578-BF3D-F1833527B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592388"/>
            <a:ext cx="855345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w Cen MT" panose="020B0602020104020603" pitchFamily="34" charset="0"/>
              </a:rPr>
              <a:t>Recap: Regular Expressions</a:t>
            </a:r>
          </a:p>
          <a:p>
            <a:pPr lvl="1"/>
            <a:r>
              <a:rPr lang="en-US" altLang="en-US">
                <a:latin typeface="Tw Cen MT" panose="020B0602020104020603" pitchFamily="34" charset="0"/>
              </a:rPr>
              <a:t>e		The empty string</a:t>
            </a:r>
          </a:p>
          <a:p>
            <a:pPr lvl="1"/>
            <a:r>
              <a:rPr lang="en-US" altLang="en-US" i="1">
                <a:latin typeface="Tw Cen MT" panose="020B0602020104020603" pitchFamily="34" charset="0"/>
              </a:rPr>
              <a:t>t		</a:t>
            </a:r>
            <a:r>
              <a:rPr lang="en-US" altLang="en-US">
                <a:latin typeface="Tw Cen MT" panose="020B0602020104020603" pitchFamily="34" charset="0"/>
              </a:rPr>
              <a:t>Generates only the string </a:t>
            </a:r>
            <a:r>
              <a:rPr lang="en-US" altLang="en-US" i="1">
                <a:latin typeface="Tw Cen MT" panose="020B0602020104020603" pitchFamily="34" charset="0"/>
              </a:rPr>
              <a:t>t</a:t>
            </a:r>
          </a:p>
          <a:p>
            <a:pPr lvl="1"/>
            <a:r>
              <a:rPr lang="en-US" altLang="en-US" i="1">
                <a:latin typeface="Tw Cen MT" panose="020B0602020104020603" pitchFamily="34" charset="0"/>
              </a:rPr>
              <a:t>X Y		</a:t>
            </a:r>
            <a:r>
              <a:rPr lang="en-US" altLang="en-US">
                <a:latin typeface="Tw Cen MT" panose="020B0602020104020603" pitchFamily="34" charset="0"/>
              </a:rPr>
              <a:t>Generates any string </a:t>
            </a:r>
            <a:r>
              <a:rPr lang="en-US" altLang="en-US" i="1">
                <a:latin typeface="Tw Cen MT" panose="020B0602020104020603" pitchFamily="34" charset="0"/>
              </a:rPr>
              <a:t>xy</a:t>
            </a:r>
            <a:r>
              <a:rPr lang="en-US" altLang="en-US">
                <a:latin typeface="Tw Cen MT" panose="020B0602020104020603" pitchFamily="34" charset="0"/>
              </a:rPr>
              <a:t> such that </a:t>
            </a:r>
            <a:r>
              <a:rPr lang="en-US" altLang="en-US" i="1">
                <a:latin typeface="Tw Cen MT" panose="020B0602020104020603" pitchFamily="34" charset="0"/>
              </a:rPr>
              <a:t>x </a:t>
            </a:r>
            <a:r>
              <a:rPr lang="en-US" altLang="en-US">
                <a:latin typeface="Tw Cen MT" panose="020B0602020104020603" pitchFamily="34" charset="0"/>
              </a:rPr>
              <a:t>is generated by </a:t>
            </a:r>
            <a:r>
              <a:rPr lang="en-US" altLang="en-US" i="1">
                <a:latin typeface="Tw Cen MT" panose="020B0602020104020603" pitchFamily="34" charset="0"/>
              </a:rPr>
              <a:t>x</a:t>
            </a:r>
          </a:p>
          <a:p>
            <a:pPr lvl="1"/>
            <a:r>
              <a:rPr lang="en-US" altLang="en-US" i="1">
                <a:latin typeface="Tw Cen MT" panose="020B0602020104020603" pitchFamily="34" charset="0"/>
              </a:rPr>
              <a:t>		</a:t>
            </a:r>
            <a:r>
              <a:rPr lang="en-US" altLang="en-US">
                <a:latin typeface="Tw Cen MT" panose="020B0602020104020603" pitchFamily="34" charset="0"/>
              </a:rPr>
              <a:t>and </a:t>
            </a:r>
            <a:r>
              <a:rPr lang="en-US" altLang="en-US" i="1">
                <a:latin typeface="Tw Cen MT" panose="020B0602020104020603" pitchFamily="34" charset="0"/>
              </a:rPr>
              <a:t>y</a:t>
            </a:r>
            <a:r>
              <a:rPr lang="en-US" altLang="en-US">
                <a:latin typeface="Tw Cen MT" panose="020B0602020104020603" pitchFamily="34" charset="0"/>
              </a:rPr>
              <a:t> is generated by </a:t>
            </a:r>
            <a:r>
              <a:rPr lang="en-US" altLang="en-US" i="1">
                <a:latin typeface="Tw Cen MT" panose="020B0602020104020603" pitchFamily="34" charset="0"/>
              </a:rPr>
              <a:t>Y</a:t>
            </a:r>
          </a:p>
          <a:p>
            <a:pPr lvl="1"/>
            <a:r>
              <a:rPr lang="en-US" altLang="en-US" i="1">
                <a:latin typeface="Tw Cen MT" panose="020B0602020104020603" pitchFamily="34" charset="0"/>
              </a:rPr>
              <a:t>X </a:t>
            </a:r>
            <a:r>
              <a:rPr lang="en-US" altLang="en-US">
                <a:latin typeface="Tw Cen MT" panose="020B0602020104020603" pitchFamily="34" charset="0"/>
              </a:rPr>
              <a:t>| </a:t>
            </a:r>
            <a:r>
              <a:rPr lang="en-US" altLang="en-US" i="1">
                <a:latin typeface="Tw Cen MT" panose="020B0602020104020603" pitchFamily="34" charset="0"/>
              </a:rPr>
              <a:t>Y	</a:t>
            </a:r>
            <a:r>
              <a:rPr lang="en-US" altLang="en-US">
                <a:latin typeface="Tw Cen MT" panose="020B0602020104020603" pitchFamily="34" charset="0"/>
              </a:rPr>
              <a:t>Generates any string which generated either </a:t>
            </a:r>
          </a:p>
          <a:p>
            <a:pPr lvl="1"/>
            <a:r>
              <a:rPr lang="en-US" altLang="en-US">
                <a:latin typeface="Tw Cen MT" panose="020B0602020104020603" pitchFamily="34" charset="0"/>
              </a:rPr>
              <a:t>		by </a:t>
            </a:r>
            <a:r>
              <a:rPr lang="en-US" altLang="en-US" i="1">
                <a:latin typeface="Tw Cen MT" panose="020B0602020104020603" pitchFamily="34" charset="0"/>
              </a:rPr>
              <a:t>X</a:t>
            </a:r>
            <a:r>
              <a:rPr lang="en-US" altLang="en-US">
                <a:latin typeface="Tw Cen MT" panose="020B0602020104020603" pitchFamily="34" charset="0"/>
              </a:rPr>
              <a:t> or by </a:t>
            </a:r>
            <a:r>
              <a:rPr lang="en-US" altLang="en-US" i="1">
                <a:latin typeface="Tw Cen MT" panose="020B0602020104020603" pitchFamily="34" charset="0"/>
              </a:rPr>
              <a:t>Y</a:t>
            </a:r>
          </a:p>
          <a:p>
            <a:pPr lvl="1"/>
            <a:r>
              <a:rPr lang="en-US" altLang="en-US" i="1">
                <a:latin typeface="Tw Cen MT" panose="020B0602020104020603" pitchFamily="34" charset="0"/>
              </a:rPr>
              <a:t>X*		</a:t>
            </a:r>
            <a:r>
              <a:rPr lang="en-US" altLang="en-US">
                <a:latin typeface="Tw Cen MT" panose="020B0602020104020603" pitchFamily="34" charset="0"/>
              </a:rPr>
              <a:t>The concatenation of zero or more strings generated</a:t>
            </a:r>
          </a:p>
          <a:p>
            <a:pPr lvl="1"/>
            <a:r>
              <a:rPr lang="en-US" altLang="en-US">
                <a:latin typeface="Tw Cen MT" panose="020B0602020104020603" pitchFamily="34" charset="0"/>
              </a:rPr>
              <a:t>		by </a:t>
            </a:r>
            <a:r>
              <a:rPr lang="en-US" altLang="en-US" i="1">
                <a:latin typeface="Tw Cen MT" panose="020B0602020104020603" pitchFamily="34" charset="0"/>
              </a:rPr>
              <a:t>X</a:t>
            </a:r>
          </a:p>
          <a:p>
            <a:pPr lvl="1"/>
            <a:r>
              <a:rPr lang="en-US" altLang="en-US">
                <a:latin typeface="Tw Cen MT" panose="020B0602020104020603" pitchFamily="34" charset="0"/>
              </a:rPr>
              <a:t>(</a:t>
            </a:r>
            <a:r>
              <a:rPr lang="en-US" altLang="en-US" i="1">
                <a:latin typeface="Tw Cen MT" panose="020B0602020104020603" pitchFamily="34" charset="0"/>
              </a:rPr>
              <a:t>X</a:t>
            </a:r>
            <a:r>
              <a:rPr lang="en-US" altLang="en-US">
                <a:latin typeface="Tw Cen MT" panose="020B0602020104020603" pitchFamily="34" charset="0"/>
              </a:rPr>
              <a:t>)		For grouping</a:t>
            </a:r>
            <a:endParaRPr lang="en-US" altLang="en-US" b="1">
              <a:latin typeface="Tw Cen MT" panose="020B0602020104020603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52F3DFB-B7C1-4C0E-9E9C-D79F0DCAF4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Generating Scanners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144E28A-A4ED-40F4-86C5-987EA82AEF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931863"/>
          </a:xfrm>
        </p:spPr>
        <p:txBody>
          <a:bodyPr/>
          <a:lstStyle/>
          <a:p>
            <a:pPr eaLnBrk="1" hangingPunct="1"/>
            <a:r>
              <a:rPr lang="en-US" altLang="en-US" sz="2400"/>
              <a:t>Regular Expressions can be recognized by a finite state machine. (often used synonyms: finite automaton (acronym FA)) </a:t>
            </a:r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id="{4A05F79C-3819-445E-A42E-A70172AA9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92350"/>
            <a:ext cx="87630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7213" indent="-12541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w Cen MT" panose="020B0602020104020603" pitchFamily="34" charset="0"/>
              </a:rPr>
              <a:t>Definition: </a:t>
            </a:r>
            <a:r>
              <a:rPr lang="en-US" altLang="en-US">
                <a:latin typeface="Tw Cen MT" panose="020B0602020104020603" pitchFamily="34" charset="0"/>
              </a:rPr>
              <a:t>A finite state machine is an N-tuple (</a:t>
            </a:r>
            <a:r>
              <a:rPr lang="en-US" altLang="en-US" i="1">
                <a:latin typeface="Tw Cen MT" panose="020B0602020104020603" pitchFamily="34" charset="0"/>
              </a:rPr>
              <a:t>States,S,start,d ,End</a:t>
            </a:r>
            <a:r>
              <a:rPr lang="en-US" altLang="en-US">
                <a:latin typeface="Tw Cen MT" panose="020B0602020104020603" pitchFamily="34" charset="0"/>
              </a:rPr>
              <a:t>)</a:t>
            </a:r>
            <a:endParaRPr lang="en-US" altLang="en-US" b="1">
              <a:latin typeface="Tw Cen MT" panose="020B0602020104020603" pitchFamily="34" charset="0"/>
            </a:endParaRPr>
          </a:p>
          <a:p>
            <a:pPr lvl="1"/>
            <a:r>
              <a:rPr lang="en-US" altLang="en-US" i="1">
                <a:latin typeface="Tw Cen MT" panose="020B0602020104020603" pitchFamily="34" charset="0"/>
              </a:rPr>
              <a:t>States</a:t>
            </a:r>
            <a:r>
              <a:rPr lang="en-US" altLang="en-US">
                <a:latin typeface="Tw Cen MT" panose="020B0602020104020603" pitchFamily="34" charset="0"/>
              </a:rPr>
              <a:t> 	A finite set of “states”</a:t>
            </a:r>
          </a:p>
          <a:p>
            <a:pPr lvl="1"/>
            <a:r>
              <a:rPr lang="en-US" altLang="en-US" i="1">
                <a:latin typeface="Tw Cen MT" panose="020B0602020104020603" pitchFamily="34" charset="0"/>
              </a:rPr>
              <a:t>S		</a:t>
            </a:r>
            <a:r>
              <a:rPr lang="en-US" altLang="en-US">
                <a:latin typeface="Tw Cen MT" panose="020B0602020104020603" pitchFamily="34" charset="0"/>
              </a:rPr>
              <a:t>An “alphabet”: a finite set of symbols from which the strings we want to recognize are formed (for example: the ASCII char set)  </a:t>
            </a:r>
            <a:endParaRPr lang="en-US" altLang="en-US" i="1">
              <a:latin typeface="Tw Cen MT" panose="020B0602020104020603" pitchFamily="34" charset="0"/>
            </a:endParaRPr>
          </a:p>
          <a:p>
            <a:pPr lvl="1"/>
            <a:r>
              <a:rPr lang="en-US" altLang="en-US" i="1">
                <a:latin typeface="Tw Cen MT" panose="020B0602020104020603" pitchFamily="34" charset="0"/>
              </a:rPr>
              <a:t>start		</a:t>
            </a:r>
            <a:r>
              <a:rPr lang="en-US" altLang="en-US">
                <a:latin typeface="Tw Cen MT" panose="020B0602020104020603" pitchFamily="34" charset="0"/>
              </a:rPr>
              <a:t>A “start state” </a:t>
            </a:r>
            <a:r>
              <a:rPr lang="en-US" altLang="en-US" i="1">
                <a:latin typeface="Tw Cen MT" panose="020B0602020104020603" pitchFamily="34" charset="0"/>
              </a:rPr>
              <a:t>Start </a:t>
            </a:r>
            <a:r>
              <a:rPr lang="en-US" altLang="en-US">
                <a:latin typeface="Tw Cen MT" panose="020B0602020104020603" pitchFamily="34" charset="0"/>
                <a:sym typeface="Symbol" panose="05050102010706020507" pitchFamily="18" charset="2"/>
              </a:rPr>
              <a:t> </a:t>
            </a:r>
            <a:r>
              <a:rPr lang="en-US" altLang="en-US" i="1">
                <a:latin typeface="Tw Cen MT" panose="020B0602020104020603" pitchFamily="34" charset="0"/>
              </a:rPr>
              <a:t>States</a:t>
            </a:r>
            <a:r>
              <a:rPr lang="en-US" altLang="en-US">
                <a:latin typeface="Tw Cen MT" panose="020B0602020104020603" pitchFamily="34" charset="0"/>
              </a:rPr>
              <a:t> </a:t>
            </a:r>
            <a:endParaRPr lang="en-US" altLang="en-US" i="1">
              <a:latin typeface="Tw Cen MT" panose="020B0602020104020603" pitchFamily="34" charset="0"/>
            </a:endParaRPr>
          </a:p>
          <a:p>
            <a:pPr lvl="1"/>
            <a:r>
              <a:rPr lang="en-US" altLang="en-US" i="1">
                <a:latin typeface="Tw Cen MT" panose="020B0602020104020603" pitchFamily="34" charset="0"/>
              </a:rPr>
              <a:t>d 	</a:t>
            </a:r>
            <a:r>
              <a:rPr lang="en-US" altLang="en-US">
                <a:latin typeface="Tw Cen MT" panose="020B0602020104020603" pitchFamily="34" charset="0"/>
              </a:rPr>
              <a:t>Transition relation </a:t>
            </a:r>
            <a:r>
              <a:rPr lang="en-US" altLang="en-US" i="1">
                <a:latin typeface="Tw Cen MT" panose="020B0602020104020603" pitchFamily="34" charset="0"/>
              </a:rPr>
              <a:t>d </a:t>
            </a:r>
            <a:r>
              <a:rPr lang="en-US" altLang="en-US">
                <a:latin typeface="Tw Cen MT" panose="020B0602020104020603" pitchFamily="34" charset="0"/>
                <a:sym typeface="Symbol" panose="05050102010706020507" pitchFamily="18" charset="2"/>
              </a:rPr>
              <a:t> </a:t>
            </a:r>
            <a:r>
              <a:rPr lang="en-US" altLang="en-US" i="1">
                <a:latin typeface="Tw Cen MT" panose="020B0602020104020603" pitchFamily="34" charset="0"/>
              </a:rPr>
              <a:t>States </a:t>
            </a:r>
            <a:r>
              <a:rPr lang="en-US" altLang="en-US">
                <a:latin typeface="Tw Cen MT" panose="020B0602020104020603" pitchFamily="34" charset="0"/>
              </a:rPr>
              <a:t>x </a:t>
            </a:r>
            <a:r>
              <a:rPr lang="en-US" altLang="en-US" i="1">
                <a:latin typeface="Tw Cen MT" panose="020B0602020104020603" pitchFamily="34" charset="0"/>
              </a:rPr>
              <a:t>States </a:t>
            </a:r>
            <a:r>
              <a:rPr lang="en-US" altLang="en-US">
                <a:latin typeface="Tw Cen MT" panose="020B0602020104020603" pitchFamily="34" charset="0"/>
              </a:rPr>
              <a:t>x </a:t>
            </a:r>
            <a:r>
              <a:rPr lang="en-US" altLang="en-US" i="1">
                <a:latin typeface="Tw Cen MT" panose="020B0602020104020603" pitchFamily="34" charset="0"/>
              </a:rPr>
              <a:t>S</a:t>
            </a:r>
            <a:r>
              <a:rPr lang="en-US" altLang="en-US">
                <a:latin typeface="Tw Cen MT" panose="020B0602020104020603" pitchFamily="34" charset="0"/>
              </a:rPr>
              <a:t>. These are “arrows” between states labeled by a letter from the alphabet.</a:t>
            </a:r>
            <a:endParaRPr lang="en-US" altLang="en-US" i="1">
              <a:latin typeface="Tw Cen MT" panose="020B0602020104020603" pitchFamily="34" charset="0"/>
            </a:endParaRPr>
          </a:p>
          <a:p>
            <a:pPr lvl="1"/>
            <a:r>
              <a:rPr lang="en-US" altLang="en-US" i="1">
                <a:latin typeface="Tw Cen MT" panose="020B0602020104020603" pitchFamily="34" charset="0"/>
              </a:rPr>
              <a:t>End	</a:t>
            </a:r>
            <a:r>
              <a:rPr lang="en-US" altLang="en-US">
                <a:latin typeface="Tw Cen MT" panose="020B0602020104020603" pitchFamily="34" charset="0"/>
              </a:rPr>
              <a:t>A set of final states.</a:t>
            </a:r>
            <a:r>
              <a:rPr lang="en-US" altLang="en-US" i="1">
                <a:latin typeface="Tw Cen MT" panose="020B0602020104020603" pitchFamily="34" charset="0"/>
              </a:rPr>
              <a:t> End </a:t>
            </a:r>
            <a:r>
              <a:rPr lang="en-US" altLang="en-US">
                <a:latin typeface="Tw Cen MT" panose="020B0602020104020603" pitchFamily="34" charset="0"/>
                <a:sym typeface="Symbol" panose="05050102010706020507" pitchFamily="18" charset="2"/>
              </a:rPr>
              <a:t> </a:t>
            </a:r>
            <a:r>
              <a:rPr lang="en-US" altLang="en-US" i="1">
                <a:latin typeface="Tw Cen MT" panose="020B0602020104020603" pitchFamily="34" charset="0"/>
              </a:rPr>
              <a:t>States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819521DF-0C3B-499E-BAAE-FE04EC691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124200"/>
            <a:ext cx="4572000" cy="236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1EC0E78-1374-4433-AD85-FEC60388A7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Generating Scanners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4D228798-5747-4872-90CD-F730B94488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04138" cy="931863"/>
          </a:xfrm>
        </p:spPr>
        <p:txBody>
          <a:bodyPr/>
          <a:lstStyle/>
          <a:p>
            <a:pPr eaLnBrk="1" hangingPunct="1"/>
            <a:r>
              <a:rPr lang="en-US" altLang="en-US"/>
              <a:t>Finite state machine: the easiest way to describe a Finite State Machine is by means of a picture:</a:t>
            </a:r>
          </a:p>
        </p:txBody>
      </p:sp>
      <p:sp>
        <p:nvSpPr>
          <p:cNvPr id="26629" name="Text Box 5">
            <a:extLst>
              <a:ext uri="{FF2B5EF4-FFF2-40B4-BE49-F238E27FC236}">
                <a16:creationId xmlns:a16="http://schemas.microsoft.com/office/drawing/2014/main" id="{C64AECA8-9E81-4E9E-9C85-C7951C8D5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057400"/>
            <a:ext cx="837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>
                <a:latin typeface="Times" panose="02020603050405020304" pitchFamily="18" charset="0"/>
              </a:rPr>
              <a:t>an FA that recognizes</a:t>
            </a:r>
            <a:r>
              <a:rPr lang="en-US" altLang="en-US" b="1">
                <a:latin typeface="Times" panose="02020603050405020304" pitchFamily="18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M</a:t>
            </a:r>
            <a:r>
              <a:rPr lang="en-US" altLang="en-US" b="1">
                <a:latin typeface="Courier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r</a:t>
            </a:r>
            <a:r>
              <a:rPr lang="en-US" altLang="en-US" b="1">
                <a:latin typeface="Courier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M s</a:t>
            </a:r>
          </a:p>
        </p:txBody>
      </p:sp>
      <p:sp>
        <p:nvSpPr>
          <p:cNvPr id="26630" name="Oval 6">
            <a:extLst>
              <a:ext uri="{FF2B5EF4-FFF2-40B4-BE49-F238E27FC236}">
                <a16:creationId xmlns:a16="http://schemas.microsoft.com/office/drawing/2014/main" id="{89BA24DF-DA2D-44F6-8360-573405733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5814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6631" name="Group 7">
            <a:extLst>
              <a:ext uri="{FF2B5EF4-FFF2-40B4-BE49-F238E27FC236}">
                <a16:creationId xmlns:a16="http://schemas.microsoft.com/office/drawing/2014/main" id="{49220705-425B-45A9-8A5A-F47FBA78D2B1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3886200"/>
            <a:ext cx="533400" cy="533400"/>
            <a:chOff x="480" y="2448"/>
            <a:chExt cx="336" cy="336"/>
          </a:xfrm>
        </p:grpSpPr>
        <p:sp>
          <p:nvSpPr>
            <p:cNvPr id="26657" name="Oval 8">
              <a:extLst>
                <a:ext uri="{FF2B5EF4-FFF2-40B4-BE49-F238E27FC236}">
                  <a16:creationId xmlns:a16="http://schemas.microsoft.com/office/drawing/2014/main" id="{5CBA42F1-F46C-4627-953E-BFE8560D7B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544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8" name="Line 9">
              <a:extLst>
                <a:ext uri="{FF2B5EF4-FFF2-40B4-BE49-F238E27FC236}">
                  <a16:creationId xmlns:a16="http://schemas.microsoft.com/office/drawing/2014/main" id="{CDE312F4-2983-412A-A450-F23C24A0A8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2448"/>
              <a:ext cx="14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32" name="Rectangle 10">
            <a:extLst>
              <a:ext uri="{FF2B5EF4-FFF2-40B4-BE49-F238E27FC236}">
                <a16:creationId xmlns:a16="http://schemas.microsoft.com/office/drawing/2014/main" id="{394A31A9-DE8E-4E5E-A743-97F9869AC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5814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M</a:t>
            </a:r>
          </a:p>
        </p:txBody>
      </p:sp>
      <p:sp>
        <p:nvSpPr>
          <p:cNvPr id="26633" name="Line 11">
            <a:extLst>
              <a:ext uri="{FF2B5EF4-FFF2-40B4-BE49-F238E27FC236}">
                <a16:creationId xmlns:a16="http://schemas.microsoft.com/office/drawing/2014/main" id="{AE78786A-BC89-47E8-8B3D-2C5DADABD5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95400" y="3810000"/>
            <a:ext cx="1066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Oval 12">
            <a:extLst>
              <a:ext uri="{FF2B5EF4-FFF2-40B4-BE49-F238E27FC236}">
                <a16:creationId xmlns:a16="http://schemas.microsoft.com/office/drawing/2014/main" id="{BDA7EE5E-8F19-444C-BD12-785BED279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5720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5" name="Rectangle 13">
            <a:extLst>
              <a:ext uri="{FF2B5EF4-FFF2-40B4-BE49-F238E27FC236}">
                <a16:creationId xmlns:a16="http://schemas.microsoft.com/office/drawing/2014/main" id="{A451A638-C03D-467D-A0BB-FBA25448A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910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M</a:t>
            </a:r>
          </a:p>
        </p:txBody>
      </p:sp>
      <p:sp>
        <p:nvSpPr>
          <p:cNvPr id="26636" name="Line 14">
            <a:extLst>
              <a:ext uri="{FF2B5EF4-FFF2-40B4-BE49-F238E27FC236}">
                <a16:creationId xmlns:a16="http://schemas.microsoft.com/office/drawing/2014/main" id="{CE8DF4C2-54EF-42C2-89CC-A73BC88459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4343400"/>
            <a:ext cx="1066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Rectangle 15">
            <a:extLst>
              <a:ext uri="{FF2B5EF4-FFF2-40B4-BE49-F238E27FC236}">
                <a16:creationId xmlns:a16="http://schemas.microsoft.com/office/drawing/2014/main" id="{91DE8867-C9B8-40ED-8B1D-D522B7092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352800"/>
            <a:ext cx="303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r</a:t>
            </a:r>
          </a:p>
        </p:txBody>
      </p:sp>
      <p:sp>
        <p:nvSpPr>
          <p:cNvPr id="26638" name="Line 16">
            <a:extLst>
              <a:ext uri="{FF2B5EF4-FFF2-40B4-BE49-F238E27FC236}">
                <a16:creationId xmlns:a16="http://schemas.microsoft.com/office/drawing/2014/main" id="{AC66827D-DC80-48C3-B3E1-89F454454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7338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Rectangle 17">
            <a:extLst>
              <a:ext uri="{FF2B5EF4-FFF2-40B4-BE49-F238E27FC236}">
                <a16:creationId xmlns:a16="http://schemas.microsoft.com/office/drawing/2014/main" id="{999D72A9-049A-4B11-A170-3890E9E8B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419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s</a:t>
            </a:r>
          </a:p>
        </p:txBody>
      </p:sp>
      <p:sp>
        <p:nvSpPr>
          <p:cNvPr id="26640" name="Line 18">
            <a:extLst>
              <a:ext uri="{FF2B5EF4-FFF2-40B4-BE49-F238E27FC236}">
                <a16:creationId xmlns:a16="http://schemas.microsoft.com/office/drawing/2014/main" id="{21293C4D-E9AA-4E0A-AB3E-CA31AE0C00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8006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641" name="Group 19">
            <a:extLst>
              <a:ext uri="{FF2B5EF4-FFF2-40B4-BE49-F238E27FC236}">
                <a16:creationId xmlns:a16="http://schemas.microsoft.com/office/drawing/2014/main" id="{E26EB17C-FE1E-4FA9-A94E-C111553D6FE5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3581400"/>
            <a:ext cx="381000" cy="381000"/>
            <a:chOff x="2928" y="1824"/>
            <a:chExt cx="240" cy="240"/>
          </a:xfrm>
        </p:grpSpPr>
        <p:sp>
          <p:nvSpPr>
            <p:cNvPr id="26655" name="Oval 20">
              <a:extLst>
                <a:ext uri="{FF2B5EF4-FFF2-40B4-BE49-F238E27FC236}">
                  <a16:creationId xmlns:a16="http://schemas.microsoft.com/office/drawing/2014/main" id="{AFF71566-BCE8-4ED3-84D3-575B1FBE5E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824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6" name="Oval 21">
              <a:extLst>
                <a:ext uri="{FF2B5EF4-FFF2-40B4-BE49-F238E27FC236}">
                  <a16:creationId xmlns:a16="http://schemas.microsoft.com/office/drawing/2014/main" id="{93533ACC-DBA2-4369-B666-88953EBB4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1872"/>
              <a:ext cx="144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6642" name="Group 22">
            <a:extLst>
              <a:ext uri="{FF2B5EF4-FFF2-40B4-BE49-F238E27FC236}">
                <a16:creationId xmlns:a16="http://schemas.microsoft.com/office/drawing/2014/main" id="{B52DF5F9-C056-4533-8824-6763063EA1E8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4572000"/>
            <a:ext cx="381000" cy="381000"/>
            <a:chOff x="2928" y="1824"/>
            <a:chExt cx="240" cy="240"/>
          </a:xfrm>
        </p:grpSpPr>
        <p:sp>
          <p:nvSpPr>
            <p:cNvPr id="26653" name="Oval 23">
              <a:extLst>
                <a:ext uri="{FF2B5EF4-FFF2-40B4-BE49-F238E27FC236}">
                  <a16:creationId xmlns:a16="http://schemas.microsoft.com/office/drawing/2014/main" id="{8524A653-5559-4F68-960C-41798EB82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824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4" name="Oval 24">
              <a:extLst>
                <a:ext uri="{FF2B5EF4-FFF2-40B4-BE49-F238E27FC236}">
                  <a16:creationId xmlns:a16="http://schemas.microsoft.com/office/drawing/2014/main" id="{16152CDA-A4A2-4AD8-AECE-E91C49107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1872"/>
              <a:ext cx="144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6643" name="Group 25">
            <a:extLst>
              <a:ext uri="{FF2B5EF4-FFF2-40B4-BE49-F238E27FC236}">
                <a16:creationId xmlns:a16="http://schemas.microsoft.com/office/drawing/2014/main" id="{E68D563D-5847-4B18-AB14-FB303A0D709B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3429000"/>
            <a:ext cx="381000" cy="381000"/>
            <a:chOff x="2928" y="1824"/>
            <a:chExt cx="240" cy="240"/>
          </a:xfrm>
        </p:grpSpPr>
        <p:sp>
          <p:nvSpPr>
            <p:cNvPr id="26651" name="Oval 26">
              <a:extLst>
                <a:ext uri="{FF2B5EF4-FFF2-40B4-BE49-F238E27FC236}">
                  <a16:creationId xmlns:a16="http://schemas.microsoft.com/office/drawing/2014/main" id="{AA0D1601-1CCE-4EA3-A443-0BDDE1B3B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824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2" name="Oval 27">
              <a:extLst>
                <a:ext uri="{FF2B5EF4-FFF2-40B4-BE49-F238E27FC236}">
                  <a16:creationId xmlns:a16="http://schemas.microsoft.com/office/drawing/2014/main" id="{A624834E-3DD6-4122-9950-09D962F9C8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1872"/>
              <a:ext cx="144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6644" name="Text Box 28">
            <a:extLst>
              <a:ext uri="{FF2B5EF4-FFF2-40B4-BE49-F238E27FC236}">
                <a16:creationId xmlns:a16="http://schemas.microsoft.com/office/drawing/2014/main" id="{54510167-F89D-4BB5-9CA1-605971C43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352800"/>
            <a:ext cx="1698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 = final state</a:t>
            </a:r>
          </a:p>
        </p:txBody>
      </p:sp>
      <p:sp>
        <p:nvSpPr>
          <p:cNvPr id="26645" name="Oval 29">
            <a:extLst>
              <a:ext uri="{FF2B5EF4-FFF2-40B4-BE49-F238E27FC236}">
                <a16:creationId xmlns:a16="http://schemas.microsoft.com/office/drawing/2014/main" id="{C065FE14-C98B-4523-9DA5-F91C4C635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148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46" name="Text Box 30">
            <a:extLst>
              <a:ext uri="{FF2B5EF4-FFF2-40B4-BE49-F238E27FC236}">
                <a16:creationId xmlns:a16="http://schemas.microsoft.com/office/drawing/2014/main" id="{4B77F976-C282-4388-884B-82B4E9BE1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114800"/>
            <a:ext cx="2257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 = non-final state</a:t>
            </a:r>
          </a:p>
        </p:txBody>
      </p:sp>
      <p:grpSp>
        <p:nvGrpSpPr>
          <p:cNvPr id="26647" name="Group 31">
            <a:extLst>
              <a:ext uri="{FF2B5EF4-FFF2-40B4-BE49-F238E27FC236}">
                <a16:creationId xmlns:a16="http://schemas.microsoft.com/office/drawing/2014/main" id="{528BD0D5-5102-471D-913D-F7F9D49F2AF8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2667000"/>
            <a:ext cx="533400" cy="533400"/>
            <a:chOff x="480" y="2448"/>
            <a:chExt cx="336" cy="336"/>
          </a:xfrm>
        </p:grpSpPr>
        <p:sp>
          <p:nvSpPr>
            <p:cNvPr id="26649" name="Oval 32">
              <a:extLst>
                <a:ext uri="{FF2B5EF4-FFF2-40B4-BE49-F238E27FC236}">
                  <a16:creationId xmlns:a16="http://schemas.microsoft.com/office/drawing/2014/main" id="{73F1F337-CCB7-4AEC-BA28-1A055ED2B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544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0" name="Line 33">
              <a:extLst>
                <a:ext uri="{FF2B5EF4-FFF2-40B4-BE49-F238E27FC236}">
                  <a16:creationId xmlns:a16="http://schemas.microsoft.com/office/drawing/2014/main" id="{0F41BEB0-6997-4090-AB41-8A82776F58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2448"/>
              <a:ext cx="14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48" name="Text Box 34">
            <a:extLst>
              <a:ext uri="{FF2B5EF4-FFF2-40B4-BE49-F238E27FC236}">
                <a16:creationId xmlns:a16="http://schemas.microsoft.com/office/drawing/2014/main" id="{64210515-0C35-4FFF-BB77-DF65CFE73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743200"/>
            <a:ext cx="1849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 = initial state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955AB9D-877D-438C-B034-E0ECB98ECA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Deterministic, and non-deterministic FA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C8E6E2D-A15E-482A-A687-3BBC978314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en-US"/>
              <a:t>A FA is called deterministic (acronym: DFA) if for every state and every possible input symbol, there is only one possible transition to chose from. Otherwise it is called non-deterministic (NDFA or NFA).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E0475978-ECB2-4F0F-B37D-5211F020E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581400"/>
            <a:ext cx="4572000" cy="236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3" name="Oval 5">
            <a:extLst>
              <a:ext uri="{FF2B5EF4-FFF2-40B4-BE49-F238E27FC236}">
                <a16:creationId xmlns:a16="http://schemas.microsoft.com/office/drawing/2014/main" id="{09962258-67C5-41B6-83DC-0B16D7AF4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0386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7654" name="Group 6">
            <a:extLst>
              <a:ext uri="{FF2B5EF4-FFF2-40B4-BE49-F238E27FC236}">
                <a16:creationId xmlns:a16="http://schemas.microsoft.com/office/drawing/2014/main" id="{91C66574-0637-4D77-ABE0-7807D0F79E07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4343400"/>
            <a:ext cx="533400" cy="533400"/>
            <a:chOff x="480" y="2448"/>
            <a:chExt cx="336" cy="336"/>
          </a:xfrm>
        </p:grpSpPr>
        <p:sp>
          <p:nvSpPr>
            <p:cNvPr id="27671" name="Oval 7">
              <a:extLst>
                <a:ext uri="{FF2B5EF4-FFF2-40B4-BE49-F238E27FC236}">
                  <a16:creationId xmlns:a16="http://schemas.microsoft.com/office/drawing/2014/main" id="{202CE68A-DEEE-452B-801D-E365700174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544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672" name="Line 8">
              <a:extLst>
                <a:ext uri="{FF2B5EF4-FFF2-40B4-BE49-F238E27FC236}">
                  <a16:creationId xmlns:a16="http://schemas.microsoft.com/office/drawing/2014/main" id="{067E575F-D675-4AA0-8CC3-49EB5CA795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2448"/>
              <a:ext cx="14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5" name="Rectangle 9">
            <a:extLst>
              <a:ext uri="{FF2B5EF4-FFF2-40B4-BE49-F238E27FC236}">
                <a16:creationId xmlns:a16="http://schemas.microsoft.com/office/drawing/2014/main" id="{F1E15C97-70EE-4D43-9F0F-6A1B0F944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038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M</a:t>
            </a:r>
          </a:p>
        </p:txBody>
      </p:sp>
      <p:sp>
        <p:nvSpPr>
          <p:cNvPr id="27656" name="Line 10">
            <a:extLst>
              <a:ext uri="{FF2B5EF4-FFF2-40B4-BE49-F238E27FC236}">
                <a16:creationId xmlns:a16="http://schemas.microsoft.com/office/drawing/2014/main" id="{581EA163-F3EA-4C5E-906C-854CCFE3528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267200"/>
            <a:ext cx="1066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Oval 11">
            <a:extLst>
              <a:ext uri="{FF2B5EF4-FFF2-40B4-BE49-F238E27FC236}">
                <a16:creationId xmlns:a16="http://schemas.microsoft.com/office/drawing/2014/main" id="{42131835-B77F-4FA4-A0CA-ED10B4922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8" name="Rectangle 12">
            <a:extLst>
              <a:ext uri="{FF2B5EF4-FFF2-40B4-BE49-F238E27FC236}">
                <a16:creationId xmlns:a16="http://schemas.microsoft.com/office/drawing/2014/main" id="{DDE63F51-F100-454C-9AE8-C6AEA92E9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6482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M</a:t>
            </a:r>
          </a:p>
        </p:txBody>
      </p:sp>
      <p:sp>
        <p:nvSpPr>
          <p:cNvPr id="27659" name="Line 13">
            <a:extLst>
              <a:ext uri="{FF2B5EF4-FFF2-40B4-BE49-F238E27FC236}">
                <a16:creationId xmlns:a16="http://schemas.microsoft.com/office/drawing/2014/main" id="{95906197-DF18-44D8-9B9F-56EB6EDDAA0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800600"/>
            <a:ext cx="1066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4">
            <a:extLst>
              <a:ext uri="{FF2B5EF4-FFF2-40B4-BE49-F238E27FC236}">
                <a16:creationId xmlns:a16="http://schemas.microsoft.com/office/drawing/2014/main" id="{2FFCFD90-ED38-46BF-B05C-71562D6CD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810000"/>
            <a:ext cx="303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r</a:t>
            </a:r>
          </a:p>
        </p:txBody>
      </p:sp>
      <p:sp>
        <p:nvSpPr>
          <p:cNvPr id="27661" name="Line 15">
            <a:extLst>
              <a:ext uri="{FF2B5EF4-FFF2-40B4-BE49-F238E27FC236}">
                <a16:creationId xmlns:a16="http://schemas.microsoft.com/office/drawing/2014/main" id="{3DF5CF60-FB7A-42FC-BEEA-6BBB0945D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1910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Rectangle 16">
            <a:extLst>
              <a:ext uri="{FF2B5EF4-FFF2-40B4-BE49-F238E27FC236}">
                <a16:creationId xmlns:a16="http://schemas.microsoft.com/office/drawing/2014/main" id="{C7E0C853-ECB0-4078-8911-C1BABA384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8768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s</a:t>
            </a:r>
          </a:p>
        </p:txBody>
      </p:sp>
      <p:sp>
        <p:nvSpPr>
          <p:cNvPr id="27663" name="Line 17">
            <a:extLst>
              <a:ext uri="{FF2B5EF4-FFF2-40B4-BE49-F238E27FC236}">
                <a16:creationId xmlns:a16="http://schemas.microsoft.com/office/drawing/2014/main" id="{8B87E3E8-13D1-40A9-968C-0E9B4DCB4D35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2578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664" name="Group 18">
            <a:extLst>
              <a:ext uri="{FF2B5EF4-FFF2-40B4-BE49-F238E27FC236}">
                <a16:creationId xmlns:a16="http://schemas.microsoft.com/office/drawing/2014/main" id="{62C5E362-FE57-40A8-9F98-5BED3C4303C4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4038600"/>
            <a:ext cx="381000" cy="381000"/>
            <a:chOff x="2928" y="1824"/>
            <a:chExt cx="240" cy="240"/>
          </a:xfrm>
        </p:grpSpPr>
        <p:sp>
          <p:nvSpPr>
            <p:cNvPr id="27669" name="Oval 19">
              <a:extLst>
                <a:ext uri="{FF2B5EF4-FFF2-40B4-BE49-F238E27FC236}">
                  <a16:creationId xmlns:a16="http://schemas.microsoft.com/office/drawing/2014/main" id="{1FF74419-99F2-4D57-9CCD-6C8341C91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824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670" name="Oval 20">
              <a:extLst>
                <a:ext uri="{FF2B5EF4-FFF2-40B4-BE49-F238E27FC236}">
                  <a16:creationId xmlns:a16="http://schemas.microsoft.com/office/drawing/2014/main" id="{858C6257-EC72-4603-A34D-EA46A4152C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1872"/>
              <a:ext cx="144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7665" name="Group 21">
            <a:extLst>
              <a:ext uri="{FF2B5EF4-FFF2-40B4-BE49-F238E27FC236}">
                <a16:creationId xmlns:a16="http://schemas.microsoft.com/office/drawing/2014/main" id="{48AE7EDB-CD1F-4E78-8042-BF69642AAB82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5029200"/>
            <a:ext cx="381000" cy="381000"/>
            <a:chOff x="2928" y="1824"/>
            <a:chExt cx="240" cy="240"/>
          </a:xfrm>
        </p:grpSpPr>
        <p:sp>
          <p:nvSpPr>
            <p:cNvPr id="27667" name="Oval 22">
              <a:extLst>
                <a:ext uri="{FF2B5EF4-FFF2-40B4-BE49-F238E27FC236}">
                  <a16:creationId xmlns:a16="http://schemas.microsoft.com/office/drawing/2014/main" id="{10D39EE0-5E4E-4759-B79C-B4934B741C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824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668" name="Oval 23">
              <a:extLst>
                <a:ext uri="{FF2B5EF4-FFF2-40B4-BE49-F238E27FC236}">
                  <a16:creationId xmlns:a16="http://schemas.microsoft.com/office/drawing/2014/main" id="{4F1ADB42-BAA2-41AA-8624-4430B26A2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1872"/>
              <a:ext cx="144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7666" name="Text Box 24">
            <a:extLst>
              <a:ext uri="{FF2B5EF4-FFF2-40B4-BE49-F238E27FC236}">
                <a16:creationId xmlns:a16="http://schemas.microsoft.com/office/drawing/2014/main" id="{AC76A62C-53AE-46CF-8A44-83A47BE31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3048000"/>
            <a:ext cx="6319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Q: </a:t>
            </a:r>
            <a:r>
              <a:rPr lang="en-US" altLang="en-US">
                <a:latin typeface="Times" panose="02020603050405020304" pitchFamily="18" charset="0"/>
              </a:rPr>
              <a:t>Is this FSM deterministic or non-deterministic:</a:t>
            </a:r>
            <a:endParaRPr lang="en-US" altLang="en-US" b="1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E8CAB73-1D7C-4F1D-9297-28B0880BFE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Deterministic, and non-deterministic FA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7B5DEB5-3C1B-42E4-9323-278286A55A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410200"/>
          </a:xfrm>
        </p:spPr>
        <p:txBody>
          <a:bodyPr/>
          <a:lstStyle/>
          <a:p>
            <a:pPr eaLnBrk="1" hangingPunct="1"/>
            <a:r>
              <a:rPr lang="en-US" altLang="en-US"/>
              <a:t>Theorem: every NDFA can be converted into an equivalent DFA.</a:t>
            </a:r>
          </a:p>
        </p:txBody>
      </p:sp>
      <p:grpSp>
        <p:nvGrpSpPr>
          <p:cNvPr id="28676" name="Group 4">
            <a:extLst>
              <a:ext uri="{FF2B5EF4-FFF2-40B4-BE49-F238E27FC236}">
                <a16:creationId xmlns:a16="http://schemas.microsoft.com/office/drawing/2014/main" id="{D9FB1CDC-5468-4E19-B2F3-4A9612173DD0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1905000"/>
            <a:ext cx="4572000" cy="1828800"/>
            <a:chOff x="1680" y="1296"/>
            <a:chExt cx="2880" cy="1152"/>
          </a:xfrm>
        </p:grpSpPr>
        <p:sp>
          <p:nvSpPr>
            <p:cNvPr id="28697" name="Rectangle 5">
              <a:extLst>
                <a:ext uri="{FF2B5EF4-FFF2-40B4-BE49-F238E27FC236}">
                  <a16:creationId xmlns:a16="http://schemas.microsoft.com/office/drawing/2014/main" id="{17BC278E-DC94-440E-A95A-7F9C8BCE80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296"/>
              <a:ext cx="2880" cy="11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698" name="Oval 6">
              <a:extLst>
                <a:ext uri="{FF2B5EF4-FFF2-40B4-BE49-F238E27FC236}">
                  <a16:creationId xmlns:a16="http://schemas.microsoft.com/office/drawing/2014/main" id="{EEED8ADE-7E51-4411-B857-3C8384A998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440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28699" name="Group 7">
              <a:extLst>
                <a:ext uri="{FF2B5EF4-FFF2-40B4-BE49-F238E27FC236}">
                  <a16:creationId xmlns:a16="http://schemas.microsoft.com/office/drawing/2014/main" id="{9EFC5F83-7F22-41F1-9374-CBB38F1A83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0" y="1632"/>
              <a:ext cx="336" cy="336"/>
              <a:chOff x="480" y="2448"/>
              <a:chExt cx="336" cy="336"/>
            </a:xfrm>
          </p:grpSpPr>
          <p:sp>
            <p:nvSpPr>
              <p:cNvPr id="28715" name="Oval 8">
                <a:extLst>
                  <a:ext uri="{FF2B5EF4-FFF2-40B4-BE49-F238E27FC236}">
                    <a16:creationId xmlns:a16="http://schemas.microsoft.com/office/drawing/2014/main" id="{2F40B8F7-B117-40A7-8D0A-46D04C4A34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544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716" name="Line 9">
                <a:extLst>
                  <a:ext uri="{FF2B5EF4-FFF2-40B4-BE49-F238E27FC236}">
                    <a16:creationId xmlns:a16="http://schemas.microsoft.com/office/drawing/2014/main" id="{69C6AC24-4701-499F-81CF-1017D50C88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2448"/>
                <a:ext cx="144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700" name="Rectangle 10">
              <a:extLst>
                <a:ext uri="{FF2B5EF4-FFF2-40B4-BE49-F238E27FC236}">
                  <a16:creationId xmlns:a16="http://schemas.microsoft.com/office/drawing/2014/main" id="{53EF079C-5AB8-4E8B-A167-CA6F300502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1440"/>
              <a:ext cx="2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chemeClr val="accent2"/>
                  </a:solidFill>
                  <a:latin typeface="Courier" pitchFamily="49" charset="0"/>
                </a:rPr>
                <a:t>M</a:t>
              </a:r>
            </a:p>
          </p:txBody>
        </p:sp>
        <p:sp>
          <p:nvSpPr>
            <p:cNvPr id="28701" name="Line 11">
              <a:extLst>
                <a:ext uri="{FF2B5EF4-FFF2-40B4-BE49-F238E27FC236}">
                  <a16:creationId xmlns:a16="http://schemas.microsoft.com/office/drawing/2014/main" id="{2BB44DB9-DBAF-4E85-8CDA-D1D8B99060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584"/>
              <a:ext cx="672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2" name="Oval 12">
              <a:extLst>
                <a:ext uri="{FF2B5EF4-FFF2-40B4-BE49-F238E27FC236}">
                  <a16:creationId xmlns:a16="http://schemas.microsoft.com/office/drawing/2014/main" id="{9D0EF4DC-4A89-4950-AE40-A201815A2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2064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703" name="Rectangle 13">
              <a:extLst>
                <a:ext uri="{FF2B5EF4-FFF2-40B4-BE49-F238E27FC236}">
                  <a16:creationId xmlns:a16="http://schemas.microsoft.com/office/drawing/2014/main" id="{50BC9CDA-DAF1-4426-873D-C1F4945EB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24"/>
              <a:ext cx="2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chemeClr val="accent2"/>
                  </a:solidFill>
                  <a:latin typeface="Courier" pitchFamily="49" charset="0"/>
                </a:rPr>
                <a:t>M</a:t>
              </a:r>
            </a:p>
          </p:txBody>
        </p:sp>
        <p:sp>
          <p:nvSpPr>
            <p:cNvPr id="28704" name="Line 14">
              <a:extLst>
                <a:ext uri="{FF2B5EF4-FFF2-40B4-BE49-F238E27FC236}">
                  <a16:creationId xmlns:a16="http://schemas.microsoft.com/office/drawing/2014/main" id="{9614DC88-66A0-4D1C-AB30-A6786E634E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1920"/>
              <a:ext cx="672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5" name="Rectangle 15">
              <a:extLst>
                <a:ext uri="{FF2B5EF4-FFF2-40B4-BE49-F238E27FC236}">
                  <a16:creationId xmlns:a16="http://schemas.microsoft.com/office/drawing/2014/main" id="{7F0D0D5B-7FE8-4EDD-8BBE-7CF631552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1296"/>
              <a:ext cx="1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chemeClr val="accent2"/>
                  </a:solidFill>
                  <a:latin typeface="Courier" pitchFamily="49" charset="0"/>
                </a:rPr>
                <a:t>r</a:t>
              </a:r>
            </a:p>
          </p:txBody>
        </p:sp>
        <p:sp>
          <p:nvSpPr>
            <p:cNvPr id="28706" name="Line 16">
              <a:extLst>
                <a:ext uri="{FF2B5EF4-FFF2-40B4-BE49-F238E27FC236}">
                  <a16:creationId xmlns:a16="http://schemas.microsoft.com/office/drawing/2014/main" id="{B1FD43F4-1CDE-45F8-B983-4D78F9DF82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53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17">
              <a:extLst>
                <a:ext uri="{FF2B5EF4-FFF2-40B4-BE49-F238E27FC236}">
                  <a16:creationId xmlns:a16="http://schemas.microsoft.com/office/drawing/2014/main" id="{00726B34-AEC9-4314-B40E-99D0F5725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96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chemeClr val="accent2"/>
                  </a:solidFill>
                  <a:latin typeface="Courier" pitchFamily="49" charset="0"/>
                </a:rPr>
                <a:t>s</a:t>
              </a:r>
            </a:p>
          </p:txBody>
        </p:sp>
        <p:sp>
          <p:nvSpPr>
            <p:cNvPr id="28708" name="Line 18">
              <a:extLst>
                <a:ext uri="{FF2B5EF4-FFF2-40B4-BE49-F238E27FC236}">
                  <a16:creationId xmlns:a16="http://schemas.microsoft.com/office/drawing/2014/main" id="{C44CE869-B2F7-4955-BB3D-3DB97FC691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2208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709" name="Group 19">
              <a:extLst>
                <a:ext uri="{FF2B5EF4-FFF2-40B4-BE49-F238E27FC236}">
                  <a16:creationId xmlns:a16="http://schemas.microsoft.com/office/drawing/2014/main" id="{18B98056-53C2-43F1-8218-0781CD75B2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0" y="1440"/>
              <a:ext cx="240" cy="240"/>
              <a:chOff x="2928" y="1824"/>
              <a:chExt cx="240" cy="240"/>
            </a:xfrm>
          </p:grpSpPr>
          <p:sp>
            <p:nvSpPr>
              <p:cNvPr id="28713" name="Oval 20">
                <a:extLst>
                  <a:ext uri="{FF2B5EF4-FFF2-40B4-BE49-F238E27FC236}">
                    <a16:creationId xmlns:a16="http://schemas.microsoft.com/office/drawing/2014/main" id="{5EEB10CD-2413-4D6A-AEF3-FDE1B69021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824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714" name="Oval 21">
                <a:extLst>
                  <a:ext uri="{FF2B5EF4-FFF2-40B4-BE49-F238E27FC236}">
                    <a16:creationId xmlns:a16="http://schemas.microsoft.com/office/drawing/2014/main" id="{E0D89784-B2D4-4639-A5C2-BC84F28B40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872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8710" name="Group 22">
              <a:extLst>
                <a:ext uri="{FF2B5EF4-FFF2-40B4-BE49-F238E27FC236}">
                  <a16:creationId xmlns:a16="http://schemas.microsoft.com/office/drawing/2014/main" id="{16D1FBC0-F649-48FF-8C8C-B4B4087C49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0" y="2064"/>
              <a:ext cx="240" cy="240"/>
              <a:chOff x="2928" y="1824"/>
              <a:chExt cx="240" cy="240"/>
            </a:xfrm>
          </p:grpSpPr>
          <p:sp>
            <p:nvSpPr>
              <p:cNvPr id="28711" name="Oval 23">
                <a:extLst>
                  <a:ext uri="{FF2B5EF4-FFF2-40B4-BE49-F238E27FC236}">
                    <a16:creationId xmlns:a16="http://schemas.microsoft.com/office/drawing/2014/main" id="{0D8ADCB5-1C98-481F-B289-EC84C59DAC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824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712" name="Oval 24">
                <a:extLst>
                  <a:ext uri="{FF2B5EF4-FFF2-40B4-BE49-F238E27FC236}">
                    <a16:creationId xmlns:a16="http://schemas.microsoft.com/office/drawing/2014/main" id="{9C77A316-E566-437E-A4D6-FEE0E5413E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872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28677" name="AutoShape 25">
            <a:extLst>
              <a:ext uri="{FF2B5EF4-FFF2-40B4-BE49-F238E27FC236}">
                <a16:creationId xmlns:a16="http://schemas.microsoft.com/office/drawing/2014/main" id="{60C3E19F-2C21-4E27-9492-45B3BD359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276600"/>
            <a:ext cx="533400" cy="2057400"/>
          </a:xfrm>
          <a:prstGeom prst="curvedRightArrow">
            <a:avLst>
              <a:gd name="adj1" fmla="val 77143"/>
              <a:gd name="adj2" fmla="val 15428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8" name="Text Box 26">
            <a:extLst>
              <a:ext uri="{FF2B5EF4-FFF2-40B4-BE49-F238E27FC236}">
                <a16:creationId xmlns:a16="http://schemas.microsoft.com/office/drawing/2014/main" id="{64AD8FBB-C8FF-4B34-99E6-777881B65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225" y="4556125"/>
            <a:ext cx="22383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>
                <a:latin typeface="Times" panose="02020603050405020304" pitchFamily="18" charset="0"/>
              </a:rPr>
              <a:t>DFA ?</a:t>
            </a:r>
          </a:p>
        </p:txBody>
      </p:sp>
      <p:sp>
        <p:nvSpPr>
          <p:cNvPr id="28679" name="Rectangle 27">
            <a:extLst>
              <a:ext uri="{FF2B5EF4-FFF2-40B4-BE49-F238E27FC236}">
                <a16:creationId xmlns:a16="http://schemas.microsoft.com/office/drawing/2014/main" id="{F96A7314-A5C3-4ACE-A2AF-28865718E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191000"/>
            <a:ext cx="4572000" cy="182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8680" name="Group 28">
            <a:extLst>
              <a:ext uri="{FF2B5EF4-FFF2-40B4-BE49-F238E27FC236}">
                <a16:creationId xmlns:a16="http://schemas.microsoft.com/office/drawing/2014/main" id="{2B3FD063-DFB4-42FC-8DDC-B8DC4B9424A5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4419600"/>
            <a:ext cx="3429000" cy="1371600"/>
            <a:chOff x="2592" y="2832"/>
            <a:chExt cx="2160" cy="864"/>
          </a:xfrm>
        </p:grpSpPr>
        <p:sp>
          <p:nvSpPr>
            <p:cNvPr id="28681" name="Oval 29">
              <a:extLst>
                <a:ext uri="{FF2B5EF4-FFF2-40B4-BE49-F238E27FC236}">
                  <a16:creationId xmlns:a16="http://schemas.microsoft.com/office/drawing/2014/main" id="{51551CCC-4180-4C52-BA23-6452B54EF1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3120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28682" name="Group 30">
              <a:extLst>
                <a:ext uri="{FF2B5EF4-FFF2-40B4-BE49-F238E27FC236}">
                  <a16:creationId xmlns:a16="http://schemas.microsoft.com/office/drawing/2014/main" id="{D6A2EC0D-E11A-49BD-8C35-049E451127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3024"/>
              <a:ext cx="336" cy="336"/>
              <a:chOff x="480" y="2448"/>
              <a:chExt cx="336" cy="336"/>
            </a:xfrm>
          </p:grpSpPr>
          <p:sp>
            <p:nvSpPr>
              <p:cNvPr id="28695" name="Oval 31">
                <a:extLst>
                  <a:ext uri="{FF2B5EF4-FFF2-40B4-BE49-F238E27FC236}">
                    <a16:creationId xmlns:a16="http://schemas.microsoft.com/office/drawing/2014/main" id="{1C1B8B03-066D-46AB-95FA-A43BCABE49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544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696" name="Line 32">
                <a:extLst>
                  <a:ext uri="{FF2B5EF4-FFF2-40B4-BE49-F238E27FC236}">
                    <a16:creationId xmlns:a16="http://schemas.microsoft.com/office/drawing/2014/main" id="{690D4AD9-FA64-4599-BF19-E0D1534C86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2448"/>
                <a:ext cx="144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683" name="Rectangle 33">
              <a:extLst>
                <a:ext uri="{FF2B5EF4-FFF2-40B4-BE49-F238E27FC236}">
                  <a16:creationId xmlns:a16="http://schemas.microsoft.com/office/drawing/2014/main" id="{A791779F-71C2-41C8-BD10-EC8578478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76"/>
              <a:ext cx="2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chemeClr val="accent2"/>
                  </a:solidFill>
                  <a:latin typeface="Courier" pitchFamily="49" charset="0"/>
                </a:rPr>
                <a:t>M</a:t>
              </a:r>
            </a:p>
          </p:txBody>
        </p:sp>
        <p:sp>
          <p:nvSpPr>
            <p:cNvPr id="28684" name="Line 34">
              <a:extLst>
                <a:ext uri="{FF2B5EF4-FFF2-40B4-BE49-F238E27FC236}">
                  <a16:creationId xmlns:a16="http://schemas.microsoft.com/office/drawing/2014/main" id="{A473F1B3-EDFA-4657-AD31-0955CC97E2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8" y="321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Rectangle 35">
              <a:extLst>
                <a:ext uri="{FF2B5EF4-FFF2-40B4-BE49-F238E27FC236}">
                  <a16:creationId xmlns:a16="http://schemas.microsoft.com/office/drawing/2014/main" id="{0E8EC6AF-223D-491B-9697-E6742B0E0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832"/>
              <a:ext cx="1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chemeClr val="accent2"/>
                  </a:solidFill>
                  <a:latin typeface="Courier" pitchFamily="49" charset="0"/>
                </a:rPr>
                <a:t>r</a:t>
              </a:r>
            </a:p>
          </p:txBody>
        </p:sp>
        <p:sp>
          <p:nvSpPr>
            <p:cNvPr id="28686" name="Line 36">
              <a:extLst>
                <a:ext uri="{FF2B5EF4-FFF2-40B4-BE49-F238E27FC236}">
                  <a16:creationId xmlns:a16="http://schemas.microsoft.com/office/drawing/2014/main" id="{42A63B6E-979C-426B-8A4D-83021CDE81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0" y="2976"/>
              <a:ext cx="672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7" name="Rectangle 37">
              <a:extLst>
                <a:ext uri="{FF2B5EF4-FFF2-40B4-BE49-F238E27FC236}">
                  <a16:creationId xmlns:a16="http://schemas.microsoft.com/office/drawing/2014/main" id="{9010938B-E237-47F2-9248-2C3DB2AB6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316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chemeClr val="accent2"/>
                  </a:solidFill>
                  <a:latin typeface="Courier" pitchFamily="49" charset="0"/>
                </a:rPr>
                <a:t>s</a:t>
              </a:r>
            </a:p>
          </p:txBody>
        </p:sp>
        <p:sp>
          <p:nvSpPr>
            <p:cNvPr id="28688" name="Line 38">
              <a:extLst>
                <a:ext uri="{FF2B5EF4-FFF2-40B4-BE49-F238E27FC236}">
                  <a16:creationId xmlns:a16="http://schemas.microsoft.com/office/drawing/2014/main" id="{5CAEA3DF-B929-436A-8046-980960E406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0" y="3312"/>
              <a:ext cx="672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689" name="Group 39">
              <a:extLst>
                <a:ext uri="{FF2B5EF4-FFF2-40B4-BE49-F238E27FC236}">
                  <a16:creationId xmlns:a16="http://schemas.microsoft.com/office/drawing/2014/main" id="{41ECEFE0-35DA-435B-BC78-B8F45771A4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2" y="2832"/>
              <a:ext cx="240" cy="240"/>
              <a:chOff x="2928" y="1824"/>
              <a:chExt cx="240" cy="240"/>
            </a:xfrm>
          </p:grpSpPr>
          <p:sp>
            <p:nvSpPr>
              <p:cNvPr id="28693" name="Oval 40">
                <a:extLst>
                  <a:ext uri="{FF2B5EF4-FFF2-40B4-BE49-F238E27FC236}">
                    <a16:creationId xmlns:a16="http://schemas.microsoft.com/office/drawing/2014/main" id="{69E3909E-A529-471F-A414-C291B58D5D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824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694" name="Oval 41">
                <a:extLst>
                  <a:ext uri="{FF2B5EF4-FFF2-40B4-BE49-F238E27FC236}">
                    <a16:creationId xmlns:a16="http://schemas.microsoft.com/office/drawing/2014/main" id="{2C3DAA2A-2E46-4BD5-97C9-318E1C4C72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872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8690" name="Group 42">
              <a:extLst>
                <a:ext uri="{FF2B5EF4-FFF2-40B4-BE49-F238E27FC236}">
                  <a16:creationId xmlns:a16="http://schemas.microsoft.com/office/drawing/2014/main" id="{9F6E874F-F181-472F-B0B9-B04C82BB55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2" y="3456"/>
              <a:ext cx="240" cy="240"/>
              <a:chOff x="2928" y="1824"/>
              <a:chExt cx="240" cy="240"/>
            </a:xfrm>
          </p:grpSpPr>
          <p:sp>
            <p:nvSpPr>
              <p:cNvPr id="28691" name="Oval 43">
                <a:extLst>
                  <a:ext uri="{FF2B5EF4-FFF2-40B4-BE49-F238E27FC236}">
                    <a16:creationId xmlns:a16="http://schemas.microsoft.com/office/drawing/2014/main" id="{DB917E19-ED5A-4CA2-8D57-ECCFE81B85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824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692" name="Oval 44">
                <a:extLst>
                  <a:ext uri="{FF2B5EF4-FFF2-40B4-BE49-F238E27FC236}">
                    <a16:creationId xmlns:a16="http://schemas.microsoft.com/office/drawing/2014/main" id="{38A87CD4-B75F-48C4-9D85-070DA22335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872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FFB869D-870D-4A57-97A2-426E3FEF19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Deterministic, and non-deterministic FA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4A1EABF-74ED-4873-A28A-C99E34AD5D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10600" cy="5410200"/>
          </a:xfrm>
        </p:spPr>
        <p:txBody>
          <a:bodyPr/>
          <a:lstStyle/>
          <a:p>
            <a:pPr eaLnBrk="1" hangingPunct="1"/>
            <a:r>
              <a:rPr lang="en-US" altLang="en-US"/>
              <a:t>Theorem: every NDFA can be converted into an equivalent DFA.</a:t>
            </a:r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A77AB8CB-7698-4E54-8475-2EF1658FB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09800"/>
            <a:ext cx="839787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Algorithm:</a:t>
            </a:r>
          </a:p>
          <a:p>
            <a:r>
              <a:rPr lang="en-US" altLang="en-US">
                <a:latin typeface="Times" panose="02020603050405020304" pitchFamily="18" charset="0"/>
              </a:rPr>
              <a:t>The basic idea: DFA is defined as a machine that does a “parallel simulation” of the NDFA.</a:t>
            </a:r>
          </a:p>
          <a:p>
            <a:pPr lvl="1">
              <a:buFontTx/>
              <a:buChar char="•"/>
            </a:pPr>
            <a:r>
              <a:rPr lang="en-US" altLang="en-US" b="1">
                <a:latin typeface="Times" panose="02020603050405020304" pitchFamily="18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The states of the DFA are subsets of the states of the NDFA (i.e. every state of the DFA is a set of states of the NDFA)</a:t>
            </a:r>
          </a:p>
          <a:p>
            <a:pPr lvl="1"/>
            <a:r>
              <a:rPr lang="en-US" altLang="en-US" b="1">
                <a:latin typeface="Times" panose="02020603050405020304" pitchFamily="18" charset="0"/>
              </a:rPr>
              <a:t>=&gt; </a:t>
            </a:r>
            <a:r>
              <a:rPr lang="en-US" altLang="en-US">
                <a:latin typeface="Times" panose="02020603050405020304" pitchFamily="18" charset="0"/>
              </a:rPr>
              <a:t>This state can be interpreted as meaning “the simulated NDFA is now in any of these states” </a:t>
            </a:r>
            <a:endParaRPr lang="en-US" altLang="en-US" b="1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DE26BAB-0047-4CF5-B540-0BCBF1F277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Deterministic, and non-deterministic FA</a:t>
            </a:r>
          </a:p>
        </p:txBody>
      </p:sp>
      <p:sp>
        <p:nvSpPr>
          <p:cNvPr id="30723" name="Oval 3">
            <a:extLst>
              <a:ext uri="{FF2B5EF4-FFF2-40B4-BE49-F238E27FC236}">
                <a16:creationId xmlns:a16="http://schemas.microsoft.com/office/drawing/2014/main" id="{2E54562A-5612-4B32-A6BB-A78904FA4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3716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0724" name="Group 4">
            <a:extLst>
              <a:ext uri="{FF2B5EF4-FFF2-40B4-BE49-F238E27FC236}">
                <a16:creationId xmlns:a16="http://schemas.microsoft.com/office/drawing/2014/main" id="{2C018B7F-3D44-4391-87FC-0BC3FE53481F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676400"/>
            <a:ext cx="533400" cy="533400"/>
            <a:chOff x="480" y="2448"/>
            <a:chExt cx="336" cy="336"/>
          </a:xfrm>
        </p:grpSpPr>
        <p:sp>
          <p:nvSpPr>
            <p:cNvPr id="30780" name="Oval 5">
              <a:extLst>
                <a:ext uri="{FF2B5EF4-FFF2-40B4-BE49-F238E27FC236}">
                  <a16:creationId xmlns:a16="http://schemas.microsoft.com/office/drawing/2014/main" id="{BCA6457F-D0D7-4A60-81E0-E6EA244C9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544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81" name="Line 6">
              <a:extLst>
                <a:ext uri="{FF2B5EF4-FFF2-40B4-BE49-F238E27FC236}">
                  <a16:creationId xmlns:a16="http://schemas.microsoft.com/office/drawing/2014/main" id="{C8A0EC7C-E2C1-425B-9C12-3BE53A656A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2448"/>
              <a:ext cx="14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25" name="Rectangle 7">
            <a:extLst>
              <a:ext uri="{FF2B5EF4-FFF2-40B4-BE49-F238E27FC236}">
                <a16:creationId xmlns:a16="http://schemas.microsoft.com/office/drawing/2014/main" id="{401CB272-30CC-4437-98DE-106515E77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371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M</a:t>
            </a:r>
          </a:p>
        </p:txBody>
      </p:sp>
      <p:sp>
        <p:nvSpPr>
          <p:cNvPr id="30726" name="Line 8">
            <a:extLst>
              <a:ext uri="{FF2B5EF4-FFF2-40B4-BE49-F238E27FC236}">
                <a16:creationId xmlns:a16="http://schemas.microsoft.com/office/drawing/2014/main" id="{A724E619-3922-4FD0-93A4-1592F71A8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1600200"/>
            <a:ext cx="1066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Oval 9">
            <a:extLst>
              <a:ext uri="{FF2B5EF4-FFF2-40B4-BE49-F238E27FC236}">
                <a16:creationId xmlns:a16="http://schemas.microsoft.com/office/drawing/2014/main" id="{D3CCFE08-056E-469C-A57C-315FB1861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3622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8" name="Rectangle 10">
            <a:extLst>
              <a:ext uri="{FF2B5EF4-FFF2-40B4-BE49-F238E27FC236}">
                <a16:creationId xmlns:a16="http://schemas.microsoft.com/office/drawing/2014/main" id="{869E8DA1-0192-418E-98B9-DD4914A06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981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M</a:t>
            </a:r>
          </a:p>
        </p:txBody>
      </p:sp>
      <p:sp>
        <p:nvSpPr>
          <p:cNvPr id="30729" name="Line 11">
            <a:extLst>
              <a:ext uri="{FF2B5EF4-FFF2-40B4-BE49-F238E27FC236}">
                <a16:creationId xmlns:a16="http://schemas.microsoft.com/office/drawing/2014/main" id="{43BFFFAA-7836-471C-96E8-E4CBDC4D2587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133600"/>
            <a:ext cx="1066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Rectangle 12">
            <a:extLst>
              <a:ext uri="{FF2B5EF4-FFF2-40B4-BE49-F238E27FC236}">
                <a16:creationId xmlns:a16="http://schemas.microsoft.com/office/drawing/2014/main" id="{02B2D2C8-36C9-46A3-A5B1-2F81D67E6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143000"/>
            <a:ext cx="303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r</a:t>
            </a:r>
          </a:p>
        </p:txBody>
      </p:sp>
      <p:sp>
        <p:nvSpPr>
          <p:cNvPr id="30731" name="Line 13">
            <a:extLst>
              <a:ext uri="{FF2B5EF4-FFF2-40B4-BE49-F238E27FC236}">
                <a16:creationId xmlns:a16="http://schemas.microsoft.com/office/drawing/2014/main" id="{A258DA9A-AE10-42AC-9E9A-822FC641A05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5240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Rectangle 14">
            <a:extLst>
              <a:ext uri="{FF2B5EF4-FFF2-40B4-BE49-F238E27FC236}">
                <a16:creationId xmlns:a16="http://schemas.microsoft.com/office/drawing/2014/main" id="{78ADF087-1A0B-4E8F-8DE5-9108450E7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2098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r</a:t>
            </a:r>
          </a:p>
        </p:txBody>
      </p:sp>
      <p:sp>
        <p:nvSpPr>
          <p:cNvPr id="30733" name="Line 15">
            <a:extLst>
              <a:ext uri="{FF2B5EF4-FFF2-40B4-BE49-F238E27FC236}">
                <a16:creationId xmlns:a16="http://schemas.microsoft.com/office/drawing/2014/main" id="{F4FA8603-A771-4AB5-AD65-2F237CA3D0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1676400"/>
            <a:ext cx="11430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734" name="Group 16">
            <a:extLst>
              <a:ext uri="{FF2B5EF4-FFF2-40B4-BE49-F238E27FC236}">
                <a16:creationId xmlns:a16="http://schemas.microsoft.com/office/drawing/2014/main" id="{14A2723B-5B80-4373-AAA3-E155782233B3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1371600"/>
            <a:ext cx="381000" cy="381000"/>
            <a:chOff x="2928" y="1824"/>
            <a:chExt cx="240" cy="240"/>
          </a:xfrm>
        </p:grpSpPr>
        <p:sp>
          <p:nvSpPr>
            <p:cNvPr id="30778" name="Oval 17">
              <a:extLst>
                <a:ext uri="{FF2B5EF4-FFF2-40B4-BE49-F238E27FC236}">
                  <a16:creationId xmlns:a16="http://schemas.microsoft.com/office/drawing/2014/main" id="{40E92359-2258-4CBA-AD37-72BEB605A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824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79" name="Oval 18">
              <a:extLst>
                <a:ext uri="{FF2B5EF4-FFF2-40B4-BE49-F238E27FC236}">
                  <a16:creationId xmlns:a16="http://schemas.microsoft.com/office/drawing/2014/main" id="{30C92B7A-EEA3-4274-A007-A9BC84EED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1872"/>
              <a:ext cx="144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0735" name="Text Box 19">
            <a:extLst>
              <a:ext uri="{FF2B5EF4-FFF2-40B4-BE49-F238E27FC236}">
                <a16:creationId xmlns:a16="http://schemas.microsoft.com/office/drawing/2014/main" id="{A56F213B-24CB-4682-955E-CE78F1CEA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2133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1</a:t>
            </a:r>
          </a:p>
        </p:txBody>
      </p:sp>
      <p:sp>
        <p:nvSpPr>
          <p:cNvPr id="30736" name="Text Box 20">
            <a:extLst>
              <a:ext uri="{FF2B5EF4-FFF2-40B4-BE49-F238E27FC236}">
                <a16:creationId xmlns:a16="http://schemas.microsoft.com/office/drawing/2014/main" id="{A840557F-604F-426E-B582-BDDEACC6D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050" y="1600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2</a:t>
            </a:r>
          </a:p>
        </p:txBody>
      </p:sp>
      <p:sp>
        <p:nvSpPr>
          <p:cNvPr id="30737" name="Text Box 21">
            <a:extLst>
              <a:ext uri="{FF2B5EF4-FFF2-40B4-BE49-F238E27FC236}">
                <a16:creationId xmlns:a16="http://schemas.microsoft.com/office/drawing/2014/main" id="{8E8CB35A-E16A-4F7D-8B00-ACB1E098D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850" y="1600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3</a:t>
            </a:r>
          </a:p>
        </p:txBody>
      </p:sp>
      <p:sp>
        <p:nvSpPr>
          <p:cNvPr id="30738" name="Text Box 22">
            <a:extLst>
              <a:ext uri="{FF2B5EF4-FFF2-40B4-BE49-F238E27FC236}">
                <a16:creationId xmlns:a16="http://schemas.microsoft.com/office/drawing/2014/main" id="{721EAE7D-FD09-4B6A-A2C3-04151C3BA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667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4</a:t>
            </a:r>
          </a:p>
        </p:txBody>
      </p:sp>
      <p:grpSp>
        <p:nvGrpSpPr>
          <p:cNvPr id="30739" name="Group 23">
            <a:extLst>
              <a:ext uri="{FF2B5EF4-FFF2-40B4-BE49-F238E27FC236}">
                <a16:creationId xmlns:a16="http://schemas.microsoft.com/office/drawing/2014/main" id="{28FD42A0-11F8-47FA-A6E1-09DBCEFD9A82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4343400"/>
            <a:ext cx="533400" cy="533400"/>
            <a:chOff x="480" y="2448"/>
            <a:chExt cx="336" cy="336"/>
          </a:xfrm>
        </p:grpSpPr>
        <p:sp>
          <p:nvSpPr>
            <p:cNvPr id="30776" name="Oval 24">
              <a:extLst>
                <a:ext uri="{FF2B5EF4-FFF2-40B4-BE49-F238E27FC236}">
                  <a16:creationId xmlns:a16="http://schemas.microsoft.com/office/drawing/2014/main" id="{C8BCE0CE-88DF-43E1-BFEE-7784A125EB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544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77" name="Line 25">
              <a:extLst>
                <a:ext uri="{FF2B5EF4-FFF2-40B4-BE49-F238E27FC236}">
                  <a16:creationId xmlns:a16="http://schemas.microsoft.com/office/drawing/2014/main" id="{79CD1621-568E-4A02-B10A-7D07393390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2448"/>
              <a:ext cx="14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40" name="Text Box 26">
            <a:extLst>
              <a:ext uri="{FF2B5EF4-FFF2-40B4-BE49-F238E27FC236}">
                <a16:creationId xmlns:a16="http://schemas.microsoft.com/office/drawing/2014/main" id="{362126FA-E309-4229-A954-8AEEF7D2B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4800600"/>
            <a:ext cx="628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{1}</a:t>
            </a:r>
          </a:p>
        </p:txBody>
      </p:sp>
      <p:grpSp>
        <p:nvGrpSpPr>
          <p:cNvPr id="30741" name="Group 27">
            <a:extLst>
              <a:ext uri="{FF2B5EF4-FFF2-40B4-BE49-F238E27FC236}">
                <a16:creationId xmlns:a16="http://schemas.microsoft.com/office/drawing/2014/main" id="{B13C0D0E-A4F5-4399-8E52-C79C4C2692E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267200"/>
            <a:ext cx="1524000" cy="609600"/>
            <a:chOff x="624" y="2688"/>
            <a:chExt cx="960" cy="384"/>
          </a:xfrm>
        </p:grpSpPr>
        <p:sp>
          <p:nvSpPr>
            <p:cNvPr id="30773" name="Oval 28">
              <a:extLst>
                <a:ext uri="{FF2B5EF4-FFF2-40B4-BE49-F238E27FC236}">
                  <a16:creationId xmlns:a16="http://schemas.microsoft.com/office/drawing/2014/main" id="{027EC66B-82EA-486C-9C6A-2AD3E0D6C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832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74" name="Rectangle 29">
              <a:extLst>
                <a:ext uri="{FF2B5EF4-FFF2-40B4-BE49-F238E27FC236}">
                  <a16:creationId xmlns:a16="http://schemas.microsoft.com/office/drawing/2014/main" id="{981784BE-3A85-44CC-8CE7-C72D99BE0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688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chemeClr val="accent2"/>
                  </a:solidFill>
                  <a:latin typeface="Courier" pitchFamily="49" charset="0"/>
                </a:rPr>
                <a:t>M</a:t>
              </a:r>
            </a:p>
          </p:txBody>
        </p:sp>
        <p:sp>
          <p:nvSpPr>
            <p:cNvPr id="30775" name="Line 30">
              <a:extLst>
                <a:ext uri="{FF2B5EF4-FFF2-40B4-BE49-F238E27FC236}">
                  <a16:creationId xmlns:a16="http://schemas.microsoft.com/office/drawing/2014/main" id="{1AB1E740-6D1B-4D3F-B6CD-A4029A53EB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4" y="2976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42" name="Rectangle 31">
            <a:extLst>
              <a:ext uri="{FF2B5EF4-FFF2-40B4-BE49-F238E27FC236}">
                <a16:creationId xmlns:a16="http://schemas.microsoft.com/office/drawing/2014/main" id="{F267687A-D074-464C-A083-70AA200D9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76800"/>
            <a:ext cx="857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{2,4}</a:t>
            </a:r>
          </a:p>
        </p:txBody>
      </p:sp>
      <p:sp>
        <p:nvSpPr>
          <p:cNvPr id="30743" name="Freeform 32">
            <a:extLst>
              <a:ext uri="{FF2B5EF4-FFF2-40B4-BE49-F238E27FC236}">
                <a16:creationId xmlns:a16="http://schemas.microsoft.com/office/drawing/2014/main" id="{3E2EA613-A9BB-4F87-95D0-7DDF70D3759F}"/>
              </a:ext>
            </a:extLst>
          </p:cNvPr>
          <p:cNvSpPr>
            <a:spLocks/>
          </p:cNvSpPr>
          <p:nvPr/>
        </p:nvSpPr>
        <p:spPr bwMode="auto">
          <a:xfrm>
            <a:off x="1606550" y="2714625"/>
            <a:ext cx="563563" cy="604838"/>
          </a:xfrm>
          <a:custGeom>
            <a:avLst/>
            <a:gdLst>
              <a:gd name="T0" fmla="*/ 2147483647 w 355"/>
              <a:gd name="T1" fmla="*/ 2147483647 h 381"/>
              <a:gd name="T2" fmla="*/ 2147483647 w 355"/>
              <a:gd name="T3" fmla="*/ 2147483647 h 381"/>
              <a:gd name="T4" fmla="*/ 2147483647 w 355"/>
              <a:gd name="T5" fmla="*/ 2147483647 h 381"/>
              <a:gd name="T6" fmla="*/ 2147483647 w 355"/>
              <a:gd name="T7" fmla="*/ 2147483647 h 381"/>
              <a:gd name="T8" fmla="*/ 2147483647 w 355"/>
              <a:gd name="T9" fmla="*/ 0 h 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5"/>
              <a:gd name="T16" fmla="*/ 0 h 381"/>
              <a:gd name="T17" fmla="*/ 355 w 355"/>
              <a:gd name="T18" fmla="*/ 381 h 3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5" h="381">
                <a:moveTo>
                  <a:pt x="332" y="18"/>
                </a:moveTo>
                <a:cubicBezTo>
                  <a:pt x="328" y="66"/>
                  <a:pt x="355" y="250"/>
                  <a:pt x="312" y="306"/>
                </a:cubicBezTo>
                <a:cubicBezTo>
                  <a:pt x="268" y="361"/>
                  <a:pt x="115" y="381"/>
                  <a:pt x="69" y="353"/>
                </a:cubicBezTo>
                <a:cubicBezTo>
                  <a:pt x="22" y="324"/>
                  <a:pt x="0" y="191"/>
                  <a:pt x="29" y="133"/>
                </a:cubicBezTo>
                <a:cubicBezTo>
                  <a:pt x="57" y="74"/>
                  <a:pt x="196" y="27"/>
                  <a:pt x="241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Rectangle 33">
            <a:extLst>
              <a:ext uri="{FF2B5EF4-FFF2-40B4-BE49-F238E27FC236}">
                <a16:creationId xmlns:a16="http://schemas.microsoft.com/office/drawing/2014/main" id="{A87035C4-80D6-498B-AF97-C4E7BED42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048000"/>
            <a:ext cx="731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r</a:t>
            </a:r>
            <a:r>
              <a:rPr lang="en-US" altLang="en-US">
                <a:latin typeface="Courier" pitchFamily="49" charset="0"/>
              </a:rPr>
              <a:t>,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s</a:t>
            </a:r>
          </a:p>
        </p:txBody>
      </p:sp>
      <p:sp>
        <p:nvSpPr>
          <p:cNvPr id="30745" name="Text Box 34">
            <a:extLst>
              <a:ext uri="{FF2B5EF4-FFF2-40B4-BE49-F238E27FC236}">
                <a16:creationId xmlns:a16="http://schemas.microsoft.com/office/drawing/2014/main" id="{38F8E6A3-A025-4675-8201-E3D23BFB1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14400"/>
            <a:ext cx="4297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Conversion algorithm example:</a:t>
            </a:r>
          </a:p>
        </p:txBody>
      </p:sp>
      <p:grpSp>
        <p:nvGrpSpPr>
          <p:cNvPr id="30746" name="Group 35">
            <a:extLst>
              <a:ext uri="{FF2B5EF4-FFF2-40B4-BE49-F238E27FC236}">
                <a16:creationId xmlns:a16="http://schemas.microsoft.com/office/drawing/2014/main" id="{C6CFB085-C7BD-48A3-B298-1FE04CBC81E8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3886200"/>
            <a:ext cx="990600" cy="685800"/>
            <a:chOff x="1536" y="2448"/>
            <a:chExt cx="624" cy="432"/>
          </a:xfrm>
        </p:grpSpPr>
        <p:sp>
          <p:nvSpPr>
            <p:cNvPr id="30771" name="Line 36">
              <a:extLst>
                <a:ext uri="{FF2B5EF4-FFF2-40B4-BE49-F238E27FC236}">
                  <a16:creationId xmlns:a16="http://schemas.microsoft.com/office/drawing/2014/main" id="{701B0F05-787D-4D85-AEAE-27805582E7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36" y="2496"/>
              <a:ext cx="624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2" name="Rectangle 37">
              <a:extLst>
                <a:ext uri="{FF2B5EF4-FFF2-40B4-BE49-F238E27FC236}">
                  <a16:creationId xmlns:a16="http://schemas.microsoft.com/office/drawing/2014/main" id="{6B40CF35-C28F-4D2E-9141-AB8CD97D6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448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chemeClr val="accent2"/>
                  </a:solidFill>
                  <a:latin typeface="Courier" pitchFamily="49" charset="0"/>
                </a:rPr>
                <a:t>r</a:t>
              </a:r>
            </a:p>
          </p:txBody>
        </p:sp>
      </p:grpSp>
      <p:grpSp>
        <p:nvGrpSpPr>
          <p:cNvPr id="30747" name="Group 38">
            <a:extLst>
              <a:ext uri="{FF2B5EF4-FFF2-40B4-BE49-F238E27FC236}">
                <a16:creationId xmlns:a16="http://schemas.microsoft.com/office/drawing/2014/main" id="{37623DF3-18CA-4DFC-8C16-2AEB7A4EB845}"/>
              </a:ext>
            </a:extLst>
          </p:cNvPr>
          <p:cNvGrpSpPr>
            <a:grpSpLocks/>
          </p:cNvGrpSpPr>
          <p:nvPr/>
        </p:nvGrpSpPr>
        <p:grpSpPr bwMode="auto">
          <a:xfrm>
            <a:off x="3486150" y="3886200"/>
            <a:ext cx="4514850" cy="1993900"/>
            <a:chOff x="2292" y="2448"/>
            <a:chExt cx="2844" cy="1256"/>
          </a:xfrm>
        </p:grpSpPr>
        <p:sp>
          <p:nvSpPr>
            <p:cNvPr id="30767" name="Rectangle 39">
              <a:extLst>
                <a:ext uri="{FF2B5EF4-FFF2-40B4-BE49-F238E27FC236}">
                  <a16:creationId xmlns:a16="http://schemas.microsoft.com/office/drawing/2014/main" id="{8CB4D3B5-7BAE-4B5A-92F1-AEE747FF5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2" y="2448"/>
              <a:ext cx="5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{3,4}</a:t>
              </a:r>
            </a:p>
          </p:txBody>
        </p:sp>
        <p:sp>
          <p:nvSpPr>
            <p:cNvPr id="30768" name="Oval 40">
              <a:extLst>
                <a:ext uri="{FF2B5EF4-FFF2-40B4-BE49-F238E27FC236}">
                  <a16:creationId xmlns:a16="http://schemas.microsoft.com/office/drawing/2014/main" id="{9C433664-CF15-4B43-AFB7-976B899DD3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448"/>
              <a:ext cx="528" cy="288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69" name="Line 41">
              <a:extLst>
                <a:ext uri="{FF2B5EF4-FFF2-40B4-BE49-F238E27FC236}">
                  <a16:creationId xmlns:a16="http://schemas.microsoft.com/office/drawing/2014/main" id="{42D93615-7320-4467-BB84-85FE8279E6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2592"/>
              <a:ext cx="816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0" name="Text Box 42">
              <a:extLst>
                <a:ext uri="{FF2B5EF4-FFF2-40B4-BE49-F238E27FC236}">
                  <a16:creationId xmlns:a16="http://schemas.microsoft.com/office/drawing/2014/main" id="{B9B6A85D-2E2D-4996-B710-26A1320E7A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2496"/>
              <a:ext cx="1488" cy="1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rgbClr val="FF3300"/>
                  </a:solidFill>
                  <a:latin typeface="Times" panose="02020603050405020304" pitchFamily="18" charset="0"/>
                </a:rPr>
                <a:t>{2,4} --r--&gt;{3,4} </a:t>
              </a:r>
            </a:p>
            <a:p>
              <a:r>
                <a:rPr lang="en-US" altLang="en-US">
                  <a:solidFill>
                    <a:srgbClr val="FF3300"/>
                  </a:solidFill>
                  <a:latin typeface="Times" panose="02020603050405020304" pitchFamily="18" charset="0"/>
                </a:rPr>
                <a:t>because:</a:t>
              </a:r>
            </a:p>
            <a:p>
              <a:pPr lvl="1"/>
              <a:r>
                <a:rPr lang="en-US" altLang="en-US">
                  <a:solidFill>
                    <a:srgbClr val="FF3300"/>
                  </a:solidFill>
                  <a:latin typeface="Times" panose="02020603050405020304" pitchFamily="18" charset="0"/>
                </a:rPr>
                <a:t>2 --r--&gt; 3</a:t>
              </a:r>
            </a:p>
            <a:p>
              <a:pPr lvl="1"/>
              <a:r>
                <a:rPr lang="en-US" altLang="en-US">
                  <a:solidFill>
                    <a:srgbClr val="FF3300"/>
                  </a:solidFill>
                  <a:latin typeface="Times" panose="02020603050405020304" pitchFamily="18" charset="0"/>
                </a:rPr>
                <a:t>4 --r--&gt; 3</a:t>
              </a:r>
            </a:p>
            <a:p>
              <a:pPr lvl="1"/>
              <a:r>
                <a:rPr lang="en-US" altLang="en-US">
                  <a:solidFill>
                    <a:srgbClr val="FF3300"/>
                  </a:solidFill>
                  <a:latin typeface="Times" panose="02020603050405020304" pitchFamily="18" charset="0"/>
                </a:rPr>
                <a:t>4 --r--&gt; 4</a:t>
              </a:r>
            </a:p>
          </p:txBody>
        </p:sp>
      </p:grpSp>
      <p:grpSp>
        <p:nvGrpSpPr>
          <p:cNvPr id="30748" name="Group 43">
            <a:extLst>
              <a:ext uri="{FF2B5EF4-FFF2-40B4-BE49-F238E27FC236}">
                <a16:creationId xmlns:a16="http://schemas.microsoft.com/office/drawing/2014/main" id="{10701F8B-267E-4CA2-B03F-B0F5FA9D7FC8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498725"/>
            <a:ext cx="5715000" cy="1539875"/>
            <a:chOff x="2160" y="1574"/>
            <a:chExt cx="3600" cy="970"/>
          </a:xfrm>
        </p:grpSpPr>
        <p:grpSp>
          <p:nvGrpSpPr>
            <p:cNvPr id="30762" name="Group 44">
              <a:extLst>
                <a:ext uri="{FF2B5EF4-FFF2-40B4-BE49-F238E27FC236}">
                  <a16:creationId xmlns:a16="http://schemas.microsoft.com/office/drawing/2014/main" id="{1FEDF1D7-2412-4996-B692-E0548CDDC5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0" y="2304"/>
              <a:ext cx="240" cy="240"/>
              <a:chOff x="2928" y="1824"/>
              <a:chExt cx="240" cy="240"/>
            </a:xfrm>
          </p:grpSpPr>
          <p:sp>
            <p:nvSpPr>
              <p:cNvPr id="30765" name="Oval 45">
                <a:extLst>
                  <a:ext uri="{FF2B5EF4-FFF2-40B4-BE49-F238E27FC236}">
                    <a16:creationId xmlns:a16="http://schemas.microsoft.com/office/drawing/2014/main" id="{618F5F90-C05B-485E-AB80-263FB85296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824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766" name="Oval 46">
                <a:extLst>
                  <a:ext uri="{FF2B5EF4-FFF2-40B4-BE49-F238E27FC236}">
                    <a16:creationId xmlns:a16="http://schemas.microsoft.com/office/drawing/2014/main" id="{C945493F-8478-4953-9A29-8FF0181012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872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30763" name="Line 47">
              <a:extLst>
                <a:ext uri="{FF2B5EF4-FFF2-40B4-BE49-F238E27FC236}">
                  <a16:creationId xmlns:a16="http://schemas.microsoft.com/office/drawing/2014/main" id="{DE449EEA-4B9E-4A35-930F-DD8D1B6CED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1776"/>
              <a:ext cx="864" cy="52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4" name="Text Box 48">
              <a:extLst>
                <a:ext uri="{FF2B5EF4-FFF2-40B4-BE49-F238E27FC236}">
                  <a16:creationId xmlns:a16="http://schemas.microsoft.com/office/drawing/2014/main" id="{569A0DDB-E820-4589-9A9D-B2366647BB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4" y="1574"/>
              <a:ext cx="2506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rgbClr val="FF3300"/>
                  </a:solidFill>
                  <a:latin typeface="Times" panose="02020603050405020304" pitchFamily="18" charset="0"/>
                </a:rPr>
                <a:t>{3,4} is a final state because 3 is a final state</a:t>
              </a:r>
            </a:p>
          </p:txBody>
        </p:sp>
      </p:grpSp>
      <p:sp>
        <p:nvSpPr>
          <p:cNvPr id="30749" name="Rectangle 49">
            <a:extLst>
              <a:ext uri="{FF2B5EF4-FFF2-40B4-BE49-F238E27FC236}">
                <a16:creationId xmlns:a16="http://schemas.microsoft.com/office/drawing/2014/main" id="{B9FEFA7F-2F87-4487-9ABA-E6E2678F7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648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s</a:t>
            </a:r>
          </a:p>
        </p:txBody>
      </p:sp>
      <p:grpSp>
        <p:nvGrpSpPr>
          <p:cNvPr id="30750" name="Group 50">
            <a:extLst>
              <a:ext uri="{FF2B5EF4-FFF2-40B4-BE49-F238E27FC236}">
                <a16:creationId xmlns:a16="http://schemas.microsoft.com/office/drawing/2014/main" id="{8FDD913E-0323-4111-9B2F-4C41EBCDA8DB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4800600"/>
            <a:ext cx="1676400" cy="1219200"/>
            <a:chOff x="1584" y="3024"/>
            <a:chExt cx="1056" cy="768"/>
          </a:xfrm>
        </p:grpSpPr>
        <p:sp>
          <p:nvSpPr>
            <p:cNvPr id="30759" name="Line 51">
              <a:extLst>
                <a:ext uri="{FF2B5EF4-FFF2-40B4-BE49-F238E27FC236}">
                  <a16:creationId xmlns:a16="http://schemas.microsoft.com/office/drawing/2014/main" id="{1A643C3D-9802-4B9A-A938-573AD28ECB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024"/>
              <a:ext cx="57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0" name="Oval 52">
              <a:extLst>
                <a:ext uri="{FF2B5EF4-FFF2-40B4-BE49-F238E27FC236}">
                  <a16:creationId xmlns:a16="http://schemas.microsoft.com/office/drawing/2014/main" id="{FAE857D2-D0F8-4757-94BD-959BA9A452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312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61" name="Text Box 53">
              <a:extLst>
                <a:ext uri="{FF2B5EF4-FFF2-40B4-BE49-F238E27FC236}">
                  <a16:creationId xmlns:a16="http://schemas.microsoft.com/office/drawing/2014/main" id="{AD9320A9-4B31-405F-BBC6-4CFC453E9B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4" y="3504"/>
              <a:ext cx="39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{4}</a:t>
              </a:r>
            </a:p>
          </p:txBody>
        </p:sp>
      </p:grpSp>
      <p:sp>
        <p:nvSpPr>
          <p:cNvPr id="30751" name="Line 54">
            <a:extLst>
              <a:ext uri="{FF2B5EF4-FFF2-40B4-BE49-F238E27FC236}">
                <a16:creationId xmlns:a16="http://schemas.microsoft.com/office/drawing/2014/main" id="{48561E79-1D03-437B-8C62-ACDD191C33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2800" y="40386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2" name="Rectangle 55">
            <a:extLst>
              <a:ext uri="{FF2B5EF4-FFF2-40B4-BE49-F238E27FC236}">
                <a16:creationId xmlns:a16="http://schemas.microsoft.com/office/drawing/2014/main" id="{ABE5B79C-6E1C-4D86-9E83-1E2F93787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419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r</a:t>
            </a:r>
          </a:p>
        </p:txBody>
      </p:sp>
      <p:sp>
        <p:nvSpPr>
          <p:cNvPr id="30753" name="Freeform 56">
            <a:extLst>
              <a:ext uri="{FF2B5EF4-FFF2-40B4-BE49-F238E27FC236}">
                <a16:creationId xmlns:a16="http://schemas.microsoft.com/office/drawing/2014/main" id="{47CE839E-F104-4544-8AF2-4F2AA7F8437E}"/>
              </a:ext>
            </a:extLst>
          </p:cNvPr>
          <p:cNvSpPr>
            <a:spLocks/>
          </p:cNvSpPr>
          <p:nvPr/>
        </p:nvSpPr>
        <p:spPr bwMode="auto">
          <a:xfrm>
            <a:off x="2895600" y="5643563"/>
            <a:ext cx="563563" cy="604837"/>
          </a:xfrm>
          <a:custGeom>
            <a:avLst/>
            <a:gdLst>
              <a:gd name="T0" fmla="*/ 2147483647 w 355"/>
              <a:gd name="T1" fmla="*/ 2147483647 h 381"/>
              <a:gd name="T2" fmla="*/ 2147483647 w 355"/>
              <a:gd name="T3" fmla="*/ 2147483647 h 381"/>
              <a:gd name="T4" fmla="*/ 2147483647 w 355"/>
              <a:gd name="T5" fmla="*/ 2147483647 h 381"/>
              <a:gd name="T6" fmla="*/ 2147483647 w 355"/>
              <a:gd name="T7" fmla="*/ 2147483647 h 381"/>
              <a:gd name="T8" fmla="*/ 2147483647 w 355"/>
              <a:gd name="T9" fmla="*/ 0 h 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5"/>
              <a:gd name="T16" fmla="*/ 0 h 381"/>
              <a:gd name="T17" fmla="*/ 355 w 355"/>
              <a:gd name="T18" fmla="*/ 381 h 3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5" h="381">
                <a:moveTo>
                  <a:pt x="332" y="18"/>
                </a:moveTo>
                <a:cubicBezTo>
                  <a:pt x="328" y="66"/>
                  <a:pt x="355" y="250"/>
                  <a:pt x="312" y="306"/>
                </a:cubicBezTo>
                <a:cubicBezTo>
                  <a:pt x="268" y="361"/>
                  <a:pt x="115" y="381"/>
                  <a:pt x="69" y="353"/>
                </a:cubicBezTo>
                <a:cubicBezTo>
                  <a:pt x="22" y="324"/>
                  <a:pt x="0" y="191"/>
                  <a:pt x="29" y="133"/>
                </a:cubicBezTo>
                <a:cubicBezTo>
                  <a:pt x="57" y="74"/>
                  <a:pt x="196" y="27"/>
                  <a:pt x="241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4" name="Rectangle 57">
            <a:extLst>
              <a:ext uri="{FF2B5EF4-FFF2-40B4-BE49-F238E27FC236}">
                <a16:creationId xmlns:a16="http://schemas.microsoft.com/office/drawing/2014/main" id="{2ED19CC4-1690-4703-ACE9-BDAA5E237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60198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s</a:t>
            </a:r>
          </a:p>
        </p:txBody>
      </p:sp>
      <p:sp>
        <p:nvSpPr>
          <p:cNvPr id="30755" name="Freeform 58">
            <a:extLst>
              <a:ext uri="{FF2B5EF4-FFF2-40B4-BE49-F238E27FC236}">
                <a16:creationId xmlns:a16="http://schemas.microsoft.com/office/drawing/2014/main" id="{C97BA33D-C9CA-4141-8D89-3BA38AD6457B}"/>
              </a:ext>
            </a:extLst>
          </p:cNvPr>
          <p:cNvSpPr>
            <a:spLocks/>
          </p:cNvSpPr>
          <p:nvPr/>
        </p:nvSpPr>
        <p:spPr bwMode="auto">
          <a:xfrm>
            <a:off x="2959100" y="2995613"/>
            <a:ext cx="469900" cy="738187"/>
          </a:xfrm>
          <a:custGeom>
            <a:avLst/>
            <a:gdLst>
              <a:gd name="T0" fmla="*/ 2147483647 w 296"/>
              <a:gd name="T1" fmla="*/ 2147483647 h 465"/>
              <a:gd name="T2" fmla="*/ 2147483647 w 296"/>
              <a:gd name="T3" fmla="*/ 2147483647 h 465"/>
              <a:gd name="T4" fmla="*/ 2147483647 w 296"/>
              <a:gd name="T5" fmla="*/ 2147483647 h 465"/>
              <a:gd name="T6" fmla="*/ 2147483647 w 296"/>
              <a:gd name="T7" fmla="*/ 2147483647 h 465"/>
              <a:gd name="T8" fmla="*/ 0 60000 65536"/>
              <a:gd name="T9" fmla="*/ 0 60000 65536"/>
              <a:gd name="T10" fmla="*/ 0 60000 65536"/>
              <a:gd name="T11" fmla="*/ 0 60000 65536"/>
              <a:gd name="T12" fmla="*/ 0 w 296"/>
              <a:gd name="T13" fmla="*/ 0 h 465"/>
              <a:gd name="T14" fmla="*/ 296 w 296"/>
              <a:gd name="T15" fmla="*/ 465 h 4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6" h="465">
                <a:moveTo>
                  <a:pt x="200" y="465"/>
                </a:moveTo>
                <a:cubicBezTo>
                  <a:pt x="108" y="381"/>
                  <a:pt x="16" y="297"/>
                  <a:pt x="8" y="225"/>
                </a:cubicBezTo>
                <a:cubicBezTo>
                  <a:pt x="0" y="153"/>
                  <a:pt x="103" y="0"/>
                  <a:pt x="152" y="33"/>
                </a:cubicBezTo>
                <a:cubicBezTo>
                  <a:pt x="200" y="65"/>
                  <a:pt x="248" y="241"/>
                  <a:pt x="296" y="417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6" name="Rectangle 59">
            <a:extLst>
              <a:ext uri="{FF2B5EF4-FFF2-40B4-BE49-F238E27FC236}">
                <a16:creationId xmlns:a16="http://schemas.microsoft.com/office/drawing/2014/main" id="{6FC4C68C-5E70-4AB1-AAD3-B88CCCE88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743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r</a:t>
            </a:r>
          </a:p>
        </p:txBody>
      </p:sp>
      <p:sp>
        <p:nvSpPr>
          <p:cNvPr id="30757" name="Line 60">
            <a:extLst>
              <a:ext uri="{FF2B5EF4-FFF2-40B4-BE49-F238E27FC236}">
                <a16:creationId xmlns:a16="http://schemas.microsoft.com/office/drawing/2014/main" id="{B08DB46C-E929-499F-8BD3-D90A65029DA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0386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Rectangle 61">
            <a:extLst>
              <a:ext uri="{FF2B5EF4-FFF2-40B4-BE49-F238E27FC236}">
                <a16:creationId xmlns:a16="http://schemas.microsoft.com/office/drawing/2014/main" id="{B5ED4C46-555C-44F4-8137-8463DB2A2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419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14CFF00-7E30-4E1D-8853-EF45DBC28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 with 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/>
              <a:t> moves</a:t>
            </a:r>
          </a:p>
        </p:txBody>
      </p:sp>
      <p:sp>
        <p:nvSpPr>
          <p:cNvPr id="31747" name="Oval 3">
            <a:extLst>
              <a:ext uri="{FF2B5EF4-FFF2-40B4-BE49-F238E27FC236}">
                <a16:creationId xmlns:a16="http://schemas.microsoft.com/office/drawing/2014/main" id="{F501E8E4-0F7D-4B6D-831E-CDE7CC45D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5913" y="25908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1748" name="Group 4">
            <a:extLst>
              <a:ext uri="{FF2B5EF4-FFF2-40B4-BE49-F238E27FC236}">
                <a16:creationId xmlns:a16="http://schemas.microsoft.com/office/drawing/2014/main" id="{A523BED2-9204-4D18-AB6D-9FCF76205111}"/>
              </a:ext>
            </a:extLst>
          </p:cNvPr>
          <p:cNvGrpSpPr>
            <a:grpSpLocks/>
          </p:cNvGrpSpPr>
          <p:nvPr/>
        </p:nvGrpSpPr>
        <p:grpSpPr bwMode="auto">
          <a:xfrm>
            <a:off x="2449513" y="2438400"/>
            <a:ext cx="533400" cy="533400"/>
            <a:chOff x="480" y="2448"/>
            <a:chExt cx="336" cy="336"/>
          </a:xfrm>
        </p:grpSpPr>
        <p:sp>
          <p:nvSpPr>
            <p:cNvPr id="31775" name="Oval 5">
              <a:extLst>
                <a:ext uri="{FF2B5EF4-FFF2-40B4-BE49-F238E27FC236}">
                  <a16:creationId xmlns:a16="http://schemas.microsoft.com/office/drawing/2014/main" id="{B2F6307B-A448-4088-B24C-9385DFBE25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544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76" name="Line 6">
              <a:extLst>
                <a:ext uri="{FF2B5EF4-FFF2-40B4-BE49-F238E27FC236}">
                  <a16:creationId xmlns:a16="http://schemas.microsoft.com/office/drawing/2014/main" id="{04C2D908-4E44-41EA-8FE5-61B91EC4C1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2448"/>
              <a:ext cx="14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49" name="Rectangle 7">
            <a:extLst>
              <a:ext uri="{FF2B5EF4-FFF2-40B4-BE49-F238E27FC236}">
                <a16:creationId xmlns:a16="http://schemas.microsoft.com/office/drawing/2014/main" id="{A6E467CD-B6DE-4E72-AF2D-FA8627D84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713" y="23622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M</a:t>
            </a:r>
          </a:p>
        </p:txBody>
      </p:sp>
      <p:sp>
        <p:nvSpPr>
          <p:cNvPr id="31750" name="Line 8">
            <a:extLst>
              <a:ext uri="{FF2B5EF4-FFF2-40B4-BE49-F238E27FC236}">
                <a16:creationId xmlns:a16="http://schemas.microsoft.com/office/drawing/2014/main" id="{029042F4-8DB2-462D-933C-41A34AFFCA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2913" y="27432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9">
            <a:extLst>
              <a:ext uri="{FF2B5EF4-FFF2-40B4-BE49-F238E27FC236}">
                <a16:creationId xmlns:a16="http://schemas.microsoft.com/office/drawing/2014/main" id="{04D082F7-465D-433B-B8E4-5F9AED2BB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0" y="2362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r</a:t>
            </a:r>
          </a:p>
        </p:txBody>
      </p:sp>
      <p:sp>
        <p:nvSpPr>
          <p:cNvPr id="31752" name="Line 10">
            <a:extLst>
              <a:ext uri="{FF2B5EF4-FFF2-40B4-BE49-F238E27FC236}">
                <a16:creationId xmlns:a16="http://schemas.microsoft.com/office/drawing/2014/main" id="{E642119F-1C4A-43DD-8D86-3CD98E7D418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6913" y="2743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753" name="Group 11">
            <a:extLst>
              <a:ext uri="{FF2B5EF4-FFF2-40B4-BE49-F238E27FC236}">
                <a16:creationId xmlns:a16="http://schemas.microsoft.com/office/drawing/2014/main" id="{C8E4FE2C-7268-4E15-96B7-7421F9D0748A}"/>
              </a:ext>
            </a:extLst>
          </p:cNvPr>
          <p:cNvGrpSpPr>
            <a:grpSpLocks/>
          </p:cNvGrpSpPr>
          <p:nvPr/>
        </p:nvGrpSpPr>
        <p:grpSpPr bwMode="auto">
          <a:xfrm>
            <a:off x="5573713" y="2590800"/>
            <a:ext cx="381000" cy="381000"/>
            <a:chOff x="2928" y="1824"/>
            <a:chExt cx="240" cy="240"/>
          </a:xfrm>
        </p:grpSpPr>
        <p:sp>
          <p:nvSpPr>
            <p:cNvPr id="31773" name="Oval 12">
              <a:extLst>
                <a:ext uri="{FF2B5EF4-FFF2-40B4-BE49-F238E27FC236}">
                  <a16:creationId xmlns:a16="http://schemas.microsoft.com/office/drawing/2014/main" id="{369BABB5-1734-42A4-9C8C-26782546D4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824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74" name="Oval 13">
              <a:extLst>
                <a:ext uri="{FF2B5EF4-FFF2-40B4-BE49-F238E27FC236}">
                  <a16:creationId xmlns:a16="http://schemas.microsoft.com/office/drawing/2014/main" id="{DB6AF954-42B6-4D52-8221-441BE3D0B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1872"/>
              <a:ext cx="144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1754" name="Text Box 14">
            <a:extLst>
              <a:ext uri="{FF2B5EF4-FFF2-40B4-BE49-F238E27FC236}">
                <a16:creationId xmlns:a16="http://schemas.microsoft.com/office/drawing/2014/main" id="{2EC8E2C0-97B6-4F56-8F57-21AF7CC74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3" y="1155700"/>
            <a:ext cx="80660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(N)DFA-</a:t>
            </a:r>
            <a:r>
              <a:rPr lang="en-US" altLang="en-US">
                <a:latin typeface="Symbol" panose="05050102010706020507" pitchFamily="18" charset="2"/>
              </a:rPr>
              <a:t>e </a:t>
            </a:r>
            <a:r>
              <a:rPr lang="en-US" altLang="en-US">
                <a:latin typeface="Times" panose="02020603050405020304" pitchFamily="18" charset="0"/>
              </a:rPr>
              <a:t>automata are like (N)DFA. In an (N)DFA-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 we are allowed to have transitions which are “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-moves”.</a:t>
            </a:r>
          </a:p>
        </p:txBody>
      </p:sp>
      <p:sp>
        <p:nvSpPr>
          <p:cNvPr id="31755" name="Rectangle 15">
            <a:extLst>
              <a:ext uri="{FF2B5EF4-FFF2-40B4-BE49-F238E27FC236}">
                <a16:creationId xmlns:a16="http://schemas.microsoft.com/office/drawing/2014/main" id="{84CA3F62-CE85-4473-9BB8-EC212A5A3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5913" y="32766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31756" name="Text Box 16">
            <a:extLst>
              <a:ext uri="{FF2B5EF4-FFF2-40B4-BE49-F238E27FC236}">
                <a16:creationId xmlns:a16="http://schemas.microsoft.com/office/drawing/2014/main" id="{2B471514-54EF-4A69-97F2-4C8DA6BCE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81400"/>
            <a:ext cx="8321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Theorem:</a:t>
            </a:r>
            <a:r>
              <a:rPr lang="en-US" altLang="en-US">
                <a:latin typeface="Times" panose="02020603050405020304" pitchFamily="18" charset="0"/>
              </a:rPr>
              <a:t> every (N)DFA-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 can be converted into an equivalent NDFA (without 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-moves).</a:t>
            </a:r>
            <a:endParaRPr lang="en-US" altLang="en-US" b="1">
              <a:latin typeface="Times" panose="02020603050405020304" pitchFamily="18" charset="0"/>
            </a:endParaRPr>
          </a:p>
        </p:txBody>
      </p:sp>
      <p:sp>
        <p:nvSpPr>
          <p:cNvPr id="31757" name="Oval 17">
            <a:extLst>
              <a:ext uri="{FF2B5EF4-FFF2-40B4-BE49-F238E27FC236}">
                <a16:creationId xmlns:a16="http://schemas.microsoft.com/office/drawing/2014/main" id="{10F42A6E-CD18-4FCF-9086-99A2C5D53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13" y="53340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8" name="Line 18">
            <a:extLst>
              <a:ext uri="{FF2B5EF4-FFF2-40B4-BE49-F238E27FC236}">
                <a16:creationId xmlns:a16="http://schemas.microsoft.com/office/drawing/2014/main" id="{910847CE-0E50-4E5D-B079-3A557AE906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6713" y="5181600"/>
            <a:ext cx="2286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Rectangle 19">
            <a:extLst>
              <a:ext uri="{FF2B5EF4-FFF2-40B4-BE49-F238E27FC236}">
                <a16:creationId xmlns:a16="http://schemas.microsoft.com/office/drawing/2014/main" id="{3FC615D6-AB01-4975-9907-CBA9B8078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4913" y="51054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M</a:t>
            </a:r>
          </a:p>
        </p:txBody>
      </p:sp>
      <p:sp>
        <p:nvSpPr>
          <p:cNvPr id="31760" name="Line 20">
            <a:extLst>
              <a:ext uri="{FF2B5EF4-FFF2-40B4-BE49-F238E27FC236}">
                <a16:creationId xmlns:a16="http://schemas.microsoft.com/office/drawing/2014/main" id="{EA09B963-9129-4D12-8E71-CE1C27A001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0113" y="54864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21">
            <a:extLst>
              <a:ext uri="{FF2B5EF4-FFF2-40B4-BE49-F238E27FC236}">
                <a16:creationId xmlns:a16="http://schemas.microsoft.com/office/drawing/2014/main" id="{A8EB025C-E782-4A08-AC3F-325FD5256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0" y="51054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r</a:t>
            </a:r>
          </a:p>
        </p:txBody>
      </p:sp>
      <p:sp>
        <p:nvSpPr>
          <p:cNvPr id="31762" name="Line 22">
            <a:extLst>
              <a:ext uri="{FF2B5EF4-FFF2-40B4-BE49-F238E27FC236}">
                <a16:creationId xmlns:a16="http://schemas.microsoft.com/office/drawing/2014/main" id="{881C81F4-7549-4526-A52E-0E095A1CAA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64113" y="54864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Freeform 23">
            <a:extLst>
              <a:ext uri="{FF2B5EF4-FFF2-40B4-BE49-F238E27FC236}">
                <a16:creationId xmlns:a16="http://schemas.microsoft.com/office/drawing/2014/main" id="{C25E5FCD-3165-480B-A657-1E521D1CC15C}"/>
              </a:ext>
            </a:extLst>
          </p:cNvPr>
          <p:cNvSpPr>
            <a:spLocks/>
          </p:cNvSpPr>
          <p:nvPr/>
        </p:nvSpPr>
        <p:spPr bwMode="auto">
          <a:xfrm>
            <a:off x="2906713" y="2895600"/>
            <a:ext cx="2819400" cy="469900"/>
          </a:xfrm>
          <a:custGeom>
            <a:avLst/>
            <a:gdLst>
              <a:gd name="T0" fmla="*/ 2147483647 w 1776"/>
              <a:gd name="T1" fmla="*/ 2147483647 h 296"/>
              <a:gd name="T2" fmla="*/ 2147483647 w 1776"/>
              <a:gd name="T3" fmla="*/ 2147483647 h 296"/>
              <a:gd name="T4" fmla="*/ 0 w 1776"/>
              <a:gd name="T5" fmla="*/ 0 h 296"/>
              <a:gd name="T6" fmla="*/ 0 60000 65536"/>
              <a:gd name="T7" fmla="*/ 0 60000 65536"/>
              <a:gd name="T8" fmla="*/ 0 60000 65536"/>
              <a:gd name="T9" fmla="*/ 0 w 1776"/>
              <a:gd name="T10" fmla="*/ 0 h 296"/>
              <a:gd name="T11" fmla="*/ 1776 w 1776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76" h="296">
                <a:moveTo>
                  <a:pt x="1776" y="48"/>
                </a:moveTo>
                <a:cubicBezTo>
                  <a:pt x="1468" y="172"/>
                  <a:pt x="1160" y="296"/>
                  <a:pt x="864" y="288"/>
                </a:cubicBezTo>
                <a:cubicBezTo>
                  <a:pt x="568" y="280"/>
                  <a:pt x="284" y="140"/>
                  <a:pt x="0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Text Box 24">
            <a:extLst>
              <a:ext uri="{FF2B5EF4-FFF2-40B4-BE49-F238E27FC236}">
                <a16:creationId xmlns:a16="http://schemas.microsoft.com/office/drawing/2014/main" id="{93AB4D7C-0F07-4C46-948A-39E1BC671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892300"/>
            <a:ext cx="3336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M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r </a:t>
            </a:r>
            <a:r>
              <a:rPr lang="en-US" altLang="en-US">
                <a:solidFill>
                  <a:schemeClr val="tx2"/>
                </a:solidFill>
                <a:latin typeface="Courier" pitchFamily="49" charset="0"/>
              </a:rPr>
              <a:t>(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M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r</a:t>
            </a:r>
            <a:r>
              <a:rPr lang="en-US" altLang="en-US">
                <a:latin typeface="Courier" pitchFamily="49" charset="0"/>
              </a:rPr>
              <a:t>)*</a:t>
            </a:r>
          </a:p>
        </p:txBody>
      </p:sp>
      <p:sp>
        <p:nvSpPr>
          <p:cNvPr id="31765" name="Freeform 25">
            <a:extLst>
              <a:ext uri="{FF2B5EF4-FFF2-40B4-BE49-F238E27FC236}">
                <a16:creationId xmlns:a16="http://schemas.microsoft.com/office/drawing/2014/main" id="{1D52A74F-125A-4904-9CDC-61833DA10CA3}"/>
              </a:ext>
            </a:extLst>
          </p:cNvPr>
          <p:cNvSpPr>
            <a:spLocks/>
          </p:cNvSpPr>
          <p:nvPr/>
        </p:nvSpPr>
        <p:spPr bwMode="auto">
          <a:xfrm>
            <a:off x="3440113" y="5638800"/>
            <a:ext cx="1143000" cy="152400"/>
          </a:xfrm>
          <a:custGeom>
            <a:avLst/>
            <a:gdLst>
              <a:gd name="T0" fmla="*/ 2147483647 w 720"/>
              <a:gd name="T1" fmla="*/ 0 h 96"/>
              <a:gd name="T2" fmla="*/ 2147483647 w 720"/>
              <a:gd name="T3" fmla="*/ 2147483647 h 96"/>
              <a:gd name="T4" fmla="*/ 0 w 720"/>
              <a:gd name="T5" fmla="*/ 0 h 96"/>
              <a:gd name="T6" fmla="*/ 0 60000 65536"/>
              <a:gd name="T7" fmla="*/ 0 60000 65536"/>
              <a:gd name="T8" fmla="*/ 0 60000 65536"/>
              <a:gd name="T9" fmla="*/ 0 w 720"/>
              <a:gd name="T10" fmla="*/ 0 h 96"/>
              <a:gd name="T11" fmla="*/ 720 w 720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96">
                <a:moveTo>
                  <a:pt x="720" y="0"/>
                </a:moveTo>
                <a:cubicBezTo>
                  <a:pt x="588" y="48"/>
                  <a:pt x="456" y="96"/>
                  <a:pt x="336" y="96"/>
                </a:cubicBezTo>
                <a:cubicBezTo>
                  <a:pt x="216" y="96"/>
                  <a:pt x="108" y="48"/>
                  <a:pt x="0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Rectangle 26">
            <a:extLst>
              <a:ext uri="{FF2B5EF4-FFF2-40B4-BE49-F238E27FC236}">
                <a16:creationId xmlns:a16="http://schemas.microsoft.com/office/drawing/2014/main" id="{8930B21A-AC1B-49FE-A6BA-68D4179E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3513" y="56388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r</a:t>
            </a:r>
          </a:p>
        </p:txBody>
      </p:sp>
      <p:sp>
        <p:nvSpPr>
          <p:cNvPr id="31767" name="Oval 27">
            <a:extLst>
              <a:ext uri="{FF2B5EF4-FFF2-40B4-BE49-F238E27FC236}">
                <a16:creationId xmlns:a16="http://schemas.microsoft.com/office/drawing/2014/main" id="{FA87C3AB-982E-4478-A15F-E30ED2442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53340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8" name="Rectangle 28">
            <a:extLst>
              <a:ext uri="{FF2B5EF4-FFF2-40B4-BE49-F238E27FC236}">
                <a16:creationId xmlns:a16="http://schemas.microsoft.com/office/drawing/2014/main" id="{DA157C03-46BD-4E33-8B3A-28ABE623A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5113" y="57150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M</a:t>
            </a:r>
          </a:p>
        </p:txBody>
      </p:sp>
      <p:sp>
        <p:nvSpPr>
          <p:cNvPr id="31769" name="Freeform 29">
            <a:extLst>
              <a:ext uri="{FF2B5EF4-FFF2-40B4-BE49-F238E27FC236}">
                <a16:creationId xmlns:a16="http://schemas.microsoft.com/office/drawing/2014/main" id="{232CFD14-80CF-4A01-87C4-60285AD0886E}"/>
              </a:ext>
            </a:extLst>
          </p:cNvPr>
          <p:cNvSpPr>
            <a:spLocks/>
          </p:cNvSpPr>
          <p:nvPr/>
        </p:nvSpPr>
        <p:spPr bwMode="auto">
          <a:xfrm>
            <a:off x="4964113" y="5638800"/>
            <a:ext cx="1143000" cy="152400"/>
          </a:xfrm>
          <a:custGeom>
            <a:avLst/>
            <a:gdLst>
              <a:gd name="T0" fmla="*/ 2147483647 w 720"/>
              <a:gd name="T1" fmla="*/ 0 h 96"/>
              <a:gd name="T2" fmla="*/ 2147483647 w 720"/>
              <a:gd name="T3" fmla="*/ 2147483647 h 96"/>
              <a:gd name="T4" fmla="*/ 0 w 720"/>
              <a:gd name="T5" fmla="*/ 0 h 96"/>
              <a:gd name="T6" fmla="*/ 0 60000 65536"/>
              <a:gd name="T7" fmla="*/ 0 60000 65536"/>
              <a:gd name="T8" fmla="*/ 0 60000 65536"/>
              <a:gd name="T9" fmla="*/ 0 w 720"/>
              <a:gd name="T10" fmla="*/ 0 h 96"/>
              <a:gd name="T11" fmla="*/ 720 w 720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96">
                <a:moveTo>
                  <a:pt x="720" y="0"/>
                </a:moveTo>
                <a:cubicBezTo>
                  <a:pt x="588" y="48"/>
                  <a:pt x="456" y="96"/>
                  <a:pt x="336" y="96"/>
                </a:cubicBezTo>
                <a:cubicBezTo>
                  <a:pt x="216" y="96"/>
                  <a:pt x="108" y="48"/>
                  <a:pt x="0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770" name="Group 30">
            <a:extLst>
              <a:ext uri="{FF2B5EF4-FFF2-40B4-BE49-F238E27FC236}">
                <a16:creationId xmlns:a16="http://schemas.microsoft.com/office/drawing/2014/main" id="{810A3083-9B49-4A56-BC90-EAEDF0748D6C}"/>
              </a:ext>
            </a:extLst>
          </p:cNvPr>
          <p:cNvGrpSpPr>
            <a:grpSpLocks/>
          </p:cNvGrpSpPr>
          <p:nvPr/>
        </p:nvGrpSpPr>
        <p:grpSpPr bwMode="auto">
          <a:xfrm>
            <a:off x="6030913" y="5334000"/>
            <a:ext cx="381000" cy="381000"/>
            <a:chOff x="2928" y="1824"/>
            <a:chExt cx="240" cy="240"/>
          </a:xfrm>
        </p:grpSpPr>
        <p:sp>
          <p:nvSpPr>
            <p:cNvPr id="31771" name="Oval 31">
              <a:extLst>
                <a:ext uri="{FF2B5EF4-FFF2-40B4-BE49-F238E27FC236}">
                  <a16:creationId xmlns:a16="http://schemas.microsoft.com/office/drawing/2014/main" id="{1CF0BF32-DEE7-4E8F-8BC2-F495A84C1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824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72" name="Oval 32">
              <a:extLst>
                <a:ext uri="{FF2B5EF4-FFF2-40B4-BE49-F238E27FC236}">
                  <a16:creationId xmlns:a16="http://schemas.microsoft.com/office/drawing/2014/main" id="{55AC3649-C720-4ECA-8B0E-A17984D3BA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1872"/>
              <a:ext cx="144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B9FEF36-91AF-41FB-BBAE-CBC1F0FF1B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z="4000"/>
              <a:t>Quick review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86427B4-C5AF-41D6-8A32-4E6A342A66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762000"/>
            <a:ext cx="8610600" cy="5410200"/>
          </a:xfrm>
        </p:spPr>
        <p:txBody>
          <a:bodyPr/>
          <a:lstStyle/>
          <a:p>
            <a:pPr eaLnBrk="1" hangingPunct="1"/>
            <a:r>
              <a:rPr lang="en-US" altLang="en-US" sz="2000"/>
              <a:t>Syntactic analysis</a:t>
            </a:r>
          </a:p>
          <a:p>
            <a:pPr lvl="1" eaLnBrk="1" hangingPunct="1"/>
            <a:r>
              <a:rPr lang="en-US" altLang="en-US" sz="2000"/>
              <a:t>Prepare the grammar</a:t>
            </a:r>
          </a:p>
          <a:p>
            <a:pPr lvl="2" eaLnBrk="1" hangingPunct="1"/>
            <a:r>
              <a:rPr lang="en-US" altLang="en-US" sz="1800"/>
              <a:t>Grammar transformations</a:t>
            </a:r>
          </a:p>
          <a:p>
            <a:pPr lvl="3" eaLnBrk="1" hangingPunct="1"/>
            <a:r>
              <a:rPr lang="en-US" altLang="en-US" sz="1600"/>
              <a:t>Left-factoring</a:t>
            </a:r>
          </a:p>
          <a:p>
            <a:pPr lvl="3" eaLnBrk="1" hangingPunct="1"/>
            <a:r>
              <a:rPr lang="en-US" altLang="en-US" sz="1600"/>
              <a:t>Left-recursion removal</a:t>
            </a:r>
          </a:p>
          <a:p>
            <a:pPr lvl="3" eaLnBrk="1" hangingPunct="1"/>
            <a:r>
              <a:rPr lang="en-US" altLang="en-US" sz="1600"/>
              <a:t>Substitution</a:t>
            </a:r>
          </a:p>
          <a:p>
            <a:pPr lvl="1" eaLnBrk="1" hangingPunct="1"/>
            <a:r>
              <a:rPr lang="en-US" altLang="en-US" sz="2000"/>
              <a:t>(Lexical analysis)</a:t>
            </a:r>
          </a:p>
          <a:p>
            <a:pPr lvl="2" eaLnBrk="1" hangingPunct="1"/>
            <a:r>
              <a:rPr lang="en-US" altLang="en-US" sz="1800"/>
              <a:t>This lecture</a:t>
            </a:r>
          </a:p>
          <a:p>
            <a:pPr lvl="1" eaLnBrk="1" hangingPunct="1"/>
            <a:r>
              <a:rPr lang="en-US" altLang="en-US" sz="2000"/>
              <a:t>Parsing - Phrase structure analysis</a:t>
            </a:r>
          </a:p>
          <a:p>
            <a:pPr lvl="2" eaLnBrk="1" hangingPunct="1"/>
            <a:r>
              <a:rPr lang="en-US" altLang="en-US" sz="1800"/>
              <a:t>Group words into sentences, paragraphs and complete programs</a:t>
            </a:r>
          </a:p>
          <a:p>
            <a:pPr lvl="2" eaLnBrk="1" hangingPunct="1"/>
            <a:r>
              <a:rPr lang="en-US" altLang="en-US" sz="1800"/>
              <a:t>Top-Down and Bottom-Up</a:t>
            </a:r>
          </a:p>
          <a:p>
            <a:pPr lvl="2" eaLnBrk="1" hangingPunct="1"/>
            <a:r>
              <a:rPr lang="en-US" altLang="en-US" sz="1800"/>
              <a:t>Recursive Decent Parser</a:t>
            </a:r>
          </a:p>
          <a:p>
            <a:pPr lvl="2" eaLnBrk="1" hangingPunct="1"/>
            <a:r>
              <a:rPr lang="en-US" altLang="en-US" sz="1800"/>
              <a:t>Construction of AST</a:t>
            </a:r>
          </a:p>
        </p:txBody>
      </p:sp>
      <p:sp>
        <p:nvSpPr>
          <p:cNvPr id="510980" name="Text Box 4">
            <a:extLst>
              <a:ext uri="{FF2B5EF4-FFF2-40B4-BE49-F238E27FC236}">
                <a16:creationId xmlns:a16="http://schemas.microsoft.com/office/drawing/2014/main" id="{20DCA03C-86AA-4E8F-BE23-27685B79B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80013"/>
            <a:ext cx="74342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latin typeface="Tw Cen MT" panose="020B0602020104020603" pitchFamily="34" charset="0"/>
              </a:rPr>
              <a:t>Note:</a:t>
            </a:r>
            <a:r>
              <a:rPr lang="en-US" altLang="en-US" sz="1600">
                <a:latin typeface="Tw Cen MT" panose="020B0602020104020603" pitchFamily="34" charset="0"/>
              </a:rPr>
              <a:t> You will need (at least) two grammars</a:t>
            </a:r>
          </a:p>
          <a:p>
            <a:pPr lvl="2">
              <a:buFontTx/>
              <a:buChar char="•"/>
            </a:pPr>
            <a:r>
              <a:rPr lang="en-US" altLang="en-US" sz="1600">
                <a:latin typeface="Tw Cen MT" panose="020B0602020104020603" pitchFamily="34" charset="0"/>
              </a:rPr>
              <a:t>One for Humans to read and understand </a:t>
            </a:r>
          </a:p>
          <a:p>
            <a:pPr lvl="2">
              <a:buFontTx/>
              <a:buChar char="•"/>
            </a:pPr>
            <a:r>
              <a:rPr lang="en-US" altLang="en-US" sz="1600">
                <a:latin typeface="Tw Cen MT" panose="020B0602020104020603" pitchFamily="34" charset="0"/>
              </a:rPr>
              <a:t>(may be ambiguous, left recursive, have more productions than necessary, …)</a:t>
            </a:r>
          </a:p>
          <a:p>
            <a:pPr lvl="2">
              <a:buFontTx/>
              <a:buChar char="•"/>
            </a:pPr>
            <a:r>
              <a:rPr lang="en-US" altLang="en-US" sz="1600">
                <a:latin typeface="Tw Cen MT" panose="020B0602020104020603" pitchFamily="34" charset="0"/>
              </a:rPr>
              <a:t>One for constructing the parser</a:t>
            </a:r>
            <a:endParaRPr lang="en-GB" altLang="en-US" sz="1800">
              <a:latin typeface="Tw Cen MT" panose="020B06020201040206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98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7FEF658-ED02-452F-B38A-20DD82680C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 with 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/>
              <a:t> moves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3F096FBB-BC31-47B9-9ACB-2F0A279B7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321675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Theorem:</a:t>
            </a:r>
            <a:r>
              <a:rPr lang="en-US" altLang="en-US">
                <a:latin typeface="Times" panose="02020603050405020304" pitchFamily="18" charset="0"/>
              </a:rPr>
              <a:t> every (N)DFA-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 can be converted into an equivalent NDFA (without 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-moves).</a:t>
            </a:r>
          </a:p>
          <a:p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 b="1">
                <a:latin typeface="Times" panose="02020603050405020304" pitchFamily="18" charset="0"/>
              </a:rPr>
              <a:t>Algorithm:</a:t>
            </a:r>
          </a:p>
          <a:p>
            <a:r>
              <a:rPr lang="en-US" altLang="en-US">
                <a:latin typeface="Times" panose="02020603050405020304" pitchFamily="18" charset="0"/>
              </a:rPr>
              <a:t>1) converting states into final states:</a:t>
            </a:r>
          </a:p>
          <a:p>
            <a:r>
              <a:rPr lang="en-US" altLang="en-US">
                <a:latin typeface="Times" panose="02020603050405020304" pitchFamily="18" charset="0"/>
              </a:rPr>
              <a:t>if a final state can be reached from</a:t>
            </a:r>
            <a:br>
              <a:rPr lang="en-US" altLang="en-US">
                <a:latin typeface="Times" panose="02020603050405020304" pitchFamily="18" charset="0"/>
              </a:rPr>
            </a:br>
            <a:r>
              <a:rPr lang="en-US" altLang="en-US">
                <a:latin typeface="Times" panose="02020603050405020304" pitchFamily="18" charset="0"/>
              </a:rPr>
              <a:t>a state S using an 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-transition</a:t>
            </a:r>
          </a:p>
          <a:p>
            <a:r>
              <a:rPr lang="en-US" altLang="en-US">
                <a:latin typeface="Times" panose="02020603050405020304" pitchFamily="18" charset="0"/>
              </a:rPr>
              <a:t>convert it into a final state.</a:t>
            </a:r>
          </a:p>
        </p:txBody>
      </p:sp>
      <p:sp>
        <p:nvSpPr>
          <p:cNvPr id="32772" name="Oval 4">
            <a:extLst>
              <a:ext uri="{FF2B5EF4-FFF2-40B4-BE49-F238E27FC236}">
                <a16:creationId xmlns:a16="http://schemas.microsoft.com/office/drawing/2014/main" id="{5828F803-6F29-417A-807C-98C15D98E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5146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3" name="Line 5">
            <a:extLst>
              <a:ext uri="{FF2B5EF4-FFF2-40B4-BE49-F238E27FC236}">
                <a16:creationId xmlns:a16="http://schemas.microsoft.com/office/drawing/2014/main" id="{6A3B4A52-A5D9-4D28-8CCB-44B0B985A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6670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774" name="Group 6">
            <a:extLst>
              <a:ext uri="{FF2B5EF4-FFF2-40B4-BE49-F238E27FC236}">
                <a16:creationId xmlns:a16="http://schemas.microsoft.com/office/drawing/2014/main" id="{4AF32D11-E2C4-4311-85F4-5864AE39082E}"/>
              </a:ext>
            </a:extLst>
          </p:cNvPr>
          <p:cNvGrpSpPr>
            <a:grpSpLocks/>
          </p:cNvGrpSpPr>
          <p:nvPr/>
        </p:nvGrpSpPr>
        <p:grpSpPr bwMode="auto">
          <a:xfrm>
            <a:off x="7086600" y="2514600"/>
            <a:ext cx="381000" cy="381000"/>
            <a:chOff x="2928" y="1824"/>
            <a:chExt cx="240" cy="240"/>
          </a:xfrm>
        </p:grpSpPr>
        <p:sp>
          <p:nvSpPr>
            <p:cNvPr id="32793" name="Oval 7">
              <a:extLst>
                <a:ext uri="{FF2B5EF4-FFF2-40B4-BE49-F238E27FC236}">
                  <a16:creationId xmlns:a16="http://schemas.microsoft.com/office/drawing/2014/main" id="{169206F2-3C77-446E-881B-346032B9B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824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94" name="Oval 8">
              <a:extLst>
                <a:ext uri="{FF2B5EF4-FFF2-40B4-BE49-F238E27FC236}">
                  <a16:creationId xmlns:a16="http://schemas.microsoft.com/office/drawing/2014/main" id="{D04BDD64-F5E1-40D4-8B37-72A306C2C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1872"/>
              <a:ext cx="144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2775" name="Rectangle 9">
            <a:extLst>
              <a:ext uri="{FF2B5EF4-FFF2-40B4-BE49-F238E27FC236}">
                <a16:creationId xmlns:a16="http://schemas.microsoft.com/office/drawing/2014/main" id="{66CF7A73-7041-4151-B511-17E38FF42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2860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32776" name="Oval 10">
            <a:extLst>
              <a:ext uri="{FF2B5EF4-FFF2-40B4-BE49-F238E27FC236}">
                <a16:creationId xmlns:a16="http://schemas.microsoft.com/office/drawing/2014/main" id="{7BC57EEC-4F16-44FC-8864-F078BD3AD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362200"/>
            <a:ext cx="838200" cy="7620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7" name="Rectangle 11">
            <a:extLst>
              <a:ext uri="{FF2B5EF4-FFF2-40B4-BE49-F238E27FC236}">
                <a16:creationId xmlns:a16="http://schemas.microsoft.com/office/drawing/2014/main" id="{569F3658-2013-4DCA-BACB-76A7300EE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905000"/>
            <a:ext cx="312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convert into a final state</a:t>
            </a:r>
          </a:p>
        </p:txBody>
      </p:sp>
      <p:sp>
        <p:nvSpPr>
          <p:cNvPr id="32778" name="Text Box 12">
            <a:extLst>
              <a:ext uri="{FF2B5EF4-FFF2-40B4-BE49-F238E27FC236}">
                <a16:creationId xmlns:a16="http://schemas.microsoft.com/office/drawing/2014/main" id="{2C7CA747-BBFB-4931-8AB1-9371ADAE3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114800"/>
            <a:ext cx="68532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Repeat this rule until no more states can be converted. </a:t>
            </a:r>
          </a:p>
          <a:p>
            <a:r>
              <a:rPr lang="en-US" altLang="en-US">
                <a:latin typeface="Times" panose="02020603050405020304" pitchFamily="18" charset="0"/>
              </a:rPr>
              <a:t>For example:</a:t>
            </a:r>
          </a:p>
        </p:txBody>
      </p:sp>
      <p:sp>
        <p:nvSpPr>
          <p:cNvPr id="32779" name="Oval 13">
            <a:extLst>
              <a:ext uri="{FF2B5EF4-FFF2-40B4-BE49-F238E27FC236}">
                <a16:creationId xmlns:a16="http://schemas.microsoft.com/office/drawing/2014/main" id="{59F36BF1-386B-41A1-8F8D-B85C308C9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4102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0" name="Line 14">
            <a:extLst>
              <a:ext uri="{FF2B5EF4-FFF2-40B4-BE49-F238E27FC236}">
                <a16:creationId xmlns:a16="http://schemas.microsoft.com/office/drawing/2014/main" id="{9FE3C9E1-3692-41C4-A581-D99C01D3AA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55626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781" name="Group 15">
            <a:extLst>
              <a:ext uri="{FF2B5EF4-FFF2-40B4-BE49-F238E27FC236}">
                <a16:creationId xmlns:a16="http://schemas.microsoft.com/office/drawing/2014/main" id="{CFF039A7-0ADA-43BE-B139-B64B252C9DEA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5410200"/>
            <a:ext cx="381000" cy="381000"/>
            <a:chOff x="2928" y="1824"/>
            <a:chExt cx="240" cy="240"/>
          </a:xfrm>
        </p:grpSpPr>
        <p:sp>
          <p:nvSpPr>
            <p:cNvPr id="32791" name="Oval 16">
              <a:extLst>
                <a:ext uri="{FF2B5EF4-FFF2-40B4-BE49-F238E27FC236}">
                  <a16:creationId xmlns:a16="http://schemas.microsoft.com/office/drawing/2014/main" id="{5693D846-7A76-4C43-809B-BBF7DB7F39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824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92" name="Oval 17">
              <a:extLst>
                <a:ext uri="{FF2B5EF4-FFF2-40B4-BE49-F238E27FC236}">
                  <a16:creationId xmlns:a16="http://schemas.microsoft.com/office/drawing/2014/main" id="{7AA4B431-CDED-4C7A-8D2B-DA4824CCF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1872"/>
              <a:ext cx="144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2782" name="Rectangle 18">
            <a:extLst>
              <a:ext uri="{FF2B5EF4-FFF2-40B4-BE49-F238E27FC236}">
                <a16:creationId xmlns:a16="http://schemas.microsoft.com/office/drawing/2014/main" id="{09DE1368-C104-4B0D-9F4F-28359AE41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1816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32783" name="Oval 19">
            <a:extLst>
              <a:ext uri="{FF2B5EF4-FFF2-40B4-BE49-F238E27FC236}">
                <a16:creationId xmlns:a16="http://schemas.microsoft.com/office/drawing/2014/main" id="{763FAFA8-24DC-4692-88B4-106399787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257800"/>
            <a:ext cx="838200" cy="7620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4" name="Rectangle 20">
            <a:extLst>
              <a:ext uri="{FF2B5EF4-FFF2-40B4-BE49-F238E27FC236}">
                <a16:creationId xmlns:a16="http://schemas.microsoft.com/office/drawing/2014/main" id="{5B34E984-BE70-4DED-8502-B44C6274B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800600"/>
            <a:ext cx="312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convert into a final state</a:t>
            </a:r>
          </a:p>
        </p:txBody>
      </p:sp>
      <p:sp>
        <p:nvSpPr>
          <p:cNvPr id="32785" name="Oval 21">
            <a:extLst>
              <a:ext uri="{FF2B5EF4-FFF2-40B4-BE49-F238E27FC236}">
                <a16:creationId xmlns:a16="http://schemas.microsoft.com/office/drawing/2014/main" id="{54953D14-64AC-4DEC-9865-9B6DA4955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4102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6" name="Line 22">
            <a:extLst>
              <a:ext uri="{FF2B5EF4-FFF2-40B4-BE49-F238E27FC236}">
                <a16:creationId xmlns:a16="http://schemas.microsoft.com/office/drawing/2014/main" id="{B2418FBC-F572-4E28-A07C-23DB45FCC6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5626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Rectangle 23">
            <a:extLst>
              <a:ext uri="{FF2B5EF4-FFF2-40B4-BE49-F238E27FC236}">
                <a16:creationId xmlns:a16="http://schemas.microsoft.com/office/drawing/2014/main" id="{A33D99D5-C8B1-4149-A457-B3FE64C2E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1816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32788" name="Oval 24">
            <a:extLst>
              <a:ext uri="{FF2B5EF4-FFF2-40B4-BE49-F238E27FC236}">
                <a16:creationId xmlns:a16="http://schemas.microsoft.com/office/drawing/2014/main" id="{149ACE14-37F9-4992-A67E-7FBE9AC9C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257800"/>
            <a:ext cx="838200" cy="7620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9" name="Rectangle 25">
            <a:extLst>
              <a:ext uri="{FF2B5EF4-FFF2-40B4-BE49-F238E27FC236}">
                <a16:creationId xmlns:a16="http://schemas.microsoft.com/office/drawing/2014/main" id="{988FD862-7A65-4EB1-922F-A9D6A918C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867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1</a:t>
            </a:r>
          </a:p>
        </p:txBody>
      </p:sp>
      <p:sp>
        <p:nvSpPr>
          <p:cNvPr id="32790" name="Rectangle 26">
            <a:extLst>
              <a:ext uri="{FF2B5EF4-FFF2-40B4-BE49-F238E27FC236}">
                <a16:creationId xmlns:a16="http://schemas.microsoft.com/office/drawing/2014/main" id="{81A73926-AFB4-4BA4-8D55-2E894D2BC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867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2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1B7A086-C672-48A8-9854-C185F8898A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 with 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/>
              <a:t> moves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9F27B25D-8F5A-4AF3-B7DE-FB1C69555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3216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98463" indent="-28416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Algorithm:</a:t>
            </a:r>
          </a:p>
          <a:p>
            <a:r>
              <a:rPr lang="en-US" altLang="en-US">
                <a:solidFill>
                  <a:schemeClr val="bg2"/>
                </a:solidFill>
                <a:latin typeface="Times" panose="02020603050405020304" pitchFamily="18" charset="0"/>
              </a:rPr>
              <a:t>1) converting states into final states.</a:t>
            </a:r>
          </a:p>
          <a:p>
            <a:r>
              <a:rPr lang="en-US" altLang="en-US">
                <a:latin typeface="Times" panose="02020603050405020304" pitchFamily="18" charset="0"/>
              </a:rPr>
              <a:t>2) adding transitions (repeat until no more can be added)</a:t>
            </a:r>
          </a:p>
          <a:p>
            <a:pPr lvl="1"/>
            <a:r>
              <a:rPr lang="en-US" altLang="en-US">
                <a:latin typeface="Times" panose="02020603050405020304" pitchFamily="18" charset="0"/>
              </a:rPr>
              <a:t>a) for every transition </a:t>
            </a:r>
            <a:r>
              <a:rPr lang="en-US" altLang="en-US" b="1">
                <a:latin typeface="Times" panose="02020603050405020304" pitchFamily="18" charset="0"/>
              </a:rPr>
              <a:t>followed</a:t>
            </a:r>
            <a:r>
              <a:rPr lang="en-US" altLang="en-US">
                <a:latin typeface="Times" panose="02020603050405020304" pitchFamily="18" charset="0"/>
              </a:rPr>
              <a:t> by 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-transition</a:t>
            </a:r>
          </a:p>
        </p:txBody>
      </p:sp>
      <p:sp>
        <p:nvSpPr>
          <p:cNvPr id="33796" name="Oval 4">
            <a:extLst>
              <a:ext uri="{FF2B5EF4-FFF2-40B4-BE49-F238E27FC236}">
                <a16:creationId xmlns:a16="http://schemas.microsoft.com/office/drawing/2014/main" id="{4A8E5E0A-786E-4EC4-B7D7-1FA320C31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8956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7" name="Line 5">
            <a:extLst>
              <a:ext uri="{FF2B5EF4-FFF2-40B4-BE49-F238E27FC236}">
                <a16:creationId xmlns:a16="http://schemas.microsoft.com/office/drawing/2014/main" id="{A18199F8-14F5-4034-B140-87D3E29D33F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0480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8C9BDC7B-66CE-4267-8976-960D5FA3E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6670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33799" name="Oval 7">
            <a:extLst>
              <a:ext uri="{FF2B5EF4-FFF2-40B4-BE49-F238E27FC236}">
                <a16:creationId xmlns:a16="http://schemas.microsoft.com/office/drawing/2014/main" id="{75BC5282-0392-4119-B12D-AAEA1DC68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8956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Oval 8">
            <a:extLst>
              <a:ext uri="{FF2B5EF4-FFF2-40B4-BE49-F238E27FC236}">
                <a16:creationId xmlns:a16="http://schemas.microsoft.com/office/drawing/2014/main" id="{05BE3E7E-9260-46EA-A3C8-2EF891D11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8956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1" name="Line 9">
            <a:extLst>
              <a:ext uri="{FF2B5EF4-FFF2-40B4-BE49-F238E27FC236}">
                <a16:creationId xmlns:a16="http://schemas.microsoft.com/office/drawing/2014/main" id="{AE73F6C9-12EB-4BFC-B86D-98BFB5D75A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0480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Rectangle 10">
            <a:extLst>
              <a:ext uri="{FF2B5EF4-FFF2-40B4-BE49-F238E27FC236}">
                <a16:creationId xmlns:a16="http://schemas.microsoft.com/office/drawing/2014/main" id="{AC1DC7B8-21CE-473E-910E-6B44DC59A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64795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i="1">
                <a:solidFill>
                  <a:schemeClr val="accent2"/>
                </a:solidFill>
                <a:latin typeface="Courier" pitchFamily="49" charset="0"/>
              </a:rPr>
              <a:t>t</a:t>
            </a:r>
            <a:endParaRPr lang="en-US" altLang="en-US">
              <a:latin typeface="Symbol" panose="05050102010706020507" pitchFamily="18" charset="2"/>
            </a:endParaRPr>
          </a:p>
        </p:txBody>
      </p:sp>
      <p:sp>
        <p:nvSpPr>
          <p:cNvPr id="33803" name="Freeform 11">
            <a:extLst>
              <a:ext uri="{FF2B5EF4-FFF2-40B4-BE49-F238E27FC236}">
                <a16:creationId xmlns:a16="http://schemas.microsoft.com/office/drawing/2014/main" id="{A1AB7B3C-B75C-45B6-BE00-C8C354540D4A}"/>
              </a:ext>
            </a:extLst>
          </p:cNvPr>
          <p:cNvSpPr>
            <a:spLocks/>
          </p:cNvSpPr>
          <p:nvPr/>
        </p:nvSpPr>
        <p:spPr bwMode="auto">
          <a:xfrm>
            <a:off x="2514600" y="3200400"/>
            <a:ext cx="2667000" cy="469900"/>
          </a:xfrm>
          <a:custGeom>
            <a:avLst/>
            <a:gdLst>
              <a:gd name="T0" fmla="*/ 0 w 1680"/>
              <a:gd name="T1" fmla="*/ 0 h 296"/>
              <a:gd name="T2" fmla="*/ 2147483647 w 1680"/>
              <a:gd name="T3" fmla="*/ 2147483647 h 296"/>
              <a:gd name="T4" fmla="*/ 2147483647 w 1680"/>
              <a:gd name="T5" fmla="*/ 2147483647 h 296"/>
              <a:gd name="T6" fmla="*/ 0 60000 65536"/>
              <a:gd name="T7" fmla="*/ 0 60000 65536"/>
              <a:gd name="T8" fmla="*/ 0 60000 65536"/>
              <a:gd name="T9" fmla="*/ 0 w 1680"/>
              <a:gd name="T10" fmla="*/ 0 h 296"/>
              <a:gd name="T11" fmla="*/ 1680 w 1680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296">
                <a:moveTo>
                  <a:pt x="0" y="0"/>
                </a:moveTo>
                <a:cubicBezTo>
                  <a:pt x="268" y="140"/>
                  <a:pt x="536" y="280"/>
                  <a:pt x="816" y="288"/>
                </a:cubicBezTo>
                <a:cubicBezTo>
                  <a:pt x="1096" y="296"/>
                  <a:pt x="1388" y="172"/>
                  <a:pt x="1680" y="48"/>
                </a:cubicBez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>
            <a:extLst>
              <a:ext uri="{FF2B5EF4-FFF2-40B4-BE49-F238E27FC236}">
                <a16:creationId xmlns:a16="http://schemas.microsoft.com/office/drawing/2014/main" id="{03262FDD-2B1B-46D2-A700-372408F5C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5814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i="1">
                <a:solidFill>
                  <a:srgbClr val="FF3300"/>
                </a:solidFill>
                <a:latin typeface="Courier" pitchFamily="49" charset="0"/>
              </a:rPr>
              <a:t>t</a:t>
            </a:r>
            <a:endParaRPr lang="en-US" altLang="en-US">
              <a:solidFill>
                <a:srgbClr val="FF3300"/>
              </a:solidFill>
              <a:latin typeface="Symbol" panose="05050102010706020507" pitchFamily="18" charset="2"/>
            </a:endParaRPr>
          </a:p>
        </p:txBody>
      </p:sp>
      <p:sp>
        <p:nvSpPr>
          <p:cNvPr id="33805" name="Text Box 13">
            <a:extLst>
              <a:ext uri="{FF2B5EF4-FFF2-40B4-BE49-F238E27FC236}">
                <a16:creationId xmlns:a16="http://schemas.microsoft.com/office/drawing/2014/main" id="{60E1AD4E-B3A9-48D7-9EFD-5EEBE03A2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3413125"/>
            <a:ext cx="1849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add transition</a:t>
            </a:r>
          </a:p>
        </p:txBody>
      </p:sp>
      <p:sp>
        <p:nvSpPr>
          <p:cNvPr id="33806" name="Rectangle 14">
            <a:extLst>
              <a:ext uri="{FF2B5EF4-FFF2-40B4-BE49-F238E27FC236}">
                <a16:creationId xmlns:a16="http://schemas.microsoft.com/office/drawing/2014/main" id="{E0AA21E4-E717-4DDC-BB6E-F1FEC9781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4038600"/>
            <a:ext cx="594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b) for every transition </a:t>
            </a:r>
            <a:r>
              <a:rPr lang="en-US" altLang="en-US" b="1">
                <a:latin typeface="Times" panose="02020603050405020304" pitchFamily="18" charset="0"/>
              </a:rPr>
              <a:t>preceded</a:t>
            </a:r>
            <a:r>
              <a:rPr lang="en-US" altLang="en-US">
                <a:latin typeface="Times" panose="02020603050405020304" pitchFamily="18" charset="0"/>
              </a:rPr>
              <a:t> by 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-transition</a:t>
            </a:r>
          </a:p>
        </p:txBody>
      </p:sp>
      <p:sp>
        <p:nvSpPr>
          <p:cNvPr id="33807" name="Oval 15">
            <a:extLst>
              <a:ext uri="{FF2B5EF4-FFF2-40B4-BE49-F238E27FC236}">
                <a16:creationId xmlns:a16="http://schemas.microsoft.com/office/drawing/2014/main" id="{F4F31B83-4164-4FDB-805F-446BE068A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9038" y="47244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8" name="Line 16">
            <a:extLst>
              <a:ext uri="{FF2B5EF4-FFF2-40B4-BE49-F238E27FC236}">
                <a16:creationId xmlns:a16="http://schemas.microsoft.com/office/drawing/2014/main" id="{CC51A7B2-19DB-4E99-A41E-5CCED863AE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0038" y="48768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17">
            <a:extLst>
              <a:ext uri="{FF2B5EF4-FFF2-40B4-BE49-F238E27FC236}">
                <a16:creationId xmlns:a16="http://schemas.microsoft.com/office/drawing/2014/main" id="{C82E4679-7176-45DA-9B0C-964CC6A0B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5300" y="44958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33810" name="Oval 18">
            <a:extLst>
              <a:ext uri="{FF2B5EF4-FFF2-40B4-BE49-F238E27FC236}">
                <a16:creationId xmlns:a16="http://schemas.microsoft.com/office/drawing/2014/main" id="{A146D082-5131-433E-9FAF-E5D83466E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6838" y="47244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1" name="Oval 19">
            <a:extLst>
              <a:ext uri="{FF2B5EF4-FFF2-40B4-BE49-F238E27FC236}">
                <a16:creationId xmlns:a16="http://schemas.microsoft.com/office/drawing/2014/main" id="{E14E50E9-FAF6-4ED9-AE79-304543E12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1238" y="4724400"/>
            <a:ext cx="381000" cy="3810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2" name="Line 20">
            <a:extLst>
              <a:ext uri="{FF2B5EF4-FFF2-40B4-BE49-F238E27FC236}">
                <a16:creationId xmlns:a16="http://schemas.microsoft.com/office/drawing/2014/main" id="{9E3959EF-4CC3-4C14-8425-C1A54A1722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2238" y="48768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>
            <a:extLst>
              <a:ext uri="{FF2B5EF4-FFF2-40B4-BE49-F238E27FC236}">
                <a16:creationId xmlns:a16="http://schemas.microsoft.com/office/drawing/2014/main" id="{0E6A7A15-F6CF-4681-A1A2-C37E13E0F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3888" y="447675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i="1">
                <a:solidFill>
                  <a:schemeClr val="accent2"/>
                </a:solidFill>
                <a:latin typeface="Courier" pitchFamily="49" charset="0"/>
              </a:rPr>
              <a:t>t</a:t>
            </a:r>
            <a:endParaRPr lang="en-US" altLang="en-US">
              <a:latin typeface="Symbol" panose="05050102010706020507" pitchFamily="18" charset="2"/>
            </a:endParaRPr>
          </a:p>
        </p:txBody>
      </p:sp>
      <p:sp>
        <p:nvSpPr>
          <p:cNvPr id="33814" name="Freeform 22">
            <a:extLst>
              <a:ext uri="{FF2B5EF4-FFF2-40B4-BE49-F238E27FC236}">
                <a16:creationId xmlns:a16="http://schemas.microsoft.com/office/drawing/2014/main" id="{BB38DF17-92FC-4A0C-B2C5-1457E830DEE3}"/>
              </a:ext>
            </a:extLst>
          </p:cNvPr>
          <p:cNvSpPr>
            <a:spLocks/>
          </p:cNvSpPr>
          <p:nvPr/>
        </p:nvSpPr>
        <p:spPr bwMode="auto">
          <a:xfrm>
            <a:off x="2586038" y="5029200"/>
            <a:ext cx="2667000" cy="469900"/>
          </a:xfrm>
          <a:custGeom>
            <a:avLst/>
            <a:gdLst>
              <a:gd name="T0" fmla="*/ 0 w 1680"/>
              <a:gd name="T1" fmla="*/ 0 h 296"/>
              <a:gd name="T2" fmla="*/ 2147483647 w 1680"/>
              <a:gd name="T3" fmla="*/ 2147483647 h 296"/>
              <a:gd name="T4" fmla="*/ 2147483647 w 1680"/>
              <a:gd name="T5" fmla="*/ 2147483647 h 296"/>
              <a:gd name="T6" fmla="*/ 0 60000 65536"/>
              <a:gd name="T7" fmla="*/ 0 60000 65536"/>
              <a:gd name="T8" fmla="*/ 0 60000 65536"/>
              <a:gd name="T9" fmla="*/ 0 w 1680"/>
              <a:gd name="T10" fmla="*/ 0 h 296"/>
              <a:gd name="T11" fmla="*/ 1680 w 1680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296">
                <a:moveTo>
                  <a:pt x="0" y="0"/>
                </a:moveTo>
                <a:cubicBezTo>
                  <a:pt x="268" y="140"/>
                  <a:pt x="536" y="280"/>
                  <a:pt x="816" y="288"/>
                </a:cubicBezTo>
                <a:cubicBezTo>
                  <a:pt x="1096" y="296"/>
                  <a:pt x="1388" y="172"/>
                  <a:pt x="1680" y="48"/>
                </a:cubicBez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Rectangle 23">
            <a:extLst>
              <a:ext uri="{FF2B5EF4-FFF2-40B4-BE49-F238E27FC236}">
                <a16:creationId xmlns:a16="http://schemas.microsoft.com/office/drawing/2014/main" id="{B1166637-FBA9-4B39-BBB7-F530F8014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2838" y="54102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i="1">
                <a:solidFill>
                  <a:srgbClr val="FF3300"/>
                </a:solidFill>
                <a:latin typeface="Courier" pitchFamily="49" charset="0"/>
              </a:rPr>
              <a:t>t</a:t>
            </a:r>
            <a:endParaRPr lang="en-US" altLang="en-US">
              <a:solidFill>
                <a:srgbClr val="FF3300"/>
              </a:solidFill>
              <a:latin typeface="Symbol" panose="05050102010706020507" pitchFamily="18" charset="2"/>
            </a:endParaRPr>
          </a:p>
        </p:txBody>
      </p:sp>
      <p:sp>
        <p:nvSpPr>
          <p:cNvPr id="33816" name="Text Box 24">
            <a:extLst>
              <a:ext uri="{FF2B5EF4-FFF2-40B4-BE49-F238E27FC236}">
                <a16:creationId xmlns:a16="http://schemas.microsoft.com/office/drawing/2014/main" id="{C0A2A008-ECF3-495E-A1A4-B8519BD81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9963" y="5241925"/>
            <a:ext cx="1849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add transition</a:t>
            </a:r>
          </a:p>
        </p:txBody>
      </p:sp>
      <p:sp>
        <p:nvSpPr>
          <p:cNvPr id="33817" name="Rectangle 25">
            <a:extLst>
              <a:ext uri="{FF2B5EF4-FFF2-40B4-BE49-F238E27FC236}">
                <a16:creationId xmlns:a16="http://schemas.microsoft.com/office/drawing/2014/main" id="{FCF8828D-AF4B-4E54-A395-F7423A8BD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803900"/>
            <a:ext cx="319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3) delete all 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-transitions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BE825A4-7769-4C03-8A8A-92D65D8A86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Converting a RE into an NDFA-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endParaRPr lang="en-US" altLang="en-US"/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E7D84BF9-882C-490A-8F5D-EE2D51E8B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19200"/>
            <a:ext cx="9191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RE: </a:t>
            </a:r>
            <a:r>
              <a:rPr lang="en-US" altLang="en-US">
                <a:latin typeface="Symbol" panose="05050102010706020507" pitchFamily="18" charset="2"/>
              </a:rPr>
              <a:t>e</a:t>
            </a:r>
          </a:p>
          <a:p>
            <a:r>
              <a:rPr lang="en-US" altLang="en-US" b="1">
                <a:latin typeface="Times" panose="02020603050405020304" pitchFamily="18" charset="0"/>
              </a:rPr>
              <a:t>FA: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5EA9ADC1-96CA-4221-A12E-5A32E33B7B08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1676400"/>
            <a:ext cx="685800" cy="381000"/>
            <a:chOff x="720" y="1056"/>
            <a:chExt cx="432" cy="240"/>
          </a:xfrm>
        </p:grpSpPr>
        <p:sp>
          <p:nvSpPr>
            <p:cNvPr id="34849" name="Line 5">
              <a:extLst>
                <a:ext uri="{FF2B5EF4-FFF2-40B4-BE49-F238E27FC236}">
                  <a16:creationId xmlns:a16="http://schemas.microsoft.com/office/drawing/2014/main" id="{3A8203B4-7352-4ABC-B6A7-66B418A132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1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4850" name="Group 6">
              <a:extLst>
                <a:ext uri="{FF2B5EF4-FFF2-40B4-BE49-F238E27FC236}">
                  <a16:creationId xmlns:a16="http://schemas.microsoft.com/office/drawing/2014/main" id="{CBF84AD6-2575-4337-81A9-4EA9239C6C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1056"/>
              <a:ext cx="240" cy="240"/>
              <a:chOff x="2928" y="1824"/>
              <a:chExt cx="240" cy="240"/>
            </a:xfrm>
          </p:grpSpPr>
          <p:sp>
            <p:nvSpPr>
              <p:cNvPr id="34851" name="Oval 7">
                <a:extLst>
                  <a:ext uri="{FF2B5EF4-FFF2-40B4-BE49-F238E27FC236}">
                    <a16:creationId xmlns:a16="http://schemas.microsoft.com/office/drawing/2014/main" id="{6DAE2BEF-3E92-490B-8DF1-C4F8B35AA2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824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852" name="Oval 8">
                <a:extLst>
                  <a:ext uri="{FF2B5EF4-FFF2-40B4-BE49-F238E27FC236}">
                    <a16:creationId xmlns:a16="http://schemas.microsoft.com/office/drawing/2014/main" id="{657F486C-F598-4E6B-9124-EAF21F0A5A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872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572425" name="Text Box 9">
            <a:extLst>
              <a:ext uri="{FF2B5EF4-FFF2-40B4-BE49-F238E27FC236}">
                <a16:creationId xmlns:a16="http://schemas.microsoft.com/office/drawing/2014/main" id="{9FC891C3-9623-422E-8E1B-586935C39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90800"/>
            <a:ext cx="8874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RE: 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t</a:t>
            </a:r>
            <a:endParaRPr lang="en-US" altLang="en-US">
              <a:latin typeface="Symbol" panose="05050102010706020507" pitchFamily="18" charset="2"/>
            </a:endParaRPr>
          </a:p>
          <a:p>
            <a:r>
              <a:rPr lang="en-US" altLang="en-US" b="1">
                <a:latin typeface="Times" panose="02020603050405020304" pitchFamily="18" charset="0"/>
              </a:rPr>
              <a:t>FA:</a:t>
            </a:r>
            <a:endParaRPr lang="en-US" altLang="en-US" b="1">
              <a:solidFill>
                <a:schemeClr val="accent2"/>
              </a:solidFill>
              <a:latin typeface="Courier" pitchFamily="49" charset="0"/>
            </a:endParaRPr>
          </a:p>
        </p:txBody>
      </p:sp>
      <p:sp>
        <p:nvSpPr>
          <p:cNvPr id="572426" name="Text Box 10">
            <a:extLst>
              <a:ext uri="{FF2B5EF4-FFF2-40B4-BE49-F238E27FC236}">
                <a16:creationId xmlns:a16="http://schemas.microsoft.com/office/drawing/2014/main" id="{7321C13C-688C-4F26-AA48-687E2BEDA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1295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RE:</a:t>
            </a:r>
            <a:r>
              <a:rPr lang="en-US" altLang="en-US">
                <a:latin typeface="Times" panose="02020603050405020304" pitchFamily="18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XY</a:t>
            </a:r>
            <a:endParaRPr lang="en-US" altLang="en-US">
              <a:latin typeface="Symbol" panose="05050102010706020507" pitchFamily="18" charset="2"/>
            </a:endParaRPr>
          </a:p>
          <a:p>
            <a:r>
              <a:rPr lang="en-US" altLang="en-US" b="1">
                <a:latin typeface="Times" panose="02020603050405020304" pitchFamily="18" charset="0"/>
              </a:rPr>
              <a:t>FA:</a:t>
            </a:r>
            <a:endParaRPr lang="en-US" altLang="en-US" b="1">
              <a:solidFill>
                <a:schemeClr val="accent2"/>
              </a:solidFill>
              <a:latin typeface="Courier" pitchFamily="49" charset="0"/>
            </a:endParaRPr>
          </a:p>
        </p:txBody>
      </p:sp>
      <p:grpSp>
        <p:nvGrpSpPr>
          <p:cNvPr id="4" name="Group 11">
            <a:extLst>
              <a:ext uri="{FF2B5EF4-FFF2-40B4-BE49-F238E27FC236}">
                <a16:creationId xmlns:a16="http://schemas.microsoft.com/office/drawing/2014/main" id="{44CD0954-D90C-45C4-BDC2-A6E1391B1C5B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816225"/>
            <a:ext cx="2133600" cy="628650"/>
            <a:chOff x="816" y="1774"/>
            <a:chExt cx="1344" cy="396"/>
          </a:xfrm>
        </p:grpSpPr>
        <p:sp>
          <p:nvSpPr>
            <p:cNvPr id="34842" name="Oval 12">
              <a:extLst>
                <a:ext uri="{FF2B5EF4-FFF2-40B4-BE49-F238E27FC236}">
                  <a16:creationId xmlns:a16="http://schemas.microsoft.com/office/drawing/2014/main" id="{E87735F1-AA0E-44D2-AAFA-8414AE647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1930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43" name="Line 13">
              <a:extLst>
                <a:ext uri="{FF2B5EF4-FFF2-40B4-BE49-F238E27FC236}">
                  <a16:creationId xmlns:a16="http://schemas.microsoft.com/office/drawing/2014/main" id="{E809180C-C063-4689-9F42-A277BF08F0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02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4" name="Rectangle 14">
              <a:extLst>
                <a:ext uri="{FF2B5EF4-FFF2-40B4-BE49-F238E27FC236}">
                  <a16:creationId xmlns:a16="http://schemas.microsoft.com/office/drawing/2014/main" id="{97CCDD70-673B-4189-92D8-DD4F928EA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1774"/>
              <a:ext cx="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 i="1">
                  <a:solidFill>
                    <a:schemeClr val="accent2"/>
                  </a:solidFill>
                  <a:latin typeface="Courier" pitchFamily="49" charset="0"/>
                </a:rPr>
                <a:t>t</a:t>
              </a:r>
              <a:endParaRPr lang="en-US" altLang="en-US">
                <a:latin typeface="Symbol" panose="05050102010706020507" pitchFamily="18" charset="2"/>
              </a:endParaRPr>
            </a:p>
          </p:txBody>
        </p:sp>
        <p:grpSp>
          <p:nvGrpSpPr>
            <p:cNvPr id="34845" name="Group 15">
              <a:extLst>
                <a:ext uri="{FF2B5EF4-FFF2-40B4-BE49-F238E27FC236}">
                  <a16:creationId xmlns:a16="http://schemas.microsoft.com/office/drawing/2014/main" id="{B594F838-ACD3-4D8A-BF91-F866B6D921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0" y="1918"/>
              <a:ext cx="240" cy="240"/>
              <a:chOff x="2928" y="1824"/>
              <a:chExt cx="240" cy="240"/>
            </a:xfrm>
          </p:grpSpPr>
          <p:sp>
            <p:nvSpPr>
              <p:cNvPr id="34847" name="Oval 16">
                <a:extLst>
                  <a:ext uri="{FF2B5EF4-FFF2-40B4-BE49-F238E27FC236}">
                    <a16:creationId xmlns:a16="http://schemas.microsoft.com/office/drawing/2014/main" id="{F8A228D1-6441-4B29-BFF3-B8C8690ECC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824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848" name="Oval 17">
                <a:extLst>
                  <a:ext uri="{FF2B5EF4-FFF2-40B4-BE49-F238E27FC236}">
                    <a16:creationId xmlns:a16="http://schemas.microsoft.com/office/drawing/2014/main" id="{C22DD314-8025-42CB-BC9D-D1EBEB4F04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872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34846" name="Line 18">
              <a:extLst>
                <a:ext uri="{FF2B5EF4-FFF2-40B4-BE49-F238E27FC236}">
                  <a16:creationId xmlns:a16="http://schemas.microsoft.com/office/drawing/2014/main" id="{7DB75265-8B55-40D2-B313-E29F896D3C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201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19">
            <a:extLst>
              <a:ext uri="{FF2B5EF4-FFF2-40B4-BE49-F238E27FC236}">
                <a16:creationId xmlns:a16="http://schemas.microsoft.com/office/drawing/2014/main" id="{6E1E02AA-B67A-4143-9935-6B23538CBF61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876800"/>
            <a:ext cx="4343400" cy="609600"/>
            <a:chOff x="816" y="3072"/>
            <a:chExt cx="2736" cy="384"/>
          </a:xfrm>
        </p:grpSpPr>
        <p:sp>
          <p:nvSpPr>
            <p:cNvPr id="34830" name="Line 20">
              <a:extLst>
                <a:ext uri="{FF2B5EF4-FFF2-40B4-BE49-F238E27FC236}">
                  <a16:creationId xmlns:a16="http://schemas.microsoft.com/office/drawing/2014/main" id="{40E544A7-1A44-43A3-85E8-94B30739E7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21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1" name="Rectangle 21">
              <a:extLst>
                <a:ext uri="{FF2B5EF4-FFF2-40B4-BE49-F238E27FC236}">
                  <a16:creationId xmlns:a16="http://schemas.microsoft.com/office/drawing/2014/main" id="{F03F6020-1BC9-4EBD-9803-275D31C212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072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i="1">
                  <a:latin typeface="Times" panose="02020603050405020304" pitchFamily="18" charset="0"/>
                </a:rPr>
                <a:t>X</a:t>
              </a:r>
              <a:endParaRPr lang="en-US" altLang="en-US">
                <a:latin typeface="Times" panose="02020603050405020304" pitchFamily="18" charset="0"/>
              </a:endParaRPr>
            </a:p>
          </p:txBody>
        </p:sp>
        <p:grpSp>
          <p:nvGrpSpPr>
            <p:cNvPr id="34832" name="Group 22">
              <a:extLst>
                <a:ext uri="{FF2B5EF4-FFF2-40B4-BE49-F238E27FC236}">
                  <a16:creationId xmlns:a16="http://schemas.microsoft.com/office/drawing/2014/main" id="{6519D306-C098-4DB3-BBB6-67E79B7AFC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3120"/>
              <a:ext cx="240" cy="240"/>
              <a:chOff x="2928" y="1824"/>
              <a:chExt cx="240" cy="240"/>
            </a:xfrm>
          </p:grpSpPr>
          <p:sp>
            <p:nvSpPr>
              <p:cNvPr id="34840" name="Oval 23">
                <a:extLst>
                  <a:ext uri="{FF2B5EF4-FFF2-40B4-BE49-F238E27FC236}">
                    <a16:creationId xmlns:a16="http://schemas.microsoft.com/office/drawing/2014/main" id="{F960137D-051F-445C-992A-80531B5BDD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824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841" name="Oval 24">
                <a:extLst>
                  <a:ext uri="{FF2B5EF4-FFF2-40B4-BE49-F238E27FC236}">
                    <a16:creationId xmlns:a16="http://schemas.microsoft.com/office/drawing/2014/main" id="{1FA62492-8F83-4F78-9296-A70F105762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872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34833" name="Oval 25">
              <a:extLst>
                <a:ext uri="{FF2B5EF4-FFF2-40B4-BE49-F238E27FC236}">
                  <a16:creationId xmlns:a16="http://schemas.microsoft.com/office/drawing/2014/main" id="{8D006ABD-25EC-403E-BE57-D56CAD2CA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120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34" name="Rectangle 26">
              <a:extLst>
                <a:ext uri="{FF2B5EF4-FFF2-40B4-BE49-F238E27FC236}">
                  <a16:creationId xmlns:a16="http://schemas.microsoft.com/office/drawing/2014/main" id="{767260D7-0B52-4D39-B5DE-CF8DFE7A2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3072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i="1">
                  <a:latin typeface="Times" panose="02020603050405020304" pitchFamily="18" charset="0"/>
                </a:rPr>
                <a:t>Y</a:t>
              </a:r>
              <a:endParaRPr lang="en-US" altLang="en-US">
                <a:latin typeface="Times" panose="02020603050405020304" pitchFamily="18" charset="0"/>
              </a:endParaRPr>
            </a:p>
          </p:txBody>
        </p:sp>
        <p:grpSp>
          <p:nvGrpSpPr>
            <p:cNvPr id="34835" name="Group 27">
              <a:extLst>
                <a:ext uri="{FF2B5EF4-FFF2-40B4-BE49-F238E27FC236}">
                  <a16:creationId xmlns:a16="http://schemas.microsoft.com/office/drawing/2014/main" id="{63813DBB-E4EE-4274-B0B5-9AF5628D75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2" y="3120"/>
              <a:ext cx="240" cy="240"/>
              <a:chOff x="2928" y="1824"/>
              <a:chExt cx="240" cy="240"/>
            </a:xfrm>
          </p:grpSpPr>
          <p:sp>
            <p:nvSpPr>
              <p:cNvPr id="34838" name="Oval 28">
                <a:extLst>
                  <a:ext uri="{FF2B5EF4-FFF2-40B4-BE49-F238E27FC236}">
                    <a16:creationId xmlns:a16="http://schemas.microsoft.com/office/drawing/2014/main" id="{140D0A97-50D6-4C04-B166-19263CDB4E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824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839" name="Oval 29">
                <a:extLst>
                  <a:ext uri="{FF2B5EF4-FFF2-40B4-BE49-F238E27FC236}">
                    <a16:creationId xmlns:a16="http://schemas.microsoft.com/office/drawing/2014/main" id="{04A15B9D-ECFE-44B0-BAE9-DA15DA47B4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872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34836" name="Oval 30">
              <a:extLst>
                <a:ext uri="{FF2B5EF4-FFF2-40B4-BE49-F238E27FC236}">
                  <a16:creationId xmlns:a16="http://schemas.microsoft.com/office/drawing/2014/main" id="{53C73D1A-0D81-44FC-A144-DA79F5184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3120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37" name="Line 31">
              <a:extLst>
                <a:ext uri="{FF2B5EF4-FFF2-40B4-BE49-F238E27FC236}">
                  <a16:creationId xmlns:a16="http://schemas.microsoft.com/office/drawing/2014/main" id="{0E1621A1-02EA-403D-94E5-CFDACB3BC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321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32">
            <a:extLst>
              <a:ext uri="{FF2B5EF4-FFF2-40B4-BE49-F238E27FC236}">
                <a16:creationId xmlns:a16="http://schemas.microsoft.com/office/drawing/2014/main" id="{81728F6D-1D6D-40C2-BD18-715F489CA0A8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4648200"/>
            <a:ext cx="1371600" cy="685800"/>
            <a:chOff x="1728" y="2928"/>
            <a:chExt cx="864" cy="432"/>
          </a:xfrm>
        </p:grpSpPr>
        <p:grpSp>
          <p:nvGrpSpPr>
            <p:cNvPr id="34826" name="Group 33">
              <a:extLst>
                <a:ext uri="{FF2B5EF4-FFF2-40B4-BE49-F238E27FC236}">
                  <a16:creationId xmlns:a16="http://schemas.microsoft.com/office/drawing/2014/main" id="{A9DCD4F6-721F-4CDF-8BA0-5E3D937A6A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3120"/>
              <a:ext cx="864" cy="240"/>
              <a:chOff x="2064" y="3312"/>
              <a:chExt cx="864" cy="240"/>
            </a:xfrm>
          </p:grpSpPr>
          <p:sp>
            <p:nvSpPr>
              <p:cNvPr id="34828" name="Oval 34">
                <a:extLst>
                  <a:ext uri="{FF2B5EF4-FFF2-40B4-BE49-F238E27FC236}">
                    <a16:creationId xmlns:a16="http://schemas.microsoft.com/office/drawing/2014/main" id="{2D37ABA9-B939-4D75-8D0D-DE23D1F560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3312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829" name="Line 35">
                <a:extLst>
                  <a:ext uri="{FF2B5EF4-FFF2-40B4-BE49-F238E27FC236}">
                    <a16:creationId xmlns:a16="http://schemas.microsoft.com/office/drawing/2014/main" id="{1D76048E-62BE-4784-BE0F-EFE4D5D02B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3408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827" name="Rectangle 36">
              <a:extLst>
                <a:ext uri="{FF2B5EF4-FFF2-40B4-BE49-F238E27FC236}">
                  <a16:creationId xmlns:a16="http://schemas.microsoft.com/office/drawing/2014/main" id="{DD055D48-CDAA-4F9A-B53A-6FB09AF51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4" y="2928"/>
              <a:ext cx="2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Symbol" panose="05050102010706020507" pitchFamily="18" charset="2"/>
                </a:rPr>
                <a:t>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25" grpId="0" autoUpdateAnimBg="0"/>
      <p:bldP spid="572426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821FE6D8-547C-4DCD-B0D1-8E957CF436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Converting a RE into an NDFA-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endParaRPr lang="en-US" altLang="en-US"/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7015E66D-B31D-44A6-B110-64CBFEEDF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1295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RE:</a:t>
            </a:r>
            <a:r>
              <a:rPr lang="en-US" altLang="en-US">
                <a:latin typeface="Times" panose="02020603050405020304" pitchFamily="18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X|Y</a:t>
            </a:r>
            <a:endParaRPr lang="en-US" altLang="en-US">
              <a:latin typeface="Symbol" panose="05050102010706020507" pitchFamily="18" charset="2"/>
            </a:endParaRPr>
          </a:p>
          <a:p>
            <a:r>
              <a:rPr lang="en-US" altLang="en-US" b="1">
                <a:latin typeface="Times" panose="02020603050405020304" pitchFamily="18" charset="0"/>
              </a:rPr>
              <a:t>FA:</a:t>
            </a:r>
            <a:endParaRPr lang="en-US" altLang="en-US" b="1">
              <a:solidFill>
                <a:schemeClr val="accent2"/>
              </a:solidFill>
              <a:latin typeface="Courier" pitchFamily="49" charset="0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FA2A8C5E-E6E3-42BF-8FC3-9F73CD3DE675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1676400"/>
            <a:ext cx="1524000" cy="1447800"/>
            <a:chOff x="1392" y="1104"/>
            <a:chExt cx="960" cy="912"/>
          </a:xfrm>
        </p:grpSpPr>
        <p:sp>
          <p:nvSpPr>
            <p:cNvPr id="35878" name="Rectangle 5">
              <a:extLst>
                <a:ext uri="{FF2B5EF4-FFF2-40B4-BE49-F238E27FC236}">
                  <a16:creationId xmlns:a16="http://schemas.microsoft.com/office/drawing/2014/main" id="{2A8818B2-046B-4AE9-8DBC-94C4908918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104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i="1">
                  <a:latin typeface="Times" panose="02020603050405020304" pitchFamily="18" charset="0"/>
                </a:rPr>
                <a:t>X</a:t>
              </a:r>
              <a:endParaRPr lang="en-US" altLang="en-US">
                <a:latin typeface="Times" panose="02020603050405020304" pitchFamily="18" charset="0"/>
              </a:endParaRPr>
            </a:p>
          </p:txBody>
        </p:sp>
        <p:grpSp>
          <p:nvGrpSpPr>
            <p:cNvPr id="35879" name="Group 6">
              <a:extLst>
                <a:ext uri="{FF2B5EF4-FFF2-40B4-BE49-F238E27FC236}">
                  <a16:creationId xmlns:a16="http://schemas.microsoft.com/office/drawing/2014/main" id="{442BBAD5-B54E-4327-B111-1CBBBF31C8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1152"/>
              <a:ext cx="240" cy="240"/>
              <a:chOff x="2928" y="1824"/>
              <a:chExt cx="240" cy="240"/>
            </a:xfrm>
          </p:grpSpPr>
          <p:sp>
            <p:nvSpPr>
              <p:cNvPr id="35886" name="Oval 7">
                <a:extLst>
                  <a:ext uri="{FF2B5EF4-FFF2-40B4-BE49-F238E27FC236}">
                    <a16:creationId xmlns:a16="http://schemas.microsoft.com/office/drawing/2014/main" id="{720BE03F-A8C6-4D5C-99E0-377946F0F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824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887" name="Oval 8">
                <a:extLst>
                  <a:ext uri="{FF2B5EF4-FFF2-40B4-BE49-F238E27FC236}">
                    <a16:creationId xmlns:a16="http://schemas.microsoft.com/office/drawing/2014/main" id="{D9186810-F033-4A37-8267-49879E9026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872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35880" name="Oval 9">
              <a:extLst>
                <a:ext uri="{FF2B5EF4-FFF2-40B4-BE49-F238E27FC236}">
                  <a16:creationId xmlns:a16="http://schemas.microsoft.com/office/drawing/2014/main" id="{57D269BE-9EBC-46AD-8093-DD2D77C21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152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81" name="Rectangle 10">
              <a:extLst>
                <a:ext uri="{FF2B5EF4-FFF2-40B4-BE49-F238E27FC236}">
                  <a16:creationId xmlns:a16="http://schemas.microsoft.com/office/drawing/2014/main" id="{E9F5E125-7CBE-4F5C-8658-A07BCAEB0E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632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i="1">
                  <a:latin typeface="Times" panose="02020603050405020304" pitchFamily="18" charset="0"/>
                </a:rPr>
                <a:t>Y</a:t>
              </a:r>
              <a:endParaRPr lang="en-US" altLang="en-US">
                <a:latin typeface="Times" panose="02020603050405020304" pitchFamily="18" charset="0"/>
              </a:endParaRPr>
            </a:p>
          </p:txBody>
        </p:sp>
        <p:grpSp>
          <p:nvGrpSpPr>
            <p:cNvPr id="35882" name="Group 11">
              <a:extLst>
                <a:ext uri="{FF2B5EF4-FFF2-40B4-BE49-F238E27FC236}">
                  <a16:creationId xmlns:a16="http://schemas.microsoft.com/office/drawing/2014/main" id="{3AB43B6A-1718-44BB-89FA-F6614B871D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1680"/>
              <a:ext cx="240" cy="240"/>
              <a:chOff x="2928" y="1824"/>
              <a:chExt cx="240" cy="240"/>
            </a:xfrm>
          </p:grpSpPr>
          <p:sp>
            <p:nvSpPr>
              <p:cNvPr id="35884" name="Oval 12">
                <a:extLst>
                  <a:ext uri="{FF2B5EF4-FFF2-40B4-BE49-F238E27FC236}">
                    <a16:creationId xmlns:a16="http://schemas.microsoft.com/office/drawing/2014/main" id="{01EA65A9-CB27-4148-87D6-B7BE73B498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824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885" name="Oval 13">
                <a:extLst>
                  <a:ext uri="{FF2B5EF4-FFF2-40B4-BE49-F238E27FC236}">
                    <a16:creationId xmlns:a16="http://schemas.microsoft.com/office/drawing/2014/main" id="{ED91D2B9-66CD-4C93-9210-8A7A58D9FA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872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35883" name="Oval 14">
              <a:extLst>
                <a:ext uri="{FF2B5EF4-FFF2-40B4-BE49-F238E27FC236}">
                  <a16:creationId xmlns:a16="http://schemas.microsoft.com/office/drawing/2014/main" id="{3FB8E715-B79B-45F7-AD7E-9DC93065A8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680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74479" name="Text Box 15">
            <a:extLst>
              <a:ext uri="{FF2B5EF4-FFF2-40B4-BE49-F238E27FC236}">
                <a16:creationId xmlns:a16="http://schemas.microsoft.com/office/drawing/2014/main" id="{00D886A5-5CCA-4981-8614-B6CE4F397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81400"/>
            <a:ext cx="1295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RE:</a:t>
            </a:r>
            <a:r>
              <a:rPr lang="en-US" altLang="en-US">
                <a:latin typeface="Times" panose="02020603050405020304" pitchFamily="18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X*</a:t>
            </a:r>
            <a:endParaRPr lang="en-US" altLang="en-US">
              <a:latin typeface="Symbol" panose="05050102010706020507" pitchFamily="18" charset="2"/>
            </a:endParaRPr>
          </a:p>
          <a:p>
            <a:r>
              <a:rPr lang="en-US" altLang="en-US" b="1">
                <a:latin typeface="Times" panose="02020603050405020304" pitchFamily="18" charset="0"/>
              </a:rPr>
              <a:t>FA:</a:t>
            </a:r>
            <a:endParaRPr lang="en-US" altLang="en-US" b="1">
              <a:solidFill>
                <a:schemeClr val="accent2"/>
              </a:solidFill>
              <a:latin typeface="Courier" pitchFamily="49" charset="0"/>
            </a:endParaRPr>
          </a:p>
        </p:txBody>
      </p:sp>
      <p:grpSp>
        <p:nvGrpSpPr>
          <p:cNvPr id="5" name="Group 16">
            <a:extLst>
              <a:ext uri="{FF2B5EF4-FFF2-40B4-BE49-F238E27FC236}">
                <a16:creationId xmlns:a16="http://schemas.microsoft.com/office/drawing/2014/main" id="{3B00877D-4871-41C0-B8C4-C3FE233544A5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114800"/>
            <a:ext cx="1828800" cy="609600"/>
            <a:chOff x="816" y="2592"/>
            <a:chExt cx="1152" cy="384"/>
          </a:xfrm>
        </p:grpSpPr>
        <p:sp>
          <p:nvSpPr>
            <p:cNvPr id="35872" name="Line 17">
              <a:extLst>
                <a:ext uri="{FF2B5EF4-FFF2-40B4-BE49-F238E27FC236}">
                  <a16:creationId xmlns:a16="http://schemas.microsoft.com/office/drawing/2014/main" id="{E3AC7F45-C3C7-472B-8B76-61A6C87070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273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3" name="Rectangle 18">
              <a:extLst>
                <a:ext uri="{FF2B5EF4-FFF2-40B4-BE49-F238E27FC236}">
                  <a16:creationId xmlns:a16="http://schemas.microsoft.com/office/drawing/2014/main" id="{3A648D02-EF29-4FE7-B882-B932EC9AA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592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i="1">
                  <a:latin typeface="Times" panose="02020603050405020304" pitchFamily="18" charset="0"/>
                </a:rPr>
                <a:t>X</a:t>
              </a:r>
              <a:endParaRPr lang="en-US" altLang="en-US">
                <a:latin typeface="Times" panose="02020603050405020304" pitchFamily="18" charset="0"/>
              </a:endParaRPr>
            </a:p>
          </p:txBody>
        </p:sp>
        <p:grpSp>
          <p:nvGrpSpPr>
            <p:cNvPr id="35874" name="Group 19">
              <a:extLst>
                <a:ext uri="{FF2B5EF4-FFF2-40B4-BE49-F238E27FC236}">
                  <a16:creationId xmlns:a16="http://schemas.microsoft.com/office/drawing/2014/main" id="{A9BA01D9-0E6B-4D97-A920-7BB49C52F6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2640"/>
              <a:ext cx="240" cy="240"/>
              <a:chOff x="2928" y="1824"/>
              <a:chExt cx="240" cy="240"/>
            </a:xfrm>
          </p:grpSpPr>
          <p:sp>
            <p:nvSpPr>
              <p:cNvPr id="35876" name="Oval 20">
                <a:extLst>
                  <a:ext uri="{FF2B5EF4-FFF2-40B4-BE49-F238E27FC236}">
                    <a16:creationId xmlns:a16="http://schemas.microsoft.com/office/drawing/2014/main" id="{AE9C3061-5175-4FA0-ACC7-EB016FDA43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824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877" name="Oval 21">
                <a:extLst>
                  <a:ext uri="{FF2B5EF4-FFF2-40B4-BE49-F238E27FC236}">
                    <a16:creationId xmlns:a16="http://schemas.microsoft.com/office/drawing/2014/main" id="{2D15AEF1-3CE2-4496-B09D-7DCA42ECED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872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35875" name="Oval 22">
              <a:extLst>
                <a:ext uri="{FF2B5EF4-FFF2-40B4-BE49-F238E27FC236}">
                  <a16:creationId xmlns:a16="http://schemas.microsoft.com/office/drawing/2014/main" id="{35D0BF37-73F0-4ABE-861A-66B1D91E9B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640"/>
              <a:ext cx="240" cy="240"/>
            </a:xfrm>
            <a:prstGeom prst="ellipse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" name="Group 23">
            <a:extLst>
              <a:ext uri="{FF2B5EF4-FFF2-40B4-BE49-F238E27FC236}">
                <a16:creationId xmlns:a16="http://schemas.microsoft.com/office/drawing/2014/main" id="{C4ED3024-F1B2-447C-A850-7C154423E2AD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76400"/>
            <a:ext cx="3657600" cy="1295400"/>
            <a:chOff x="576" y="1104"/>
            <a:chExt cx="2304" cy="816"/>
          </a:xfrm>
        </p:grpSpPr>
        <p:grpSp>
          <p:nvGrpSpPr>
            <p:cNvPr id="35854" name="Group 24">
              <a:extLst>
                <a:ext uri="{FF2B5EF4-FFF2-40B4-BE49-F238E27FC236}">
                  <a16:creationId xmlns:a16="http://schemas.microsoft.com/office/drawing/2014/main" id="{D31072A7-E352-4FDD-A2DA-82CAC6F3AA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1152"/>
              <a:ext cx="768" cy="768"/>
              <a:chOff x="2112" y="1152"/>
              <a:chExt cx="768" cy="768"/>
            </a:xfrm>
          </p:grpSpPr>
          <p:sp>
            <p:nvSpPr>
              <p:cNvPr id="35862" name="Line 25">
                <a:extLst>
                  <a:ext uri="{FF2B5EF4-FFF2-40B4-BE49-F238E27FC236}">
                    <a16:creationId xmlns:a16="http://schemas.microsoft.com/office/drawing/2014/main" id="{7637F848-2F9F-4154-9826-A04DFF4D5F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2" y="1248"/>
                <a:ext cx="336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63" name="Line 26">
                <a:extLst>
                  <a:ext uri="{FF2B5EF4-FFF2-40B4-BE49-F238E27FC236}">
                    <a16:creationId xmlns:a16="http://schemas.microsoft.com/office/drawing/2014/main" id="{92E82C01-E1FA-4B82-9C0D-130E050473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52" y="1632"/>
                <a:ext cx="336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864" name="Group 27">
                <a:extLst>
                  <a:ext uri="{FF2B5EF4-FFF2-40B4-BE49-F238E27FC236}">
                    <a16:creationId xmlns:a16="http://schemas.microsoft.com/office/drawing/2014/main" id="{0E1891A4-3C04-48E7-AB07-1CBCD18F5D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12" y="1152"/>
                <a:ext cx="768" cy="768"/>
                <a:chOff x="2112" y="1152"/>
                <a:chExt cx="768" cy="768"/>
              </a:xfrm>
            </p:grpSpPr>
            <p:sp>
              <p:nvSpPr>
                <p:cNvPr id="35865" name="Oval 28">
                  <a:extLst>
                    <a:ext uri="{FF2B5EF4-FFF2-40B4-BE49-F238E27FC236}">
                      <a16:creationId xmlns:a16="http://schemas.microsoft.com/office/drawing/2014/main" id="{A669AD2B-E43D-47F5-82C0-352E916C7B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12" y="1152"/>
                  <a:ext cx="240" cy="240"/>
                </a:xfrm>
                <a:prstGeom prst="ellipse">
                  <a:avLst/>
                </a:prstGeom>
                <a:solidFill>
                  <a:schemeClr val="folHlink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866" name="Oval 29">
                  <a:extLst>
                    <a:ext uri="{FF2B5EF4-FFF2-40B4-BE49-F238E27FC236}">
                      <a16:creationId xmlns:a16="http://schemas.microsoft.com/office/drawing/2014/main" id="{38779AB9-E9D0-4FBD-9529-71DE105FB0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12" y="1680"/>
                  <a:ext cx="240" cy="240"/>
                </a:xfrm>
                <a:prstGeom prst="ellipse">
                  <a:avLst/>
                </a:prstGeom>
                <a:solidFill>
                  <a:schemeClr val="folHlink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grpSp>
              <p:nvGrpSpPr>
                <p:cNvPr id="35867" name="Group 30">
                  <a:extLst>
                    <a:ext uri="{FF2B5EF4-FFF2-40B4-BE49-F238E27FC236}">
                      <a16:creationId xmlns:a16="http://schemas.microsoft.com/office/drawing/2014/main" id="{D7431F11-2543-4BB3-A043-1150DE4B94B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640" y="1440"/>
                  <a:ext cx="240" cy="240"/>
                  <a:chOff x="2928" y="1824"/>
                  <a:chExt cx="240" cy="240"/>
                </a:xfrm>
              </p:grpSpPr>
              <p:sp>
                <p:nvSpPr>
                  <p:cNvPr id="35870" name="Oval 31">
                    <a:extLst>
                      <a:ext uri="{FF2B5EF4-FFF2-40B4-BE49-F238E27FC236}">
                        <a16:creationId xmlns:a16="http://schemas.microsoft.com/office/drawing/2014/main" id="{CD4EFA26-32A7-460C-AD1F-7CF4E846C21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824"/>
                    <a:ext cx="240" cy="240"/>
                  </a:xfrm>
                  <a:prstGeom prst="ellipse">
                    <a:avLst/>
                  </a:prstGeom>
                  <a:solidFill>
                    <a:schemeClr val="folHlink"/>
                  </a:solidFill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871" name="Oval 32">
                    <a:extLst>
                      <a:ext uri="{FF2B5EF4-FFF2-40B4-BE49-F238E27FC236}">
                        <a16:creationId xmlns:a16="http://schemas.microsoft.com/office/drawing/2014/main" id="{008F778A-2602-4953-86E4-3A61E4D1E9A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76" y="1872"/>
                    <a:ext cx="144" cy="144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sp>
              <p:nvSpPr>
                <p:cNvPr id="35868" name="Rectangle 33">
                  <a:extLst>
                    <a:ext uri="{FF2B5EF4-FFF2-40B4-BE49-F238E27FC236}">
                      <a16:creationId xmlns:a16="http://schemas.microsoft.com/office/drawing/2014/main" id="{322894F3-2A10-4911-86E5-7AA7D32C07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48" y="1152"/>
                  <a:ext cx="20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>
                      <a:latin typeface="Symbol" panose="05050102010706020507" pitchFamily="18" charset="2"/>
                    </a:rPr>
                    <a:t>e</a:t>
                  </a:r>
                </a:p>
              </p:txBody>
            </p:sp>
            <p:sp>
              <p:nvSpPr>
                <p:cNvPr id="35869" name="Rectangle 34">
                  <a:extLst>
                    <a:ext uri="{FF2B5EF4-FFF2-40B4-BE49-F238E27FC236}">
                      <a16:creationId xmlns:a16="http://schemas.microsoft.com/office/drawing/2014/main" id="{C0E5C9A2-291C-4097-8C30-A97A0FBC56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48" y="1632"/>
                  <a:ext cx="20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>
                      <a:latin typeface="Symbol" panose="05050102010706020507" pitchFamily="18" charset="2"/>
                    </a:rPr>
                    <a:t>e</a:t>
                  </a:r>
                </a:p>
              </p:txBody>
            </p:sp>
          </p:grpSp>
        </p:grpSp>
        <p:grpSp>
          <p:nvGrpSpPr>
            <p:cNvPr id="35855" name="Group 35">
              <a:extLst>
                <a:ext uri="{FF2B5EF4-FFF2-40B4-BE49-F238E27FC236}">
                  <a16:creationId xmlns:a16="http://schemas.microsoft.com/office/drawing/2014/main" id="{5E6761DD-84E4-4210-A423-04F6465A3E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1104"/>
              <a:ext cx="816" cy="768"/>
              <a:chOff x="576" y="1104"/>
              <a:chExt cx="816" cy="768"/>
            </a:xfrm>
          </p:grpSpPr>
          <p:sp>
            <p:nvSpPr>
              <p:cNvPr id="35856" name="Line 36">
                <a:extLst>
                  <a:ext uri="{FF2B5EF4-FFF2-40B4-BE49-F238E27FC236}">
                    <a16:creationId xmlns:a16="http://schemas.microsoft.com/office/drawing/2014/main" id="{8AB9EF75-2431-4099-9140-258D1641FB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" y="1488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57" name="Oval 37">
                <a:extLst>
                  <a:ext uri="{FF2B5EF4-FFF2-40B4-BE49-F238E27FC236}">
                    <a16:creationId xmlns:a16="http://schemas.microsoft.com/office/drawing/2014/main" id="{16F646E6-65FC-4163-8AF8-966320FACA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1392"/>
                <a:ext cx="240" cy="240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858" name="Line 38">
                <a:extLst>
                  <a:ext uri="{FF2B5EF4-FFF2-40B4-BE49-F238E27FC236}">
                    <a16:creationId xmlns:a16="http://schemas.microsoft.com/office/drawing/2014/main" id="{5FD31C9A-17FC-48BB-9C5A-1BA22E8821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08" y="1248"/>
                <a:ext cx="384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59" name="Rectangle 39">
                <a:extLst>
                  <a:ext uri="{FF2B5EF4-FFF2-40B4-BE49-F238E27FC236}">
                    <a16:creationId xmlns:a16="http://schemas.microsoft.com/office/drawing/2014/main" id="{C24249A3-7539-412E-AC06-CF93838A7A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1104"/>
                <a:ext cx="2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>
                    <a:latin typeface="Symbol" panose="05050102010706020507" pitchFamily="18" charset="2"/>
                  </a:rPr>
                  <a:t>e</a:t>
                </a:r>
              </a:p>
            </p:txBody>
          </p:sp>
          <p:sp>
            <p:nvSpPr>
              <p:cNvPr id="35860" name="Line 40">
                <a:extLst>
                  <a:ext uri="{FF2B5EF4-FFF2-40B4-BE49-F238E27FC236}">
                    <a16:creationId xmlns:a16="http://schemas.microsoft.com/office/drawing/2014/main" id="{11A94A62-6769-49C5-956E-B24B14ADC2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1584"/>
                <a:ext cx="384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61" name="Rectangle 41">
                <a:extLst>
                  <a:ext uri="{FF2B5EF4-FFF2-40B4-BE49-F238E27FC236}">
                    <a16:creationId xmlns:a16="http://schemas.microsoft.com/office/drawing/2014/main" id="{6F8FD8F7-E39F-44CD-82AA-F2FF28DB45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1584"/>
                <a:ext cx="2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>
                    <a:latin typeface="Symbol" panose="05050102010706020507" pitchFamily="18" charset="2"/>
                  </a:rPr>
                  <a:t>e</a:t>
                </a:r>
              </a:p>
            </p:txBody>
          </p:sp>
        </p:grpSp>
      </p:grpSp>
      <p:grpSp>
        <p:nvGrpSpPr>
          <p:cNvPr id="12" name="Group 42">
            <a:extLst>
              <a:ext uri="{FF2B5EF4-FFF2-40B4-BE49-F238E27FC236}">
                <a16:creationId xmlns:a16="http://schemas.microsoft.com/office/drawing/2014/main" id="{39DD4F90-12FD-4F4B-A147-4BCD6E25CDAE}"/>
              </a:ext>
            </a:extLst>
          </p:cNvPr>
          <p:cNvGrpSpPr>
            <a:grpSpLocks/>
          </p:cNvGrpSpPr>
          <p:nvPr/>
        </p:nvGrpSpPr>
        <p:grpSpPr bwMode="auto">
          <a:xfrm>
            <a:off x="1155700" y="3429000"/>
            <a:ext cx="2336800" cy="2286000"/>
            <a:chOff x="728" y="2160"/>
            <a:chExt cx="1472" cy="1440"/>
          </a:xfrm>
        </p:grpSpPr>
        <p:grpSp>
          <p:nvGrpSpPr>
            <p:cNvPr id="35849" name="Group 43">
              <a:extLst>
                <a:ext uri="{FF2B5EF4-FFF2-40B4-BE49-F238E27FC236}">
                  <a16:creationId xmlns:a16="http://schemas.microsoft.com/office/drawing/2014/main" id="{96236740-6CC2-4991-8FAF-A6B7DC4A8E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8" y="2832"/>
              <a:ext cx="1399" cy="768"/>
              <a:chOff x="728" y="2832"/>
              <a:chExt cx="1399" cy="768"/>
            </a:xfrm>
          </p:grpSpPr>
          <p:sp>
            <p:nvSpPr>
              <p:cNvPr id="35852" name="Freeform 44">
                <a:extLst>
                  <a:ext uri="{FF2B5EF4-FFF2-40B4-BE49-F238E27FC236}">
                    <a16:creationId xmlns:a16="http://schemas.microsoft.com/office/drawing/2014/main" id="{65A1C031-A20B-4BC1-AC7E-5CD27313FA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8" y="2832"/>
                <a:ext cx="1399" cy="727"/>
              </a:xfrm>
              <a:custGeom>
                <a:avLst/>
                <a:gdLst>
                  <a:gd name="T0" fmla="*/ 1192 w 1399"/>
                  <a:gd name="T1" fmla="*/ 48 h 727"/>
                  <a:gd name="T2" fmla="*/ 1336 w 1399"/>
                  <a:gd name="T3" fmla="*/ 336 h 727"/>
                  <a:gd name="T4" fmla="*/ 808 w 1399"/>
                  <a:gd name="T5" fmla="*/ 720 h 727"/>
                  <a:gd name="T6" fmla="*/ 88 w 1399"/>
                  <a:gd name="T7" fmla="*/ 288 h 727"/>
                  <a:gd name="T8" fmla="*/ 280 w 1399"/>
                  <a:gd name="T9" fmla="*/ 0 h 7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99"/>
                  <a:gd name="T16" fmla="*/ 0 h 727"/>
                  <a:gd name="T17" fmla="*/ 1399 w 1399"/>
                  <a:gd name="T18" fmla="*/ 727 h 7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99" h="727">
                    <a:moveTo>
                      <a:pt x="1192" y="48"/>
                    </a:moveTo>
                    <a:cubicBezTo>
                      <a:pt x="1295" y="136"/>
                      <a:pt x="1399" y="224"/>
                      <a:pt x="1336" y="336"/>
                    </a:cubicBezTo>
                    <a:cubicBezTo>
                      <a:pt x="1272" y="447"/>
                      <a:pt x="1015" y="727"/>
                      <a:pt x="808" y="720"/>
                    </a:cubicBezTo>
                    <a:cubicBezTo>
                      <a:pt x="600" y="712"/>
                      <a:pt x="175" y="407"/>
                      <a:pt x="88" y="288"/>
                    </a:cubicBezTo>
                    <a:cubicBezTo>
                      <a:pt x="0" y="168"/>
                      <a:pt x="140" y="84"/>
                      <a:pt x="280" y="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53" name="Rectangle 45">
                <a:extLst>
                  <a:ext uri="{FF2B5EF4-FFF2-40B4-BE49-F238E27FC236}">
                    <a16:creationId xmlns:a16="http://schemas.microsoft.com/office/drawing/2014/main" id="{FA6B1D09-ABD1-45EF-96C7-2BD9FD485F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2" y="3312"/>
                <a:ext cx="2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>
                    <a:latin typeface="Symbol" panose="05050102010706020507" pitchFamily="18" charset="2"/>
                  </a:rPr>
                  <a:t>e</a:t>
                </a:r>
              </a:p>
            </p:txBody>
          </p:sp>
        </p:grpSp>
        <p:sp>
          <p:nvSpPr>
            <p:cNvPr id="35850" name="Freeform 46">
              <a:extLst>
                <a:ext uri="{FF2B5EF4-FFF2-40B4-BE49-F238E27FC236}">
                  <a16:creationId xmlns:a16="http://schemas.microsoft.com/office/drawing/2014/main" id="{718F1447-087D-4AF8-BFD1-1994CAF3587D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" y="2392"/>
              <a:ext cx="1304" cy="296"/>
            </a:xfrm>
            <a:custGeom>
              <a:avLst/>
              <a:gdLst>
                <a:gd name="T0" fmla="*/ 160 w 1304"/>
                <a:gd name="T1" fmla="*/ 248 h 296"/>
                <a:gd name="T2" fmla="*/ 64 w 1304"/>
                <a:gd name="T3" fmla="*/ 104 h 296"/>
                <a:gd name="T4" fmla="*/ 544 w 1304"/>
                <a:gd name="T5" fmla="*/ 8 h 296"/>
                <a:gd name="T6" fmla="*/ 1216 w 1304"/>
                <a:gd name="T7" fmla="*/ 56 h 296"/>
                <a:gd name="T8" fmla="*/ 1072 w 1304"/>
                <a:gd name="T9" fmla="*/ 296 h 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04"/>
                <a:gd name="T16" fmla="*/ 0 h 296"/>
                <a:gd name="T17" fmla="*/ 1304 w 1304"/>
                <a:gd name="T18" fmla="*/ 296 h 2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04" h="296">
                  <a:moveTo>
                    <a:pt x="160" y="248"/>
                  </a:moveTo>
                  <a:cubicBezTo>
                    <a:pt x="80" y="195"/>
                    <a:pt x="0" y="143"/>
                    <a:pt x="64" y="104"/>
                  </a:cubicBezTo>
                  <a:cubicBezTo>
                    <a:pt x="127" y="64"/>
                    <a:pt x="352" y="15"/>
                    <a:pt x="544" y="8"/>
                  </a:cubicBezTo>
                  <a:cubicBezTo>
                    <a:pt x="735" y="0"/>
                    <a:pt x="1128" y="8"/>
                    <a:pt x="1216" y="56"/>
                  </a:cubicBezTo>
                  <a:cubicBezTo>
                    <a:pt x="1304" y="104"/>
                    <a:pt x="1188" y="200"/>
                    <a:pt x="1072" y="296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47">
              <a:extLst>
                <a:ext uri="{FF2B5EF4-FFF2-40B4-BE49-F238E27FC236}">
                  <a16:creationId xmlns:a16="http://schemas.microsoft.com/office/drawing/2014/main" id="{8A882434-8D29-4B3E-AAB7-D64B78BCA2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160"/>
              <a:ext cx="2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Symbol" panose="05050102010706020507" pitchFamily="18" charset="2"/>
                </a:rPr>
                <a:t>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79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D20FE73-FAC2-4DFF-9AF0-7C169D9645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FA and the implementation of Scanners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DDAD4D0E-414C-4649-88F7-CE5B16F612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Regular expressions, (N)DFA-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/>
              <a:t> and NDFA and DFA’s are all equivalent formalism in terms of what languages can be defined with them.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Regular expressions are a convenient notation for describing the “tokens” of programming languages.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Regular expressions can be converted into FA’s (the algorithm for conversion into NDFA-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/>
              <a:t> is straightforward)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DFA’s can be easily implemented as computer programs.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838F77E-A6F6-4164-9422-4575F1D7C1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FA and the implementation of Scanners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072F48AF-EC43-4B53-AA14-4AF91323C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" y="2438400"/>
            <a:ext cx="2663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Token definitions</a:t>
            </a:r>
          </a:p>
          <a:p>
            <a:r>
              <a:rPr lang="en-US" altLang="en-US" i="1">
                <a:latin typeface="Times" panose="02020603050405020304" pitchFamily="18" charset="0"/>
              </a:rPr>
              <a:t>Regular expressions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12E8D1AB-13E8-46C6-B3CB-BA2939197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0" y="2362200"/>
            <a:ext cx="20383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Scanner DFA</a:t>
            </a:r>
          </a:p>
          <a:p>
            <a:r>
              <a:rPr lang="en-US" altLang="en-US" i="1">
                <a:latin typeface="Times" panose="02020603050405020304" pitchFamily="18" charset="0"/>
              </a:rPr>
              <a:t>Java or C or ...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37893" name="AutoShape 5">
            <a:extLst>
              <a:ext uri="{FF2B5EF4-FFF2-40B4-BE49-F238E27FC236}">
                <a16:creationId xmlns:a16="http://schemas.microsoft.com/office/drawing/2014/main" id="{782EA427-9FC3-429E-9D10-0E94E19C00E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143250" y="2133600"/>
            <a:ext cx="2819400" cy="1447800"/>
          </a:xfrm>
          <a:prstGeom prst="leftArrow">
            <a:avLst>
              <a:gd name="adj1" fmla="val 50000"/>
              <a:gd name="adj2" fmla="val 486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Scanner Generator</a:t>
            </a:r>
          </a:p>
          <a:p>
            <a:pPr algn="ctr"/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CAFCEF5D-513B-457F-A04B-DCC49D2A8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00200"/>
            <a:ext cx="5287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What a typical scanner generator does:</a:t>
            </a:r>
          </a:p>
        </p:txBody>
      </p:sp>
      <p:sp>
        <p:nvSpPr>
          <p:cNvPr id="37895" name="Text Box 7">
            <a:extLst>
              <a:ext uri="{FF2B5EF4-FFF2-40B4-BE49-F238E27FC236}">
                <a16:creationId xmlns:a16="http://schemas.microsoft.com/office/drawing/2014/main" id="{88DA691E-F5C1-4899-8473-8CA34AAF5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3870325"/>
            <a:ext cx="401955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 possible algorithm:</a:t>
            </a:r>
          </a:p>
          <a:p>
            <a:r>
              <a:rPr lang="en-US" altLang="en-US">
                <a:latin typeface="Times" panose="02020603050405020304" pitchFamily="18" charset="0"/>
              </a:rPr>
              <a:t> - Convert RE into NDFA-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Times" panose="02020603050405020304" pitchFamily="18" charset="0"/>
              </a:rPr>
              <a:t> - Convert NDFA-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 into NDFA</a:t>
            </a:r>
          </a:p>
          <a:p>
            <a:r>
              <a:rPr lang="en-US" altLang="en-US">
                <a:latin typeface="Times" panose="02020603050405020304" pitchFamily="18" charset="0"/>
              </a:rPr>
              <a:t> - Convert NDFA into DFA</a:t>
            </a:r>
          </a:p>
          <a:p>
            <a:r>
              <a:rPr lang="en-US" altLang="en-US">
                <a:latin typeface="Times" panose="02020603050405020304" pitchFamily="18" charset="0"/>
              </a:rPr>
              <a:t> - generate Java/C/... code</a:t>
            </a:r>
          </a:p>
        </p:txBody>
      </p:sp>
      <p:sp>
        <p:nvSpPr>
          <p:cNvPr id="37896" name="Text Box 8">
            <a:extLst>
              <a:ext uri="{FF2B5EF4-FFF2-40B4-BE49-F238E27FC236}">
                <a16:creationId xmlns:a16="http://schemas.microsoft.com/office/drawing/2014/main" id="{F08F0BD9-653C-4F69-8828-3D199F916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810000"/>
            <a:ext cx="46482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note: </a:t>
            </a:r>
            <a:r>
              <a:rPr lang="en-US" altLang="en-US">
                <a:latin typeface="Times" panose="02020603050405020304" pitchFamily="18" charset="0"/>
              </a:rPr>
              <a:t>In practice this exact algorithm is not used. For reasons of performance, sophisticated optimizations are used.</a:t>
            </a:r>
          </a:p>
          <a:p>
            <a:pPr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 direct conversion from RE to DFA</a:t>
            </a:r>
          </a:p>
          <a:p>
            <a:pPr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 minimizing the DFA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3A9D61F0-9B34-4A15-B83E-5910DE3045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a DFA</a:t>
            </a: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9EC13E02-68D4-405F-8B93-A4B8D0619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8686800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68425" indent="-12541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Definition: </a:t>
            </a:r>
            <a:r>
              <a:rPr lang="en-US" altLang="en-US">
                <a:latin typeface="Times" panose="02020603050405020304" pitchFamily="18" charset="0"/>
              </a:rPr>
              <a:t>A finite state machine is an N-tuple (</a:t>
            </a:r>
            <a:r>
              <a:rPr lang="en-US" altLang="en-US" i="1">
                <a:latin typeface="Times" panose="02020603050405020304" pitchFamily="18" charset="0"/>
              </a:rPr>
              <a:t>States,</a:t>
            </a:r>
            <a:r>
              <a:rPr lang="en-US" altLang="en-US" i="1">
                <a:latin typeface="Symbol" panose="05050102010706020507" pitchFamily="18" charset="2"/>
              </a:rPr>
              <a:t>S</a:t>
            </a:r>
            <a:r>
              <a:rPr lang="en-US" altLang="en-US" i="1">
                <a:latin typeface="Times" panose="02020603050405020304" pitchFamily="18" charset="0"/>
              </a:rPr>
              <a:t>,start,</a:t>
            </a:r>
            <a:r>
              <a:rPr lang="en-US" altLang="en-US" i="1">
                <a:latin typeface="Symbol" panose="05050102010706020507" pitchFamily="18" charset="2"/>
              </a:rPr>
              <a:t>d,                								</a:t>
            </a:r>
            <a:r>
              <a:rPr lang="en-US" altLang="en-US" i="1">
                <a:latin typeface="Times" panose="02020603050405020304" pitchFamily="18" charset="0"/>
              </a:rPr>
              <a:t>End</a:t>
            </a:r>
            <a:r>
              <a:rPr lang="en-US" altLang="en-US">
                <a:latin typeface="Times" panose="02020603050405020304" pitchFamily="18" charset="0"/>
              </a:rPr>
              <a:t>)</a:t>
            </a:r>
            <a:endParaRPr lang="en-US" altLang="en-US" b="1">
              <a:latin typeface="Times" panose="02020603050405020304" pitchFamily="18" charset="0"/>
            </a:endParaRPr>
          </a:p>
          <a:p>
            <a:pPr lvl="1"/>
            <a:r>
              <a:rPr lang="en-US" altLang="en-US" i="1">
                <a:latin typeface="Times" panose="02020603050405020304" pitchFamily="18" charset="0"/>
              </a:rPr>
              <a:t>States</a:t>
            </a:r>
            <a:r>
              <a:rPr lang="en-US" altLang="en-US">
                <a:latin typeface="Symbol" panose="05050102010706020507" pitchFamily="18" charset="2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	N different states =&gt; integers {0,..,N-1} =&gt; </a:t>
            </a:r>
            <a:r>
              <a:rPr lang="en-US" altLang="en-US" b="1">
                <a:latin typeface="Courier New" panose="02070309020205020404" pitchFamily="49" charset="0"/>
              </a:rPr>
              <a:t>int</a:t>
            </a:r>
            <a:r>
              <a:rPr lang="en-US" altLang="en-US" b="1">
                <a:latin typeface="Times" panose="02020603050405020304" pitchFamily="18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data type</a:t>
            </a:r>
          </a:p>
          <a:p>
            <a:pPr lvl="1"/>
            <a:r>
              <a:rPr lang="en-US" altLang="en-US" i="1">
                <a:latin typeface="Symbol" panose="05050102010706020507" pitchFamily="18" charset="2"/>
              </a:rPr>
              <a:t>S	</a:t>
            </a:r>
            <a:r>
              <a:rPr lang="en-US" altLang="en-US" b="1">
                <a:latin typeface="Courier New" panose="02070309020205020404" pitchFamily="49" charset="0"/>
              </a:rPr>
              <a:t>byte </a:t>
            </a:r>
            <a:r>
              <a:rPr lang="en-US" altLang="en-US">
                <a:latin typeface="Times" panose="02020603050405020304" pitchFamily="18" charset="0"/>
              </a:rPr>
              <a:t>or </a:t>
            </a:r>
            <a:r>
              <a:rPr lang="en-US" altLang="en-US" b="1">
                <a:latin typeface="Courier New" panose="02070309020205020404" pitchFamily="49" charset="0"/>
              </a:rPr>
              <a:t>char</a:t>
            </a:r>
            <a:r>
              <a:rPr lang="en-US" altLang="en-US" b="1">
                <a:latin typeface="Times" panose="02020603050405020304" pitchFamily="18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data type. </a:t>
            </a:r>
            <a:endParaRPr lang="en-US" altLang="en-US" i="1">
              <a:latin typeface="Times" panose="02020603050405020304" pitchFamily="18" charset="0"/>
            </a:endParaRPr>
          </a:p>
          <a:p>
            <a:pPr lvl="1"/>
            <a:r>
              <a:rPr lang="en-US" altLang="en-US" i="1">
                <a:latin typeface="Times" panose="02020603050405020304" pitchFamily="18" charset="0"/>
              </a:rPr>
              <a:t>start	</a:t>
            </a:r>
            <a:r>
              <a:rPr lang="en-US" altLang="en-US">
                <a:latin typeface="Times" panose="02020603050405020304" pitchFamily="18" charset="0"/>
              </a:rPr>
              <a:t>An integer number</a:t>
            </a:r>
            <a:endParaRPr lang="en-US" altLang="en-US" i="1">
              <a:latin typeface="Times" panose="02020603050405020304" pitchFamily="18" charset="0"/>
            </a:endParaRPr>
          </a:p>
          <a:p>
            <a:pPr lvl="1"/>
            <a:r>
              <a:rPr lang="en-US" altLang="en-US" i="1">
                <a:latin typeface="Symbol" panose="05050102010706020507" pitchFamily="18" charset="2"/>
              </a:rPr>
              <a:t>d</a:t>
            </a:r>
            <a:r>
              <a:rPr lang="en-US" altLang="en-US" i="1">
                <a:latin typeface="Times" panose="02020603050405020304" pitchFamily="18" charset="0"/>
              </a:rPr>
              <a:t> 	</a:t>
            </a:r>
            <a:r>
              <a:rPr lang="en-US" altLang="en-US">
                <a:latin typeface="Times" panose="02020603050405020304" pitchFamily="18" charset="0"/>
              </a:rPr>
              <a:t>Transition relation </a:t>
            </a:r>
            <a:r>
              <a:rPr lang="en-US" altLang="en-US" i="1">
                <a:latin typeface="Symbol" panose="05050102010706020507" pitchFamily="18" charset="2"/>
              </a:rPr>
              <a:t>d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 </a:t>
            </a:r>
            <a:r>
              <a:rPr lang="en-US" altLang="en-US" i="1">
                <a:latin typeface="Times" panose="02020603050405020304" pitchFamily="18" charset="0"/>
              </a:rPr>
              <a:t>States </a:t>
            </a:r>
            <a:r>
              <a:rPr lang="en-US" altLang="en-US">
                <a:latin typeface="Helvetica" panose="020B0604020202020204" pitchFamily="34" charset="0"/>
              </a:rPr>
              <a:t>x </a:t>
            </a:r>
            <a:r>
              <a:rPr lang="en-US" altLang="en-US" i="1">
                <a:latin typeface="Symbol" panose="05050102010706020507" pitchFamily="18" charset="2"/>
              </a:rPr>
              <a:t>S</a:t>
            </a:r>
            <a:r>
              <a:rPr lang="en-US" altLang="en-US">
                <a:latin typeface="Times" panose="02020603050405020304" pitchFamily="18" charset="0"/>
              </a:rPr>
              <a:t> </a:t>
            </a:r>
            <a:r>
              <a:rPr lang="en-US" altLang="en-US">
                <a:latin typeface="Helvetica" panose="020B0604020202020204" pitchFamily="34" charset="0"/>
              </a:rPr>
              <a:t>x </a:t>
            </a:r>
            <a:r>
              <a:rPr lang="en-US" altLang="en-US" i="1">
                <a:latin typeface="Times" panose="02020603050405020304" pitchFamily="18" charset="0"/>
              </a:rPr>
              <a:t>States.</a:t>
            </a:r>
            <a:br>
              <a:rPr lang="en-US" altLang="en-US" i="1">
                <a:latin typeface="Times" panose="02020603050405020304" pitchFamily="18" charset="0"/>
              </a:rPr>
            </a:br>
            <a:r>
              <a:rPr lang="en-US" altLang="en-US">
                <a:latin typeface="Times" panose="02020603050405020304" pitchFamily="18" charset="0"/>
              </a:rPr>
              <a:t>For a DFA this is a function </a:t>
            </a:r>
            <a:br>
              <a:rPr lang="en-US" altLang="en-US">
                <a:latin typeface="Times" panose="02020603050405020304" pitchFamily="18" charset="0"/>
              </a:rPr>
            </a:br>
            <a:r>
              <a:rPr lang="en-US" altLang="en-US" i="1">
                <a:latin typeface="Times" panose="02020603050405020304" pitchFamily="18" charset="0"/>
              </a:rPr>
              <a:t>States </a:t>
            </a:r>
            <a:r>
              <a:rPr lang="en-US" altLang="en-US">
                <a:latin typeface="Helvetica" panose="020B0604020202020204" pitchFamily="34" charset="0"/>
              </a:rPr>
              <a:t>x </a:t>
            </a:r>
            <a:r>
              <a:rPr lang="en-US" altLang="en-US" i="1">
                <a:latin typeface="Symbol" panose="05050102010706020507" pitchFamily="18" charset="2"/>
              </a:rPr>
              <a:t>S</a:t>
            </a:r>
            <a:r>
              <a:rPr lang="en-US" altLang="en-US">
                <a:latin typeface="Times" panose="02020603050405020304" pitchFamily="18" charset="0"/>
              </a:rPr>
              <a:t> </a:t>
            </a:r>
            <a:r>
              <a:rPr lang="en-US" altLang="en-US">
                <a:latin typeface="Helvetica" panose="020B0604020202020204" pitchFamily="34" charset="0"/>
              </a:rPr>
              <a:t>-&gt; </a:t>
            </a:r>
            <a:r>
              <a:rPr lang="en-US" altLang="en-US" i="1">
                <a:latin typeface="Times" panose="02020603050405020304" pitchFamily="18" charset="0"/>
              </a:rPr>
              <a:t>States</a:t>
            </a:r>
            <a:br>
              <a:rPr lang="en-US" altLang="en-US" i="1">
                <a:latin typeface="Times" panose="02020603050405020304" pitchFamily="18" charset="0"/>
              </a:rPr>
            </a:br>
            <a:r>
              <a:rPr lang="en-US" altLang="en-US">
                <a:latin typeface="Times" panose="02020603050405020304" pitchFamily="18" charset="0"/>
              </a:rPr>
              <a:t>Represented by a two dimensional array (one dimension for the current state, another for the current character). The contents of the array is the next state.</a:t>
            </a:r>
            <a:r>
              <a:rPr lang="en-US" altLang="en-US" i="1">
                <a:latin typeface="Times" panose="02020603050405020304" pitchFamily="18" charset="0"/>
              </a:rPr>
              <a:t>	</a:t>
            </a:r>
          </a:p>
          <a:p>
            <a:pPr lvl="1"/>
            <a:r>
              <a:rPr lang="en-US" altLang="en-US" i="1">
                <a:latin typeface="Times" panose="02020603050405020304" pitchFamily="18" charset="0"/>
              </a:rPr>
              <a:t>End	</a:t>
            </a:r>
            <a:r>
              <a:rPr lang="en-US" altLang="en-US">
                <a:latin typeface="Times" panose="02020603050405020304" pitchFamily="18" charset="0"/>
              </a:rPr>
              <a:t>A set of final states.</a:t>
            </a:r>
            <a:r>
              <a:rPr lang="en-US" altLang="en-US" i="1">
                <a:latin typeface="Times" panose="02020603050405020304" pitchFamily="18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Represented (for example) by an array of Booleans (mark final state by true and other states by false)</a:t>
            </a: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98B47EF9-6004-4D2F-A4A1-88F7684CF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841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FF3300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A084804-381E-4A5B-8B7A-2D05C6973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a DFA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283FF6E1-0E11-42EB-A80E-DFC4EE4C3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14400"/>
            <a:ext cx="8763000" cy="528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 </a:t>
            </a:r>
            <a:r>
              <a:rPr lang="en-US" altLang="en-US" sz="2000">
                <a:latin typeface="Monaco" charset="0"/>
              </a:rPr>
              <a:t>Recognizer {</a:t>
            </a:r>
          </a:p>
          <a:p>
            <a:r>
              <a:rPr lang="en-US" altLang="en-US" sz="2000" b="1">
                <a:latin typeface="Monaco" charset="0"/>
              </a:rPr>
              <a:t>  static boolean[ ]</a:t>
            </a:r>
            <a:r>
              <a:rPr lang="en-US" altLang="en-US" sz="2000">
                <a:latin typeface="Monaco" charset="0"/>
              </a:rPr>
              <a:t> finalState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final state table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;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static int[ ][ ]</a:t>
            </a:r>
            <a:r>
              <a:rPr lang="en-US" altLang="en-US" sz="2000">
                <a:latin typeface="Monaco" charset="0"/>
              </a:rPr>
              <a:t> delta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transition table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private byte</a:t>
            </a:r>
            <a:r>
              <a:rPr lang="en-US" altLang="en-US" sz="2000">
                <a:latin typeface="Monaco" charset="0"/>
              </a:rPr>
              <a:t> currentCharCode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get first char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;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private int</a:t>
            </a:r>
            <a:r>
              <a:rPr lang="en-US" altLang="en-US" sz="2000">
                <a:latin typeface="Monaco" charset="0"/>
              </a:rPr>
              <a:t>  currentState   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start state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  </a:t>
            </a: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public boolean </a:t>
            </a:r>
            <a:r>
              <a:rPr lang="en-US" altLang="en-US" sz="2000">
                <a:latin typeface="Monaco" charset="0"/>
              </a:rPr>
              <a:t>recognize() {</a:t>
            </a:r>
          </a:p>
          <a:p>
            <a:r>
              <a:rPr lang="en-US" altLang="en-US" sz="2000">
                <a:latin typeface="Monaco" charset="0"/>
              </a:rPr>
              <a:t>    </a:t>
            </a:r>
            <a:r>
              <a:rPr lang="en-US" altLang="en-US" sz="2000" b="1">
                <a:latin typeface="Monaco" charset="0"/>
              </a:rPr>
              <a:t>while </a:t>
            </a:r>
            <a:r>
              <a:rPr lang="en-US" altLang="en-US" sz="2000">
                <a:latin typeface="Monaco" charset="0"/>
              </a:rPr>
              <a:t>(currentCharCode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is not end of file</a:t>
            </a:r>
            <a:r>
              <a:rPr lang="en-US" altLang="en-US" sz="2000">
                <a:latin typeface="Monaco" charset="0"/>
              </a:rPr>
              <a:t>) &amp;&amp;</a:t>
            </a:r>
          </a:p>
          <a:p>
            <a:r>
              <a:rPr lang="en-US" altLang="en-US" sz="2000">
                <a:latin typeface="Monaco" charset="0"/>
              </a:rPr>
              <a:t>          (currentState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is not error state </a:t>
            </a:r>
            <a:r>
              <a:rPr lang="en-US" altLang="en-US" sz="2000">
                <a:latin typeface="Monaco" charset="0"/>
              </a:rPr>
              <a:t>) {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    currentState = </a:t>
            </a:r>
          </a:p>
          <a:p>
            <a:r>
              <a:rPr lang="en-US" altLang="en-US" sz="2000">
                <a:latin typeface="Monaco" charset="0"/>
              </a:rPr>
              <a:t>           delta[currentState][currentCharCode];</a:t>
            </a:r>
          </a:p>
          <a:p>
            <a:r>
              <a:rPr lang="en-US" altLang="en-US" sz="2000">
                <a:latin typeface="Monaco" charset="0"/>
              </a:rPr>
              <a:t>       currentCharCode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get next char</a:t>
            </a:r>
            <a:r>
              <a:rPr lang="en-US" altLang="en-US" sz="2000">
                <a:latin typeface="Monaco" charset="0"/>
              </a:rPr>
              <a:t> ;</a:t>
            </a:r>
          </a:p>
          <a:p>
            <a:r>
              <a:rPr lang="en-US" altLang="en-US" sz="2000">
                <a:latin typeface="Monaco" charset="0"/>
              </a:rPr>
              <a:t>    </a:t>
            </a:r>
            <a:r>
              <a:rPr lang="en-US" altLang="en-US" sz="2000" b="1">
                <a:latin typeface="Monaco" charset="0"/>
              </a:rPr>
              <a:t>return </a:t>
            </a:r>
            <a:r>
              <a:rPr lang="en-US" altLang="en-US" sz="2000">
                <a:latin typeface="Monaco" charset="0"/>
              </a:rPr>
              <a:t>finalState[currentState];</a:t>
            </a:r>
          </a:p>
          <a:p>
            <a:r>
              <a:rPr lang="en-US" altLang="en-US" sz="2000">
                <a:latin typeface="Monaco" charset="0"/>
              </a:rPr>
              <a:t>  }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}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15E803C2-D89C-4F0D-ADBA-4F52609030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a Scanner as a DFA</a:t>
            </a:r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id="{15EB1460-D87C-4814-A475-200DB7DB6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46200"/>
            <a:ext cx="822960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9846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w Cen MT" panose="020B0602020104020603" pitchFamily="34" charset="0"/>
              </a:rPr>
              <a:t>Slightly different from previously shown implementation (but similar in spirit):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>
                <a:latin typeface="Tw Cen MT" panose="020B0602020104020603" pitchFamily="34" charset="0"/>
              </a:rPr>
              <a:t>Not the goal to match entire input</a:t>
            </a:r>
            <a:br>
              <a:rPr lang="en-US" altLang="en-US">
                <a:latin typeface="Tw Cen MT" panose="020B0602020104020603" pitchFamily="34" charset="0"/>
              </a:rPr>
            </a:br>
            <a:r>
              <a:rPr lang="en-US" altLang="en-US">
                <a:latin typeface="Tw Cen MT" panose="020B0602020104020603" pitchFamily="34" charset="0"/>
              </a:rPr>
              <a:t>=&gt; when to stop matching?</a:t>
            </a:r>
          </a:p>
          <a:p>
            <a:pPr lvl="2">
              <a:spcBef>
                <a:spcPct val="50000"/>
              </a:spcBef>
            </a:pPr>
            <a:r>
              <a:rPr lang="en-US" altLang="en-US">
                <a:latin typeface="Tw Cen MT" panose="020B0602020104020603" pitchFamily="34" charset="0"/>
              </a:rPr>
              <a:t>Match longest possible token before reaching error state.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>
                <a:latin typeface="Tw Cen MT" panose="020B0602020104020603" pitchFamily="34" charset="0"/>
              </a:rPr>
              <a:t>How to identify matched token class (not just true|false)</a:t>
            </a:r>
          </a:p>
          <a:p>
            <a:pPr lvl="2">
              <a:spcBef>
                <a:spcPct val="50000"/>
              </a:spcBef>
            </a:pPr>
            <a:r>
              <a:rPr lang="en-US" altLang="en-US">
                <a:latin typeface="Tw Cen MT" panose="020B0602020104020603" pitchFamily="34" charset="0"/>
              </a:rPr>
              <a:t>Final state determines matched token class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BFD94808-D32B-4521-B511-3932E3B311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a Scanner as a DFA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044E664E-A90C-444E-B68A-2C8E96259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46200"/>
            <a:ext cx="8763000" cy="345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 </a:t>
            </a:r>
            <a:r>
              <a:rPr lang="en-US" altLang="en-US" sz="2000">
                <a:latin typeface="Monaco" charset="0"/>
              </a:rPr>
              <a:t>Scanner {</a:t>
            </a:r>
          </a:p>
          <a:p>
            <a:r>
              <a:rPr lang="en-US" altLang="en-US" sz="2000" b="1">
                <a:latin typeface="Monaco" charset="0"/>
              </a:rPr>
              <a:t>  static int[ ]</a:t>
            </a:r>
            <a:r>
              <a:rPr lang="en-US" altLang="en-US" sz="2000">
                <a:latin typeface="Monaco" charset="0"/>
              </a:rPr>
              <a:t> matchedToken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maps state to token class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static int[ ][ ]</a:t>
            </a:r>
            <a:r>
              <a:rPr lang="en-US" altLang="en-US" sz="2000">
                <a:latin typeface="Monaco" charset="0"/>
              </a:rPr>
              <a:t> delta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transition table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private byte</a:t>
            </a:r>
            <a:r>
              <a:rPr lang="en-US" altLang="en-US" sz="2000">
                <a:latin typeface="Monaco" charset="0"/>
              </a:rPr>
              <a:t> currentCharCode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get first char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;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private int</a:t>
            </a:r>
            <a:r>
              <a:rPr lang="en-US" altLang="en-US" sz="2000">
                <a:latin typeface="Monaco" charset="0"/>
              </a:rPr>
              <a:t>  currentState   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start state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private int </a:t>
            </a:r>
            <a:r>
              <a:rPr lang="en-US" altLang="en-US" sz="2000">
                <a:latin typeface="Monaco" charset="0"/>
              </a:rPr>
              <a:t> tokbegin   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begining of current token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private int </a:t>
            </a:r>
            <a:r>
              <a:rPr lang="en-US" altLang="en-US" sz="2000">
                <a:latin typeface="Monaco" charset="0"/>
              </a:rPr>
              <a:t> tokend    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end of current token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</a:p>
          <a:p>
            <a:r>
              <a:rPr lang="en-US" altLang="en-US" sz="2000" b="1">
                <a:latin typeface="Monaco" charset="0"/>
              </a:rPr>
              <a:t>  private int </a:t>
            </a:r>
            <a:r>
              <a:rPr lang="en-US" altLang="en-US" sz="2000">
                <a:latin typeface="Monaco" charset="0"/>
              </a:rPr>
              <a:t>tokenKind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;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</a:t>
            </a: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>
            <a:extLst>
              <a:ext uri="{FF2B5EF4-FFF2-40B4-BE49-F238E27FC236}">
                <a16:creationId xmlns:a16="http://schemas.microsoft.com/office/drawing/2014/main" id="{0C898F0C-E416-4272-8ED5-85012A3BDC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Textbook vs. Handout</a:t>
            </a:r>
          </a:p>
        </p:txBody>
      </p:sp>
      <p:sp>
        <p:nvSpPr>
          <p:cNvPr id="6147" name="Rectangle 6">
            <a:extLst>
              <a:ext uri="{FF2B5EF4-FFF2-40B4-BE49-F238E27FC236}">
                <a16:creationId xmlns:a16="http://schemas.microsoft.com/office/drawing/2014/main" id="{2A0E78F6-283F-4268-9ABD-0797C4D10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The textbook [Watt and Brown, 2000] does not take advantage of the fact that the lexical structure of a language is described by a regular grammar, but it does lexical analysis just like parsing, i.e. building a parser for a context-free grammar</a:t>
            </a:r>
          </a:p>
          <a:p>
            <a:pPr eaLnBrk="1" hangingPunct="1"/>
            <a:r>
              <a:rPr lang="en-GB" altLang="en-US"/>
              <a:t>These slides are a good complement to Mogensen’s chapter 2 (online) and to Appel’s chapter 2.</a:t>
            </a:r>
            <a:endParaRPr lang="en-US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F07257A0-F700-457B-AC68-F525F11C9C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a Scanner as a DFA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FF786778-A2D6-4583-9FAC-9C731AA4B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14400"/>
            <a:ext cx="8763000" cy="528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  public </a:t>
            </a:r>
            <a:r>
              <a:rPr lang="en-US" altLang="en-US" sz="2000">
                <a:latin typeface="Monaco" charset="0"/>
              </a:rPr>
              <a:t>Token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scan() {</a:t>
            </a:r>
          </a:p>
          <a:p>
            <a:r>
              <a:rPr lang="en-US" altLang="en-US" sz="2000">
                <a:latin typeface="Monaco" charset="0"/>
              </a:rPr>
              <a:t>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skip separator (implemented as DFA as well)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 tokbegin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current source position</a:t>
            </a:r>
          </a:p>
          <a:p>
            <a:r>
              <a:rPr lang="en-US" altLang="en-US" sz="2000">
                <a:latin typeface="Monaco" charset="0"/>
              </a:rPr>
              <a:t>    tokenKind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error code 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 </a:t>
            </a:r>
            <a:r>
              <a:rPr lang="en-US" altLang="en-US" sz="2000" b="1">
                <a:latin typeface="Monaco" charset="0"/>
              </a:rPr>
              <a:t>while </a:t>
            </a:r>
            <a:r>
              <a:rPr lang="en-US" altLang="en-US" sz="2000">
                <a:latin typeface="Monaco" charset="0"/>
              </a:rPr>
              <a:t>(currentState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is not error state </a:t>
            </a:r>
            <a:r>
              <a:rPr lang="en-US" altLang="en-US" sz="2000">
                <a:latin typeface="Monaco" charset="0"/>
              </a:rPr>
              <a:t>) {</a:t>
            </a:r>
          </a:p>
          <a:p>
            <a:r>
              <a:rPr lang="en-US" altLang="en-US" sz="2000">
                <a:latin typeface="Monaco" charset="0"/>
              </a:rPr>
              <a:t>       if (currentState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is final state </a:t>
            </a:r>
            <a:r>
              <a:rPr lang="en-US" altLang="en-US" sz="2000">
                <a:latin typeface="Monaco" charset="0"/>
              </a:rPr>
              <a:t>) {</a:t>
            </a:r>
          </a:p>
          <a:p>
            <a:r>
              <a:rPr lang="en-US" altLang="en-US" sz="2000">
                <a:latin typeface="Monaco" charset="0"/>
              </a:rPr>
              <a:t>           tokend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current source location 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latin typeface="Monaco" charset="0"/>
              </a:rPr>
              <a:t>           tokenKind = matchedToken[currentState];</a:t>
            </a:r>
          </a:p>
          <a:p>
            <a:r>
              <a:rPr lang="en-US" altLang="en-US" sz="2000">
                <a:latin typeface="Monaco" charset="0"/>
              </a:rPr>
              <a:t>       currentState = </a:t>
            </a:r>
          </a:p>
          <a:p>
            <a:r>
              <a:rPr lang="en-US" altLang="en-US" sz="2000">
                <a:latin typeface="Monaco" charset="0"/>
              </a:rPr>
              <a:t>           delta[currentState][currentCharCode];</a:t>
            </a:r>
          </a:p>
          <a:p>
            <a:r>
              <a:rPr lang="en-US" altLang="en-US" sz="2000">
                <a:latin typeface="Monaco" charset="0"/>
              </a:rPr>
              <a:t>       currentCharCode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get next source char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latin typeface="Monaco" charset="0"/>
              </a:rPr>
              <a:t>    } </a:t>
            </a:r>
          </a:p>
          <a:p>
            <a:r>
              <a:rPr lang="en-US" altLang="en-US" sz="2000">
                <a:latin typeface="Monaco" charset="0"/>
              </a:rPr>
              <a:t>    if (tokenKind ==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error code </a:t>
            </a:r>
            <a:r>
              <a:rPr lang="en-US" altLang="en-US" sz="2000">
                <a:latin typeface="Monaco" charset="0"/>
              </a:rPr>
              <a:t>)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lexical error 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latin typeface="Monaco" charset="0"/>
              </a:rPr>
              <a:t>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move current source position to tokend </a:t>
            </a:r>
          </a:p>
          <a:p>
            <a:r>
              <a:rPr lang="en-US" altLang="en-US" sz="2000" b="1">
                <a:latin typeface="Monaco" charset="0"/>
              </a:rPr>
              <a:t>    return </a:t>
            </a:r>
            <a:r>
              <a:rPr lang="en-US" altLang="en-US" sz="2000">
                <a:latin typeface="Monaco" charset="0"/>
              </a:rPr>
              <a:t>new Token(tokenKind, </a:t>
            </a:r>
          </a:p>
          <a:p>
            <a:r>
              <a:rPr lang="en-US" altLang="en-US" sz="2000">
                <a:latin typeface="Monaco" charset="0"/>
              </a:rPr>
              <a:t>  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source chars from tokbegin to tokend-1 </a:t>
            </a:r>
            <a:r>
              <a:rPr lang="en-US" altLang="en-US" sz="2000">
                <a:latin typeface="Monaco" charset="0"/>
              </a:rPr>
              <a:t>);</a:t>
            </a:r>
          </a:p>
          <a:p>
            <a:r>
              <a:rPr lang="en-US" altLang="en-US" sz="2000">
                <a:latin typeface="Monaco" charset="0"/>
              </a:rPr>
              <a:t>  }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005D8C65-96C1-48BA-A9E3-6878078D4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1" lang="en-US" altLang="en-US" sz="3600"/>
              <a:t>We don’t do this by hand anymore!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3ED5E3D0-71C5-494F-9889-4B85B4DEFA4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400"/>
              <a:t>Writing scanners is a rather “robotic” activity which can be automated.</a:t>
            </a:r>
          </a:p>
          <a:p>
            <a:pPr marL="0" indent="0" eaLnBrk="1" hangingPunct="1">
              <a:buFontTx/>
              <a:buNone/>
            </a:pPr>
            <a:endParaRPr kumimoji="1" lang="en-US" altLang="en-US" sz="2400"/>
          </a:p>
          <a:p>
            <a:pPr marL="0" indent="0" eaLnBrk="1" hangingPunct="1"/>
            <a:r>
              <a:rPr kumimoji="1" lang="en-US" altLang="en-US" sz="2400"/>
              <a:t>JLex (JFlex)</a:t>
            </a:r>
          </a:p>
          <a:p>
            <a:pPr marL="660400" lvl="1" indent="-284163" eaLnBrk="1" hangingPunct="1"/>
            <a:r>
              <a:rPr kumimoji="1" lang="en-US" altLang="en-US" sz="2400"/>
              <a:t>input:</a:t>
            </a:r>
          </a:p>
          <a:p>
            <a:pPr marL="1139825" lvl="2" indent="-284163" eaLnBrk="1" hangingPunct="1"/>
            <a:r>
              <a:rPr kumimoji="1" lang="en-US" altLang="en-US" sz="2000"/>
              <a:t>a set of REs and action code</a:t>
            </a:r>
          </a:p>
          <a:p>
            <a:pPr marL="660400" lvl="1" indent="-284163" eaLnBrk="1" hangingPunct="1"/>
            <a:r>
              <a:rPr kumimoji="1" lang="en-US" altLang="en-US" sz="2400"/>
              <a:t>output</a:t>
            </a:r>
          </a:p>
          <a:p>
            <a:pPr marL="1139825" lvl="2" indent="-284163" eaLnBrk="1" hangingPunct="1"/>
            <a:r>
              <a:rPr kumimoji="1" lang="en-US" altLang="en-US" sz="2000"/>
              <a:t>a fast lexical analyzer (scanner)</a:t>
            </a:r>
          </a:p>
          <a:p>
            <a:pPr marL="1622425" lvl="3" indent="-292100" eaLnBrk="1" hangingPunct="1"/>
            <a:r>
              <a:rPr kumimoji="1" lang="en-US" altLang="en-US" sz="1800"/>
              <a:t>based on a DFA</a:t>
            </a:r>
          </a:p>
          <a:p>
            <a:pPr marL="1622425" lvl="3" indent="-292100" eaLnBrk="1" hangingPunct="1"/>
            <a:endParaRPr kumimoji="1" lang="en-US" altLang="en-US" sz="1800"/>
          </a:p>
          <a:p>
            <a:pPr marL="0" indent="0" eaLnBrk="1" hangingPunct="1"/>
            <a:r>
              <a:rPr kumimoji="1" lang="en-US" altLang="en-US" sz="2400"/>
              <a:t>Or the lexer is built into the parser generator as in JavaCC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A674530-03C8-43CD-8FF0-5E7B23D93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JLex Lexical Analyzer Generator for Java</a:t>
            </a:r>
          </a:p>
        </p:txBody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id="{574A312C-BCDA-4A0C-9B31-AD5D01D48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728788"/>
            <a:ext cx="2819400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Definition of tokens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Regular Expressions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5060" name="AutoShape 4">
            <a:extLst>
              <a:ext uri="{FF2B5EF4-FFF2-40B4-BE49-F238E27FC236}">
                <a16:creationId xmlns:a16="http://schemas.microsoft.com/office/drawing/2014/main" id="{9DA092A5-752B-4795-B2A5-3FEA08CEE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947988"/>
            <a:ext cx="2209800" cy="1219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JLex</a:t>
            </a:r>
          </a:p>
        </p:txBody>
      </p:sp>
      <p:sp>
        <p:nvSpPr>
          <p:cNvPr id="45061" name="Text Box 5">
            <a:extLst>
              <a:ext uri="{FF2B5EF4-FFF2-40B4-BE49-F238E27FC236}">
                <a16:creationId xmlns:a16="http://schemas.microsoft.com/office/drawing/2014/main" id="{DDC8E292-BA4D-4237-B85E-B1C64A1D4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471988"/>
            <a:ext cx="3352800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Java File: Scanner Class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Recognizes Tokens</a:t>
            </a:r>
          </a:p>
        </p:txBody>
      </p:sp>
      <p:sp>
        <p:nvSpPr>
          <p:cNvPr id="45062" name="Text Box 6">
            <a:extLst>
              <a:ext uri="{FF2B5EF4-FFF2-40B4-BE49-F238E27FC236}">
                <a16:creationId xmlns:a16="http://schemas.microsoft.com/office/drawing/2014/main" id="{7AB2ADB7-FF04-4C15-AED9-EBC5099B7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600200"/>
            <a:ext cx="3886200" cy="283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We will look at an example JLex specification (adapted from the manual).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Consult the manual on the handout for details on how to write your own JLex specifications.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47BF763F-7932-4936-884C-450871CEE1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JLex tool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FC949303-532C-4913-BABF-F54CA6B19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0"/>
            <a:ext cx="8839200" cy="4978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user code (added to start of generated file)</a:t>
            </a:r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%%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 </a:t>
            </a:r>
          </a:p>
          <a:p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options</a:t>
            </a:r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%{</a:t>
            </a:r>
          </a:p>
          <a:p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 user code (added inside the scanner class declaration)</a:t>
            </a:r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%}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 </a:t>
            </a:r>
          </a:p>
          <a:p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macro definitions</a:t>
            </a:r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%%</a:t>
            </a: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lexical declaration</a:t>
            </a: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</p:txBody>
      </p:sp>
      <p:sp>
        <p:nvSpPr>
          <p:cNvPr id="46084" name="Text Box 4">
            <a:extLst>
              <a:ext uri="{FF2B5EF4-FFF2-40B4-BE49-F238E27FC236}">
                <a16:creationId xmlns:a16="http://schemas.microsoft.com/office/drawing/2014/main" id="{37169EC4-552C-4D7C-BA58-2C0CB7E81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974725"/>
            <a:ext cx="2609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Layout of JLex file:</a:t>
            </a:r>
          </a:p>
        </p:txBody>
      </p:sp>
      <p:sp>
        <p:nvSpPr>
          <p:cNvPr id="46085" name="Text Box 5">
            <a:extLst>
              <a:ext uri="{FF2B5EF4-FFF2-40B4-BE49-F238E27FC236}">
                <a16:creationId xmlns:a16="http://schemas.microsoft.com/office/drawing/2014/main" id="{DE3577CF-D5E4-48EE-837C-BEE99263B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" y="17938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en-US" sz="1800">
              <a:latin typeface="Times" panose="02020603050405020304" pitchFamily="18" charset="0"/>
            </a:endParaRPr>
          </a:p>
        </p:txBody>
      </p:sp>
      <p:sp>
        <p:nvSpPr>
          <p:cNvPr id="594950" name="Text Box 6">
            <a:extLst>
              <a:ext uri="{FF2B5EF4-FFF2-40B4-BE49-F238E27FC236}">
                <a16:creationId xmlns:a16="http://schemas.microsoft.com/office/drawing/2014/main" id="{B7885CAF-AD35-4B61-8A52-4A00FC703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773238"/>
            <a:ext cx="4629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1800">
                <a:latin typeface="Times" panose="02020603050405020304" pitchFamily="18" charset="0"/>
              </a:rPr>
              <a:t>User code is copied directly into the output class</a:t>
            </a:r>
          </a:p>
        </p:txBody>
      </p:sp>
      <p:sp>
        <p:nvSpPr>
          <p:cNvPr id="594951" name="Text Box 7">
            <a:extLst>
              <a:ext uri="{FF2B5EF4-FFF2-40B4-BE49-F238E27FC236}">
                <a16:creationId xmlns:a16="http://schemas.microsoft.com/office/drawing/2014/main" id="{5761244D-94DA-4CEB-B05F-CFBEEF0F6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2565400"/>
            <a:ext cx="66246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800">
                <a:latin typeface="Times" panose="02020603050405020304" pitchFamily="18" charset="0"/>
              </a:rPr>
              <a:t>JLex directives allow you to include code in the lexical analysis class, change names of various components, switch on character counting, line counting, manage EOF, etc.</a:t>
            </a:r>
          </a:p>
        </p:txBody>
      </p:sp>
      <p:sp>
        <p:nvSpPr>
          <p:cNvPr id="594952" name="Text Box 8">
            <a:extLst>
              <a:ext uri="{FF2B5EF4-FFF2-40B4-BE49-F238E27FC236}">
                <a16:creationId xmlns:a16="http://schemas.microsoft.com/office/drawing/2014/main" id="{8C51F80B-3BC4-450D-AA50-E8808489F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586288"/>
            <a:ext cx="6683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1800">
                <a:latin typeface="Times" panose="02020603050405020304" pitchFamily="18" charset="0"/>
              </a:rPr>
              <a:t>Macro definitions gives names for useful regular expressions (regexps)</a:t>
            </a:r>
          </a:p>
        </p:txBody>
      </p:sp>
      <p:sp>
        <p:nvSpPr>
          <p:cNvPr id="594953" name="Text Box 9">
            <a:extLst>
              <a:ext uri="{FF2B5EF4-FFF2-40B4-BE49-F238E27FC236}">
                <a16:creationId xmlns:a16="http://schemas.microsoft.com/office/drawing/2014/main" id="{8A1748D9-A199-4059-831F-966127769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5734050"/>
            <a:ext cx="5899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800">
                <a:latin typeface="Times" panose="02020603050405020304" pitchFamily="18" charset="0"/>
              </a:rPr>
              <a:t>Regular expression rules define the tokens to be recognised and actions to be taken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50" grpId="0"/>
      <p:bldP spid="594951" grpId="0"/>
      <p:bldP spid="594952" grpId="0"/>
      <p:bldP spid="59495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F47F2B06-F65D-482C-963C-09A6F3457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JLex Regular Expressions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84357F79-04A0-43FC-9D65-04DB74E510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Regular expressions are expressed using ASCII characters (0 – 127).</a:t>
            </a:r>
          </a:p>
          <a:p>
            <a:pPr eaLnBrk="1" hangingPunct="1"/>
            <a:r>
              <a:rPr lang="en-US" altLang="en-US"/>
              <a:t>The following characters are </a:t>
            </a:r>
            <a:r>
              <a:rPr lang="en-US" altLang="en-US" i="1"/>
              <a:t>metacharacters</a:t>
            </a:r>
            <a:r>
              <a:rPr lang="en-US" altLang="en-US"/>
              <a:t>.</a:t>
            </a:r>
          </a:p>
          <a:p>
            <a:pPr algn="ctr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? * + | ( ) ^ $ . [ ] { } “ \</a:t>
            </a:r>
          </a:p>
          <a:p>
            <a:pPr eaLnBrk="1" hangingPunct="1"/>
            <a:r>
              <a:rPr lang="en-US" altLang="en-US"/>
              <a:t>Metacharacters have special meaning; they do not represent themselves.</a:t>
            </a:r>
          </a:p>
          <a:p>
            <a:pPr eaLnBrk="1" hangingPunct="1"/>
            <a:r>
              <a:rPr lang="en-US" altLang="en-US"/>
              <a:t>All other characters represent themselves.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E925B1E-AC7E-4652-8001-971E80DE0A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JLex Regular Expressions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49ABA1A1-1B64-42F7-8380-A69516F6B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Let </a:t>
            </a:r>
            <a:r>
              <a:rPr lang="en-US" altLang="en-US">
                <a:latin typeface="Courier New" panose="02070309020205020404" pitchFamily="49" charset="0"/>
              </a:rPr>
              <a:t>r</a:t>
            </a:r>
            <a:r>
              <a:rPr lang="en-US" altLang="en-US"/>
              <a:t> and </a:t>
            </a:r>
            <a:r>
              <a:rPr lang="en-US" altLang="en-US">
                <a:latin typeface="Courier New" panose="02070309020205020404" pitchFamily="49" charset="0"/>
              </a:rPr>
              <a:t>s</a:t>
            </a:r>
            <a:r>
              <a:rPr lang="en-US" altLang="en-US"/>
              <a:t> be regular expressions.</a:t>
            </a:r>
          </a:p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r?</a:t>
            </a:r>
            <a:r>
              <a:rPr lang="en-US" altLang="en-US"/>
              <a:t> matches </a:t>
            </a:r>
            <a:r>
              <a:rPr lang="en-US" altLang="en-US" i="1"/>
              <a:t>zero or one</a:t>
            </a:r>
            <a:r>
              <a:rPr lang="en-US" altLang="en-US"/>
              <a:t> occurrences of </a:t>
            </a:r>
            <a:r>
              <a:rPr lang="en-US" altLang="en-US">
                <a:latin typeface="Courier New" panose="02070309020205020404" pitchFamily="49" charset="0"/>
              </a:rPr>
              <a:t>r</a:t>
            </a:r>
            <a:r>
              <a:rPr lang="en-US" altLang="en-US"/>
              <a:t>.</a:t>
            </a:r>
          </a:p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r*</a:t>
            </a:r>
            <a:r>
              <a:rPr lang="en-US" altLang="en-US"/>
              <a:t> matches </a:t>
            </a:r>
            <a:r>
              <a:rPr lang="en-US" altLang="en-US" i="1"/>
              <a:t>zero or more</a:t>
            </a:r>
            <a:r>
              <a:rPr lang="en-US" altLang="en-US"/>
              <a:t> occurrences of </a:t>
            </a:r>
            <a:r>
              <a:rPr lang="en-US" altLang="en-US">
                <a:latin typeface="Courier New" panose="02070309020205020404" pitchFamily="49" charset="0"/>
              </a:rPr>
              <a:t>r</a:t>
            </a:r>
            <a:r>
              <a:rPr lang="en-US" altLang="en-US"/>
              <a:t>.</a:t>
            </a:r>
          </a:p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r+</a:t>
            </a:r>
            <a:r>
              <a:rPr lang="en-US" altLang="en-US"/>
              <a:t> matches </a:t>
            </a:r>
            <a:r>
              <a:rPr lang="en-US" altLang="en-US" i="1"/>
              <a:t>one or more</a:t>
            </a:r>
            <a:r>
              <a:rPr lang="en-US" altLang="en-US"/>
              <a:t> occurrences of </a:t>
            </a:r>
            <a:r>
              <a:rPr lang="en-US" altLang="en-US">
                <a:latin typeface="Courier New" panose="02070309020205020404" pitchFamily="49" charset="0"/>
              </a:rPr>
              <a:t>r</a:t>
            </a:r>
            <a:r>
              <a:rPr lang="en-US" altLang="en-US"/>
              <a:t>.</a:t>
            </a:r>
          </a:p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r|s</a:t>
            </a:r>
            <a:r>
              <a:rPr lang="en-US" altLang="en-US"/>
              <a:t> matches </a:t>
            </a:r>
            <a:r>
              <a:rPr lang="en-US" altLang="en-US">
                <a:latin typeface="Courier New" panose="02070309020205020404" pitchFamily="49" charset="0"/>
              </a:rPr>
              <a:t>r</a:t>
            </a:r>
            <a:r>
              <a:rPr lang="en-US" altLang="en-US"/>
              <a:t> or </a:t>
            </a:r>
            <a:r>
              <a:rPr lang="en-US" altLang="en-US">
                <a:latin typeface="Courier New" panose="02070309020205020404" pitchFamily="49" charset="0"/>
              </a:rPr>
              <a:t>s</a:t>
            </a:r>
            <a:r>
              <a:rPr lang="en-US" altLang="en-US"/>
              <a:t>.</a:t>
            </a:r>
          </a:p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rs</a:t>
            </a:r>
            <a:r>
              <a:rPr lang="en-US" altLang="en-US"/>
              <a:t> matches </a:t>
            </a:r>
            <a:r>
              <a:rPr lang="en-US" altLang="en-US">
                <a:latin typeface="Courier New" panose="02070309020205020404" pitchFamily="49" charset="0"/>
              </a:rPr>
              <a:t>r</a:t>
            </a:r>
            <a:r>
              <a:rPr lang="en-US" altLang="en-US"/>
              <a:t> concatenated with </a:t>
            </a:r>
            <a:r>
              <a:rPr lang="en-US" altLang="en-US">
                <a:latin typeface="Courier New" panose="02070309020205020404" pitchFamily="49" charset="0"/>
              </a:rPr>
              <a:t>s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151E0E36-3C40-4BA8-8062-8CDC145EF9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JLex Regular Expressions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FCCDDD71-2708-4AEF-9C42-AAC9BE0AD2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Parentheses are used for grouping.</a:t>
            </a:r>
          </a:p>
          <a:p>
            <a:pPr algn="ctr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("+"|"-")?</a:t>
            </a:r>
          </a:p>
          <a:p>
            <a:pPr eaLnBrk="1" hangingPunct="1"/>
            <a:r>
              <a:rPr lang="en-US" altLang="en-US"/>
              <a:t>If a regular expression begins with </a:t>
            </a:r>
            <a:r>
              <a:rPr lang="en-US" altLang="en-US">
                <a:latin typeface="Courier New" panose="02070309020205020404" pitchFamily="49" charset="0"/>
              </a:rPr>
              <a:t>^</a:t>
            </a:r>
            <a:r>
              <a:rPr lang="en-US" altLang="en-US"/>
              <a:t>, then it is matched only at the beginning of a line.</a:t>
            </a:r>
          </a:p>
          <a:p>
            <a:pPr eaLnBrk="1" hangingPunct="1"/>
            <a:r>
              <a:rPr lang="en-US" altLang="en-US"/>
              <a:t>If a regular expression ends with </a:t>
            </a:r>
            <a:r>
              <a:rPr lang="en-US" altLang="en-US">
                <a:latin typeface="Courier New" panose="02070309020205020404" pitchFamily="49" charset="0"/>
              </a:rPr>
              <a:t>$</a:t>
            </a:r>
            <a:r>
              <a:rPr lang="en-US" altLang="en-US"/>
              <a:t>, then it is matched only at the end of a line.</a:t>
            </a:r>
          </a:p>
          <a:p>
            <a:pPr eaLnBrk="1" hangingPunct="1"/>
            <a:r>
              <a:rPr lang="en-US" altLang="en-US"/>
              <a:t>The dot </a:t>
            </a:r>
            <a:r>
              <a:rPr lang="en-US" altLang="en-US">
                <a:latin typeface="Courier New" panose="02070309020205020404" pitchFamily="49" charset="0"/>
              </a:rPr>
              <a:t>.</a:t>
            </a:r>
            <a:r>
              <a:rPr lang="en-US" altLang="en-US"/>
              <a:t> matches any non-newline character.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2CE23264-751A-483E-9203-10A727A212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JLex Regular Expressions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7CD40506-57B9-4456-A9C7-043839A15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Brackets </a:t>
            </a:r>
            <a:r>
              <a:rPr lang="en-US" altLang="en-US">
                <a:latin typeface="Courier New" panose="02070309020205020404" pitchFamily="49" charset="0"/>
              </a:rPr>
              <a:t>[</a:t>
            </a:r>
            <a:r>
              <a:rPr lang="en-US" altLang="en-US"/>
              <a:t> </a:t>
            </a:r>
            <a:r>
              <a:rPr lang="en-US" altLang="en-US">
                <a:latin typeface="Courier New" panose="02070309020205020404" pitchFamily="49" charset="0"/>
              </a:rPr>
              <a:t>]</a:t>
            </a:r>
            <a:r>
              <a:rPr lang="en-US" altLang="en-US"/>
              <a:t> match any single character listed within the brackets.</a:t>
            </a:r>
          </a:p>
          <a:p>
            <a:pPr lvl="1" eaLnBrk="1" hangingPunct="1"/>
            <a:r>
              <a:rPr lang="en-US" altLang="en-US" sz="3200">
                <a:latin typeface="Courier New" panose="02070309020205020404" pitchFamily="49" charset="0"/>
              </a:rPr>
              <a:t>[abc]</a:t>
            </a:r>
            <a:r>
              <a:rPr lang="en-US" altLang="en-US"/>
              <a:t> matches </a:t>
            </a:r>
            <a:r>
              <a:rPr lang="en-US" altLang="en-US" sz="3200">
                <a:latin typeface="Courier New" panose="02070309020205020404" pitchFamily="49" charset="0"/>
              </a:rPr>
              <a:t>a</a:t>
            </a:r>
            <a:r>
              <a:rPr lang="en-US" altLang="en-US"/>
              <a:t> or </a:t>
            </a:r>
            <a:r>
              <a:rPr lang="en-US" altLang="en-US" sz="3200">
                <a:latin typeface="Courier New" panose="02070309020205020404" pitchFamily="49" charset="0"/>
              </a:rPr>
              <a:t>b</a:t>
            </a:r>
            <a:r>
              <a:rPr lang="en-US" altLang="en-US"/>
              <a:t> or </a:t>
            </a:r>
            <a:r>
              <a:rPr lang="en-US" altLang="en-US" sz="3200">
                <a:latin typeface="Courier New" panose="02070309020205020404" pitchFamily="49" charset="0"/>
              </a:rPr>
              <a:t>c</a:t>
            </a:r>
            <a:r>
              <a:rPr lang="en-US" altLang="en-US"/>
              <a:t>.</a:t>
            </a:r>
          </a:p>
          <a:p>
            <a:pPr lvl="1" eaLnBrk="1" hangingPunct="1"/>
            <a:r>
              <a:rPr lang="en-US" altLang="en-US" sz="3200">
                <a:latin typeface="Courier New" panose="02070309020205020404" pitchFamily="49" charset="0"/>
              </a:rPr>
              <a:t>[A-Za-z]</a:t>
            </a:r>
            <a:r>
              <a:rPr lang="en-US" altLang="en-US"/>
              <a:t> matches any letter.</a:t>
            </a:r>
          </a:p>
          <a:p>
            <a:pPr eaLnBrk="1" hangingPunct="1"/>
            <a:r>
              <a:rPr lang="en-US" altLang="en-US"/>
              <a:t>If the first character after </a:t>
            </a:r>
            <a:r>
              <a:rPr lang="en-US" altLang="en-US">
                <a:latin typeface="Courier New" panose="02070309020205020404" pitchFamily="49" charset="0"/>
              </a:rPr>
              <a:t>[</a:t>
            </a:r>
            <a:r>
              <a:rPr lang="en-US" altLang="en-US"/>
              <a:t> is </a:t>
            </a:r>
            <a:r>
              <a:rPr lang="en-US" altLang="en-US">
                <a:latin typeface="Courier New" panose="02070309020205020404" pitchFamily="49" charset="0"/>
              </a:rPr>
              <a:t>^</a:t>
            </a:r>
            <a:r>
              <a:rPr lang="en-US" altLang="en-US"/>
              <a:t>, then the brackets match any character </a:t>
            </a:r>
            <a:r>
              <a:rPr lang="en-US" altLang="en-US" i="1"/>
              <a:t>except</a:t>
            </a:r>
            <a:r>
              <a:rPr lang="en-US" altLang="en-US"/>
              <a:t> those listed.</a:t>
            </a:r>
          </a:p>
          <a:p>
            <a:pPr lvl="1" eaLnBrk="1" hangingPunct="1"/>
            <a:r>
              <a:rPr lang="en-US" altLang="en-US" sz="3200">
                <a:latin typeface="Courier New" panose="02070309020205020404" pitchFamily="49" charset="0"/>
              </a:rPr>
              <a:t>[^A-Za-z]</a:t>
            </a:r>
            <a:r>
              <a:rPr lang="en-US" altLang="en-US"/>
              <a:t> matches any nonletter.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7F0D725B-C5A3-4057-B809-FFE934494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JLex Regular Expressions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917B1E3C-5F80-4777-9470-F92912804F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single character within double quotes " " represents itself.</a:t>
            </a:r>
          </a:p>
          <a:p>
            <a:pPr eaLnBrk="1" hangingPunct="1"/>
            <a:r>
              <a:rPr lang="en-US" altLang="en-US"/>
              <a:t>Metacharacters lose their special meaning and represent themselves when they stand alone within single quotes.</a:t>
            </a:r>
          </a:p>
          <a:p>
            <a:pPr lvl="1" eaLnBrk="1" hangingPunct="1"/>
            <a:r>
              <a:rPr lang="en-US" altLang="en-US"/>
              <a:t>"?" matches ?.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06287827-1A5E-4F6C-B996-174A3DA7DC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JLex Escape Sequences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F7289C99-E729-4C60-B6F2-E5F56FE17D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 escape sequences.</a:t>
            </a:r>
          </a:p>
          <a:p>
            <a:pPr lvl="1" eaLnBrk="1" hangingPunct="1"/>
            <a:r>
              <a:rPr lang="en-US" altLang="en-US">
                <a:latin typeface="Courier New" panose="02070309020205020404" pitchFamily="49" charset="0"/>
              </a:rPr>
              <a:t>\n</a:t>
            </a:r>
            <a:r>
              <a:rPr lang="en-US" altLang="en-US"/>
              <a:t> matches newline.</a:t>
            </a:r>
          </a:p>
          <a:p>
            <a:pPr lvl="1" eaLnBrk="1" hangingPunct="1"/>
            <a:r>
              <a:rPr lang="en-US" altLang="en-US">
                <a:latin typeface="Courier New" panose="02070309020205020404" pitchFamily="49" charset="0"/>
              </a:rPr>
              <a:t>\b</a:t>
            </a:r>
            <a:r>
              <a:rPr lang="en-US" altLang="en-US"/>
              <a:t> matches backspace.</a:t>
            </a:r>
          </a:p>
          <a:p>
            <a:pPr lvl="1" eaLnBrk="1" hangingPunct="1"/>
            <a:r>
              <a:rPr lang="en-US" altLang="en-US">
                <a:latin typeface="Courier New" panose="02070309020205020404" pitchFamily="49" charset="0"/>
              </a:rPr>
              <a:t>\r</a:t>
            </a:r>
            <a:r>
              <a:rPr lang="en-US" altLang="en-US"/>
              <a:t> matches carriage return.</a:t>
            </a:r>
          </a:p>
          <a:p>
            <a:pPr lvl="1" eaLnBrk="1" hangingPunct="1"/>
            <a:r>
              <a:rPr lang="en-US" altLang="en-US">
                <a:latin typeface="Courier New" panose="02070309020205020404" pitchFamily="49" charset="0"/>
              </a:rPr>
              <a:t>\t</a:t>
            </a:r>
            <a:r>
              <a:rPr lang="en-US" altLang="en-US"/>
              <a:t> matches tab.</a:t>
            </a:r>
          </a:p>
          <a:p>
            <a:pPr lvl="1" eaLnBrk="1" hangingPunct="1"/>
            <a:r>
              <a:rPr lang="en-US" altLang="en-US">
                <a:latin typeface="Courier New" panose="02070309020205020404" pitchFamily="49" charset="0"/>
              </a:rPr>
              <a:t>\f</a:t>
            </a:r>
            <a:r>
              <a:rPr lang="en-US" altLang="en-US"/>
              <a:t> matches formfeed.</a:t>
            </a:r>
          </a:p>
          <a:p>
            <a:pPr eaLnBrk="1" hangingPunct="1"/>
            <a:r>
              <a:rPr lang="en-US" altLang="en-US"/>
              <a:t>If </a:t>
            </a:r>
            <a:r>
              <a:rPr lang="en-US" altLang="en-US" sz="2400">
                <a:latin typeface="Courier New" panose="02070309020205020404" pitchFamily="49" charset="0"/>
              </a:rPr>
              <a:t>c</a:t>
            </a:r>
            <a:r>
              <a:rPr lang="en-US" altLang="en-US"/>
              <a:t> is not a special escape-sequence character, then </a:t>
            </a:r>
            <a:r>
              <a:rPr lang="en-US" altLang="en-US" sz="2400">
                <a:latin typeface="Courier New" panose="02070309020205020404" pitchFamily="49" charset="0"/>
              </a:rPr>
              <a:t>\c</a:t>
            </a:r>
            <a:r>
              <a:rPr lang="en-US" altLang="en-US"/>
              <a:t> matches </a:t>
            </a:r>
            <a:r>
              <a:rPr lang="en-US" altLang="en-US" sz="2400">
                <a:latin typeface="Courier New" panose="02070309020205020404" pitchFamily="49" charset="0"/>
              </a:rPr>
              <a:t>c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E9DAF32-DD76-45E8-8A37-2B9A54BAE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“Phases” of a Compiler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4E6EBE6C-F211-433A-886C-A2B906C31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09800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Syntax Analysis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01FF1530-FE4A-4577-87FE-4E5FF9D21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352800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Contextual Analysis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DEC438D2-94D7-47DE-84FA-2080C5B2C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648200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Code Generation</a:t>
            </a: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7089DAAD-57B2-4F8E-B81B-2C64ADD3D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954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Source Program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E2C306D8-4BFC-4147-9B38-233F0446B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819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Abstract Syntax Tree</a:t>
            </a: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E6C19630-76C1-4832-847C-3B18FA98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962400"/>
            <a:ext cx="411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Decorated Abstract Syntax Tree</a:t>
            </a:r>
          </a:p>
        </p:txBody>
      </p:sp>
      <p:cxnSp>
        <p:nvCxnSpPr>
          <p:cNvPr id="7177" name="AutoShape 9">
            <a:extLst>
              <a:ext uri="{FF2B5EF4-FFF2-40B4-BE49-F238E27FC236}">
                <a16:creationId xmlns:a16="http://schemas.microsoft.com/office/drawing/2014/main" id="{859719C8-6899-4765-BFD5-77D55339CA49}"/>
              </a:ext>
            </a:extLst>
          </p:cNvPr>
          <p:cNvCxnSpPr>
            <a:cxnSpLocks noChangeShapeType="1"/>
            <a:stCxn id="7174" idx="2"/>
            <a:endCxn id="7171" idx="0"/>
          </p:cNvCxnSpPr>
          <p:nvPr/>
        </p:nvCxnSpPr>
        <p:spPr bwMode="auto">
          <a:xfrm>
            <a:off x="2438400" y="1752600"/>
            <a:ext cx="0" cy="4429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8" name="AutoShape 10">
            <a:extLst>
              <a:ext uri="{FF2B5EF4-FFF2-40B4-BE49-F238E27FC236}">
                <a16:creationId xmlns:a16="http://schemas.microsoft.com/office/drawing/2014/main" id="{E7C310D7-6CED-40B5-BF57-F33FAB13B71B}"/>
              </a:ext>
            </a:extLst>
          </p:cNvPr>
          <p:cNvCxnSpPr>
            <a:cxnSpLocks noChangeShapeType="1"/>
            <a:stCxn id="7171" idx="2"/>
            <a:endCxn id="7172" idx="0"/>
          </p:cNvCxnSpPr>
          <p:nvPr/>
        </p:nvCxnSpPr>
        <p:spPr bwMode="auto">
          <a:xfrm>
            <a:off x="2438400" y="2709863"/>
            <a:ext cx="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9" name="AutoShape 11">
            <a:extLst>
              <a:ext uri="{FF2B5EF4-FFF2-40B4-BE49-F238E27FC236}">
                <a16:creationId xmlns:a16="http://schemas.microsoft.com/office/drawing/2014/main" id="{3CE552F1-9476-49E2-B60B-F5CC855006BD}"/>
              </a:ext>
            </a:extLst>
          </p:cNvPr>
          <p:cNvCxnSpPr>
            <a:cxnSpLocks noChangeShapeType="1"/>
            <a:stCxn id="7172" idx="2"/>
            <a:endCxn id="7173" idx="0"/>
          </p:cNvCxnSpPr>
          <p:nvPr/>
        </p:nvCxnSpPr>
        <p:spPr bwMode="auto">
          <a:xfrm>
            <a:off x="2438400" y="3852863"/>
            <a:ext cx="0" cy="7810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0" name="AutoShape 12">
            <a:extLst>
              <a:ext uri="{FF2B5EF4-FFF2-40B4-BE49-F238E27FC236}">
                <a16:creationId xmlns:a16="http://schemas.microsoft.com/office/drawing/2014/main" id="{D03D3239-0B11-4A0A-AF9D-906D52CEBBDC}"/>
              </a:ext>
            </a:extLst>
          </p:cNvPr>
          <p:cNvCxnSpPr>
            <a:cxnSpLocks noChangeShapeType="1"/>
            <a:stCxn id="7173" idx="2"/>
          </p:cNvCxnSpPr>
          <p:nvPr/>
        </p:nvCxnSpPr>
        <p:spPr bwMode="auto">
          <a:xfrm>
            <a:off x="2438400" y="5148263"/>
            <a:ext cx="0" cy="414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81" name="Text Box 13">
            <a:extLst>
              <a:ext uri="{FF2B5EF4-FFF2-40B4-BE49-F238E27FC236}">
                <a16:creationId xmlns:a16="http://schemas.microsoft.com/office/drawing/2014/main" id="{5D50FA4D-0C1C-42FA-8BC9-302A43169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5626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Object Code</a:t>
            </a:r>
          </a:p>
        </p:txBody>
      </p:sp>
      <p:cxnSp>
        <p:nvCxnSpPr>
          <p:cNvPr id="7182" name="AutoShape 14">
            <a:extLst>
              <a:ext uri="{FF2B5EF4-FFF2-40B4-BE49-F238E27FC236}">
                <a16:creationId xmlns:a16="http://schemas.microsoft.com/office/drawing/2014/main" id="{3C992C74-AB20-4FAD-9A1F-7F630FF35FE7}"/>
              </a:ext>
            </a:extLst>
          </p:cNvPr>
          <p:cNvCxnSpPr>
            <a:cxnSpLocks noChangeShapeType="1"/>
            <a:stCxn id="7171" idx="3"/>
            <a:endCxn id="7183" idx="1"/>
          </p:cNvCxnSpPr>
          <p:nvPr/>
        </p:nvCxnSpPr>
        <p:spPr bwMode="auto">
          <a:xfrm>
            <a:off x="3824288" y="2452688"/>
            <a:ext cx="18288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83" name="Text Box 15">
            <a:extLst>
              <a:ext uri="{FF2B5EF4-FFF2-40B4-BE49-F238E27FC236}">
                <a16:creationId xmlns:a16="http://schemas.microsoft.com/office/drawing/2014/main" id="{8A2543FF-59D4-4F6D-9CAD-EA869A8E1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3088" y="2224088"/>
            <a:ext cx="2195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Error Reports</a:t>
            </a:r>
          </a:p>
        </p:txBody>
      </p:sp>
      <p:cxnSp>
        <p:nvCxnSpPr>
          <p:cNvPr id="7184" name="AutoShape 16">
            <a:extLst>
              <a:ext uri="{FF2B5EF4-FFF2-40B4-BE49-F238E27FC236}">
                <a16:creationId xmlns:a16="http://schemas.microsoft.com/office/drawing/2014/main" id="{C6DCCBB2-50AC-4C53-901B-5A9D3044594C}"/>
              </a:ext>
            </a:extLst>
          </p:cNvPr>
          <p:cNvCxnSpPr>
            <a:cxnSpLocks noChangeShapeType="1"/>
            <a:endCxn id="7185" idx="1"/>
          </p:cNvCxnSpPr>
          <p:nvPr/>
        </p:nvCxnSpPr>
        <p:spPr bwMode="auto">
          <a:xfrm>
            <a:off x="3810000" y="3581400"/>
            <a:ext cx="18288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85" name="Text Box 17">
            <a:extLst>
              <a:ext uri="{FF2B5EF4-FFF2-40B4-BE49-F238E27FC236}">
                <a16:creationId xmlns:a16="http://schemas.microsoft.com/office/drawing/2014/main" id="{7C16468F-0E95-49E7-98BD-F3BCF82E7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352800"/>
            <a:ext cx="2195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Error Reports</a:t>
            </a:r>
          </a:p>
        </p:txBody>
      </p:sp>
      <p:sp>
        <p:nvSpPr>
          <p:cNvPr id="7186" name="Oval 18">
            <a:extLst>
              <a:ext uri="{FF2B5EF4-FFF2-40B4-BE49-F238E27FC236}">
                <a16:creationId xmlns:a16="http://schemas.microsoft.com/office/drawing/2014/main" id="{0EF534F8-C425-4BC4-A858-7A21BD583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05000"/>
            <a:ext cx="3810000" cy="11430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874B69E9-1E8B-47B0-9531-E31807F96C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JLex tool: Example</a:t>
            </a: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id="{914A1F4D-7CF1-46A5-A460-94E631817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00200"/>
            <a:ext cx="8839200" cy="406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import java_cup.runtime.*;</a:t>
            </a: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%%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 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%class Lexer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%unicode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%cup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%line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%column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%state STRING </a:t>
            </a:r>
          </a:p>
          <a:p>
            <a:endParaRPr lang="en-US" altLang="en-US" sz="2000">
              <a:solidFill>
                <a:schemeClr val="bg2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%{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...</a:t>
            </a:r>
          </a:p>
        </p:txBody>
      </p:sp>
      <p:sp>
        <p:nvSpPr>
          <p:cNvPr id="53252" name="Text Box 4">
            <a:extLst>
              <a:ext uri="{FF2B5EF4-FFF2-40B4-BE49-F238E27FC236}">
                <a16:creationId xmlns:a16="http://schemas.microsoft.com/office/drawing/2014/main" id="{60F9230A-AD6E-4FAE-B15E-57DDBAA52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974725"/>
            <a:ext cx="183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An example:</a:t>
            </a:r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F1EF8DD2-FDC4-489F-881D-5D2F322EF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JLex tool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88236BD5-E0AF-45A4-8638-503A747A8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0600"/>
            <a:ext cx="8839200" cy="467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%state STRING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 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%{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StringBuffer string = new StringBuffer();</a:t>
            </a: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private Symbol symbol(int type) {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  return new Symbol(type, yyline, yycolumn);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}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private Symbol symbol(int type, Object value) {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  return new Symbol(type, yyline, yycolumn, value);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}</a:t>
            </a: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%}</a:t>
            </a:r>
          </a:p>
          <a:p>
            <a:endParaRPr lang="en-US" altLang="en-US" sz="2000" i="1">
              <a:solidFill>
                <a:srgbClr val="660066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...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285EB553-06EC-43F9-B1D4-747F841C5A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JLex tool</a:t>
            </a:r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0B960638-A2FB-4330-89E5-E905C25A6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0600"/>
            <a:ext cx="8839200" cy="528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%}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LineTerminator = \r|\n|\r\n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InputCharacter = [^\r\n]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WhiteSpace     = {LineTerminator} | [ \t\f]</a:t>
            </a: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/* comments */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Comment = {TraditionalComment} | {EndOfLineComment} | </a:t>
            </a: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TraditionalComment = "/*" {CommentContent} "*"+ "/"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EndOfLineComment= "//"{InputCharacter}* {LineTerminator}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CommentContent       = ( [^*] | \*+ [^/*] )*</a:t>
            </a: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Identifier = [:jletter:] [:jletterdigit:]*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DecIntegerLiteral = 0 | [1-9][0-9]*</a:t>
            </a:r>
          </a:p>
          <a:p>
            <a:endParaRPr lang="en-US" altLang="en-US" sz="2000" i="1">
              <a:solidFill>
                <a:srgbClr val="660066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%%</a:t>
            </a:r>
            <a:endParaRPr lang="en-US" altLang="en-US" sz="2000">
              <a:solidFill>
                <a:srgbClr val="660066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...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6EE550DB-332D-40D6-B73F-A94D71A1DC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JLex tool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03D9F4F9-BC5E-436E-B486-2A1249CE0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14400"/>
            <a:ext cx="8839200" cy="4978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...</a:t>
            </a:r>
          </a:p>
          <a:p>
            <a:r>
              <a:rPr lang="en-US" altLang="en-US" sz="2000">
                <a:latin typeface="Monaco" charset="0"/>
              </a:rPr>
              <a:t>%%</a:t>
            </a:r>
            <a:endParaRPr lang="en-US" altLang="en-US" sz="2000">
              <a:solidFill>
                <a:srgbClr val="660066"/>
              </a:solidFill>
              <a:latin typeface="Monaco" charset="0"/>
            </a:endParaRP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&lt;YYINITIAL&gt; "abstract"   { return symbol(sym.ABSTRACT); }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&lt;YYINITIAL&gt; "boolean"    { return symbol(sym.BOOLEAN); }</a:t>
            </a: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&lt;YYINITIAL&gt; "break"      { return symbol(sym.BREAK); }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 </a:t>
            </a: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&lt;YYINITIAL&gt; {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/* identifiers */ 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{Identifier}         { return symbol(sym.IDENTIFIER);}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</a:t>
            </a:r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/* literals */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{DecIntegerLiteral} { return symbol(sym.INT_LITERAL);}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...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2FBB703B-0BC8-4DD8-B291-8E20E3C220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JLex tool</a:t>
            </a:r>
          </a:p>
        </p:txBody>
      </p:sp>
      <p:sp>
        <p:nvSpPr>
          <p:cNvPr id="57347" name="Text Box 3">
            <a:extLst>
              <a:ext uri="{FF2B5EF4-FFF2-40B4-BE49-F238E27FC236}">
                <a16:creationId xmlns:a16="http://schemas.microsoft.com/office/drawing/2014/main" id="{78315F47-97B0-4D19-A961-CF357F97E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14400"/>
            <a:ext cx="8839200" cy="55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...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/* literals */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{DecIntegerLiteral} { return symbol(sym.INT_LITERAL);}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\"                  { string.setLength(0);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                      yybegin(STRING); }</a:t>
            </a: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/* operators */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"="                 { return symbol(sym.EQ); }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"=="                { return symbol(sym.EQEQ); }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"+"                 { return symbol(sym.PLUS); }</a:t>
            </a: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/* comments */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{Comment}           { /* ignore */ }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/* whitespace */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{WhiteSpace}        { /* ignore */ }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}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...</a:t>
            </a:r>
            <a:endParaRPr lang="en-US" altLang="en-US" sz="2000">
              <a:solidFill>
                <a:srgbClr val="000000"/>
              </a:solidFill>
              <a:latin typeface="Monaco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FB8F3A08-A144-4FD4-BF2A-FD93741F76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JLex tool</a:t>
            </a:r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FE24567C-C38D-4AE5-8D4D-925556EA3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16000"/>
            <a:ext cx="8839200" cy="4546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...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&lt;STRING&gt; {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\"                { yybegin(YYINITIAL); 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                    return symbol(sym.STRINGLITERAL, 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                                 string.toString()); }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[^\n\r\"\]+       { string.append( yytext() ); }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\\t               { string.append('\t'); }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\\n               { string.append('\n'); }</a:t>
            </a: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\\r               { string.append('\r'); }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\\"               { string.append('\"'); }</a:t>
            </a: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  \\                { string.append('\'); }</a:t>
            </a:r>
          </a:p>
          <a:p>
            <a:endParaRPr lang="en-US" altLang="en-US" sz="2000">
              <a:solidFill>
                <a:srgbClr val="000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0000"/>
                </a:solidFill>
                <a:latin typeface="Monaco" charset="0"/>
              </a:rPr>
              <a:t>}</a:t>
            </a:r>
            <a:endParaRPr lang="en-US" altLang="en-US" sz="2000">
              <a:solidFill>
                <a:schemeClr val="bg2"/>
              </a:solidFill>
              <a:latin typeface="Monaco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4F26356D-5BD9-46A9-8D25-9BE80C506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JLex generated Lexical Analyser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EE0B499-175F-4E19-AFA1-E6B8E3C88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000"/>
              <a:t>Class Yylex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000"/>
              <a:t>Name can be changed with %class directive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000"/>
              <a:t>Default construction with one arg – the input stream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800"/>
              <a:t>You can add your own constructors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000"/>
              <a:t>The method performing lexical analysis is yylex()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800"/>
              <a:t>Public Yytoken yylex() which return the next token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800"/>
              <a:t>You can change the name of yylex() with %function directive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000"/>
              <a:t>String yytext() returns the matched token string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000"/>
              <a:t>Int yylenght() returns the length of the token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000"/>
              <a:t>Int yychar is the index of the first matched char (if %char used)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000"/>
              <a:t>Class Yytoken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000"/>
              <a:t>Returned by yylex() – you declare it or supply one already defined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000"/>
              <a:t>You can supply one with %type directive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800"/>
              <a:t>Java_cup.runtime.Symbol is useful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000"/>
              <a:t>Actions typically written to return Yytoken(…)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ACFD89A4-BD47-418A-A09E-E96B726453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Java.io.StreamTokenizer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4AD8BBFA-0FE0-4638-ACBF-A22581479A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An alternative to JLex is to use </a:t>
            </a:r>
            <a:r>
              <a:rPr lang="en-US" altLang="en-US"/>
              <a:t>the class</a:t>
            </a:r>
            <a:r>
              <a:rPr lang="cs-CZ" altLang="en-US"/>
              <a:t> </a:t>
            </a:r>
            <a:r>
              <a:rPr lang="cs-CZ" altLang="en-US" i="1"/>
              <a:t>StreamTokenizer</a:t>
            </a:r>
            <a:r>
              <a:rPr lang="da-DK" altLang="en-US" i="1"/>
              <a:t> </a:t>
            </a:r>
            <a:r>
              <a:rPr lang="da-DK" altLang="en-US"/>
              <a:t>from </a:t>
            </a:r>
            <a:r>
              <a:rPr lang="da-DK" altLang="en-US" i="1"/>
              <a:t>java.io</a:t>
            </a:r>
            <a:endParaRPr lang="cs-CZ" altLang="en-US"/>
          </a:p>
          <a:p>
            <a:pPr eaLnBrk="1" hangingPunct="1"/>
            <a:r>
              <a:rPr lang="en-US" altLang="en-US"/>
              <a:t>The class recognizes</a:t>
            </a:r>
            <a:r>
              <a:rPr lang="cs-CZ" altLang="en-US"/>
              <a:t> 4 </a:t>
            </a:r>
            <a:r>
              <a:rPr lang="en-US" altLang="en-US"/>
              <a:t>types of lexical elements</a:t>
            </a:r>
            <a:r>
              <a:rPr lang="cs-CZ" altLang="en-US"/>
              <a:t> (tokens):</a:t>
            </a:r>
          </a:p>
          <a:p>
            <a:pPr lvl="2" eaLnBrk="1" hangingPunct="1"/>
            <a:r>
              <a:rPr lang="en-US" altLang="en-US"/>
              <a:t>number</a:t>
            </a:r>
            <a:r>
              <a:rPr lang="cs-CZ" altLang="en-US"/>
              <a:t> (</a:t>
            </a:r>
            <a:r>
              <a:rPr lang="en-US" altLang="en-US"/>
              <a:t>sequence of decimal numbers eventually starting with the </a:t>
            </a:r>
            <a:r>
              <a:rPr lang="cs-CZ" altLang="en-US"/>
              <a:t>–</a:t>
            </a:r>
            <a:r>
              <a:rPr lang="en-US" altLang="en-US"/>
              <a:t>(minus) sign and/or containing the decimal point</a:t>
            </a:r>
            <a:r>
              <a:rPr lang="cs-CZ" altLang="en-US"/>
              <a:t>)</a:t>
            </a:r>
          </a:p>
          <a:p>
            <a:pPr lvl="2" eaLnBrk="1" hangingPunct="1"/>
            <a:r>
              <a:rPr lang="en-US" altLang="en-US"/>
              <a:t>word</a:t>
            </a:r>
            <a:r>
              <a:rPr lang="cs-CZ" altLang="en-US"/>
              <a:t> (</a:t>
            </a:r>
            <a:r>
              <a:rPr lang="en-US" altLang="en-US"/>
              <a:t>sequence of characters and digits </a:t>
            </a:r>
            <a:r>
              <a:rPr lang="cs-CZ" altLang="en-US"/>
              <a:t> </a:t>
            </a:r>
            <a:r>
              <a:rPr lang="en-US" altLang="en-US"/>
              <a:t>starting with a character</a:t>
            </a:r>
            <a:r>
              <a:rPr lang="cs-CZ" altLang="en-US"/>
              <a:t>)</a:t>
            </a:r>
          </a:p>
          <a:p>
            <a:pPr lvl="2" eaLnBrk="1" hangingPunct="1"/>
            <a:r>
              <a:rPr lang="en-US" altLang="en-US"/>
              <a:t>line separator</a:t>
            </a:r>
            <a:endParaRPr lang="cs-CZ" altLang="en-US"/>
          </a:p>
          <a:p>
            <a:pPr lvl="2" eaLnBrk="1" hangingPunct="1"/>
            <a:r>
              <a:rPr lang="en-US" altLang="en-US"/>
              <a:t>end of file</a:t>
            </a:r>
            <a:endParaRPr lang="cs-CZ" altLang="en-US"/>
          </a:p>
          <a:p>
            <a:pPr lvl="2" eaLnBrk="1" hangingPunct="1"/>
            <a:endParaRPr lang="en-GB" alt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59F0075D-A4B4-4B19-9299-5696FF62B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Java.io.StreamTokenizer</a:t>
            </a:r>
            <a:endParaRPr lang="en-US" altLang="en-US"/>
          </a:p>
        </p:txBody>
      </p:sp>
      <p:sp>
        <p:nvSpPr>
          <p:cNvPr id="61443" name="Text Box 3">
            <a:extLst>
              <a:ext uri="{FF2B5EF4-FFF2-40B4-BE49-F238E27FC236}">
                <a16:creationId xmlns:a16="http://schemas.microsoft.com/office/drawing/2014/main" id="{77722848-8A93-4C9C-B6B0-DE4B26CC7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16000"/>
            <a:ext cx="8839200" cy="436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>
                <a:solidFill>
                  <a:schemeClr val="bg2"/>
                </a:solidFill>
                <a:latin typeface="Monaco" charset="0"/>
              </a:rPr>
              <a:t>StreamTokenizer tokens = new StreamTokenizer( input File);</a:t>
            </a:r>
          </a:p>
          <a:p>
            <a:endParaRPr lang="en-GB" altLang="en-US" sz="2000">
              <a:solidFill>
                <a:schemeClr val="bg2"/>
              </a:solidFill>
              <a:latin typeface="Monaco" charset="0"/>
            </a:endParaRPr>
          </a:p>
          <a:p>
            <a:r>
              <a:rPr lang="en-GB" altLang="en-US" sz="2000">
                <a:solidFill>
                  <a:schemeClr val="bg2"/>
                </a:solidFill>
                <a:latin typeface="Monaco" charset="0"/>
              </a:rPr>
              <a:t>nextToken() method move a tokenizer to the next token</a:t>
            </a:r>
          </a:p>
          <a:p>
            <a:endParaRPr lang="en-GB" altLang="en-US" sz="2000">
              <a:solidFill>
                <a:schemeClr val="bg2"/>
              </a:solidFill>
              <a:latin typeface="Monaco" charset="0"/>
            </a:endParaRPr>
          </a:p>
          <a:p>
            <a:r>
              <a:rPr lang="en-GB" altLang="en-US" sz="2000">
                <a:solidFill>
                  <a:schemeClr val="bg2"/>
                </a:solidFill>
                <a:latin typeface="Monaco" charset="0"/>
              </a:rPr>
              <a:t>token_variable.nextToken()</a:t>
            </a:r>
          </a:p>
          <a:p>
            <a:endParaRPr lang="en-GB" altLang="en-US" sz="2000">
              <a:solidFill>
                <a:schemeClr val="bg2"/>
              </a:solidFill>
              <a:latin typeface="Monaco" charset="0"/>
            </a:endParaRPr>
          </a:p>
          <a:p>
            <a:r>
              <a:rPr lang="en-GB" altLang="en-US" sz="2000">
                <a:solidFill>
                  <a:schemeClr val="bg2"/>
                </a:solidFill>
                <a:latin typeface="Monaco" charset="0"/>
              </a:rPr>
              <a:t>nextToken() returns the token type as its value</a:t>
            </a:r>
          </a:p>
          <a:p>
            <a:endParaRPr lang="en-GB" altLang="en-US" sz="2000">
              <a:solidFill>
                <a:schemeClr val="bg2"/>
              </a:solidFill>
              <a:latin typeface="Monaco" charset="0"/>
            </a:endParaRPr>
          </a:p>
          <a:p>
            <a:r>
              <a:rPr lang="en-GB" altLang="en-US" sz="2000">
                <a:solidFill>
                  <a:schemeClr val="bg2"/>
                </a:solidFill>
                <a:latin typeface="Monaco" charset="0"/>
              </a:rPr>
              <a:t>StreamTokenizer.TT_EOF : end-of-file reached </a:t>
            </a:r>
          </a:p>
          <a:p>
            <a:r>
              <a:rPr lang="en-GB" altLang="en-US" sz="2000">
                <a:solidFill>
                  <a:schemeClr val="bg2"/>
                </a:solidFill>
                <a:latin typeface="Monaco" charset="0"/>
              </a:rPr>
              <a:t>StreamTokenizer.TT_NUMBER : a number was scanned;the value is saved in nval(double); if it is an integer, it needs to be typecasted into int ((int)tokens.nval)</a:t>
            </a:r>
          </a:p>
          <a:p>
            <a:r>
              <a:rPr lang="en-GB" altLang="en-US" sz="2000">
                <a:solidFill>
                  <a:schemeClr val="bg2"/>
                </a:solidFill>
                <a:latin typeface="Monaco" charset="0"/>
              </a:rPr>
              <a:t>StreamTokenizer.TT_WORD : a word was scanned; the value is saved in sval(String) </a:t>
            </a:r>
            <a:endParaRPr lang="en-US" altLang="en-US" sz="2000">
              <a:solidFill>
                <a:schemeClr val="bg2"/>
              </a:solidFill>
              <a:latin typeface="Monaco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FD255E03-328A-43AB-9CE1-BFCEDEF28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Java.io.StreamTokenizer</a:t>
            </a:r>
          </a:p>
        </p:txBody>
      </p:sp>
      <p:graphicFrame>
        <p:nvGraphicFramePr>
          <p:cNvPr id="62467" name="Object 3">
            <a:extLst>
              <a:ext uri="{FF2B5EF4-FFF2-40B4-BE49-F238E27FC236}">
                <a16:creationId xmlns:a16="http://schemas.microsoft.com/office/drawing/2014/main" id="{8D3BF83F-E8D8-4799-B93D-F23B149515BF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1300163" y="990600"/>
          <a:ext cx="5070475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9" name="Photo Editor Photo" r:id="rId4" imgW="3285714" imgH="3677163" progId="MSPhotoEd.3">
                  <p:embed/>
                </p:oleObj>
              </mc:Choice>
              <mc:Fallback>
                <p:oleObj name="Photo Editor Photo" r:id="rId4" imgW="3285714" imgH="3677163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0163" y="990600"/>
                        <a:ext cx="5070475" cy="548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ADC9338-5990-47D1-9DCD-6FA4EE2648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Syntax Analysis: Scanner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665308B9-F563-4F54-931D-82BF6B3D4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819400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Scanner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D80E69BF-94A9-4A9D-9C6B-64F479512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050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Source Program</a:t>
            </a: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F2098C26-063E-4CE5-8B83-A0467A2BD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673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Abstract Syntax Tree</a:t>
            </a:r>
          </a:p>
        </p:txBody>
      </p:sp>
      <p:cxnSp>
        <p:nvCxnSpPr>
          <p:cNvPr id="8198" name="AutoShape 6">
            <a:extLst>
              <a:ext uri="{FF2B5EF4-FFF2-40B4-BE49-F238E27FC236}">
                <a16:creationId xmlns:a16="http://schemas.microsoft.com/office/drawing/2014/main" id="{17BC0540-2144-45F6-90F0-D8DE86D6E0E4}"/>
              </a:ext>
            </a:extLst>
          </p:cNvPr>
          <p:cNvCxnSpPr>
            <a:cxnSpLocks noChangeShapeType="1"/>
            <a:stCxn id="8196" idx="2"/>
            <a:endCxn id="8195" idx="0"/>
          </p:cNvCxnSpPr>
          <p:nvPr/>
        </p:nvCxnSpPr>
        <p:spPr bwMode="auto">
          <a:xfrm>
            <a:off x="1905000" y="2362200"/>
            <a:ext cx="0" cy="4429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9" name="AutoShape 7">
            <a:extLst>
              <a:ext uri="{FF2B5EF4-FFF2-40B4-BE49-F238E27FC236}">
                <a16:creationId xmlns:a16="http://schemas.microsoft.com/office/drawing/2014/main" id="{B4F833E7-64F0-4EA4-AD71-F949AA925E6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05000" y="4724400"/>
            <a:ext cx="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0" name="AutoShape 8">
            <a:extLst>
              <a:ext uri="{FF2B5EF4-FFF2-40B4-BE49-F238E27FC236}">
                <a16:creationId xmlns:a16="http://schemas.microsoft.com/office/drawing/2014/main" id="{A5934675-41F8-4E57-B520-BB2DCAED4C9B}"/>
              </a:ext>
            </a:extLst>
          </p:cNvPr>
          <p:cNvCxnSpPr>
            <a:cxnSpLocks noChangeShapeType="1"/>
            <a:stCxn id="8195" idx="3"/>
            <a:endCxn id="8201" idx="1"/>
          </p:cNvCxnSpPr>
          <p:nvPr/>
        </p:nvCxnSpPr>
        <p:spPr bwMode="auto">
          <a:xfrm>
            <a:off x="3290888" y="3062288"/>
            <a:ext cx="18288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1" name="Text Box 9">
            <a:extLst>
              <a:ext uri="{FF2B5EF4-FFF2-40B4-BE49-F238E27FC236}">
                <a16:creationId xmlns:a16="http://schemas.microsoft.com/office/drawing/2014/main" id="{7AB1BEF6-C509-451A-AD7B-FEF4F68A2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9688" y="2833688"/>
            <a:ext cx="2195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Error Reports</a:t>
            </a:r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DA164CAD-ECBE-45B1-AD31-2312DBCB1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38625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Parser</a:t>
            </a:r>
          </a:p>
        </p:txBody>
      </p:sp>
      <p:cxnSp>
        <p:nvCxnSpPr>
          <p:cNvPr id="8203" name="AutoShape 11">
            <a:extLst>
              <a:ext uri="{FF2B5EF4-FFF2-40B4-BE49-F238E27FC236}">
                <a16:creationId xmlns:a16="http://schemas.microsoft.com/office/drawing/2014/main" id="{64A7B8DE-2854-47EF-95D2-9E16FA8A59A5}"/>
              </a:ext>
            </a:extLst>
          </p:cNvPr>
          <p:cNvCxnSpPr>
            <a:cxnSpLocks noChangeShapeType="1"/>
            <a:stCxn id="8195" idx="2"/>
            <a:endCxn id="8202" idx="0"/>
          </p:cNvCxnSpPr>
          <p:nvPr/>
        </p:nvCxnSpPr>
        <p:spPr bwMode="auto">
          <a:xfrm>
            <a:off x="1905000" y="3319463"/>
            <a:ext cx="0" cy="9048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4" name="Text Box 12">
            <a:extLst>
              <a:ext uri="{FF2B5EF4-FFF2-40B4-BE49-F238E27FC236}">
                <a16:creationId xmlns:a16="http://schemas.microsoft.com/office/drawing/2014/main" id="{CD99A76F-FE32-46FC-B2DB-DB656F427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5052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Stream of “Tokens”</a:t>
            </a:r>
          </a:p>
        </p:txBody>
      </p:sp>
      <p:sp>
        <p:nvSpPr>
          <p:cNvPr id="8205" name="Text Box 13">
            <a:extLst>
              <a:ext uri="{FF2B5EF4-FFF2-40B4-BE49-F238E27FC236}">
                <a16:creationId xmlns:a16="http://schemas.microsoft.com/office/drawing/2014/main" id="{0E6961FD-8E6B-46B5-8D37-C18D1143D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9050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Stream of Characters</a:t>
            </a:r>
          </a:p>
        </p:txBody>
      </p:sp>
      <p:cxnSp>
        <p:nvCxnSpPr>
          <p:cNvPr id="8206" name="AutoShape 14">
            <a:extLst>
              <a:ext uri="{FF2B5EF4-FFF2-40B4-BE49-F238E27FC236}">
                <a16:creationId xmlns:a16="http://schemas.microsoft.com/office/drawing/2014/main" id="{96A8E5AA-464E-40BA-A156-8CCF7E3820C4}"/>
              </a:ext>
            </a:extLst>
          </p:cNvPr>
          <p:cNvCxnSpPr>
            <a:cxnSpLocks noChangeShapeType="1"/>
            <a:endCxn id="8207" idx="1"/>
          </p:cNvCxnSpPr>
          <p:nvPr/>
        </p:nvCxnSpPr>
        <p:spPr bwMode="auto">
          <a:xfrm>
            <a:off x="3276600" y="4495800"/>
            <a:ext cx="18288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7" name="Text Box 15">
            <a:extLst>
              <a:ext uri="{FF2B5EF4-FFF2-40B4-BE49-F238E27FC236}">
                <a16:creationId xmlns:a16="http://schemas.microsoft.com/office/drawing/2014/main" id="{73B04765-6D00-46A0-B7E7-9AC9DC3FE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267200"/>
            <a:ext cx="2195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Error Reports</a:t>
            </a:r>
          </a:p>
        </p:txBody>
      </p:sp>
      <p:sp>
        <p:nvSpPr>
          <p:cNvPr id="8208" name="Text Box 16">
            <a:extLst>
              <a:ext uri="{FF2B5EF4-FFF2-40B4-BE49-F238E27FC236}">
                <a16:creationId xmlns:a16="http://schemas.microsoft.com/office/drawing/2014/main" id="{B70B7011-5212-46E5-B9D8-AF24620E5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" y="1335088"/>
            <a:ext cx="213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Dataflow chart</a:t>
            </a:r>
          </a:p>
        </p:txBody>
      </p:sp>
      <p:sp>
        <p:nvSpPr>
          <p:cNvPr id="8209" name="Oval 17">
            <a:extLst>
              <a:ext uri="{FF2B5EF4-FFF2-40B4-BE49-F238E27FC236}">
                <a16:creationId xmlns:a16="http://schemas.microsoft.com/office/drawing/2014/main" id="{BD455CC8-2B93-4B74-A00F-58EA8533D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3657600" cy="12954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0" name="Object 2">
            <a:extLst>
              <a:ext uri="{FF2B5EF4-FFF2-40B4-BE49-F238E27FC236}">
                <a16:creationId xmlns:a16="http://schemas.microsoft.com/office/drawing/2014/main" id="{A1EE9A3B-830D-4424-81B2-23FF9E301795}"/>
              </a:ext>
            </a:extLst>
          </p:cNvPr>
          <p:cNvGraphicFramePr>
            <a:graphicFrameLocks noChangeAspect="1"/>
          </p:cNvGraphicFramePr>
          <p:nvPr>
            <p:ph idx="4294967295"/>
          </p:nvPr>
        </p:nvGraphicFramePr>
        <p:xfrm>
          <a:off x="762000" y="304800"/>
          <a:ext cx="6553200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2" name="Photo Editor Photo" r:id="rId4" imgW="2980952" imgH="5144218" progId="MSPhotoEd.3">
                  <p:embed/>
                </p:oleObj>
              </mc:Choice>
              <mc:Fallback>
                <p:oleObj name="Photo Editor Photo" r:id="rId4" imgW="2980952" imgH="5144218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04800"/>
                        <a:ext cx="6553200" cy="586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14" name="Object 2">
            <a:extLst>
              <a:ext uri="{FF2B5EF4-FFF2-40B4-BE49-F238E27FC236}">
                <a16:creationId xmlns:a16="http://schemas.microsoft.com/office/drawing/2014/main" id="{A6CBCC26-49C7-47FD-BE50-65B1E5AFAE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5650" y="476250"/>
          <a:ext cx="4144963" cy="600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6" name="Photo Editor Photo" r:id="rId4" imgW="3666667" imgH="5315692" progId="MSPhotoEd.3">
                  <p:embed/>
                </p:oleObj>
              </mc:Choice>
              <mc:Fallback>
                <p:oleObj name="Photo Editor Photo" r:id="rId4" imgW="3666667" imgH="5315692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76250"/>
                        <a:ext cx="4144963" cy="600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538" name="Object 2">
            <a:extLst>
              <a:ext uri="{FF2B5EF4-FFF2-40B4-BE49-F238E27FC236}">
                <a16:creationId xmlns:a16="http://schemas.microsoft.com/office/drawing/2014/main" id="{0A4613DB-2B9A-4F6A-9245-10F3BFCD85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6013" y="1341438"/>
          <a:ext cx="4959350" cy="452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0" name="Photo Editor Photo" r:id="rId4" imgW="3580952" imgH="3266667" progId="MSPhotoEd.3">
                  <p:embed/>
                </p:oleObj>
              </mc:Choice>
              <mc:Fallback>
                <p:oleObj name="Photo Editor Photo" r:id="rId4" imgW="3580952" imgH="3266667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341438"/>
                        <a:ext cx="4959350" cy="452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F791B591-F38D-4C9C-A9D3-174C4ABDA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Conclusions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8535427B-62A7-4C45-B8C7-EFF3242145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400"/>
              <a:t>Don’t worry too much about DFAs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/>
              <a:t>You </a:t>
            </a:r>
            <a:r>
              <a:rPr lang="en-GB" altLang="en-US" sz="2400" b="1"/>
              <a:t>do</a:t>
            </a:r>
            <a:r>
              <a:rPr lang="en-GB" altLang="en-US" sz="2400"/>
              <a:t> need to understand how to specify regular expressions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/>
              <a:t>Note that different tools have different notations for regular expressions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/>
              <a:t>You would probably only need to use JLex (Lex) if you use also use CUP (or Yacc or SML-Yacc)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/>
              <a:t>The textbook [Watt and Brown, 2000] does not take advantage of the fact that the lexical structure of a language is described by a regular grammar, but it does lexical analysis just like parsing, i.e. building a parser for a context-free grammar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/>
              <a:t>These slides are a good complement to Mogensen’s chapter 2 and to Appel’s chapter 2 (handout)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A50E578-F220-47C9-B2D3-ABD6745B91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1) Scan: Divide Input into Tokens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03A1D9A-3B9C-440A-A528-43874E9B4D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An example mini Triangle source program: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E231540F-B3ED-4E88-B5CE-6B0F46B96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3581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let var y: Integer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in  !new year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y := y+1</a:t>
            </a: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8810F843-97C7-428F-B220-58532415E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06775"/>
            <a:ext cx="1066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let</a:t>
            </a:r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9BBA86DD-E888-427C-8C8F-35D59D825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73500"/>
            <a:ext cx="1066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let</a:t>
            </a:r>
            <a:endParaRPr lang="en-US" altLang="en-US" i="1">
              <a:latin typeface="Courier New" panose="02070309020205020404" pitchFamily="49" charset="0"/>
            </a:endParaRPr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id="{AE5CD292-3CBF-44E4-8AEB-F19935845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406775"/>
            <a:ext cx="1066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var</a:t>
            </a:r>
          </a:p>
        </p:txBody>
      </p:sp>
      <p:sp>
        <p:nvSpPr>
          <p:cNvPr id="9224" name="Text Box 8">
            <a:extLst>
              <a:ext uri="{FF2B5EF4-FFF2-40B4-BE49-F238E27FC236}">
                <a16:creationId xmlns:a16="http://schemas.microsoft.com/office/drawing/2014/main" id="{F1861D41-ACB0-4E9F-8828-D9057A2CA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73500"/>
            <a:ext cx="1066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var</a:t>
            </a:r>
            <a:endParaRPr lang="en-US" altLang="en-US" i="1">
              <a:latin typeface="Courier New" panose="02070309020205020404" pitchFamily="49" charset="0"/>
            </a:endParaRP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3BBAA52E-9F45-4954-9E3F-AD43A5035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406775"/>
            <a:ext cx="1066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ident.</a:t>
            </a:r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8E2CB761-F99A-4B40-8B5D-D91C5F2FD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873500"/>
            <a:ext cx="1066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y</a:t>
            </a:r>
            <a:endParaRPr lang="en-US" altLang="en-US" i="1">
              <a:latin typeface="Courier New" panose="02070309020205020404" pitchFamily="49" charset="0"/>
            </a:endParaRPr>
          </a:p>
        </p:txBody>
      </p:sp>
      <p:sp>
        <p:nvSpPr>
          <p:cNvPr id="9227" name="Text Box 11">
            <a:extLst>
              <a:ext uri="{FF2B5EF4-FFF2-40B4-BE49-F238E27FC236}">
                <a16:creationId xmlns:a16="http://schemas.microsoft.com/office/drawing/2014/main" id="{BF1367D0-85D4-4F2F-A5A7-90CD5B468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2574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9228" name="AutoShape 12">
            <a:extLst>
              <a:ext uri="{FF2B5EF4-FFF2-40B4-BE49-F238E27FC236}">
                <a16:creationId xmlns:a16="http://schemas.microsoft.com/office/drawing/2014/main" id="{127CF3C8-3FDD-4697-89B2-85DF94051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43200"/>
            <a:ext cx="838200" cy="54133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9" name="Text Box 13">
            <a:extLst>
              <a:ext uri="{FF2B5EF4-FFF2-40B4-BE49-F238E27FC236}">
                <a16:creationId xmlns:a16="http://schemas.microsoft.com/office/drawing/2014/main" id="{54EF342E-3B5A-4BC6-9DA7-F65757BF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2787650"/>
            <a:ext cx="1149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scanner</a:t>
            </a:r>
          </a:p>
        </p:txBody>
      </p:sp>
      <p:grpSp>
        <p:nvGrpSpPr>
          <p:cNvPr id="9230" name="Group 14">
            <a:extLst>
              <a:ext uri="{FF2B5EF4-FFF2-40B4-BE49-F238E27FC236}">
                <a16:creationId xmlns:a16="http://schemas.microsoft.com/office/drawing/2014/main" id="{4602DAF8-0F75-4CE7-A048-3E3121A6504B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3406775"/>
            <a:ext cx="1066800" cy="933450"/>
            <a:chOff x="2400" y="2010"/>
            <a:chExt cx="672" cy="588"/>
          </a:xfrm>
        </p:grpSpPr>
        <p:sp>
          <p:nvSpPr>
            <p:cNvPr id="9258" name="Text Box 15">
              <a:extLst>
                <a:ext uri="{FF2B5EF4-FFF2-40B4-BE49-F238E27FC236}">
                  <a16:creationId xmlns:a16="http://schemas.microsoft.com/office/drawing/2014/main" id="{45BF9A6A-2719-4FD7-8EB5-8DF467A79F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colon</a:t>
              </a:r>
            </a:p>
          </p:txBody>
        </p:sp>
        <p:sp>
          <p:nvSpPr>
            <p:cNvPr id="9259" name="Text Box 16">
              <a:extLst>
                <a:ext uri="{FF2B5EF4-FFF2-40B4-BE49-F238E27FC236}">
                  <a16:creationId xmlns:a16="http://schemas.microsoft.com/office/drawing/2014/main" id="{21168EB5-B415-4207-8C3D-C4C1D36039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" pitchFamily="49" charset="0"/>
                </a:rPr>
                <a:t>:</a:t>
              </a:r>
              <a:endParaRPr lang="en-US" altLang="en-US" i="1">
                <a:latin typeface="Times" panose="02020603050405020304" pitchFamily="18" charset="0"/>
              </a:endParaRPr>
            </a:p>
          </p:txBody>
        </p:sp>
      </p:grpSp>
      <p:grpSp>
        <p:nvGrpSpPr>
          <p:cNvPr id="9231" name="Group 17">
            <a:extLst>
              <a:ext uri="{FF2B5EF4-FFF2-40B4-BE49-F238E27FC236}">
                <a16:creationId xmlns:a16="http://schemas.microsoft.com/office/drawing/2014/main" id="{76767048-E54F-4018-87C0-F4D75F8375E7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3403600"/>
            <a:ext cx="1676400" cy="933450"/>
            <a:chOff x="2400" y="2010"/>
            <a:chExt cx="672" cy="588"/>
          </a:xfrm>
        </p:grpSpPr>
        <p:sp>
          <p:nvSpPr>
            <p:cNvPr id="9256" name="Text Box 18">
              <a:extLst>
                <a:ext uri="{FF2B5EF4-FFF2-40B4-BE49-F238E27FC236}">
                  <a16:creationId xmlns:a16="http://schemas.microsoft.com/office/drawing/2014/main" id="{EA2E7359-0493-4517-A667-556E8A5870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ident.</a:t>
              </a:r>
            </a:p>
          </p:txBody>
        </p:sp>
        <p:sp>
          <p:nvSpPr>
            <p:cNvPr id="9257" name="Text Box 19">
              <a:extLst>
                <a:ext uri="{FF2B5EF4-FFF2-40B4-BE49-F238E27FC236}">
                  <a16:creationId xmlns:a16="http://schemas.microsoft.com/office/drawing/2014/main" id="{D45BC677-D962-4415-87BA-64AEFEA750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Integer</a:t>
              </a:r>
              <a:endParaRPr lang="en-US" altLang="en-US" i="1">
                <a:latin typeface="Courier New" panose="02070309020205020404" pitchFamily="49" charset="0"/>
              </a:endParaRPr>
            </a:p>
          </p:txBody>
        </p:sp>
      </p:grpSp>
      <p:grpSp>
        <p:nvGrpSpPr>
          <p:cNvPr id="9232" name="Group 20">
            <a:extLst>
              <a:ext uri="{FF2B5EF4-FFF2-40B4-BE49-F238E27FC236}">
                <a16:creationId xmlns:a16="http://schemas.microsoft.com/office/drawing/2014/main" id="{A1087D66-BFB2-4925-B2AC-B13A03B82C34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3429000"/>
            <a:ext cx="1066800" cy="933450"/>
            <a:chOff x="2400" y="2010"/>
            <a:chExt cx="672" cy="588"/>
          </a:xfrm>
        </p:grpSpPr>
        <p:sp>
          <p:nvSpPr>
            <p:cNvPr id="9254" name="Text Box 21">
              <a:extLst>
                <a:ext uri="{FF2B5EF4-FFF2-40B4-BE49-F238E27FC236}">
                  <a16:creationId xmlns:a16="http://schemas.microsoft.com/office/drawing/2014/main" id="{2A5D5772-3106-4864-ADA9-D81215E615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in</a:t>
              </a:r>
            </a:p>
          </p:txBody>
        </p:sp>
        <p:sp>
          <p:nvSpPr>
            <p:cNvPr id="9255" name="Text Box 22">
              <a:extLst>
                <a:ext uri="{FF2B5EF4-FFF2-40B4-BE49-F238E27FC236}">
                  <a16:creationId xmlns:a16="http://schemas.microsoft.com/office/drawing/2014/main" id="{A4C0234E-F231-480B-AA86-08829A0DAD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in</a:t>
              </a:r>
              <a:endParaRPr lang="en-US" altLang="en-US" i="1">
                <a:latin typeface="Courier New" panose="02070309020205020404" pitchFamily="49" charset="0"/>
              </a:endParaRPr>
            </a:p>
          </p:txBody>
        </p:sp>
      </p:grpSp>
      <p:grpSp>
        <p:nvGrpSpPr>
          <p:cNvPr id="9233" name="Group 23">
            <a:extLst>
              <a:ext uri="{FF2B5EF4-FFF2-40B4-BE49-F238E27FC236}">
                <a16:creationId xmlns:a16="http://schemas.microsoft.com/office/drawing/2014/main" id="{608716D8-E26C-46E3-9230-E455930D8AE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105400"/>
            <a:ext cx="1066800" cy="933450"/>
            <a:chOff x="2400" y="2010"/>
            <a:chExt cx="672" cy="588"/>
          </a:xfrm>
        </p:grpSpPr>
        <p:sp>
          <p:nvSpPr>
            <p:cNvPr id="9252" name="Text Box 24">
              <a:extLst>
                <a:ext uri="{FF2B5EF4-FFF2-40B4-BE49-F238E27FC236}">
                  <a16:creationId xmlns:a16="http://schemas.microsoft.com/office/drawing/2014/main" id="{A3CB6EED-FE6B-480E-B294-33C698DF1E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ident.</a:t>
              </a:r>
            </a:p>
          </p:txBody>
        </p:sp>
        <p:sp>
          <p:nvSpPr>
            <p:cNvPr id="9253" name="Text Box 25">
              <a:extLst>
                <a:ext uri="{FF2B5EF4-FFF2-40B4-BE49-F238E27FC236}">
                  <a16:creationId xmlns:a16="http://schemas.microsoft.com/office/drawing/2014/main" id="{EA4D0500-5DC0-430A-A877-48122DD456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y</a:t>
              </a:r>
              <a:endParaRPr lang="en-US" altLang="en-US" i="1">
                <a:latin typeface="Courier New" panose="02070309020205020404" pitchFamily="49" charset="0"/>
              </a:endParaRPr>
            </a:p>
          </p:txBody>
        </p:sp>
      </p:grpSp>
      <p:grpSp>
        <p:nvGrpSpPr>
          <p:cNvPr id="9234" name="Group 26">
            <a:extLst>
              <a:ext uri="{FF2B5EF4-FFF2-40B4-BE49-F238E27FC236}">
                <a16:creationId xmlns:a16="http://schemas.microsoft.com/office/drawing/2014/main" id="{483AC62A-B61F-4C58-82D2-0321FBD0045E}"/>
              </a:ext>
            </a:extLst>
          </p:cNvPr>
          <p:cNvGrpSpPr>
            <a:grpSpLocks/>
          </p:cNvGrpSpPr>
          <p:nvPr/>
        </p:nvGrpSpPr>
        <p:grpSpPr bwMode="auto">
          <a:xfrm>
            <a:off x="1843088" y="5102225"/>
            <a:ext cx="1277937" cy="933450"/>
            <a:chOff x="2400" y="2010"/>
            <a:chExt cx="672" cy="588"/>
          </a:xfrm>
        </p:grpSpPr>
        <p:sp>
          <p:nvSpPr>
            <p:cNvPr id="9250" name="Text Box 27">
              <a:extLst>
                <a:ext uri="{FF2B5EF4-FFF2-40B4-BE49-F238E27FC236}">
                  <a16:creationId xmlns:a16="http://schemas.microsoft.com/office/drawing/2014/main" id="{C1C0B574-9902-4EAD-9EC8-69EB117A3A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becomes</a:t>
              </a:r>
            </a:p>
          </p:txBody>
        </p:sp>
        <p:sp>
          <p:nvSpPr>
            <p:cNvPr id="9251" name="Text Box 28">
              <a:extLst>
                <a:ext uri="{FF2B5EF4-FFF2-40B4-BE49-F238E27FC236}">
                  <a16:creationId xmlns:a16="http://schemas.microsoft.com/office/drawing/2014/main" id="{2C4ADCC9-FEF4-4442-9EC5-53F853B436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:=</a:t>
              </a:r>
              <a:endParaRPr lang="en-US" altLang="en-US" i="1">
                <a:latin typeface="Courier New" panose="02070309020205020404" pitchFamily="49" charset="0"/>
              </a:endParaRPr>
            </a:p>
          </p:txBody>
        </p:sp>
      </p:grpSp>
      <p:sp>
        <p:nvSpPr>
          <p:cNvPr id="9235" name="Text Box 29">
            <a:extLst>
              <a:ext uri="{FF2B5EF4-FFF2-40B4-BE49-F238E27FC236}">
                <a16:creationId xmlns:a16="http://schemas.microsoft.com/office/drawing/2014/main" id="{58D8C620-8282-43D9-B024-7C7D1C0CA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4088" y="3484563"/>
            <a:ext cx="4508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Times" panose="02020603050405020304" pitchFamily="18" charset="0"/>
              </a:rPr>
              <a:t>...</a:t>
            </a:r>
          </a:p>
        </p:txBody>
      </p:sp>
      <p:sp>
        <p:nvSpPr>
          <p:cNvPr id="9236" name="Text Box 30">
            <a:extLst>
              <a:ext uri="{FF2B5EF4-FFF2-40B4-BE49-F238E27FC236}">
                <a16:creationId xmlns:a16="http://schemas.microsoft.com/office/drawing/2014/main" id="{5DF5E118-E7FE-40C2-ACB2-F1A5E822D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" y="5243513"/>
            <a:ext cx="4508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Times" panose="02020603050405020304" pitchFamily="18" charset="0"/>
              </a:rPr>
              <a:t>...</a:t>
            </a:r>
          </a:p>
        </p:txBody>
      </p:sp>
      <p:grpSp>
        <p:nvGrpSpPr>
          <p:cNvPr id="9237" name="Group 31">
            <a:extLst>
              <a:ext uri="{FF2B5EF4-FFF2-40B4-BE49-F238E27FC236}">
                <a16:creationId xmlns:a16="http://schemas.microsoft.com/office/drawing/2014/main" id="{E274CE55-FEF4-4C4D-8D41-9B0195E10B51}"/>
              </a:ext>
            </a:extLst>
          </p:cNvPr>
          <p:cNvGrpSpPr>
            <a:grpSpLocks/>
          </p:cNvGrpSpPr>
          <p:nvPr/>
        </p:nvGrpSpPr>
        <p:grpSpPr bwMode="auto">
          <a:xfrm>
            <a:off x="3198813" y="5102225"/>
            <a:ext cx="1066800" cy="933450"/>
            <a:chOff x="2400" y="2010"/>
            <a:chExt cx="672" cy="588"/>
          </a:xfrm>
        </p:grpSpPr>
        <p:sp>
          <p:nvSpPr>
            <p:cNvPr id="9248" name="Text Box 32">
              <a:extLst>
                <a:ext uri="{FF2B5EF4-FFF2-40B4-BE49-F238E27FC236}">
                  <a16:creationId xmlns:a16="http://schemas.microsoft.com/office/drawing/2014/main" id="{50045EE8-106F-48EF-B79E-8D2D030143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ident.</a:t>
              </a:r>
            </a:p>
          </p:txBody>
        </p:sp>
        <p:sp>
          <p:nvSpPr>
            <p:cNvPr id="9249" name="Text Box 33">
              <a:extLst>
                <a:ext uri="{FF2B5EF4-FFF2-40B4-BE49-F238E27FC236}">
                  <a16:creationId xmlns:a16="http://schemas.microsoft.com/office/drawing/2014/main" id="{FD792F5D-2F6F-4F36-819A-CFA6A67A0D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y</a:t>
              </a:r>
              <a:endParaRPr lang="en-US" altLang="en-US" i="1">
                <a:latin typeface="Courier New" panose="02070309020205020404" pitchFamily="49" charset="0"/>
              </a:endParaRPr>
            </a:p>
          </p:txBody>
        </p:sp>
      </p:grpSp>
      <p:grpSp>
        <p:nvGrpSpPr>
          <p:cNvPr id="9238" name="Group 34">
            <a:extLst>
              <a:ext uri="{FF2B5EF4-FFF2-40B4-BE49-F238E27FC236}">
                <a16:creationId xmlns:a16="http://schemas.microsoft.com/office/drawing/2014/main" id="{EA3E9FC5-2CA6-4858-A711-701DD6EB9A11}"/>
              </a:ext>
            </a:extLst>
          </p:cNvPr>
          <p:cNvGrpSpPr>
            <a:grpSpLocks/>
          </p:cNvGrpSpPr>
          <p:nvPr/>
        </p:nvGrpSpPr>
        <p:grpSpPr bwMode="auto">
          <a:xfrm>
            <a:off x="4346575" y="5105400"/>
            <a:ext cx="1066800" cy="933450"/>
            <a:chOff x="2400" y="2010"/>
            <a:chExt cx="672" cy="588"/>
          </a:xfrm>
        </p:grpSpPr>
        <p:sp>
          <p:nvSpPr>
            <p:cNvPr id="9246" name="Text Box 35">
              <a:extLst>
                <a:ext uri="{FF2B5EF4-FFF2-40B4-BE49-F238E27FC236}">
                  <a16:creationId xmlns:a16="http://schemas.microsoft.com/office/drawing/2014/main" id="{13DCCDEA-B18D-43F0-8ACD-581ADFC422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op.</a:t>
              </a:r>
            </a:p>
          </p:txBody>
        </p:sp>
        <p:sp>
          <p:nvSpPr>
            <p:cNvPr id="9247" name="Text Box 36">
              <a:extLst>
                <a:ext uri="{FF2B5EF4-FFF2-40B4-BE49-F238E27FC236}">
                  <a16:creationId xmlns:a16="http://schemas.microsoft.com/office/drawing/2014/main" id="{8207D3D9-63ED-40F4-A0F5-FF706C2A61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+</a:t>
              </a:r>
              <a:endParaRPr lang="en-US" altLang="en-US" i="1">
                <a:latin typeface="Courier New" panose="02070309020205020404" pitchFamily="49" charset="0"/>
              </a:endParaRPr>
            </a:p>
          </p:txBody>
        </p:sp>
      </p:grpSp>
      <p:grpSp>
        <p:nvGrpSpPr>
          <p:cNvPr id="9239" name="Group 37">
            <a:extLst>
              <a:ext uri="{FF2B5EF4-FFF2-40B4-BE49-F238E27FC236}">
                <a16:creationId xmlns:a16="http://schemas.microsoft.com/office/drawing/2014/main" id="{9201D4C8-1A4C-4C38-B6F7-C987449230BF}"/>
              </a:ext>
            </a:extLst>
          </p:cNvPr>
          <p:cNvGrpSpPr>
            <a:grpSpLocks/>
          </p:cNvGrpSpPr>
          <p:nvPr/>
        </p:nvGrpSpPr>
        <p:grpSpPr bwMode="auto">
          <a:xfrm>
            <a:off x="5524500" y="5105400"/>
            <a:ext cx="1066800" cy="933450"/>
            <a:chOff x="2400" y="2010"/>
            <a:chExt cx="672" cy="588"/>
          </a:xfrm>
        </p:grpSpPr>
        <p:sp>
          <p:nvSpPr>
            <p:cNvPr id="9244" name="Text Box 38">
              <a:extLst>
                <a:ext uri="{FF2B5EF4-FFF2-40B4-BE49-F238E27FC236}">
                  <a16:creationId xmlns:a16="http://schemas.microsoft.com/office/drawing/2014/main" id="{DB3262CB-B629-455F-AA45-5BA5D6164F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intlit</a:t>
              </a:r>
            </a:p>
          </p:txBody>
        </p:sp>
        <p:sp>
          <p:nvSpPr>
            <p:cNvPr id="9245" name="Text Box 39">
              <a:extLst>
                <a:ext uri="{FF2B5EF4-FFF2-40B4-BE49-F238E27FC236}">
                  <a16:creationId xmlns:a16="http://schemas.microsoft.com/office/drawing/2014/main" id="{231FFA69-8B96-4F5B-8342-2F49622C11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1</a:t>
              </a:r>
              <a:endParaRPr lang="en-US" altLang="en-US" i="1">
                <a:latin typeface="Courier New" panose="02070309020205020404" pitchFamily="49" charset="0"/>
              </a:endParaRPr>
            </a:p>
          </p:txBody>
        </p:sp>
      </p:grpSp>
      <p:grpSp>
        <p:nvGrpSpPr>
          <p:cNvPr id="9240" name="Group 40">
            <a:extLst>
              <a:ext uri="{FF2B5EF4-FFF2-40B4-BE49-F238E27FC236}">
                <a16:creationId xmlns:a16="http://schemas.microsoft.com/office/drawing/2014/main" id="{9677C1B8-78DE-4886-87DB-340647D08C6C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5105400"/>
            <a:ext cx="1066800" cy="933450"/>
            <a:chOff x="2400" y="2010"/>
            <a:chExt cx="672" cy="588"/>
          </a:xfrm>
        </p:grpSpPr>
        <p:sp>
          <p:nvSpPr>
            <p:cNvPr id="9242" name="Text Box 41">
              <a:extLst>
                <a:ext uri="{FF2B5EF4-FFF2-40B4-BE49-F238E27FC236}">
                  <a16:creationId xmlns:a16="http://schemas.microsoft.com/office/drawing/2014/main" id="{372A0A6F-BD78-45D0-9A62-363325EE9B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eot</a:t>
              </a:r>
            </a:p>
          </p:txBody>
        </p:sp>
        <p:sp>
          <p:nvSpPr>
            <p:cNvPr id="9243" name="Text Box 42">
              <a:extLst>
                <a:ext uri="{FF2B5EF4-FFF2-40B4-BE49-F238E27FC236}">
                  <a16:creationId xmlns:a16="http://schemas.microsoft.com/office/drawing/2014/main" id="{B0E4985C-C0AD-4768-A4C8-F450F58BA0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en-US" altLang="en-US" i="1">
                <a:latin typeface="Times" panose="02020603050405020304" pitchFamily="18" charset="0"/>
              </a:endParaRPr>
            </a:p>
          </p:txBody>
        </p:sp>
      </p:grpSp>
      <p:sp>
        <p:nvSpPr>
          <p:cNvPr id="9241" name="Text Box 43">
            <a:extLst>
              <a:ext uri="{FF2B5EF4-FFF2-40B4-BE49-F238E27FC236}">
                <a16:creationId xmlns:a16="http://schemas.microsoft.com/office/drawing/2014/main" id="{A5AC7947-9A42-41C4-8A7D-DBF634EAC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2575" y="1736725"/>
            <a:ext cx="45704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Tokens</a:t>
            </a:r>
            <a:r>
              <a:rPr lang="en-US" altLang="en-US">
                <a:latin typeface="Times" panose="02020603050405020304" pitchFamily="18" charset="0"/>
              </a:rPr>
              <a:t> are “words” in the input, for example  keywords, operators, identifiers, literals, etc.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2A2618C-CE41-49FB-99EC-E61B625637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86800" cy="685800"/>
          </a:xfrm>
        </p:spPr>
        <p:txBody>
          <a:bodyPr/>
          <a:lstStyle/>
          <a:p>
            <a:pPr eaLnBrk="1" hangingPunct="1"/>
            <a:r>
              <a:rPr lang="en-US" altLang="en-US" sz="3600"/>
              <a:t>Developing RD Parser for Mini Triangle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891D7AC-2A37-45C5-BEA9-EA711FE86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86000"/>
            <a:ext cx="8534400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Identifier := Letter (Letter|Digit)*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Integer-Literal ::= Digit Digit*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Operator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+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-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*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/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&lt;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&gt;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=</a:t>
            </a:r>
          </a:p>
          <a:p>
            <a:r>
              <a:rPr lang="en-US" altLang="en-US">
                <a:latin typeface="Courier New" panose="02070309020205020404" pitchFamily="49" charset="0"/>
              </a:rPr>
              <a:t>Comment ::= </a:t>
            </a:r>
            <a:r>
              <a:rPr lang="en-US" altLang="en-US">
                <a:solidFill>
                  <a:schemeClr val="accent2"/>
                </a:solidFill>
                <a:latin typeface="Courier New" panose="02070309020205020404" pitchFamily="49" charset="0"/>
              </a:rPr>
              <a:t>!</a:t>
            </a:r>
            <a:r>
              <a:rPr lang="en-US" altLang="en-US">
                <a:latin typeface="Courier New" panose="02070309020205020404" pitchFamily="49" charset="0"/>
              </a:rPr>
              <a:t> Graphic*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eol</a:t>
            </a:r>
            <a:endParaRPr lang="en-US" altLang="en-US" i="1">
              <a:latin typeface="Courier New" panose="02070309020205020404" pitchFamily="49" charset="0"/>
            </a:endParaRP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CFB72C7C-6370-4397-A554-F6D915CC8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1066800"/>
            <a:ext cx="86264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588" indent="-15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25475" indent="-2889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Last Lecture we just said:</a:t>
            </a:r>
          </a:p>
          <a:p>
            <a:pPr lvl="1"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The following non-terminals are recognized by the scanner</a:t>
            </a:r>
          </a:p>
          <a:p>
            <a:pPr lvl="1"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They will be returned as tokens by the scanner 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8BF581E8-1334-4E8E-BAF3-3A73AC959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962400"/>
            <a:ext cx="4956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Assume scanner produces instances of: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17400A45-1A31-4221-A2FE-D7D32550C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19600"/>
            <a:ext cx="8534400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Monaco" charset="0"/>
              </a:rPr>
              <a:t>public class</a:t>
            </a:r>
            <a:r>
              <a:rPr lang="en-US" altLang="en-US">
                <a:latin typeface="Monaco" charset="0"/>
              </a:rPr>
              <a:t> Token {</a:t>
            </a:r>
          </a:p>
          <a:p>
            <a:r>
              <a:rPr lang="en-US" altLang="en-US">
                <a:latin typeface="Monaco" charset="0"/>
              </a:rPr>
              <a:t>   </a:t>
            </a:r>
            <a:r>
              <a:rPr lang="en-US" altLang="en-US" b="1">
                <a:latin typeface="Monaco" charset="0"/>
              </a:rPr>
              <a:t>byte</a:t>
            </a:r>
            <a:r>
              <a:rPr lang="en-US" altLang="en-US">
                <a:latin typeface="Monaco" charset="0"/>
              </a:rPr>
              <a:t> kind; String spelling;</a:t>
            </a:r>
          </a:p>
          <a:p>
            <a:r>
              <a:rPr lang="en-US" altLang="en-US">
                <a:latin typeface="Monaco" charset="0"/>
              </a:rPr>
              <a:t>   </a:t>
            </a:r>
            <a:r>
              <a:rPr lang="en-US" altLang="en-US" b="1">
                <a:latin typeface="Monaco" charset="0"/>
              </a:rPr>
              <a:t>final static byte </a:t>
            </a:r>
          </a:p>
          <a:p>
            <a:r>
              <a:rPr lang="en-US" altLang="en-US" b="1">
                <a:latin typeface="Monaco" charset="0"/>
              </a:rPr>
              <a:t>       </a:t>
            </a:r>
            <a:r>
              <a:rPr lang="en-US" altLang="en-US">
                <a:latin typeface="Monaco" charset="0"/>
              </a:rPr>
              <a:t>IDENTIFIER = 0,</a:t>
            </a:r>
          </a:p>
          <a:p>
            <a:r>
              <a:rPr lang="en-US" altLang="en-US">
                <a:latin typeface="Monaco" charset="0"/>
              </a:rPr>
              <a:t>   </a:t>
            </a:r>
            <a:r>
              <a:rPr lang="en-US" altLang="en-US" b="1">
                <a:latin typeface="Monaco" charset="0"/>
              </a:rPr>
              <a:t>    </a:t>
            </a:r>
            <a:r>
              <a:rPr lang="en-US" altLang="en-US">
                <a:latin typeface="Monaco" charset="0"/>
              </a:rPr>
              <a:t>INTLITERAL = 1;</a:t>
            </a:r>
          </a:p>
          <a:p>
            <a:r>
              <a:rPr lang="en-US" altLang="en-US">
                <a:latin typeface="Monaco" charset="0"/>
              </a:rPr>
              <a:t>       ...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970C129-6A93-4107-A827-59CAA86229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And this is where we need it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42340A6B-128C-4CF5-9BFE-BC1E422EC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8534400" cy="55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Parser {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Token currentToken;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void accept(byte expectedKind) {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b="1">
                <a:latin typeface="Monaco" charset="0"/>
              </a:rPr>
              <a:t>if </a:t>
            </a:r>
            <a:r>
              <a:rPr lang="en-US" altLang="en-US" sz="2000">
                <a:latin typeface="Monaco" charset="0"/>
              </a:rPr>
              <a:t>(currentToken.kind == expectedKind)</a:t>
            </a:r>
          </a:p>
          <a:p>
            <a:r>
              <a:rPr lang="en-US" altLang="en-US" sz="2000">
                <a:latin typeface="Monaco" charset="0"/>
              </a:rPr>
              <a:t>          currentToken = </a:t>
            </a:r>
            <a:r>
              <a:rPr lang="en-US" altLang="en-US" sz="2000" u="sng">
                <a:latin typeface="Monaco" charset="0"/>
              </a:rPr>
              <a:t>scanner.scan</a:t>
            </a:r>
            <a:r>
              <a:rPr lang="en-US" altLang="en-US" sz="2000">
                <a:latin typeface="Monaco" charset="0"/>
              </a:rPr>
              <a:t>();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b="1">
                <a:latin typeface="Monaco" charset="0"/>
              </a:rPr>
              <a:t>else</a:t>
            </a:r>
          </a:p>
          <a:p>
            <a:r>
              <a:rPr lang="en-US" altLang="en-US" sz="2000" b="1">
                <a:latin typeface="Monaco" charset="0"/>
              </a:rPr>
              <a:t>   </a:t>
            </a:r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syntax error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}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void acceptIt() {</a:t>
            </a:r>
          </a:p>
          <a:p>
            <a:r>
              <a:rPr lang="en-US" altLang="en-US" sz="2000">
                <a:latin typeface="Monaco" charset="0"/>
              </a:rPr>
              <a:t>      currentToken = </a:t>
            </a:r>
            <a:r>
              <a:rPr lang="en-US" altLang="en-US" sz="2000" u="sng">
                <a:latin typeface="Monaco" charset="0"/>
              </a:rPr>
              <a:t>scanner.scan</a:t>
            </a:r>
            <a:r>
              <a:rPr lang="en-US" altLang="en-US" sz="2000">
                <a:latin typeface="Monaco" charset="0"/>
              </a:rPr>
              <a:t>();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}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</a:t>
            </a:r>
            <a:r>
              <a:rPr lang="en-US" altLang="en-US" sz="2000" b="1">
                <a:solidFill>
                  <a:schemeClr val="tx2"/>
                </a:solidFill>
                <a:latin typeface="Monaco" charset="0"/>
              </a:rPr>
              <a:t>public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void parse() {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   acceptIt(); 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//Get the first token</a:t>
            </a:r>
            <a:endParaRPr lang="en-US" altLang="en-US" sz="2000">
              <a:solidFill>
                <a:schemeClr val="tx2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   parseProgram();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   </a:t>
            </a:r>
            <a:r>
              <a:rPr lang="en-US" altLang="en-US" sz="2000" b="1">
                <a:solidFill>
                  <a:schemeClr val="tx2"/>
                </a:solidFill>
                <a:latin typeface="Monaco" charset="0"/>
              </a:rPr>
              <a:t>if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(currentToken.kind != Token.EOT)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syntax error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}</a:t>
            </a:r>
          </a:p>
          <a:p>
            <a:r>
              <a:rPr lang="en-US" altLang="en-US" sz="2000">
                <a:latin typeface="Monaco" charset="0"/>
              </a:rPr>
              <a:t>   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30Lect1">
  <a:themeElements>
    <a:clrScheme name="330Lect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30Lect1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30Lect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30Lect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330Lect1">
  <a:themeElements>
    <a:clrScheme name="330Lect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30Lect1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30Lect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30Lect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330Lect1</Template>
  <TotalTime>1174</TotalTime>
  <Words>5208</Words>
  <Application>Microsoft Office PowerPoint</Application>
  <PresentationFormat>On-screen Show (4:3)</PresentationFormat>
  <Paragraphs>858</Paragraphs>
  <Slides>63</Slides>
  <Notes>63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76" baseType="lpstr">
      <vt:lpstr>Times New Roman</vt:lpstr>
      <vt:lpstr>Arial</vt:lpstr>
      <vt:lpstr>Tw Cen MT</vt:lpstr>
      <vt:lpstr>Baskerville Old Face</vt:lpstr>
      <vt:lpstr>Times</vt:lpstr>
      <vt:lpstr>Courier New</vt:lpstr>
      <vt:lpstr>Courier</vt:lpstr>
      <vt:lpstr>Monaco</vt:lpstr>
      <vt:lpstr>Symbol</vt:lpstr>
      <vt:lpstr>Helvetica</vt:lpstr>
      <vt:lpstr>330Lect1</vt:lpstr>
      <vt:lpstr>1_330Lect1</vt:lpstr>
      <vt:lpstr>Microsoft Photo Editor 3.0 Photo</vt:lpstr>
      <vt:lpstr>CSCE 531 Compiler Construction Ch.4: Lexical Analysis</vt:lpstr>
      <vt:lpstr>Acknowledgment</vt:lpstr>
      <vt:lpstr>Quick review</vt:lpstr>
      <vt:lpstr>Textbook vs. Handout</vt:lpstr>
      <vt:lpstr>The “Phases” of a Compiler</vt:lpstr>
      <vt:lpstr>Syntax Analysis: Scanner</vt:lpstr>
      <vt:lpstr>1) Scan: Divide Input into Tokens</vt:lpstr>
      <vt:lpstr>Developing RD Parser for Mini Triangle</vt:lpstr>
      <vt:lpstr>And this is where we need it</vt:lpstr>
      <vt:lpstr>Steps for Developing a Scanner</vt:lpstr>
      <vt:lpstr>Systematic Development of Scanner</vt:lpstr>
      <vt:lpstr>Developing a Scanner</vt:lpstr>
      <vt:lpstr>Developing a Scanner</vt:lpstr>
      <vt:lpstr>Developing a Scanner</vt:lpstr>
      <vt:lpstr>Developing a Scanner</vt:lpstr>
      <vt:lpstr>Developing a Scanner</vt:lpstr>
      <vt:lpstr>Developing a Scanner</vt:lpstr>
      <vt:lpstr>Developing a Scanner</vt:lpstr>
      <vt:lpstr>Developing a Scanner</vt:lpstr>
      <vt:lpstr>Developing a Scanner</vt:lpstr>
      <vt:lpstr>Developing a Scanner</vt:lpstr>
      <vt:lpstr>Generating Scanners</vt:lpstr>
      <vt:lpstr>Generating Scanners</vt:lpstr>
      <vt:lpstr>Generating Scanners</vt:lpstr>
      <vt:lpstr>Deterministic, and non-deterministic FA</vt:lpstr>
      <vt:lpstr>Deterministic, and non-deterministic FA</vt:lpstr>
      <vt:lpstr>Deterministic, and non-deterministic FA</vt:lpstr>
      <vt:lpstr>Deterministic, and non-deterministic FA</vt:lpstr>
      <vt:lpstr>FA with e moves</vt:lpstr>
      <vt:lpstr>FA with e moves</vt:lpstr>
      <vt:lpstr>FA with e moves</vt:lpstr>
      <vt:lpstr>Converting a RE into an NDFA-e</vt:lpstr>
      <vt:lpstr>Converting a RE into an NDFA-e</vt:lpstr>
      <vt:lpstr>FA and the implementation of Scanners</vt:lpstr>
      <vt:lpstr>FA and the implementation of Scanners</vt:lpstr>
      <vt:lpstr>Implementing a DFA</vt:lpstr>
      <vt:lpstr>Implementing a DFA</vt:lpstr>
      <vt:lpstr>Implementing a Scanner as a DFA</vt:lpstr>
      <vt:lpstr>Implementing a Scanner as a DFA</vt:lpstr>
      <vt:lpstr>Implementing a Scanner as a DFA</vt:lpstr>
      <vt:lpstr>We don’t do this by hand anymore!</vt:lpstr>
      <vt:lpstr>JLex Lexical Analyzer Generator for Java</vt:lpstr>
      <vt:lpstr>The JLex tool</vt:lpstr>
      <vt:lpstr>JLex Regular Expressions</vt:lpstr>
      <vt:lpstr>JLex Regular Expressions</vt:lpstr>
      <vt:lpstr>JLex Regular Expressions</vt:lpstr>
      <vt:lpstr>JLex Regular Expressions</vt:lpstr>
      <vt:lpstr>JLex Regular Expressions</vt:lpstr>
      <vt:lpstr>JLex Escape Sequences</vt:lpstr>
      <vt:lpstr>The JLex tool: Example</vt:lpstr>
      <vt:lpstr>The JLex tool</vt:lpstr>
      <vt:lpstr>The JLex tool</vt:lpstr>
      <vt:lpstr>The JLex tool</vt:lpstr>
      <vt:lpstr>The JLex tool</vt:lpstr>
      <vt:lpstr>The JLex tool</vt:lpstr>
      <vt:lpstr>JLex generated Lexical Analyser</vt:lpstr>
      <vt:lpstr>Java.io.StreamTokenizer</vt:lpstr>
      <vt:lpstr>Java.io.StreamTokenizer</vt:lpstr>
      <vt:lpstr>Java.io.StreamTokenizer</vt:lpstr>
      <vt:lpstr>PowerPoint Presentation</vt:lpstr>
      <vt:lpstr>PowerPoint Presentation</vt:lpstr>
      <vt:lpstr>PowerPoint Presentation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330 Programming Language Structures</dc:title>
  <dc:creator>Marco Valtorta</dc:creator>
  <cp:lastModifiedBy>Marco Valtorta</cp:lastModifiedBy>
  <cp:revision>71</cp:revision>
  <dcterms:created xsi:type="dcterms:W3CDTF">2004-08-19T01:30:12Z</dcterms:created>
  <dcterms:modified xsi:type="dcterms:W3CDTF">2020-01-23T00:51:04Z</dcterms:modified>
</cp:coreProperties>
</file>