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1"/>
  </p:notesMasterIdLst>
  <p:handoutMasterIdLst>
    <p:handoutMasterId r:id="rId52"/>
  </p:handoutMasterIdLst>
  <p:sldIdLst>
    <p:sldId id="256" r:id="rId2"/>
    <p:sldId id="317" r:id="rId3"/>
    <p:sldId id="356" r:id="rId4"/>
    <p:sldId id="365" r:id="rId5"/>
    <p:sldId id="318" r:id="rId6"/>
    <p:sldId id="319" r:id="rId7"/>
    <p:sldId id="320" r:id="rId8"/>
    <p:sldId id="321" r:id="rId9"/>
    <p:sldId id="322" r:id="rId10"/>
    <p:sldId id="323" r:id="rId11"/>
    <p:sldId id="324" r:id="rId12"/>
    <p:sldId id="325" r:id="rId13"/>
    <p:sldId id="367" r:id="rId14"/>
    <p:sldId id="368" r:id="rId15"/>
    <p:sldId id="326" r:id="rId16"/>
    <p:sldId id="329" r:id="rId17"/>
    <p:sldId id="362" r:id="rId18"/>
    <p:sldId id="327" r:id="rId19"/>
    <p:sldId id="328" r:id="rId20"/>
    <p:sldId id="330" r:id="rId21"/>
    <p:sldId id="366" r:id="rId22"/>
    <p:sldId id="361"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63" r:id="rId39"/>
    <p:sldId id="346" r:id="rId40"/>
    <p:sldId id="347" r:id="rId41"/>
    <p:sldId id="348" r:id="rId42"/>
    <p:sldId id="349" r:id="rId43"/>
    <p:sldId id="350" r:id="rId44"/>
    <p:sldId id="351" r:id="rId45"/>
    <p:sldId id="352" r:id="rId46"/>
    <p:sldId id="353" r:id="rId47"/>
    <p:sldId id="354" r:id="rId48"/>
    <p:sldId id="364" r:id="rId49"/>
    <p:sldId id="355" r:id="rId5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76" autoAdjust="0"/>
    <p:restoredTop sz="88840" autoAdjust="0"/>
  </p:normalViewPr>
  <p:slideViewPr>
    <p:cSldViewPr>
      <p:cViewPr varScale="1">
        <p:scale>
          <a:sx n="64" d="100"/>
          <a:sy n="64" d="100"/>
        </p:scale>
        <p:origin x="45"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52661FD-6BEE-4231-8EB7-7A2E7E8D4A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2531" name="Rectangle 3">
            <a:extLst>
              <a:ext uri="{FF2B5EF4-FFF2-40B4-BE49-F238E27FC236}">
                <a16:creationId xmlns:a16="http://schemas.microsoft.com/office/drawing/2014/main" id="{B210D8BE-019B-44FC-B78A-4A8359E9E39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2532" name="Rectangle 4">
            <a:extLst>
              <a:ext uri="{FF2B5EF4-FFF2-40B4-BE49-F238E27FC236}">
                <a16:creationId xmlns:a16="http://schemas.microsoft.com/office/drawing/2014/main" id="{BE8186A5-B5C1-43D7-ABB5-F419C8F12A40}"/>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2533" name="Rectangle 5">
            <a:extLst>
              <a:ext uri="{FF2B5EF4-FFF2-40B4-BE49-F238E27FC236}">
                <a16:creationId xmlns:a16="http://schemas.microsoft.com/office/drawing/2014/main" id="{1F2E902E-8B98-42D8-9C7F-4434F47BA86F}"/>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890F7FB-D333-40C3-A0A4-BA2FE8ABF3E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FB2BD10-1996-4827-ADE8-33A8B81542C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9395" name="Rectangle 3">
            <a:extLst>
              <a:ext uri="{FF2B5EF4-FFF2-40B4-BE49-F238E27FC236}">
                <a16:creationId xmlns:a16="http://schemas.microsoft.com/office/drawing/2014/main" id="{4131646A-FDDC-4BB2-9B1E-B77061C7AEE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51204" name="Rectangle 4">
            <a:extLst>
              <a:ext uri="{FF2B5EF4-FFF2-40B4-BE49-F238E27FC236}">
                <a16:creationId xmlns:a16="http://schemas.microsoft.com/office/drawing/2014/main" id="{D94769E2-9212-420B-9D55-B2794840D88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F30569B1-BE35-4A6A-8B53-983CB712F72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E45DA6A5-237E-42A3-9476-AF39F7D66BB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59399" name="Rectangle 7">
            <a:extLst>
              <a:ext uri="{FF2B5EF4-FFF2-40B4-BE49-F238E27FC236}">
                <a16:creationId xmlns:a16="http://schemas.microsoft.com/office/drawing/2014/main" id="{88077052-30B8-49B6-A27E-817B4DB59A0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4123E77E-A9F3-42FB-985D-D67F3814A1A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88501DD-D559-4D7F-B7E5-2BF95A46CE0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E2BDC7-F5D2-4FF5-8E06-1E2F1BCFDE23}" type="slidenum">
              <a:rPr lang="en-US" altLang="en-US" sz="1200"/>
              <a:pPr/>
              <a:t>1</a:t>
            </a:fld>
            <a:endParaRPr lang="en-US" altLang="en-US" sz="1200"/>
          </a:p>
        </p:txBody>
      </p:sp>
      <p:sp>
        <p:nvSpPr>
          <p:cNvPr id="52227" name="Rectangle 2">
            <a:extLst>
              <a:ext uri="{FF2B5EF4-FFF2-40B4-BE49-F238E27FC236}">
                <a16:creationId xmlns:a16="http://schemas.microsoft.com/office/drawing/2014/main" id="{EFC3E24B-8FD3-4FF5-A862-07C665519C9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0A994841-E4AD-4E70-8FE9-8A28EC2207D2}"/>
              </a:ext>
            </a:extLst>
          </p:cNvPr>
          <p:cNvSpPr>
            <a:spLocks noGrp="1" noChangeArrowheads="1"/>
          </p:cNvSpPr>
          <p:nvPr>
            <p:ph type="body" idx="1"/>
          </p:nvPr>
        </p:nvSpPr>
        <p:spPr>
          <a:noFill/>
        </p:spPr>
        <p:txBody>
          <a:bodyPr/>
          <a:lstStyle/>
          <a:p>
            <a:r>
              <a:rPr lang="en-US" altLang="en-US" dirty="0"/>
              <a:t>Based on Watt and Brown ([W]) and on Mogensen 2010 [M10]. </a:t>
            </a:r>
            <a:r>
              <a:rPr lang="en-US" altLang="en-US"/>
              <a:t>See </a:t>
            </a:r>
            <a:r>
              <a:rPr lang="en-US" altLang="en-US" dirty="0"/>
              <a:t>course website for </a:t>
            </a:r>
            <a:r>
              <a:rPr lang="en-US" altLang="en-US"/>
              <a:t>full references. </a:t>
            </a: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A9D8C729-E564-4AC3-9236-8F4DF884ED9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AE555B2-0CEC-4F66-830A-648D59C4C875}" type="slidenum">
              <a:rPr lang="en-US" altLang="en-US" sz="1200"/>
              <a:pPr/>
              <a:t>10</a:t>
            </a:fld>
            <a:endParaRPr lang="en-US" altLang="en-US" sz="1200"/>
          </a:p>
        </p:txBody>
      </p:sp>
      <p:sp>
        <p:nvSpPr>
          <p:cNvPr id="62467" name="Rectangle 2">
            <a:extLst>
              <a:ext uri="{FF2B5EF4-FFF2-40B4-BE49-F238E27FC236}">
                <a16:creationId xmlns:a16="http://schemas.microsoft.com/office/drawing/2014/main" id="{4828304D-CC43-431A-B9B7-3F7504EC77CF}"/>
              </a:ext>
            </a:extLst>
          </p:cNvPr>
          <p:cNvSpPr>
            <a:spLocks noGrp="1" noRot="1" noChangeAspect="1" noChangeArrowheads="1" noTextEdit="1"/>
          </p:cNvSpPr>
          <p:nvPr>
            <p:ph type="sldImg"/>
          </p:nvPr>
        </p:nvSpPr>
        <p:spPr>
          <a:xfrm>
            <a:off x="1144588" y="685800"/>
            <a:ext cx="4572000" cy="3429000"/>
          </a:xfrm>
          <a:ln/>
        </p:spPr>
      </p:sp>
      <p:sp>
        <p:nvSpPr>
          <p:cNvPr id="62468" name="Rectangle 3">
            <a:extLst>
              <a:ext uri="{FF2B5EF4-FFF2-40B4-BE49-F238E27FC236}">
                <a16:creationId xmlns:a16="http://schemas.microsoft.com/office/drawing/2014/main" id="{8D86E5D4-F961-47C5-858D-A5591C4E7ECE}"/>
              </a:ext>
            </a:extLst>
          </p:cNvPr>
          <p:cNvSpPr>
            <a:spLocks noGrp="1" noChangeArrowheads="1"/>
          </p:cNvSpPr>
          <p:nvPr>
            <p:ph type="body" idx="1"/>
          </p:nvPr>
        </p:nvSpPr>
        <p:spPr>
          <a:xfrm>
            <a:off x="914400" y="4343400"/>
            <a:ext cx="5029200" cy="4114800"/>
          </a:xfrm>
          <a:noFill/>
        </p:spPr>
        <p:txBody>
          <a:bodyPr/>
          <a:lstStyle/>
          <a:p>
            <a:r>
              <a:rPr lang="en-US" altLang="en-US" dirty="0"/>
              <a:t>Example: The cross-compiler for the TMS C30 Texas Instrument Digital Signal Processor runs under DOS on PCs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75DCDEE-DFEB-4CD6-852A-FEBBAE7A0A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0F6D5D5-35D8-437A-B229-791CED6D7128}" type="slidenum">
              <a:rPr lang="en-US" altLang="en-US" sz="1200"/>
              <a:pPr/>
              <a:t>11</a:t>
            </a:fld>
            <a:endParaRPr lang="en-US" altLang="en-US" sz="1200"/>
          </a:p>
        </p:txBody>
      </p:sp>
      <p:sp>
        <p:nvSpPr>
          <p:cNvPr id="63491" name="Rectangle 2">
            <a:extLst>
              <a:ext uri="{FF2B5EF4-FFF2-40B4-BE49-F238E27FC236}">
                <a16:creationId xmlns:a16="http://schemas.microsoft.com/office/drawing/2014/main" id="{00416338-32CE-4E81-8CBA-2A809E7E3955}"/>
              </a:ext>
            </a:extLst>
          </p:cNvPr>
          <p:cNvSpPr>
            <a:spLocks noGrp="1" noRot="1" noChangeAspect="1" noChangeArrowheads="1" noTextEdit="1"/>
          </p:cNvSpPr>
          <p:nvPr>
            <p:ph type="sldImg"/>
          </p:nvPr>
        </p:nvSpPr>
        <p:spPr>
          <a:xfrm>
            <a:off x="1144588" y="685800"/>
            <a:ext cx="4572000" cy="3429000"/>
          </a:xfrm>
          <a:ln/>
        </p:spPr>
      </p:sp>
      <p:sp>
        <p:nvSpPr>
          <p:cNvPr id="63492" name="Rectangle 3">
            <a:extLst>
              <a:ext uri="{FF2B5EF4-FFF2-40B4-BE49-F238E27FC236}">
                <a16:creationId xmlns:a16="http://schemas.microsoft.com/office/drawing/2014/main" id="{AF2C1D20-C5E1-478F-9264-02EF5C7ACDE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12</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13</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r>
              <a:rPr lang="en-US" altLang="en-US" dirty="0"/>
              <a:t>This is called “half bootstrap” on slides 34-35.  It is described in section 2.6.3 [W].</a:t>
            </a:r>
          </a:p>
        </p:txBody>
      </p:sp>
    </p:spTree>
    <p:extLst>
      <p:ext uri="{BB962C8B-B14F-4D97-AF65-F5344CB8AC3E}">
        <p14:creationId xmlns:p14="http://schemas.microsoft.com/office/powerpoint/2010/main" val="4237031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14</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4053053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2E59AC3-EF7A-4B72-9A82-2DF93DF1659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0B9AC30-36C0-4282-B396-D615784C95DB}" type="slidenum">
              <a:rPr lang="en-US" altLang="en-US" sz="1200"/>
              <a:pPr/>
              <a:t>15</a:t>
            </a:fld>
            <a:endParaRPr lang="en-US" altLang="en-US" sz="1200"/>
          </a:p>
        </p:txBody>
      </p:sp>
      <p:sp>
        <p:nvSpPr>
          <p:cNvPr id="65539" name="Rectangle 2">
            <a:extLst>
              <a:ext uri="{FF2B5EF4-FFF2-40B4-BE49-F238E27FC236}">
                <a16:creationId xmlns:a16="http://schemas.microsoft.com/office/drawing/2014/main" id="{1C395C95-CB30-4A0C-A089-0463279C8CFA}"/>
              </a:ext>
            </a:extLst>
          </p:cNvPr>
          <p:cNvSpPr>
            <a:spLocks noGrp="1" noRot="1" noChangeAspect="1" noChangeArrowheads="1" noTextEdit="1"/>
          </p:cNvSpPr>
          <p:nvPr>
            <p:ph type="sldImg"/>
          </p:nvPr>
        </p:nvSpPr>
        <p:spPr>
          <a:xfrm>
            <a:off x="1144588" y="685800"/>
            <a:ext cx="4572000" cy="3429000"/>
          </a:xfrm>
          <a:ln/>
        </p:spPr>
      </p:sp>
      <p:sp>
        <p:nvSpPr>
          <p:cNvPr id="65540" name="Rectangle 3">
            <a:extLst>
              <a:ext uri="{FF2B5EF4-FFF2-40B4-BE49-F238E27FC236}">
                <a16:creationId xmlns:a16="http://schemas.microsoft.com/office/drawing/2014/main" id="{2704719C-C6FC-40BB-B694-DBCE8AD1F01D}"/>
              </a:ext>
            </a:extLst>
          </p:cNvPr>
          <p:cNvSpPr>
            <a:spLocks noGrp="1" noChangeArrowheads="1"/>
          </p:cNvSpPr>
          <p:nvPr>
            <p:ph type="body" idx="1"/>
          </p:nvPr>
        </p:nvSpPr>
        <p:spPr>
          <a:xfrm>
            <a:off x="914400" y="4343400"/>
            <a:ext cx="5029200" cy="4114800"/>
          </a:xfrm>
          <a:noFill/>
        </p:spPr>
        <p:txBody>
          <a:bodyPr/>
          <a:lstStyle/>
          <a:p>
            <a:r>
              <a:rPr lang="en-US" altLang="en-US" dirty="0"/>
              <a:t>The two bullets are important!</a:t>
            </a:r>
          </a:p>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A0AA8E3-3181-43D4-9988-AED87E1B450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64F72B2-07F1-46AE-A6E6-ADBC5F5BBAD0}" type="slidenum">
              <a:rPr lang="en-US" altLang="en-US" sz="1200"/>
              <a:pPr/>
              <a:t>16</a:t>
            </a:fld>
            <a:endParaRPr lang="en-US" altLang="en-US" sz="1200"/>
          </a:p>
        </p:txBody>
      </p:sp>
      <p:sp>
        <p:nvSpPr>
          <p:cNvPr id="66563" name="Rectangle 2">
            <a:extLst>
              <a:ext uri="{FF2B5EF4-FFF2-40B4-BE49-F238E27FC236}">
                <a16:creationId xmlns:a16="http://schemas.microsoft.com/office/drawing/2014/main" id="{B2B66CFE-FF66-419C-9A45-BBB2FC80EA3A}"/>
              </a:ext>
            </a:extLst>
          </p:cNvPr>
          <p:cNvSpPr>
            <a:spLocks noGrp="1" noRot="1" noChangeAspect="1" noChangeArrowheads="1" noTextEdit="1"/>
          </p:cNvSpPr>
          <p:nvPr>
            <p:ph type="sldImg"/>
          </p:nvPr>
        </p:nvSpPr>
        <p:spPr>
          <a:xfrm>
            <a:off x="1144588" y="685800"/>
            <a:ext cx="4572000" cy="3429000"/>
          </a:xfrm>
          <a:ln/>
        </p:spPr>
      </p:sp>
      <p:sp>
        <p:nvSpPr>
          <p:cNvPr id="66564" name="Rectangle 3">
            <a:extLst>
              <a:ext uri="{FF2B5EF4-FFF2-40B4-BE49-F238E27FC236}">
                <a16:creationId xmlns:a16="http://schemas.microsoft.com/office/drawing/2014/main" id="{BF36FD6F-1991-4E12-A6A7-08482C5C017F}"/>
              </a:ext>
            </a:extLst>
          </p:cNvPr>
          <p:cNvSpPr>
            <a:spLocks noGrp="1" noChangeArrowheads="1"/>
          </p:cNvSpPr>
          <p:nvPr>
            <p:ph type="body" idx="1"/>
          </p:nvPr>
        </p:nvSpPr>
        <p:spPr>
          <a:xfrm>
            <a:off x="914400" y="4343400"/>
            <a:ext cx="5029200" cy="4114800"/>
          </a:xfrm>
          <a:noFill/>
        </p:spPr>
        <p:txBody>
          <a:bodyPr/>
          <a:lstStyle/>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9A45BFD-533D-43B3-B5CA-7B038F79DCF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B3A317-FED7-442E-A5F3-58BE4E9962DD}" type="slidenum">
              <a:rPr lang="en-US" altLang="en-US" sz="1200"/>
              <a:pPr/>
              <a:t>17</a:t>
            </a:fld>
            <a:endParaRPr lang="en-US" altLang="en-US" sz="1200"/>
          </a:p>
        </p:txBody>
      </p:sp>
      <p:sp>
        <p:nvSpPr>
          <p:cNvPr id="67587" name="Rectangle 2">
            <a:extLst>
              <a:ext uri="{FF2B5EF4-FFF2-40B4-BE49-F238E27FC236}">
                <a16:creationId xmlns:a16="http://schemas.microsoft.com/office/drawing/2014/main" id="{A8D1C4ED-87F8-43C6-B28B-ADC87F494B68}"/>
              </a:ext>
            </a:extLst>
          </p:cNvPr>
          <p:cNvSpPr>
            <a:spLocks noGrp="1" noRot="1" noChangeAspect="1" noChangeArrowheads="1" noTextEdit="1"/>
          </p:cNvSpPr>
          <p:nvPr>
            <p:ph type="sldImg"/>
          </p:nvPr>
        </p:nvSpPr>
        <p:spPr>
          <a:xfrm>
            <a:off x="1144588" y="685800"/>
            <a:ext cx="4572000" cy="3429000"/>
          </a:xfrm>
          <a:ln/>
        </p:spPr>
      </p:sp>
      <p:sp>
        <p:nvSpPr>
          <p:cNvPr id="67588" name="Rectangle 3">
            <a:extLst>
              <a:ext uri="{FF2B5EF4-FFF2-40B4-BE49-F238E27FC236}">
                <a16:creationId xmlns:a16="http://schemas.microsoft.com/office/drawing/2014/main" id="{F0979CD3-8FE7-4DB5-BE84-EC743736F18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BF65F950-045C-4A96-8997-4990982425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D5ACCE-59C5-458C-ADB3-68AF7E364A5B}" type="slidenum">
              <a:rPr lang="en-US" altLang="en-US" sz="1200"/>
              <a:pPr/>
              <a:t>18</a:t>
            </a:fld>
            <a:endParaRPr lang="en-US" altLang="en-US" sz="1200"/>
          </a:p>
        </p:txBody>
      </p:sp>
      <p:sp>
        <p:nvSpPr>
          <p:cNvPr id="68611" name="Rectangle 2">
            <a:extLst>
              <a:ext uri="{FF2B5EF4-FFF2-40B4-BE49-F238E27FC236}">
                <a16:creationId xmlns:a16="http://schemas.microsoft.com/office/drawing/2014/main" id="{0DD1923C-BB60-4E8B-B48A-BA2F7FBB63B0}"/>
              </a:ext>
            </a:extLst>
          </p:cNvPr>
          <p:cNvSpPr>
            <a:spLocks noGrp="1" noRot="1" noChangeAspect="1" noChangeArrowheads="1" noTextEdit="1"/>
          </p:cNvSpPr>
          <p:nvPr>
            <p:ph type="sldImg"/>
          </p:nvPr>
        </p:nvSpPr>
        <p:spPr>
          <a:xfrm>
            <a:off x="1144588" y="685800"/>
            <a:ext cx="4572000" cy="3429000"/>
          </a:xfrm>
          <a:ln/>
        </p:spPr>
      </p:sp>
      <p:sp>
        <p:nvSpPr>
          <p:cNvPr id="68612" name="Rectangle 3">
            <a:extLst>
              <a:ext uri="{FF2B5EF4-FFF2-40B4-BE49-F238E27FC236}">
                <a16:creationId xmlns:a16="http://schemas.microsoft.com/office/drawing/2014/main" id="{FFB2FA4A-9612-41A3-8146-C6D571ECB726}"/>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592D7E61-CF98-4C35-B3AF-893BB3FF33A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494B901-61B4-435B-B461-E6CE15633B93}" type="slidenum">
              <a:rPr lang="en-US" altLang="en-US" sz="1200"/>
              <a:pPr/>
              <a:t>19</a:t>
            </a:fld>
            <a:endParaRPr lang="en-US" altLang="en-US" sz="1200"/>
          </a:p>
        </p:txBody>
      </p:sp>
      <p:sp>
        <p:nvSpPr>
          <p:cNvPr id="69635" name="Rectangle 2">
            <a:extLst>
              <a:ext uri="{FF2B5EF4-FFF2-40B4-BE49-F238E27FC236}">
                <a16:creationId xmlns:a16="http://schemas.microsoft.com/office/drawing/2014/main" id="{2FC4F345-BC56-4B0D-8FCB-857DAE86B275}"/>
              </a:ext>
            </a:extLst>
          </p:cNvPr>
          <p:cNvSpPr>
            <a:spLocks noGrp="1" noRot="1" noChangeAspect="1" noChangeArrowheads="1" noTextEdit="1"/>
          </p:cNvSpPr>
          <p:nvPr>
            <p:ph type="sldImg"/>
          </p:nvPr>
        </p:nvSpPr>
        <p:spPr>
          <a:xfrm>
            <a:off x="1144588" y="685800"/>
            <a:ext cx="4572000" cy="3429000"/>
          </a:xfrm>
          <a:ln/>
        </p:spPr>
      </p:sp>
      <p:sp>
        <p:nvSpPr>
          <p:cNvPr id="69636" name="Rectangle 3">
            <a:extLst>
              <a:ext uri="{FF2B5EF4-FFF2-40B4-BE49-F238E27FC236}">
                <a16:creationId xmlns:a16="http://schemas.microsoft.com/office/drawing/2014/main" id="{1D8859F0-F643-4643-A13C-ADF8DC301113}"/>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D9EF43A-3D86-4511-853F-F54EAF46DE0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0322991-BD3C-45FB-944C-6AABF147DDAF}" type="slidenum">
              <a:rPr lang="en-US" altLang="en-US" sz="1200"/>
              <a:pPr/>
              <a:t>2</a:t>
            </a:fld>
            <a:endParaRPr lang="en-US" altLang="en-US" sz="1200"/>
          </a:p>
        </p:txBody>
      </p:sp>
      <p:sp>
        <p:nvSpPr>
          <p:cNvPr id="54275" name="Rectangle 2">
            <a:extLst>
              <a:ext uri="{FF2B5EF4-FFF2-40B4-BE49-F238E27FC236}">
                <a16:creationId xmlns:a16="http://schemas.microsoft.com/office/drawing/2014/main" id="{16E6E93F-CFEF-4A52-BB80-F94EFE2149F8}"/>
              </a:ext>
            </a:extLst>
          </p:cNvPr>
          <p:cNvSpPr>
            <a:spLocks noGrp="1" noRot="1" noChangeAspect="1" noChangeArrowheads="1" noTextEdit="1"/>
          </p:cNvSpPr>
          <p:nvPr>
            <p:ph type="sldImg"/>
          </p:nvPr>
        </p:nvSpPr>
        <p:spPr>
          <a:xfrm>
            <a:off x="1144588" y="685800"/>
            <a:ext cx="4572000" cy="3429000"/>
          </a:xfrm>
          <a:ln/>
        </p:spPr>
      </p:sp>
      <p:sp>
        <p:nvSpPr>
          <p:cNvPr id="54276" name="Rectangle 3">
            <a:extLst>
              <a:ext uri="{FF2B5EF4-FFF2-40B4-BE49-F238E27FC236}">
                <a16:creationId xmlns:a16="http://schemas.microsoft.com/office/drawing/2014/main" id="{E79047CC-499A-4F4A-9476-090E31507EF0}"/>
              </a:ext>
            </a:extLst>
          </p:cNvPr>
          <p:cNvSpPr>
            <a:spLocks noGrp="1" noChangeArrowheads="1"/>
          </p:cNvSpPr>
          <p:nvPr>
            <p:ph type="body" idx="1"/>
          </p:nvPr>
        </p:nvSpPr>
        <p:spPr>
          <a:xfrm>
            <a:off x="914400" y="4343400"/>
            <a:ext cx="5029200" cy="4114800"/>
          </a:xfrm>
          <a:noFill/>
        </p:spPr>
        <p:txBody>
          <a:bodyPr/>
          <a:lstStyle/>
          <a:p>
            <a:r>
              <a:rPr lang="en-US" altLang="en-US" dirty="0"/>
              <a:t>As explained on p.288 [M10], Bratman wrote a paper in which he introduced T-shaped diagrams: H. Bratman. An alternative form of the ‘UNCOL’ diagram. Communications</a:t>
            </a:r>
          </a:p>
          <a:p>
            <a:r>
              <a:rPr lang="en-US" altLang="en-US" dirty="0"/>
              <a:t>of the ACM, 4(3):142, 1961.  “The notation for interpreters, machines, and unspecified programs was introduced” by </a:t>
            </a:r>
            <a:r>
              <a:rPr lang="en-US" altLang="en-US" dirty="0" err="1"/>
              <a:t>Earley</a:t>
            </a:r>
            <a:r>
              <a:rPr lang="en-US" altLang="en-US" dirty="0"/>
              <a:t> and Sturgis in: J. </a:t>
            </a:r>
            <a:r>
              <a:rPr lang="en-US" altLang="en-US" dirty="0" err="1"/>
              <a:t>Earley</a:t>
            </a:r>
            <a:r>
              <a:rPr lang="en-US" altLang="en-US" dirty="0"/>
              <a:t> and H. Sturgis. A formalism for translator interactions. Communications of the ACM, 13:607–617, 1970.</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99DE18E-0E68-4B7E-BB7E-3A053BA4BFC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B7180F-8E62-453A-B986-37ECE5CBEFFA}" type="slidenum">
              <a:rPr lang="en-US" altLang="en-US" sz="1200"/>
              <a:pPr/>
              <a:t>20</a:t>
            </a:fld>
            <a:endParaRPr lang="en-US" altLang="en-US" sz="1200"/>
          </a:p>
        </p:txBody>
      </p:sp>
      <p:sp>
        <p:nvSpPr>
          <p:cNvPr id="70659" name="Rectangle 2">
            <a:extLst>
              <a:ext uri="{FF2B5EF4-FFF2-40B4-BE49-F238E27FC236}">
                <a16:creationId xmlns:a16="http://schemas.microsoft.com/office/drawing/2014/main" id="{C5B5C33D-1A33-403D-AE4C-FA9C68E2EED8}"/>
              </a:ext>
            </a:extLst>
          </p:cNvPr>
          <p:cNvSpPr>
            <a:spLocks noGrp="1" noRot="1" noChangeAspect="1" noChangeArrowheads="1" noTextEdit="1"/>
          </p:cNvSpPr>
          <p:nvPr>
            <p:ph type="sldImg"/>
          </p:nvPr>
        </p:nvSpPr>
        <p:spPr>
          <a:xfrm>
            <a:off x="1144588" y="685800"/>
            <a:ext cx="4572000" cy="3429000"/>
          </a:xfrm>
          <a:ln/>
        </p:spPr>
      </p:sp>
      <p:sp>
        <p:nvSpPr>
          <p:cNvPr id="70660" name="Rectangle 3">
            <a:extLst>
              <a:ext uri="{FF2B5EF4-FFF2-40B4-BE49-F238E27FC236}">
                <a16:creationId xmlns:a16="http://schemas.microsoft.com/office/drawing/2014/main" id="{CBC030EB-56F1-422F-AFB8-F097DB363DC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03B5E54B-26BD-4E47-83FB-F2C89FC3018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ED3F4B-0E2F-40B6-AC28-508DD127897E}" type="slidenum">
              <a:rPr lang="en-US" altLang="en-US" sz="1200"/>
              <a:pPr/>
              <a:t>21</a:t>
            </a:fld>
            <a:endParaRPr lang="en-US" altLang="en-US" sz="1200"/>
          </a:p>
        </p:txBody>
      </p:sp>
      <p:sp>
        <p:nvSpPr>
          <p:cNvPr id="71683" name="Rectangle 2">
            <a:extLst>
              <a:ext uri="{FF2B5EF4-FFF2-40B4-BE49-F238E27FC236}">
                <a16:creationId xmlns:a16="http://schemas.microsoft.com/office/drawing/2014/main" id="{61ADAB3D-F18B-478B-BD81-630383A77B3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0B331ECF-B9A1-407A-96FF-EC34C9FA88E3}"/>
              </a:ext>
            </a:extLst>
          </p:cNvPr>
          <p:cNvSpPr>
            <a:spLocks noGrp="1" noChangeArrowheads="1"/>
          </p:cNvSpPr>
          <p:nvPr>
            <p:ph type="body" idx="1"/>
          </p:nvPr>
        </p:nvSpPr>
        <p:spPr>
          <a:xfrm>
            <a:off x="914400" y="4343400"/>
            <a:ext cx="5029200" cy="4114800"/>
          </a:xfrm>
          <a:noFill/>
        </p:spPr>
        <p:txBody>
          <a:bodyPr/>
          <a:lstStyle/>
          <a:p>
            <a:r>
              <a:rPr lang="en-US" altLang="en-US"/>
              <a:t>[Sebesta]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BBFCAE-068D-4EA1-8AE1-8E9BE85DA22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7B19C2-DA77-4956-8531-DCC06EC4471F}" type="slidenum">
              <a:rPr lang="en-US" altLang="en-US" sz="1200"/>
              <a:pPr/>
              <a:t>22</a:t>
            </a:fld>
            <a:endParaRPr lang="en-US" altLang="en-US" sz="1200"/>
          </a:p>
        </p:txBody>
      </p:sp>
      <p:sp>
        <p:nvSpPr>
          <p:cNvPr id="72707" name="Rectangle 2">
            <a:extLst>
              <a:ext uri="{FF2B5EF4-FFF2-40B4-BE49-F238E27FC236}">
                <a16:creationId xmlns:a16="http://schemas.microsoft.com/office/drawing/2014/main" id="{0CAC02DD-C2BE-4B93-B451-4664D18E6E0B}"/>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27CEC63E-6488-44F6-B5E8-672C563476C3}"/>
              </a:ext>
            </a:extLst>
          </p:cNvPr>
          <p:cNvSpPr>
            <a:spLocks noGrp="1" noChangeArrowheads="1"/>
          </p:cNvSpPr>
          <p:nvPr>
            <p:ph type="body" idx="1"/>
          </p:nvPr>
        </p:nvSpPr>
        <p:spPr>
          <a:xfrm>
            <a:off x="914400" y="4343400"/>
            <a:ext cx="5029200" cy="4114800"/>
          </a:xfrm>
          <a:noFill/>
        </p:spPr>
        <p:txBody>
          <a:bodyPr/>
          <a:lstStyle/>
          <a:p>
            <a:r>
              <a:rPr lang="en-US" altLang="en-US"/>
              <a:t>Sebesta, 2007</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2D3C63F-2F61-4992-A0B0-5D4E93DE234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AB96BC3-96EF-460B-B801-9D256A49AAFB}" type="slidenum">
              <a:rPr lang="en-US" altLang="en-US" sz="1200"/>
              <a:pPr/>
              <a:t>23</a:t>
            </a:fld>
            <a:endParaRPr lang="en-US" altLang="en-US" sz="1200"/>
          </a:p>
        </p:txBody>
      </p:sp>
      <p:sp>
        <p:nvSpPr>
          <p:cNvPr id="73731" name="Rectangle 2">
            <a:extLst>
              <a:ext uri="{FF2B5EF4-FFF2-40B4-BE49-F238E27FC236}">
                <a16:creationId xmlns:a16="http://schemas.microsoft.com/office/drawing/2014/main" id="{7B60D01B-FA19-46E2-9DF1-458DD5103B27}"/>
              </a:ext>
            </a:extLst>
          </p:cNvPr>
          <p:cNvSpPr>
            <a:spLocks noGrp="1" noRot="1" noChangeAspect="1" noChangeArrowheads="1" noTextEdit="1"/>
          </p:cNvSpPr>
          <p:nvPr>
            <p:ph type="sldImg"/>
          </p:nvPr>
        </p:nvSpPr>
        <p:spPr>
          <a:xfrm>
            <a:off x="1144588" y="685800"/>
            <a:ext cx="4572000" cy="3429000"/>
          </a:xfrm>
          <a:ln/>
        </p:spPr>
      </p:sp>
      <p:sp>
        <p:nvSpPr>
          <p:cNvPr id="73732" name="Rectangle 3">
            <a:extLst>
              <a:ext uri="{FF2B5EF4-FFF2-40B4-BE49-F238E27FC236}">
                <a16:creationId xmlns:a16="http://schemas.microsoft.com/office/drawing/2014/main" id="{EC48686F-E882-43FF-9F46-08E35D3E6E79}"/>
              </a:ext>
            </a:extLst>
          </p:cNvPr>
          <p:cNvSpPr>
            <a:spLocks noGrp="1" noChangeArrowheads="1"/>
          </p:cNvSpPr>
          <p:nvPr>
            <p:ph type="body" idx="1"/>
          </p:nvPr>
        </p:nvSpPr>
        <p:spPr>
          <a:xfrm>
            <a:off x="914400" y="4343400"/>
            <a:ext cx="5029200" cy="4114800"/>
          </a:xfrm>
          <a:noFill/>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A17AFB12-602F-4707-8B0D-12D2CB0162A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572BA25-4BC1-4DF6-BAD0-FBBCA7B82548}" type="slidenum">
              <a:rPr lang="en-US" altLang="en-US" sz="1200"/>
              <a:pPr/>
              <a:t>24</a:t>
            </a:fld>
            <a:endParaRPr lang="en-US" altLang="en-US" sz="1200"/>
          </a:p>
        </p:txBody>
      </p:sp>
      <p:sp>
        <p:nvSpPr>
          <p:cNvPr id="74755" name="Rectangle 2">
            <a:extLst>
              <a:ext uri="{FF2B5EF4-FFF2-40B4-BE49-F238E27FC236}">
                <a16:creationId xmlns:a16="http://schemas.microsoft.com/office/drawing/2014/main" id="{D14C55EC-019F-47A6-91BB-CB26883872DA}"/>
              </a:ext>
            </a:extLst>
          </p:cNvPr>
          <p:cNvSpPr>
            <a:spLocks noGrp="1" noRot="1" noChangeAspect="1" noChangeArrowheads="1" noTextEdit="1"/>
          </p:cNvSpPr>
          <p:nvPr>
            <p:ph type="sldImg"/>
          </p:nvPr>
        </p:nvSpPr>
        <p:spPr>
          <a:xfrm>
            <a:off x="1144588" y="685800"/>
            <a:ext cx="4572000" cy="3429000"/>
          </a:xfrm>
          <a:ln/>
        </p:spPr>
      </p:sp>
      <p:sp>
        <p:nvSpPr>
          <p:cNvPr id="74756" name="Rectangle 3">
            <a:extLst>
              <a:ext uri="{FF2B5EF4-FFF2-40B4-BE49-F238E27FC236}">
                <a16:creationId xmlns:a16="http://schemas.microsoft.com/office/drawing/2014/main" id="{70402009-F794-4A41-BC7A-C668956C7CA4}"/>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1B776687-E27B-4716-A0D4-68C53C5E9F2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D9E3C3-74AA-4E6E-8C8A-DFCE5D1FC7BC}" type="slidenum">
              <a:rPr lang="en-US" altLang="en-US" sz="1200"/>
              <a:pPr/>
              <a:t>25</a:t>
            </a:fld>
            <a:endParaRPr lang="en-US" altLang="en-US" sz="1200"/>
          </a:p>
        </p:txBody>
      </p:sp>
      <p:sp>
        <p:nvSpPr>
          <p:cNvPr id="75779" name="Rectangle 2">
            <a:extLst>
              <a:ext uri="{FF2B5EF4-FFF2-40B4-BE49-F238E27FC236}">
                <a16:creationId xmlns:a16="http://schemas.microsoft.com/office/drawing/2014/main" id="{F3F265D6-EF79-4B4B-8345-AFF50C7CAB01}"/>
              </a:ext>
            </a:extLst>
          </p:cNvPr>
          <p:cNvSpPr>
            <a:spLocks noGrp="1" noRot="1" noChangeAspect="1" noChangeArrowheads="1" noTextEdit="1"/>
          </p:cNvSpPr>
          <p:nvPr>
            <p:ph type="sldImg"/>
          </p:nvPr>
        </p:nvSpPr>
        <p:spPr>
          <a:xfrm>
            <a:off x="1144588" y="685800"/>
            <a:ext cx="4572000" cy="3429000"/>
          </a:xfrm>
          <a:ln/>
        </p:spPr>
      </p:sp>
      <p:sp>
        <p:nvSpPr>
          <p:cNvPr id="75780" name="Rectangle 3">
            <a:extLst>
              <a:ext uri="{FF2B5EF4-FFF2-40B4-BE49-F238E27FC236}">
                <a16:creationId xmlns:a16="http://schemas.microsoft.com/office/drawing/2014/main" id="{069F56E6-6DA7-4C78-9330-5341191D0D0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369DFB29-3E5E-4E67-865C-4B51E1816F1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619E2B-F125-478D-9503-85A0ACC281EA}" type="slidenum">
              <a:rPr lang="en-US" altLang="en-US" sz="1200"/>
              <a:pPr/>
              <a:t>26</a:t>
            </a:fld>
            <a:endParaRPr lang="en-US" altLang="en-US" sz="1200"/>
          </a:p>
        </p:txBody>
      </p:sp>
      <p:sp>
        <p:nvSpPr>
          <p:cNvPr id="76803" name="Rectangle 2">
            <a:extLst>
              <a:ext uri="{FF2B5EF4-FFF2-40B4-BE49-F238E27FC236}">
                <a16:creationId xmlns:a16="http://schemas.microsoft.com/office/drawing/2014/main" id="{1519CF45-1B21-446E-84D9-E7CAE61409D4}"/>
              </a:ext>
            </a:extLst>
          </p:cNvPr>
          <p:cNvSpPr>
            <a:spLocks noGrp="1" noRot="1" noChangeAspect="1" noChangeArrowheads="1" noTextEdit="1"/>
          </p:cNvSpPr>
          <p:nvPr>
            <p:ph type="sldImg"/>
          </p:nvPr>
        </p:nvSpPr>
        <p:spPr>
          <a:xfrm>
            <a:off x="1144588" y="685800"/>
            <a:ext cx="4572000" cy="3429000"/>
          </a:xfrm>
          <a:ln/>
        </p:spPr>
      </p:sp>
      <p:sp>
        <p:nvSpPr>
          <p:cNvPr id="76804" name="Rectangle 3">
            <a:extLst>
              <a:ext uri="{FF2B5EF4-FFF2-40B4-BE49-F238E27FC236}">
                <a16:creationId xmlns:a16="http://schemas.microsoft.com/office/drawing/2014/main" id="{A6202941-5712-4E1F-939E-1D1BB32085EC}"/>
              </a:ext>
            </a:extLst>
          </p:cNvPr>
          <p:cNvSpPr>
            <a:spLocks noGrp="1" noChangeArrowheads="1"/>
          </p:cNvSpPr>
          <p:nvPr>
            <p:ph type="body" idx="1"/>
          </p:nvPr>
        </p:nvSpPr>
        <p:spPr>
          <a:xfrm>
            <a:off x="914400" y="4343400"/>
            <a:ext cx="5029200" cy="4114800"/>
          </a:xfrm>
          <a:noFill/>
        </p:spPr>
        <p:txBody>
          <a:bodyPr/>
          <a:lstStyle/>
          <a:p>
            <a:r>
              <a:rPr lang="en-US" altLang="en-US" dirty="0"/>
              <a:t>Example 2.16 [M].</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749D92D9-7891-4779-B558-9B180EA8420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6C2BF72-F122-45D8-ADDC-7478F306364F}" type="slidenum">
              <a:rPr lang="en-US" altLang="en-US" sz="1200"/>
              <a:pPr/>
              <a:t>27</a:t>
            </a:fld>
            <a:endParaRPr lang="en-US" altLang="en-US" sz="1200"/>
          </a:p>
        </p:txBody>
      </p:sp>
      <p:sp>
        <p:nvSpPr>
          <p:cNvPr id="77827" name="Rectangle 2">
            <a:extLst>
              <a:ext uri="{FF2B5EF4-FFF2-40B4-BE49-F238E27FC236}">
                <a16:creationId xmlns:a16="http://schemas.microsoft.com/office/drawing/2014/main" id="{CCE3F394-2ED2-49F3-85F8-CE3535B7AF6F}"/>
              </a:ext>
            </a:extLst>
          </p:cNvPr>
          <p:cNvSpPr>
            <a:spLocks noGrp="1" noRot="1" noChangeAspect="1" noChangeArrowheads="1" noTextEdit="1"/>
          </p:cNvSpPr>
          <p:nvPr>
            <p:ph type="sldImg"/>
          </p:nvPr>
        </p:nvSpPr>
        <p:spPr>
          <a:xfrm>
            <a:off x="1144588" y="685800"/>
            <a:ext cx="4572000" cy="3429000"/>
          </a:xfrm>
          <a:ln/>
        </p:spPr>
      </p:sp>
      <p:sp>
        <p:nvSpPr>
          <p:cNvPr id="77828" name="Rectangle 3">
            <a:extLst>
              <a:ext uri="{FF2B5EF4-FFF2-40B4-BE49-F238E27FC236}">
                <a16:creationId xmlns:a16="http://schemas.microsoft.com/office/drawing/2014/main" id="{CD66227E-486F-489A-929E-73471DE261D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885F04FA-E1CE-42C6-9966-F7F2362798A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242E40-12EA-4216-A21B-53F8D45B599F}" type="slidenum">
              <a:rPr lang="en-US" altLang="en-US" sz="1200"/>
              <a:pPr/>
              <a:t>28</a:t>
            </a:fld>
            <a:endParaRPr lang="en-US" altLang="en-US" sz="1200"/>
          </a:p>
        </p:txBody>
      </p:sp>
      <p:sp>
        <p:nvSpPr>
          <p:cNvPr id="78851" name="Rectangle 2">
            <a:extLst>
              <a:ext uri="{FF2B5EF4-FFF2-40B4-BE49-F238E27FC236}">
                <a16:creationId xmlns:a16="http://schemas.microsoft.com/office/drawing/2014/main" id="{48ED7588-F1B4-4C34-ACB8-AF941F7BAECF}"/>
              </a:ext>
            </a:extLst>
          </p:cNvPr>
          <p:cNvSpPr>
            <a:spLocks noGrp="1" noRot="1" noChangeAspect="1" noChangeArrowheads="1" noTextEdit="1"/>
          </p:cNvSpPr>
          <p:nvPr>
            <p:ph type="sldImg"/>
          </p:nvPr>
        </p:nvSpPr>
        <p:spPr>
          <a:xfrm>
            <a:off x="1144588" y="685800"/>
            <a:ext cx="4572000" cy="3429000"/>
          </a:xfrm>
          <a:ln/>
        </p:spPr>
      </p:sp>
      <p:sp>
        <p:nvSpPr>
          <p:cNvPr id="78852" name="Rectangle 3">
            <a:extLst>
              <a:ext uri="{FF2B5EF4-FFF2-40B4-BE49-F238E27FC236}">
                <a16:creationId xmlns:a16="http://schemas.microsoft.com/office/drawing/2014/main" id="{C5BC9264-4A8D-4F44-B7AD-B9B30B3D2EB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F5CAF76-45C4-46D3-9EE8-208D1D0C6E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5582E51-E818-409E-8F6D-F2348DFB6363}" type="slidenum">
              <a:rPr lang="en-US" altLang="en-US" sz="1200"/>
              <a:pPr/>
              <a:t>29</a:t>
            </a:fld>
            <a:endParaRPr lang="en-US" altLang="en-US" sz="1200"/>
          </a:p>
        </p:txBody>
      </p:sp>
      <p:sp>
        <p:nvSpPr>
          <p:cNvPr id="79875" name="Rectangle 2">
            <a:extLst>
              <a:ext uri="{FF2B5EF4-FFF2-40B4-BE49-F238E27FC236}">
                <a16:creationId xmlns:a16="http://schemas.microsoft.com/office/drawing/2014/main" id="{CCB14E5C-0EE9-470C-A818-6B46FEA7C2A4}"/>
              </a:ext>
            </a:extLst>
          </p:cNvPr>
          <p:cNvSpPr>
            <a:spLocks noGrp="1" noRot="1" noChangeAspect="1" noChangeArrowheads="1" noTextEdit="1"/>
          </p:cNvSpPr>
          <p:nvPr>
            <p:ph type="sldImg"/>
          </p:nvPr>
        </p:nvSpPr>
        <p:spPr>
          <a:xfrm>
            <a:off x="1144588" y="685800"/>
            <a:ext cx="4572000" cy="3429000"/>
          </a:xfrm>
          <a:ln/>
        </p:spPr>
      </p:sp>
      <p:sp>
        <p:nvSpPr>
          <p:cNvPr id="79876" name="Rectangle 3">
            <a:extLst>
              <a:ext uri="{FF2B5EF4-FFF2-40B4-BE49-F238E27FC236}">
                <a16:creationId xmlns:a16="http://schemas.microsoft.com/office/drawing/2014/main" id="{8BD8248A-9E5D-45F5-8FE7-364B05E2D85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8FA7375-C196-4E6D-B627-525356F7FE2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9B7822E-DAB4-4181-8B77-783F3C1020F4}" type="slidenum">
              <a:rPr lang="en-US" altLang="en-US" sz="1200"/>
              <a:pPr/>
              <a:t>3</a:t>
            </a:fld>
            <a:endParaRPr lang="en-US" altLang="en-US" sz="1200"/>
          </a:p>
        </p:txBody>
      </p:sp>
      <p:sp>
        <p:nvSpPr>
          <p:cNvPr id="55299" name="Rectangle 2">
            <a:extLst>
              <a:ext uri="{FF2B5EF4-FFF2-40B4-BE49-F238E27FC236}">
                <a16:creationId xmlns:a16="http://schemas.microsoft.com/office/drawing/2014/main" id="{E01DCF96-750A-4B5E-914F-75AC34824062}"/>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F66A5C65-66DB-4C83-8FF2-92FF952B692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CD06E4BB-C56F-45A3-9ABE-A270F89F209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889AB5-28CD-4B34-A08A-9769BE569036}" type="slidenum">
              <a:rPr lang="en-US" altLang="en-US" sz="1200"/>
              <a:pPr/>
              <a:t>30</a:t>
            </a:fld>
            <a:endParaRPr lang="en-US" altLang="en-US" sz="1200"/>
          </a:p>
        </p:txBody>
      </p:sp>
      <p:sp>
        <p:nvSpPr>
          <p:cNvPr id="80899" name="Rectangle 2">
            <a:extLst>
              <a:ext uri="{FF2B5EF4-FFF2-40B4-BE49-F238E27FC236}">
                <a16:creationId xmlns:a16="http://schemas.microsoft.com/office/drawing/2014/main" id="{4B079D44-03FC-4CC9-9BCA-12A8330413A9}"/>
              </a:ext>
            </a:extLst>
          </p:cNvPr>
          <p:cNvSpPr>
            <a:spLocks noGrp="1" noRot="1" noChangeAspect="1" noChangeArrowheads="1" noTextEdit="1"/>
          </p:cNvSpPr>
          <p:nvPr>
            <p:ph type="sldImg"/>
          </p:nvPr>
        </p:nvSpPr>
        <p:spPr>
          <a:xfrm>
            <a:off x="1144588" y="685800"/>
            <a:ext cx="4572000" cy="3429000"/>
          </a:xfrm>
          <a:ln/>
        </p:spPr>
      </p:sp>
      <p:sp>
        <p:nvSpPr>
          <p:cNvPr id="80900" name="Rectangle 3">
            <a:extLst>
              <a:ext uri="{FF2B5EF4-FFF2-40B4-BE49-F238E27FC236}">
                <a16:creationId xmlns:a16="http://schemas.microsoft.com/office/drawing/2014/main" id="{B7C30CA6-76F1-4455-84E6-EE834DCA82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204B214-BBB9-4917-9800-D5C8A4582FD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7A5307D-B2D7-4A4D-9FD0-9B2A64B3AF44}" type="slidenum">
              <a:rPr lang="en-US" altLang="en-US" sz="1200"/>
              <a:pPr/>
              <a:t>31</a:t>
            </a:fld>
            <a:endParaRPr lang="en-US" altLang="en-US" sz="1200"/>
          </a:p>
        </p:txBody>
      </p:sp>
      <p:sp>
        <p:nvSpPr>
          <p:cNvPr id="81923" name="Rectangle 2">
            <a:extLst>
              <a:ext uri="{FF2B5EF4-FFF2-40B4-BE49-F238E27FC236}">
                <a16:creationId xmlns:a16="http://schemas.microsoft.com/office/drawing/2014/main" id="{C22CD5E4-C7D9-466D-A41C-CFA2E963F2A6}"/>
              </a:ext>
            </a:extLst>
          </p:cNvPr>
          <p:cNvSpPr>
            <a:spLocks noGrp="1" noRot="1" noChangeAspect="1" noChangeArrowheads="1" noTextEdit="1"/>
          </p:cNvSpPr>
          <p:nvPr>
            <p:ph type="sldImg"/>
          </p:nvPr>
        </p:nvSpPr>
        <p:spPr>
          <a:xfrm>
            <a:off x="1144588" y="685800"/>
            <a:ext cx="4572000" cy="3429000"/>
          </a:xfrm>
          <a:ln/>
        </p:spPr>
      </p:sp>
      <p:sp>
        <p:nvSpPr>
          <p:cNvPr id="81924" name="Rectangle 3">
            <a:extLst>
              <a:ext uri="{FF2B5EF4-FFF2-40B4-BE49-F238E27FC236}">
                <a16:creationId xmlns:a16="http://schemas.microsoft.com/office/drawing/2014/main" id="{688CF95F-3555-473D-8477-8444167025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B433B3B4-F27D-43AB-A57F-BA70A98503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B731E3B-FD55-43F5-BD27-E817D61B87E0}" type="slidenum">
              <a:rPr lang="en-US" altLang="en-US" sz="1200"/>
              <a:pPr/>
              <a:t>32</a:t>
            </a:fld>
            <a:endParaRPr lang="en-US" altLang="en-US" sz="1200"/>
          </a:p>
        </p:txBody>
      </p:sp>
      <p:sp>
        <p:nvSpPr>
          <p:cNvPr id="82947" name="Rectangle 2">
            <a:extLst>
              <a:ext uri="{FF2B5EF4-FFF2-40B4-BE49-F238E27FC236}">
                <a16:creationId xmlns:a16="http://schemas.microsoft.com/office/drawing/2014/main" id="{2DC17D11-E11A-4B04-84C3-032B32996079}"/>
              </a:ext>
            </a:extLst>
          </p:cNvPr>
          <p:cNvSpPr>
            <a:spLocks noGrp="1" noRot="1" noChangeAspect="1" noChangeArrowheads="1" noTextEdit="1"/>
          </p:cNvSpPr>
          <p:nvPr>
            <p:ph type="sldImg"/>
          </p:nvPr>
        </p:nvSpPr>
        <p:spPr>
          <a:xfrm>
            <a:off x="1144588" y="685800"/>
            <a:ext cx="4572000" cy="3429000"/>
          </a:xfrm>
          <a:ln/>
        </p:spPr>
      </p:sp>
      <p:sp>
        <p:nvSpPr>
          <p:cNvPr id="82948" name="Rectangle 3">
            <a:extLst>
              <a:ext uri="{FF2B5EF4-FFF2-40B4-BE49-F238E27FC236}">
                <a16:creationId xmlns:a16="http://schemas.microsoft.com/office/drawing/2014/main" id="{89AF74D1-FEAB-4794-94CD-8B974E601B9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B0E2B691-9008-421F-AE0E-A1B716B2093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78F83E-7536-4005-9CB0-81F7BE2532AB}" type="slidenum">
              <a:rPr lang="en-US" altLang="en-US" sz="1200"/>
              <a:pPr/>
              <a:t>33</a:t>
            </a:fld>
            <a:endParaRPr lang="en-US" altLang="en-US" sz="1200"/>
          </a:p>
        </p:txBody>
      </p:sp>
      <p:sp>
        <p:nvSpPr>
          <p:cNvPr id="83971" name="Rectangle 2">
            <a:extLst>
              <a:ext uri="{FF2B5EF4-FFF2-40B4-BE49-F238E27FC236}">
                <a16:creationId xmlns:a16="http://schemas.microsoft.com/office/drawing/2014/main" id="{454C20E8-4CB2-4EEB-ADAC-ADC2C75E5B33}"/>
              </a:ext>
            </a:extLst>
          </p:cNvPr>
          <p:cNvSpPr>
            <a:spLocks noGrp="1" noRot="1" noChangeAspect="1" noChangeArrowheads="1" noTextEdit="1"/>
          </p:cNvSpPr>
          <p:nvPr>
            <p:ph type="sldImg"/>
          </p:nvPr>
        </p:nvSpPr>
        <p:spPr>
          <a:xfrm>
            <a:off x="1144588" y="685800"/>
            <a:ext cx="4572000" cy="3429000"/>
          </a:xfrm>
          <a:ln/>
        </p:spPr>
      </p:sp>
      <p:sp>
        <p:nvSpPr>
          <p:cNvPr id="83972" name="Rectangle 3">
            <a:extLst>
              <a:ext uri="{FF2B5EF4-FFF2-40B4-BE49-F238E27FC236}">
                <a16:creationId xmlns:a16="http://schemas.microsoft.com/office/drawing/2014/main" id="{45A9D33F-4D86-4552-A3FD-C15ADBAD72E1}"/>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9B9F57F-7F7A-4725-A146-726F07FD2E8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94E2FA2-36DD-4BE5-A9B3-D5C6D76067A3}" type="slidenum">
              <a:rPr lang="en-US" altLang="en-US" sz="1200"/>
              <a:pPr/>
              <a:t>34</a:t>
            </a:fld>
            <a:endParaRPr lang="en-US" altLang="en-US" sz="1200"/>
          </a:p>
        </p:txBody>
      </p:sp>
      <p:sp>
        <p:nvSpPr>
          <p:cNvPr id="84995" name="Rectangle 2">
            <a:extLst>
              <a:ext uri="{FF2B5EF4-FFF2-40B4-BE49-F238E27FC236}">
                <a16:creationId xmlns:a16="http://schemas.microsoft.com/office/drawing/2014/main" id="{61289AF4-ACEC-41AA-BB25-8AC18F0039C3}"/>
              </a:ext>
            </a:extLst>
          </p:cNvPr>
          <p:cNvSpPr>
            <a:spLocks noGrp="1" noRot="1" noChangeAspect="1" noChangeArrowheads="1" noTextEdit="1"/>
          </p:cNvSpPr>
          <p:nvPr>
            <p:ph type="sldImg"/>
          </p:nvPr>
        </p:nvSpPr>
        <p:spPr>
          <a:xfrm>
            <a:off x="1144588" y="685800"/>
            <a:ext cx="4572000" cy="3429000"/>
          </a:xfrm>
          <a:ln/>
        </p:spPr>
      </p:sp>
      <p:sp>
        <p:nvSpPr>
          <p:cNvPr id="84996" name="Rectangle 3">
            <a:extLst>
              <a:ext uri="{FF2B5EF4-FFF2-40B4-BE49-F238E27FC236}">
                <a16:creationId xmlns:a16="http://schemas.microsoft.com/office/drawing/2014/main" id="{6F726EAF-063C-4BEB-8768-BC516DA7DF27}"/>
              </a:ext>
            </a:extLst>
          </p:cNvPr>
          <p:cNvSpPr>
            <a:spLocks noGrp="1" noChangeArrowheads="1"/>
          </p:cNvSpPr>
          <p:nvPr>
            <p:ph type="body" idx="1"/>
          </p:nvPr>
        </p:nvSpPr>
        <p:spPr>
          <a:xfrm>
            <a:off x="914400" y="4343400"/>
            <a:ext cx="5029200" cy="4114800"/>
          </a:xfrm>
          <a:noFill/>
        </p:spPr>
        <p:txBody>
          <a:bodyPr/>
          <a:lstStyle/>
          <a:p>
            <a:r>
              <a:rPr lang="en-US" altLang="en-US"/>
              <a:t>This second approach is the one described in section 2.17 of [Watt and Brown]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8CB6E8A8-B918-43EF-85A3-834794B8B90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F1867C8-9A14-411F-AB50-A52A429D4825}" type="slidenum">
              <a:rPr lang="en-US" altLang="en-US" sz="1200"/>
              <a:pPr/>
              <a:t>35</a:t>
            </a:fld>
            <a:endParaRPr lang="en-US" altLang="en-US" sz="1200"/>
          </a:p>
        </p:txBody>
      </p:sp>
      <p:sp>
        <p:nvSpPr>
          <p:cNvPr id="86019" name="Rectangle 2">
            <a:extLst>
              <a:ext uri="{FF2B5EF4-FFF2-40B4-BE49-F238E27FC236}">
                <a16:creationId xmlns:a16="http://schemas.microsoft.com/office/drawing/2014/main" id="{0981FCBD-D02A-41A6-B52B-24C5F6F86310}"/>
              </a:ext>
            </a:extLst>
          </p:cNvPr>
          <p:cNvSpPr>
            <a:spLocks noGrp="1" noRot="1" noChangeAspect="1" noChangeArrowheads="1" noTextEdit="1"/>
          </p:cNvSpPr>
          <p:nvPr>
            <p:ph type="sldImg"/>
          </p:nvPr>
        </p:nvSpPr>
        <p:spPr>
          <a:xfrm>
            <a:off x="1144588" y="685800"/>
            <a:ext cx="4572000" cy="3429000"/>
          </a:xfrm>
          <a:ln/>
        </p:spPr>
      </p:sp>
      <p:sp>
        <p:nvSpPr>
          <p:cNvPr id="86020" name="Rectangle 3">
            <a:extLst>
              <a:ext uri="{FF2B5EF4-FFF2-40B4-BE49-F238E27FC236}">
                <a16:creationId xmlns:a16="http://schemas.microsoft.com/office/drawing/2014/main" id="{3E18ABB9-B9BF-48AB-8552-9B1D36BB01B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339C0F67-916D-4AA8-B744-6C09EEFDC82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5C2085B-FC94-441F-BEC3-688C421AE83A}" type="slidenum">
              <a:rPr lang="en-US" altLang="en-US" sz="1200"/>
              <a:pPr/>
              <a:t>36</a:t>
            </a:fld>
            <a:endParaRPr lang="en-US" altLang="en-US" sz="1200"/>
          </a:p>
        </p:txBody>
      </p:sp>
      <p:sp>
        <p:nvSpPr>
          <p:cNvPr id="87043" name="Rectangle 2">
            <a:extLst>
              <a:ext uri="{FF2B5EF4-FFF2-40B4-BE49-F238E27FC236}">
                <a16:creationId xmlns:a16="http://schemas.microsoft.com/office/drawing/2014/main" id="{EAB91C2A-7BD8-446F-A857-D4A747147B1D}"/>
              </a:ext>
            </a:extLst>
          </p:cNvPr>
          <p:cNvSpPr>
            <a:spLocks noGrp="1" noRot="1" noChangeAspect="1" noChangeArrowheads="1" noTextEdit="1"/>
          </p:cNvSpPr>
          <p:nvPr>
            <p:ph type="sldImg"/>
          </p:nvPr>
        </p:nvSpPr>
        <p:spPr>
          <a:xfrm>
            <a:off x="1144588" y="685800"/>
            <a:ext cx="4572000" cy="3429000"/>
          </a:xfrm>
          <a:ln/>
        </p:spPr>
      </p:sp>
      <p:sp>
        <p:nvSpPr>
          <p:cNvPr id="87044" name="Rectangle 3">
            <a:extLst>
              <a:ext uri="{FF2B5EF4-FFF2-40B4-BE49-F238E27FC236}">
                <a16:creationId xmlns:a16="http://schemas.microsoft.com/office/drawing/2014/main" id="{1AA85DA8-297B-4E7E-BB6A-B146126855F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02539434-32E8-461A-82A5-C8308F91E2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A4DA9F8-6BC3-4753-A023-2BFE2599312A}" type="slidenum">
              <a:rPr lang="en-US" altLang="en-US" sz="1200"/>
              <a:pPr/>
              <a:t>37</a:t>
            </a:fld>
            <a:endParaRPr lang="en-US" altLang="en-US" sz="1200"/>
          </a:p>
        </p:txBody>
      </p:sp>
      <p:sp>
        <p:nvSpPr>
          <p:cNvPr id="88067" name="Rectangle 2">
            <a:extLst>
              <a:ext uri="{FF2B5EF4-FFF2-40B4-BE49-F238E27FC236}">
                <a16:creationId xmlns:a16="http://schemas.microsoft.com/office/drawing/2014/main" id="{3DB5AE7E-EAC7-46BD-B839-7A8F73F7B5DF}"/>
              </a:ext>
            </a:extLst>
          </p:cNvPr>
          <p:cNvSpPr>
            <a:spLocks noGrp="1" noRot="1" noChangeAspect="1" noChangeArrowheads="1" noTextEdit="1"/>
          </p:cNvSpPr>
          <p:nvPr>
            <p:ph type="sldImg"/>
          </p:nvPr>
        </p:nvSpPr>
        <p:spPr>
          <a:xfrm>
            <a:off x="1144588" y="685800"/>
            <a:ext cx="4572000" cy="3429000"/>
          </a:xfrm>
          <a:ln/>
        </p:spPr>
      </p:sp>
      <p:sp>
        <p:nvSpPr>
          <p:cNvPr id="88068" name="Rectangle 3">
            <a:extLst>
              <a:ext uri="{FF2B5EF4-FFF2-40B4-BE49-F238E27FC236}">
                <a16:creationId xmlns:a16="http://schemas.microsoft.com/office/drawing/2014/main" id="{7026A510-1C65-4800-A554-0F7D64F1436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01ADB248-2F4C-467E-902D-4809691A4F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3BBCF46-1786-4DDD-AE1A-B4E465350AA3}" type="slidenum">
              <a:rPr lang="en-US" altLang="en-US" sz="1200"/>
              <a:pPr/>
              <a:t>38</a:t>
            </a:fld>
            <a:endParaRPr lang="en-US" altLang="en-US" sz="1200"/>
          </a:p>
        </p:txBody>
      </p:sp>
      <p:sp>
        <p:nvSpPr>
          <p:cNvPr id="89091" name="Rectangle 2">
            <a:extLst>
              <a:ext uri="{FF2B5EF4-FFF2-40B4-BE49-F238E27FC236}">
                <a16:creationId xmlns:a16="http://schemas.microsoft.com/office/drawing/2014/main" id="{51E03829-7FAE-424C-B494-2089D56063CE}"/>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432E5F6-17BB-4B76-A4AE-F2BEAC7E5B1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41DDF99D-FEE3-4A60-BA25-6FA5FAF8CA8C}"/>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25B5595-2EEC-4A2F-B4B5-E66761C60A91}" type="slidenum">
              <a:rPr lang="en-US" altLang="en-US" sz="1200"/>
              <a:pPr/>
              <a:t>39</a:t>
            </a:fld>
            <a:endParaRPr lang="en-US" altLang="en-US" sz="1200"/>
          </a:p>
        </p:txBody>
      </p:sp>
      <p:sp>
        <p:nvSpPr>
          <p:cNvPr id="90115" name="Rectangle 2">
            <a:extLst>
              <a:ext uri="{FF2B5EF4-FFF2-40B4-BE49-F238E27FC236}">
                <a16:creationId xmlns:a16="http://schemas.microsoft.com/office/drawing/2014/main" id="{9896E0BD-C321-4377-A71C-2A7D129679E8}"/>
              </a:ext>
            </a:extLst>
          </p:cNvPr>
          <p:cNvSpPr>
            <a:spLocks noGrp="1" noRot="1" noChangeAspect="1" noChangeArrowheads="1" noTextEdit="1"/>
          </p:cNvSpPr>
          <p:nvPr>
            <p:ph type="sldImg"/>
          </p:nvPr>
        </p:nvSpPr>
        <p:spPr>
          <a:xfrm>
            <a:off x="1144588" y="685800"/>
            <a:ext cx="4572000" cy="3429000"/>
          </a:xfrm>
          <a:ln/>
        </p:spPr>
      </p:sp>
      <p:sp>
        <p:nvSpPr>
          <p:cNvPr id="90116" name="Rectangle 3">
            <a:extLst>
              <a:ext uri="{FF2B5EF4-FFF2-40B4-BE49-F238E27FC236}">
                <a16:creationId xmlns:a16="http://schemas.microsoft.com/office/drawing/2014/main" id="{3412EB21-3EA2-4BDA-8F45-E5A6DA22D998}"/>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F7754955-3B17-4235-94CE-23A0587DC13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6AAE5E-AD56-41BD-BD6D-C5BDF8FFE2D2}" type="slidenum">
              <a:rPr lang="en-US" altLang="en-US" sz="1200"/>
              <a:pPr/>
              <a:t>4</a:t>
            </a:fld>
            <a:endParaRPr lang="en-US" altLang="en-US" sz="1200"/>
          </a:p>
        </p:txBody>
      </p:sp>
      <p:sp>
        <p:nvSpPr>
          <p:cNvPr id="56323" name="Rectangle 2">
            <a:extLst>
              <a:ext uri="{FF2B5EF4-FFF2-40B4-BE49-F238E27FC236}">
                <a16:creationId xmlns:a16="http://schemas.microsoft.com/office/drawing/2014/main" id="{446CDFA6-B734-4F3B-ADC4-12B7F5B4D929}"/>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926BD18D-7877-4FC3-AB81-F2CB528F139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A66E3EE8-6908-4C79-A7CB-229297729AC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8AD1686-BDF7-4BF9-9369-48351BAAADBA}" type="slidenum">
              <a:rPr lang="en-US" altLang="en-US" sz="1200"/>
              <a:pPr/>
              <a:t>40</a:t>
            </a:fld>
            <a:endParaRPr lang="en-US" altLang="en-US" sz="1200"/>
          </a:p>
        </p:txBody>
      </p:sp>
      <p:sp>
        <p:nvSpPr>
          <p:cNvPr id="91139" name="Rectangle 2">
            <a:extLst>
              <a:ext uri="{FF2B5EF4-FFF2-40B4-BE49-F238E27FC236}">
                <a16:creationId xmlns:a16="http://schemas.microsoft.com/office/drawing/2014/main" id="{82B22EE4-F842-48A8-8643-A0B61CB89A3E}"/>
              </a:ext>
            </a:extLst>
          </p:cNvPr>
          <p:cNvSpPr>
            <a:spLocks noGrp="1" noRot="1" noChangeAspect="1" noChangeArrowheads="1" noTextEdit="1"/>
          </p:cNvSpPr>
          <p:nvPr>
            <p:ph type="sldImg"/>
          </p:nvPr>
        </p:nvSpPr>
        <p:spPr>
          <a:xfrm>
            <a:off x="1144588" y="685800"/>
            <a:ext cx="4572000" cy="3429000"/>
          </a:xfrm>
          <a:ln/>
        </p:spPr>
      </p:sp>
      <p:sp>
        <p:nvSpPr>
          <p:cNvPr id="91140" name="Rectangle 3">
            <a:extLst>
              <a:ext uri="{FF2B5EF4-FFF2-40B4-BE49-F238E27FC236}">
                <a16:creationId xmlns:a16="http://schemas.microsoft.com/office/drawing/2014/main" id="{97D846BB-F6FD-4E49-8DF6-5006146FEBF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54CBB33-6AC0-4EC5-AFAB-0D394E36F67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FDE144-27D4-4DD8-B9DE-6543E4AC69EE}" type="slidenum">
              <a:rPr lang="en-US" altLang="en-US" sz="1200"/>
              <a:pPr/>
              <a:t>41</a:t>
            </a:fld>
            <a:endParaRPr lang="en-US" altLang="en-US" sz="1200"/>
          </a:p>
        </p:txBody>
      </p:sp>
      <p:sp>
        <p:nvSpPr>
          <p:cNvPr id="92163" name="Rectangle 2">
            <a:extLst>
              <a:ext uri="{FF2B5EF4-FFF2-40B4-BE49-F238E27FC236}">
                <a16:creationId xmlns:a16="http://schemas.microsoft.com/office/drawing/2014/main" id="{A59EEBE1-0EBA-4578-A477-A46D197D43CB}"/>
              </a:ext>
            </a:extLst>
          </p:cNvPr>
          <p:cNvSpPr>
            <a:spLocks noGrp="1" noRot="1" noChangeAspect="1" noChangeArrowheads="1" noTextEdit="1"/>
          </p:cNvSpPr>
          <p:nvPr>
            <p:ph type="sldImg"/>
          </p:nvPr>
        </p:nvSpPr>
        <p:spPr>
          <a:xfrm>
            <a:off x="1144588" y="685800"/>
            <a:ext cx="4572000" cy="3429000"/>
          </a:xfrm>
          <a:ln/>
        </p:spPr>
      </p:sp>
      <p:sp>
        <p:nvSpPr>
          <p:cNvPr id="92164" name="Rectangle 3">
            <a:extLst>
              <a:ext uri="{FF2B5EF4-FFF2-40B4-BE49-F238E27FC236}">
                <a16:creationId xmlns:a16="http://schemas.microsoft.com/office/drawing/2014/main" id="{26F1B7A0-051C-4444-B7EF-1933D90B214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9FDA970A-45C5-4D23-A94A-5B221242730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51279D-092C-4E1D-97BA-F6B6A3B58940}" type="slidenum">
              <a:rPr lang="en-US" altLang="en-US" sz="1200"/>
              <a:pPr/>
              <a:t>42</a:t>
            </a:fld>
            <a:endParaRPr lang="en-US" altLang="en-US" sz="1200"/>
          </a:p>
        </p:txBody>
      </p:sp>
      <p:sp>
        <p:nvSpPr>
          <p:cNvPr id="93187" name="Rectangle 2">
            <a:extLst>
              <a:ext uri="{FF2B5EF4-FFF2-40B4-BE49-F238E27FC236}">
                <a16:creationId xmlns:a16="http://schemas.microsoft.com/office/drawing/2014/main" id="{02EF90EE-087A-4714-8FF8-9AF123B2EC28}"/>
              </a:ext>
            </a:extLst>
          </p:cNvPr>
          <p:cNvSpPr>
            <a:spLocks noGrp="1" noRot="1" noChangeAspect="1" noChangeArrowheads="1" noTextEdit="1"/>
          </p:cNvSpPr>
          <p:nvPr>
            <p:ph type="sldImg"/>
          </p:nvPr>
        </p:nvSpPr>
        <p:spPr>
          <a:xfrm>
            <a:off x="1144588" y="685800"/>
            <a:ext cx="4572000" cy="3429000"/>
          </a:xfrm>
          <a:ln/>
        </p:spPr>
      </p:sp>
      <p:sp>
        <p:nvSpPr>
          <p:cNvPr id="93188" name="Rectangle 3">
            <a:extLst>
              <a:ext uri="{FF2B5EF4-FFF2-40B4-BE49-F238E27FC236}">
                <a16:creationId xmlns:a16="http://schemas.microsoft.com/office/drawing/2014/main" id="{BCA7EDB7-2B31-4282-A804-D46A298FA0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8938065C-C0B5-4CAD-9E8D-20076EA31C1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A3D0D0C-3063-450F-846E-D8BA2C4E6A65}" type="slidenum">
              <a:rPr lang="en-US" altLang="en-US" sz="1200"/>
              <a:pPr/>
              <a:t>43</a:t>
            </a:fld>
            <a:endParaRPr lang="en-US" altLang="en-US" sz="1200"/>
          </a:p>
        </p:txBody>
      </p:sp>
      <p:sp>
        <p:nvSpPr>
          <p:cNvPr id="94211" name="Rectangle 2">
            <a:extLst>
              <a:ext uri="{FF2B5EF4-FFF2-40B4-BE49-F238E27FC236}">
                <a16:creationId xmlns:a16="http://schemas.microsoft.com/office/drawing/2014/main" id="{F2646237-06BF-4A26-8EDC-C4131AAFE9FB}"/>
              </a:ext>
            </a:extLst>
          </p:cNvPr>
          <p:cNvSpPr>
            <a:spLocks noGrp="1" noRot="1" noChangeAspect="1" noChangeArrowheads="1" noTextEdit="1"/>
          </p:cNvSpPr>
          <p:nvPr>
            <p:ph type="sldImg"/>
          </p:nvPr>
        </p:nvSpPr>
        <p:spPr>
          <a:xfrm>
            <a:off x="1144588" y="685800"/>
            <a:ext cx="4572000" cy="3429000"/>
          </a:xfrm>
          <a:ln/>
        </p:spPr>
      </p:sp>
      <p:sp>
        <p:nvSpPr>
          <p:cNvPr id="94212" name="Rectangle 3">
            <a:extLst>
              <a:ext uri="{FF2B5EF4-FFF2-40B4-BE49-F238E27FC236}">
                <a16:creationId xmlns:a16="http://schemas.microsoft.com/office/drawing/2014/main" id="{94915A2B-3BEA-486C-9B5C-8ADABF3C9736}"/>
              </a:ext>
            </a:extLst>
          </p:cNvPr>
          <p:cNvSpPr>
            <a:spLocks noGrp="1" noChangeArrowheads="1"/>
          </p:cNvSpPr>
          <p:nvPr>
            <p:ph type="body" idx="1"/>
          </p:nvPr>
        </p:nvSpPr>
        <p:spPr>
          <a:xfrm>
            <a:off x="914400" y="4343400"/>
            <a:ext cx="5029200" cy="4114800"/>
          </a:xfrm>
          <a:noFill/>
        </p:spPr>
        <p:txBody>
          <a:bodyPr/>
          <a:lstStyle/>
          <a:p>
            <a:r>
              <a:rPr lang="en-US" altLang="en-US" dirty="0"/>
              <a:t>See also slides 13-14.</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AC67E755-8690-44BB-A84E-2C2190EFB87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340F64A-96A5-4D9C-AE1C-E679D6EE6064}" type="slidenum">
              <a:rPr lang="en-US" altLang="en-US" sz="1200"/>
              <a:pPr/>
              <a:t>44</a:t>
            </a:fld>
            <a:endParaRPr lang="en-US" altLang="en-US" sz="1200"/>
          </a:p>
        </p:txBody>
      </p:sp>
      <p:sp>
        <p:nvSpPr>
          <p:cNvPr id="95235" name="Rectangle 2">
            <a:extLst>
              <a:ext uri="{FF2B5EF4-FFF2-40B4-BE49-F238E27FC236}">
                <a16:creationId xmlns:a16="http://schemas.microsoft.com/office/drawing/2014/main" id="{11D7482F-4D56-444D-828E-8AED6A8B0A21}"/>
              </a:ext>
            </a:extLst>
          </p:cNvPr>
          <p:cNvSpPr>
            <a:spLocks noGrp="1" noRot="1" noChangeAspect="1" noChangeArrowheads="1" noTextEdit="1"/>
          </p:cNvSpPr>
          <p:nvPr>
            <p:ph type="sldImg"/>
          </p:nvPr>
        </p:nvSpPr>
        <p:spPr>
          <a:xfrm>
            <a:off x="1144588" y="685800"/>
            <a:ext cx="4572000" cy="3429000"/>
          </a:xfrm>
          <a:ln/>
        </p:spPr>
      </p:sp>
      <p:sp>
        <p:nvSpPr>
          <p:cNvPr id="95236" name="Rectangle 3">
            <a:extLst>
              <a:ext uri="{FF2B5EF4-FFF2-40B4-BE49-F238E27FC236}">
                <a16:creationId xmlns:a16="http://schemas.microsoft.com/office/drawing/2014/main" id="{6E6BF7CD-2141-411C-9465-5FB993C82377}"/>
              </a:ext>
            </a:extLst>
          </p:cNvPr>
          <p:cNvSpPr>
            <a:spLocks noGrp="1" noChangeArrowheads="1"/>
          </p:cNvSpPr>
          <p:nvPr>
            <p:ph type="body" idx="1"/>
          </p:nvPr>
        </p:nvSpPr>
        <p:spPr>
          <a:xfrm>
            <a:off x="914400" y="4343400"/>
            <a:ext cx="5029200" cy="4114800"/>
          </a:xfrm>
          <a:noFill/>
        </p:spPr>
        <p:txBody>
          <a:bodyPr/>
          <a:lstStyle/>
          <a:p>
            <a:r>
              <a:rPr lang="en-US" altLang="en-US" dirty="0"/>
              <a:t>This is the example from 13.3 [M] on slides 13-14.</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E63B9C3D-7D97-47C9-9854-456A83F7AA2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9556AD0-255C-4FD8-BA85-7E618226F15D}" type="slidenum">
              <a:rPr lang="en-US" altLang="en-US" sz="1200"/>
              <a:pPr/>
              <a:t>45</a:t>
            </a:fld>
            <a:endParaRPr lang="en-US" altLang="en-US" sz="1200"/>
          </a:p>
        </p:txBody>
      </p:sp>
      <p:sp>
        <p:nvSpPr>
          <p:cNvPr id="96259" name="Rectangle 2">
            <a:extLst>
              <a:ext uri="{FF2B5EF4-FFF2-40B4-BE49-F238E27FC236}">
                <a16:creationId xmlns:a16="http://schemas.microsoft.com/office/drawing/2014/main" id="{F9797DEF-29BD-42D6-BAA9-B150B70A6113}"/>
              </a:ext>
            </a:extLst>
          </p:cNvPr>
          <p:cNvSpPr>
            <a:spLocks noGrp="1" noRot="1" noChangeAspect="1" noChangeArrowheads="1" noTextEdit="1"/>
          </p:cNvSpPr>
          <p:nvPr>
            <p:ph type="sldImg"/>
          </p:nvPr>
        </p:nvSpPr>
        <p:spPr>
          <a:xfrm>
            <a:off x="1144588" y="685800"/>
            <a:ext cx="4572000" cy="3429000"/>
          </a:xfrm>
          <a:ln/>
        </p:spPr>
      </p:sp>
      <p:sp>
        <p:nvSpPr>
          <p:cNvPr id="96260" name="Rectangle 3">
            <a:extLst>
              <a:ext uri="{FF2B5EF4-FFF2-40B4-BE49-F238E27FC236}">
                <a16:creationId xmlns:a16="http://schemas.microsoft.com/office/drawing/2014/main" id="{76981F7B-B1BF-4574-96A8-8DF206D534B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80CD3FC4-A3B1-4788-9EBD-0F787556E11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A0C189-8A2B-4D15-8D7B-B1C61E477982}" type="slidenum">
              <a:rPr lang="en-US" altLang="en-US" sz="1200"/>
              <a:pPr/>
              <a:t>46</a:t>
            </a:fld>
            <a:endParaRPr lang="en-US" altLang="en-US" sz="1200"/>
          </a:p>
        </p:txBody>
      </p:sp>
      <p:sp>
        <p:nvSpPr>
          <p:cNvPr id="97283" name="Rectangle 2">
            <a:extLst>
              <a:ext uri="{FF2B5EF4-FFF2-40B4-BE49-F238E27FC236}">
                <a16:creationId xmlns:a16="http://schemas.microsoft.com/office/drawing/2014/main" id="{22582FDA-BB77-42DC-A21B-5A1ADAA67B44}"/>
              </a:ext>
            </a:extLst>
          </p:cNvPr>
          <p:cNvSpPr>
            <a:spLocks noGrp="1" noRot="1" noChangeAspect="1" noChangeArrowheads="1" noTextEdit="1"/>
          </p:cNvSpPr>
          <p:nvPr>
            <p:ph type="sldImg"/>
          </p:nvPr>
        </p:nvSpPr>
        <p:spPr>
          <a:xfrm>
            <a:off x="1144588" y="685800"/>
            <a:ext cx="4572000" cy="3429000"/>
          </a:xfrm>
          <a:ln/>
        </p:spPr>
      </p:sp>
      <p:sp>
        <p:nvSpPr>
          <p:cNvPr id="97284" name="Rectangle 3">
            <a:extLst>
              <a:ext uri="{FF2B5EF4-FFF2-40B4-BE49-F238E27FC236}">
                <a16:creationId xmlns:a16="http://schemas.microsoft.com/office/drawing/2014/main" id="{D6D56293-063C-4309-8B14-BD131C1446F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192AF77-24F4-44A7-A88F-789B2A0EB7E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250B8C9-1D9A-4A9D-9050-9A983A65FBA9}" type="slidenum">
              <a:rPr lang="en-US" altLang="en-US" sz="1200"/>
              <a:pPr/>
              <a:t>47</a:t>
            </a:fld>
            <a:endParaRPr lang="en-US" altLang="en-US" sz="1200"/>
          </a:p>
        </p:txBody>
      </p:sp>
      <p:sp>
        <p:nvSpPr>
          <p:cNvPr id="98307" name="Rectangle 2">
            <a:extLst>
              <a:ext uri="{FF2B5EF4-FFF2-40B4-BE49-F238E27FC236}">
                <a16:creationId xmlns:a16="http://schemas.microsoft.com/office/drawing/2014/main" id="{486C3509-B8B0-4766-91EE-652DF14365A9}"/>
              </a:ext>
            </a:extLst>
          </p:cNvPr>
          <p:cNvSpPr>
            <a:spLocks noGrp="1" noRot="1" noChangeAspect="1" noChangeArrowheads="1" noTextEdit="1"/>
          </p:cNvSpPr>
          <p:nvPr>
            <p:ph type="sldImg"/>
          </p:nvPr>
        </p:nvSpPr>
        <p:spPr>
          <a:xfrm>
            <a:off x="1144588" y="685800"/>
            <a:ext cx="4572000" cy="3429000"/>
          </a:xfrm>
          <a:ln/>
        </p:spPr>
      </p:sp>
      <p:sp>
        <p:nvSpPr>
          <p:cNvPr id="98308" name="Rectangle 3">
            <a:extLst>
              <a:ext uri="{FF2B5EF4-FFF2-40B4-BE49-F238E27FC236}">
                <a16:creationId xmlns:a16="http://schemas.microsoft.com/office/drawing/2014/main" id="{91B28229-D452-4D32-83A7-4ED6908010D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83BE6437-30C1-4AE6-8668-0D99E4C34E9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5D1FFA-2504-450A-9A7C-0900E80A6E8B}" type="slidenum">
              <a:rPr lang="en-US" altLang="en-US" sz="1200"/>
              <a:pPr/>
              <a:t>48</a:t>
            </a:fld>
            <a:endParaRPr lang="en-US" altLang="en-US" sz="1200"/>
          </a:p>
        </p:txBody>
      </p:sp>
      <p:sp>
        <p:nvSpPr>
          <p:cNvPr id="99331" name="Rectangle 2">
            <a:extLst>
              <a:ext uri="{FF2B5EF4-FFF2-40B4-BE49-F238E27FC236}">
                <a16:creationId xmlns:a16="http://schemas.microsoft.com/office/drawing/2014/main" id="{08AFCD1A-6DD2-4245-BEB9-15FC2EA91F1E}"/>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57F37FE5-8988-4382-AA96-8FF57BBBFD39}"/>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C1B2677C-B853-409F-8DE4-DBEBAE4E474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3762DF-463C-44D2-A89F-1C2A7DDA4CCD}" type="slidenum">
              <a:rPr lang="en-US" altLang="en-US" sz="1200"/>
              <a:pPr/>
              <a:t>49</a:t>
            </a:fld>
            <a:endParaRPr lang="en-US" altLang="en-US" sz="1200"/>
          </a:p>
        </p:txBody>
      </p:sp>
      <p:sp>
        <p:nvSpPr>
          <p:cNvPr id="100355" name="Rectangle 2">
            <a:extLst>
              <a:ext uri="{FF2B5EF4-FFF2-40B4-BE49-F238E27FC236}">
                <a16:creationId xmlns:a16="http://schemas.microsoft.com/office/drawing/2014/main" id="{53F0D170-8484-4B0E-BC09-B4F123BFCCCE}"/>
              </a:ext>
            </a:extLst>
          </p:cNvPr>
          <p:cNvSpPr>
            <a:spLocks noGrp="1" noRot="1" noChangeAspect="1" noChangeArrowheads="1" noTextEdit="1"/>
          </p:cNvSpPr>
          <p:nvPr>
            <p:ph type="sldImg"/>
          </p:nvPr>
        </p:nvSpPr>
        <p:spPr>
          <a:xfrm>
            <a:off x="1144588" y="685800"/>
            <a:ext cx="4572000" cy="3429000"/>
          </a:xfrm>
          <a:ln/>
        </p:spPr>
      </p:sp>
      <p:sp>
        <p:nvSpPr>
          <p:cNvPr id="100356" name="Rectangle 3">
            <a:extLst>
              <a:ext uri="{FF2B5EF4-FFF2-40B4-BE49-F238E27FC236}">
                <a16:creationId xmlns:a16="http://schemas.microsoft.com/office/drawing/2014/main" id="{9CBC7BD0-585B-45D9-8305-B81CB4AED31D}"/>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ECA9ED1-B5B1-43BA-8F04-8FC6C7A7460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A83E46-ACB3-430F-9928-8B544D9BDD63}" type="slidenum">
              <a:rPr lang="en-US" altLang="en-US" sz="1200"/>
              <a:pPr/>
              <a:t>5</a:t>
            </a:fld>
            <a:endParaRPr lang="en-US" altLang="en-US" sz="1200"/>
          </a:p>
        </p:txBody>
      </p:sp>
      <p:sp>
        <p:nvSpPr>
          <p:cNvPr id="57347" name="Rectangle 2">
            <a:extLst>
              <a:ext uri="{FF2B5EF4-FFF2-40B4-BE49-F238E27FC236}">
                <a16:creationId xmlns:a16="http://schemas.microsoft.com/office/drawing/2014/main" id="{9F888471-2111-4F5E-93E0-494BC99553E1}"/>
              </a:ext>
            </a:extLst>
          </p:cNvPr>
          <p:cNvSpPr>
            <a:spLocks noGrp="1" noRot="1" noChangeAspect="1" noChangeArrowheads="1" noTextEdit="1"/>
          </p:cNvSpPr>
          <p:nvPr>
            <p:ph type="sldImg"/>
          </p:nvPr>
        </p:nvSpPr>
        <p:spPr>
          <a:xfrm>
            <a:off x="1144588" y="685800"/>
            <a:ext cx="4572000" cy="3429000"/>
          </a:xfrm>
          <a:ln/>
        </p:spPr>
      </p:sp>
      <p:sp>
        <p:nvSpPr>
          <p:cNvPr id="57348" name="Rectangle 3">
            <a:extLst>
              <a:ext uri="{FF2B5EF4-FFF2-40B4-BE49-F238E27FC236}">
                <a16:creationId xmlns:a16="http://schemas.microsoft.com/office/drawing/2014/main" id="{55E788C5-6F77-4749-8F1E-3071E7C9E94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B999E2A2-9BF2-4342-8256-398D5F815E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728170-F90E-460A-AAE6-D54A6F2E639E}" type="slidenum">
              <a:rPr lang="en-US" altLang="en-US" sz="1200"/>
              <a:pPr/>
              <a:t>6</a:t>
            </a:fld>
            <a:endParaRPr lang="en-US" altLang="en-US" sz="1200"/>
          </a:p>
        </p:txBody>
      </p:sp>
      <p:sp>
        <p:nvSpPr>
          <p:cNvPr id="58371" name="Rectangle 2">
            <a:extLst>
              <a:ext uri="{FF2B5EF4-FFF2-40B4-BE49-F238E27FC236}">
                <a16:creationId xmlns:a16="http://schemas.microsoft.com/office/drawing/2014/main" id="{861AECBB-DA2C-4559-A9D9-246F7BB15032}"/>
              </a:ext>
            </a:extLst>
          </p:cNvPr>
          <p:cNvSpPr>
            <a:spLocks noGrp="1" noRot="1" noChangeAspect="1" noChangeArrowheads="1" noTextEdit="1"/>
          </p:cNvSpPr>
          <p:nvPr>
            <p:ph type="sldImg"/>
          </p:nvPr>
        </p:nvSpPr>
        <p:spPr>
          <a:xfrm>
            <a:off x="1144588" y="685800"/>
            <a:ext cx="4572000" cy="3429000"/>
          </a:xfrm>
          <a:ln/>
        </p:spPr>
      </p:sp>
      <p:sp>
        <p:nvSpPr>
          <p:cNvPr id="58372" name="Rectangle 3">
            <a:extLst>
              <a:ext uri="{FF2B5EF4-FFF2-40B4-BE49-F238E27FC236}">
                <a16:creationId xmlns:a16="http://schemas.microsoft.com/office/drawing/2014/main" id="{B9612893-8961-4D36-B576-09AB2FD0937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FF28D44A-1202-4039-9679-645183050F6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91EC0B-5149-44F5-8715-7A99C89EFB08}" type="slidenum">
              <a:rPr lang="en-US" altLang="en-US" sz="1200"/>
              <a:pPr/>
              <a:t>7</a:t>
            </a:fld>
            <a:endParaRPr lang="en-US" altLang="en-US" sz="1200"/>
          </a:p>
        </p:txBody>
      </p:sp>
      <p:sp>
        <p:nvSpPr>
          <p:cNvPr id="59395" name="Rectangle 2">
            <a:extLst>
              <a:ext uri="{FF2B5EF4-FFF2-40B4-BE49-F238E27FC236}">
                <a16:creationId xmlns:a16="http://schemas.microsoft.com/office/drawing/2014/main" id="{9E58D18B-2FC0-4C4D-BC9A-1EF68C7436DD}"/>
              </a:ext>
            </a:extLst>
          </p:cNvPr>
          <p:cNvSpPr>
            <a:spLocks noGrp="1" noRot="1" noChangeAspect="1" noChangeArrowheads="1" noTextEdit="1"/>
          </p:cNvSpPr>
          <p:nvPr>
            <p:ph type="sldImg"/>
          </p:nvPr>
        </p:nvSpPr>
        <p:spPr>
          <a:xfrm>
            <a:off x="1144588" y="685800"/>
            <a:ext cx="4572000" cy="3429000"/>
          </a:xfrm>
          <a:ln/>
        </p:spPr>
      </p:sp>
      <p:sp>
        <p:nvSpPr>
          <p:cNvPr id="59396" name="Rectangle 3">
            <a:extLst>
              <a:ext uri="{FF2B5EF4-FFF2-40B4-BE49-F238E27FC236}">
                <a16:creationId xmlns:a16="http://schemas.microsoft.com/office/drawing/2014/main" id="{07A25F29-E69F-49AF-9A7A-32242076CA3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58EC2D71-6D22-43CD-BB26-FD9F2D8E116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31D291-FBD6-41A4-B379-D1C6BEE69FBB}" type="slidenum">
              <a:rPr lang="en-US" altLang="en-US" sz="1200"/>
              <a:pPr/>
              <a:t>8</a:t>
            </a:fld>
            <a:endParaRPr lang="en-US" altLang="en-US" sz="1200"/>
          </a:p>
        </p:txBody>
      </p:sp>
      <p:sp>
        <p:nvSpPr>
          <p:cNvPr id="60419" name="Rectangle 2">
            <a:extLst>
              <a:ext uri="{FF2B5EF4-FFF2-40B4-BE49-F238E27FC236}">
                <a16:creationId xmlns:a16="http://schemas.microsoft.com/office/drawing/2014/main" id="{44D80092-8D11-4CE5-9DFF-4274E0664E27}"/>
              </a:ext>
            </a:extLst>
          </p:cNvPr>
          <p:cNvSpPr>
            <a:spLocks noGrp="1" noRot="1" noChangeAspect="1" noChangeArrowheads="1" noTextEdit="1"/>
          </p:cNvSpPr>
          <p:nvPr>
            <p:ph type="sldImg"/>
          </p:nvPr>
        </p:nvSpPr>
        <p:spPr>
          <a:xfrm>
            <a:off x="1144588" y="685800"/>
            <a:ext cx="4572000" cy="3429000"/>
          </a:xfrm>
          <a:ln/>
        </p:spPr>
      </p:sp>
      <p:sp>
        <p:nvSpPr>
          <p:cNvPr id="60420" name="Rectangle 3">
            <a:extLst>
              <a:ext uri="{FF2B5EF4-FFF2-40B4-BE49-F238E27FC236}">
                <a16:creationId xmlns:a16="http://schemas.microsoft.com/office/drawing/2014/main" id="{AC792FF7-7AE2-4A71-B05B-9EB01E7531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B040D5E-0A21-4710-A4A7-BA11DC6F23E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408242-58C8-47EE-981A-F8ECB583F2D9}" type="slidenum">
              <a:rPr lang="en-US" altLang="en-US" sz="1200"/>
              <a:pPr/>
              <a:t>9</a:t>
            </a:fld>
            <a:endParaRPr lang="en-US" altLang="en-US" sz="1200"/>
          </a:p>
        </p:txBody>
      </p:sp>
      <p:sp>
        <p:nvSpPr>
          <p:cNvPr id="61443" name="Rectangle 2">
            <a:extLst>
              <a:ext uri="{FF2B5EF4-FFF2-40B4-BE49-F238E27FC236}">
                <a16:creationId xmlns:a16="http://schemas.microsoft.com/office/drawing/2014/main" id="{46647F6D-BD3E-46A5-AC92-DB614AC07A74}"/>
              </a:ext>
            </a:extLst>
          </p:cNvPr>
          <p:cNvSpPr>
            <a:spLocks noGrp="1" noRot="1" noChangeAspect="1" noChangeArrowheads="1" noTextEdit="1"/>
          </p:cNvSpPr>
          <p:nvPr>
            <p:ph type="sldImg"/>
          </p:nvPr>
        </p:nvSpPr>
        <p:spPr>
          <a:xfrm>
            <a:off x="1144588" y="685800"/>
            <a:ext cx="4572000" cy="3429000"/>
          </a:xfrm>
          <a:ln/>
        </p:spPr>
      </p:sp>
      <p:sp>
        <p:nvSpPr>
          <p:cNvPr id="61444" name="Rectangle 3">
            <a:extLst>
              <a:ext uri="{FF2B5EF4-FFF2-40B4-BE49-F238E27FC236}">
                <a16:creationId xmlns:a16="http://schemas.microsoft.com/office/drawing/2014/main" id="{3A95B004-8A51-4081-80E8-522F2985066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262C586-CBEC-4B5F-BAD2-CF743A6AD5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A6D5EE9-9119-43AA-8604-DDC3E52CDE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E276B3-D4F8-433E-9995-52187416AFF5}"/>
              </a:ext>
            </a:extLst>
          </p:cNvPr>
          <p:cNvSpPr>
            <a:spLocks noGrp="1" noChangeArrowheads="1"/>
          </p:cNvSpPr>
          <p:nvPr>
            <p:ph type="sldNum" sz="quarter" idx="12"/>
          </p:nvPr>
        </p:nvSpPr>
        <p:spPr>
          <a:ln/>
        </p:spPr>
        <p:txBody>
          <a:bodyPr/>
          <a:lstStyle>
            <a:lvl1pPr>
              <a:defRPr/>
            </a:lvl1pPr>
          </a:lstStyle>
          <a:p>
            <a:fld id="{572612F2-2E0A-4A95-A9B4-C6CDA0814BA0}" type="slidenum">
              <a:rPr lang="en-US" altLang="en-US"/>
              <a:pPr/>
              <a:t>‹#›</a:t>
            </a:fld>
            <a:endParaRPr lang="en-US" altLang="en-US"/>
          </a:p>
        </p:txBody>
      </p:sp>
    </p:spTree>
    <p:extLst>
      <p:ext uri="{BB962C8B-B14F-4D97-AF65-F5344CB8AC3E}">
        <p14:creationId xmlns:p14="http://schemas.microsoft.com/office/powerpoint/2010/main" val="274954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25A4A-66F0-4A77-BEEC-6832F4D6DF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71F986B-9AAC-467C-ACB5-192BF7F70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9B64A-F3F8-4A79-9560-0225110AD0E0}"/>
              </a:ext>
            </a:extLst>
          </p:cNvPr>
          <p:cNvSpPr>
            <a:spLocks noGrp="1" noChangeArrowheads="1"/>
          </p:cNvSpPr>
          <p:nvPr>
            <p:ph type="sldNum" sz="quarter" idx="12"/>
          </p:nvPr>
        </p:nvSpPr>
        <p:spPr>
          <a:ln/>
        </p:spPr>
        <p:txBody>
          <a:bodyPr/>
          <a:lstStyle>
            <a:lvl1pPr>
              <a:defRPr/>
            </a:lvl1pPr>
          </a:lstStyle>
          <a:p>
            <a:fld id="{830DB0BA-90EE-4356-B95E-DA9DDBAB703E}" type="slidenum">
              <a:rPr lang="en-US" altLang="en-US"/>
              <a:pPr/>
              <a:t>‹#›</a:t>
            </a:fld>
            <a:endParaRPr lang="en-US" altLang="en-US"/>
          </a:p>
        </p:txBody>
      </p:sp>
    </p:spTree>
    <p:extLst>
      <p:ext uri="{BB962C8B-B14F-4D97-AF65-F5344CB8AC3E}">
        <p14:creationId xmlns:p14="http://schemas.microsoft.com/office/powerpoint/2010/main" val="4024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269B82-FAD5-4B6F-9197-6EEEA055FE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6AAAB0-9B91-4613-B7DF-D4655A2EF1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8D02953-4468-49F5-AA1B-1534F601C501}"/>
              </a:ext>
            </a:extLst>
          </p:cNvPr>
          <p:cNvSpPr>
            <a:spLocks noGrp="1" noChangeArrowheads="1"/>
          </p:cNvSpPr>
          <p:nvPr>
            <p:ph type="sldNum" sz="quarter" idx="12"/>
          </p:nvPr>
        </p:nvSpPr>
        <p:spPr>
          <a:ln/>
        </p:spPr>
        <p:txBody>
          <a:bodyPr/>
          <a:lstStyle>
            <a:lvl1pPr>
              <a:defRPr/>
            </a:lvl1pPr>
          </a:lstStyle>
          <a:p>
            <a:fld id="{AF9208D6-54E4-4B48-9433-AF2B7286BB1B}" type="slidenum">
              <a:rPr lang="en-US" altLang="en-US"/>
              <a:pPr/>
              <a:t>‹#›</a:t>
            </a:fld>
            <a:endParaRPr lang="en-US" altLang="en-US"/>
          </a:p>
        </p:txBody>
      </p:sp>
    </p:spTree>
    <p:extLst>
      <p:ext uri="{BB962C8B-B14F-4D97-AF65-F5344CB8AC3E}">
        <p14:creationId xmlns:p14="http://schemas.microsoft.com/office/powerpoint/2010/main" val="70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7444E7-46F5-43A6-B28B-5233509101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90FB74-F76D-4A6B-9E0A-7F4864BB63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CEC587-93DA-4B95-99B5-B3A450DA8592}"/>
              </a:ext>
            </a:extLst>
          </p:cNvPr>
          <p:cNvSpPr>
            <a:spLocks noGrp="1" noChangeArrowheads="1"/>
          </p:cNvSpPr>
          <p:nvPr>
            <p:ph type="sldNum" sz="quarter" idx="12"/>
          </p:nvPr>
        </p:nvSpPr>
        <p:spPr>
          <a:ln/>
        </p:spPr>
        <p:txBody>
          <a:bodyPr/>
          <a:lstStyle>
            <a:lvl1pPr>
              <a:defRPr/>
            </a:lvl1pPr>
          </a:lstStyle>
          <a:p>
            <a:fld id="{D0BDAB0F-B1EA-4A3F-808C-7A8A8BF64023}" type="slidenum">
              <a:rPr lang="en-US" altLang="en-US"/>
              <a:pPr/>
              <a:t>‹#›</a:t>
            </a:fld>
            <a:endParaRPr lang="en-US" altLang="en-US"/>
          </a:p>
        </p:txBody>
      </p:sp>
    </p:spTree>
    <p:extLst>
      <p:ext uri="{BB962C8B-B14F-4D97-AF65-F5344CB8AC3E}">
        <p14:creationId xmlns:p14="http://schemas.microsoft.com/office/powerpoint/2010/main" val="160503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01A4CDA-4B30-47BA-B220-076AE681159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17794F-4251-4BF7-BC36-B162E1ABF9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AFBF2E-C749-41AF-B1CF-7D3139E623DC}"/>
              </a:ext>
            </a:extLst>
          </p:cNvPr>
          <p:cNvSpPr>
            <a:spLocks noGrp="1" noChangeArrowheads="1"/>
          </p:cNvSpPr>
          <p:nvPr>
            <p:ph type="sldNum" sz="quarter" idx="12"/>
          </p:nvPr>
        </p:nvSpPr>
        <p:spPr>
          <a:ln/>
        </p:spPr>
        <p:txBody>
          <a:bodyPr/>
          <a:lstStyle>
            <a:lvl1pPr>
              <a:defRPr/>
            </a:lvl1pPr>
          </a:lstStyle>
          <a:p>
            <a:fld id="{E5837106-BB4E-407E-940B-09BC490E0411}" type="slidenum">
              <a:rPr lang="en-US" altLang="en-US"/>
              <a:pPr/>
              <a:t>‹#›</a:t>
            </a:fld>
            <a:endParaRPr lang="en-US" altLang="en-US"/>
          </a:p>
        </p:txBody>
      </p:sp>
    </p:spTree>
    <p:extLst>
      <p:ext uri="{BB962C8B-B14F-4D97-AF65-F5344CB8AC3E}">
        <p14:creationId xmlns:p14="http://schemas.microsoft.com/office/powerpoint/2010/main" val="348107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EF34ACB-EA7E-4A40-A65D-736371423D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7E8D03-77A0-4660-9181-296F514BE1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F29D76-402F-49E4-A345-EEEE4F5C8FBB}"/>
              </a:ext>
            </a:extLst>
          </p:cNvPr>
          <p:cNvSpPr>
            <a:spLocks noGrp="1" noChangeArrowheads="1"/>
          </p:cNvSpPr>
          <p:nvPr>
            <p:ph type="sldNum" sz="quarter" idx="12"/>
          </p:nvPr>
        </p:nvSpPr>
        <p:spPr>
          <a:ln/>
        </p:spPr>
        <p:txBody>
          <a:bodyPr/>
          <a:lstStyle>
            <a:lvl1pPr>
              <a:defRPr/>
            </a:lvl1pPr>
          </a:lstStyle>
          <a:p>
            <a:fld id="{FC741B2D-1180-4ACF-826B-4E822030600D}" type="slidenum">
              <a:rPr lang="en-US" altLang="en-US"/>
              <a:pPr/>
              <a:t>‹#›</a:t>
            </a:fld>
            <a:endParaRPr lang="en-US" altLang="en-US"/>
          </a:p>
        </p:txBody>
      </p:sp>
    </p:spTree>
    <p:extLst>
      <p:ext uri="{BB962C8B-B14F-4D97-AF65-F5344CB8AC3E}">
        <p14:creationId xmlns:p14="http://schemas.microsoft.com/office/powerpoint/2010/main" val="3474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A2A50F8-C579-4AC0-A675-744973FE09A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141431-CEFA-48C4-83EE-25387A3BFC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641EEBF-E8B6-4E00-BD57-37B6EAA48394}"/>
              </a:ext>
            </a:extLst>
          </p:cNvPr>
          <p:cNvSpPr>
            <a:spLocks noGrp="1" noChangeArrowheads="1"/>
          </p:cNvSpPr>
          <p:nvPr>
            <p:ph type="sldNum" sz="quarter" idx="12"/>
          </p:nvPr>
        </p:nvSpPr>
        <p:spPr>
          <a:ln/>
        </p:spPr>
        <p:txBody>
          <a:bodyPr/>
          <a:lstStyle>
            <a:lvl1pPr>
              <a:defRPr/>
            </a:lvl1pPr>
          </a:lstStyle>
          <a:p>
            <a:fld id="{127DE19C-24D6-4C51-AF2A-7EF97E02A7AA}" type="slidenum">
              <a:rPr lang="en-US" altLang="en-US"/>
              <a:pPr/>
              <a:t>‹#›</a:t>
            </a:fld>
            <a:endParaRPr lang="en-US" altLang="en-US"/>
          </a:p>
        </p:txBody>
      </p:sp>
    </p:spTree>
    <p:extLst>
      <p:ext uri="{BB962C8B-B14F-4D97-AF65-F5344CB8AC3E}">
        <p14:creationId xmlns:p14="http://schemas.microsoft.com/office/powerpoint/2010/main" val="287228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5A9B6E8-096B-4EF7-8710-19B4C5D4B4E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E231C71-0A35-4156-9AF7-09BC9D80A9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BE267F1-5029-4BD9-B284-C9C522064F06}"/>
              </a:ext>
            </a:extLst>
          </p:cNvPr>
          <p:cNvSpPr>
            <a:spLocks noGrp="1" noChangeArrowheads="1"/>
          </p:cNvSpPr>
          <p:nvPr>
            <p:ph type="sldNum" sz="quarter" idx="12"/>
          </p:nvPr>
        </p:nvSpPr>
        <p:spPr>
          <a:ln/>
        </p:spPr>
        <p:txBody>
          <a:bodyPr/>
          <a:lstStyle>
            <a:lvl1pPr>
              <a:defRPr/>
            </a:lvl1pPr>
          </a:lstStyle>
          <a:p>
            <a:fld id="{6D2190BE-DCB1-44B8-8F0B-04E212FC7041}" type="slidenum">
              <a:rPr lang="en-US" altLang="en-US"/>
              <a:pPr/>
              <a:t>‹#›</a:t>
            </a:fld>
            <a:endParaRPr lang="en-US" altLang="en-US"/>
          </a:p>
        </p:txBody>
      </p:sp>
    </p:spTree>
    <p:extLst>
      <p:ext uri="{BB962C8B-B14F-4D97-AF65-F5344CB8AC3E}">
        <p14:creationId xmlns:p14="http://schemas.microsoft.com/office/powerpoint/2010/main" val="374727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4DA571-A92E-4496-A692-1C3F9CC8BAD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C3B0C51-F7C4-44A8-89B4-F57CDBCE3C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15C8F2-BD2F-4DAF-8F84-07E2BA861D3A}"/>
              </a:ext>
            </a:extLst>
          </p:cNvPr>
          <p:cNvSpPr>
            <a:spLocks noGrp="1" noChangeArrowheads="1"/>
          </p:cNvSpPr>
          <p:nvPr>
            <p:ph type="sldNum" sz="quarter" idx="12"/>
          </p:nvPr>
        </p:nvSpPr>
        <p:spPr>
          <a:ln/>
        </p:spPr>
        <p:txBody>
          <a:bodyPr/>
          <a:lstStyle>
            <a:lvl1pPr>
              <a:defRPr/>
            </a:lvl1pPr>
          </a:lstStyle>
          <a:p>
            <a:fld id="{BCBC4219-7486-415C-9BE3-976F171AEF60}" type="slidenum">
              <a:rPr lang="en-US" altLang="en-US"/>
              <a:pPr/>
              <a:t>‹#›</a:t>
            </a:fld>
            <a:endParaRPr lang="en-US" altLang="en-US"/>
          </a:p>
        </p:txBody>
      </p:sp>
    </p:spTree>
    <p:extLst>
      <p:ext uri="{BB962C8B-B14F-4D97-AF65-F5344CB8AC3E}">
        <p14:creationId xmlns:p14="http://schemas.microsoft.com/office/powerpoint/2010/main" val="359931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0F09FA8-090D-4295-B8CA-58BBEB2C27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34FD81-4E24-4807-9704-142D2CC857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A46D91C-75B7-4D35-B79E-C3A4BE56FE73}"/>
              </a:ext>
            </a:extLst>
          </p:cNvPr>
          <p:cNvSpPr>
            <a:spLocks noGrp="1" noChangeArrowheads="1"/>
          </p:cNvSpPr>
          <p:nvPr>
            <p:ph type="sldNum" sz="quarter" idx="12"/>
          </p:nvPr>
        </p:nvSpPr>
        <p:spPr>
          <a:ln/>
        </p:spPr>
        <p:txBody>
          <a:bodyPr/>
          <a:lstStyle>
            <a:lvl1pPr>
              <a:defRPr/>
            </a:lvl1pPr>
          </a:lstStyle>
          <a:p>
            <a:fld id="{ABC3C087-0595-4BBC-A1C2-C6C1796DCEFE}" type="slidenum">
              <a:rPr lang="en-US" altLang="en-US"/>
              <a:pPr/>
              <a:t>‹#›</a:t>
            </a:fld>
            <a:endParaRPr lang="en-US" altLang="en-US"/>
          </a:p>
        </p:txBody>
      </p:sp>
    </p:spTree>
    <p:extLst>
      <p:ext uri="{BB962C8B-B14F-4D97-AF65-F5344CB8AC3E}">
        <p14:creationId xmlns:p14="http://schemas.microsoft.com/office/powerpoint/2010/main" val="300357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CCD7AB-1AEE-419B-8925-6DFCD08703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3D8C0CF-EA73-492F-90C9-E69A207FD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FD931F-CA0B-43F7-895B-30067A4AC7BC}"/>
              </a:ext>
            </a:extLst>
          </p:cNvPr>
          <p:cNvSpPr>
            <a:spLocks noGrp="1" noChangeArrowheads="1"/>
          </p:cNvSpPr>
          <p:nvPr>
            <p:ph type="sldNum" sz="quarter" idx="12"/>
          </p:nvPr>
        </p:nvSpPr>
        <p:spPr>
          <a:ln/>
        </p:spPr>
        <p:txBody>
          <a:bodyPr/>
          <a:lstStyle>
            <a:lvl1pPr>
              <a:defRPr/>
            </a:lvl1pPr>
          </a:lstStyle>
          <a:p>
            <a:fld id="{5863B82A-4C24-42A9-BB4E-0816214A645B}" type="slidenum">
              <a:rPr lang="en-US" altLang="en-US"/>
              <a:pPr/>
              <a:t>‹#›</a:t>
            </a:fld>
            <a:endParaRPr lang="en-US" altLang="en-US"/>
          </a:p>
        </p:txBody>
      </p:sp>
    </p:spTree>
    <p:extLst>
      <p:ext uri="{BB962C8B-B14F-4D97-AF65-F5344CB8AC3E}">
        <p14:creationId xmlns:p14="http://schemas.microsoft.com/office/powerpoint/2010/main" val="487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4ACADD-43AA-4AFA-941C-D768640A7BE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AAE2AF5-0910-4624-80B8-889FCECB2FE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E61347C7-D1DA-49CB-9A8D-F78D1B4C99E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5125" name="Rectangle 5">
            <a:extLst>
              <a:ext uri="{FF2B5EF4-FFF2-40B4-BE49-F238E27FC236}">
                <a16:creationId xmlns:a16="http://schemas.microsoft.com/office/drawing/2014/main" id="{8F64E4B3-49AD-4A7A-97AE-414FD24463D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5126" name="Rectangle 6">
            <a:extLst>
              <a:ext uri="{FF2B5EF4-FFF2-40B4-BE49-F238E27FC236}">
                <a16:creationId xmlns:a16="http://schemas.microsoft.com/office/drawing/2014/main" id="{E3B2258A-E1F9-46E7-9272-589D32C83D8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92C5A5-D038-4B25-9993-B7A23AF0119C}" type="slidenum">
              <a:rPr lang="en-US" altLang="en-US"/>
              <a:pPr/>
              <a:t>‹#›</a:t>
            </a:fld>
            <a:endParaRPr lang="en-US" altLang="en-US"/>
          </a:p>
        </p:txBody>
      </p:sp>
      <p:sp>
        <p:nvSpPr>
          <p:cNvPr id="1031" name="Text Box 7">
            <a:extLst>
              <a:ext uri="{FF2B5EF4-FFF2-40B4-BE49-F238E27FC236}">
                <a16:creationId xmlns:a16="http://schemas.microsoft.com/office/drawing/2014/main" id="{45F1E431-3BAD-47F0-9479-DA38F71CA99B}"/>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chemeClr val="bg1"/>
                </a:solidFill>
                <a:latin typeface="Baskerville Old Face" panose="02020602080505020303" pitchFamily="18" charset="0"/>
              </a:rPr>
              <a:t>UNIVERSITY OF SOUTH CAROLINA</a:t>
            </a:r>
          </a:p>
        </p:txBody>
      </p:sp>
      <p:sp>
        <p:nvSpPr>
          <p:cNvPr id="1032" name="Text Box 8">
            <a:extLst>
              <a:ext uri="{FF2B5EF4-FFF2-40B4-BE49-F238E27FC236}">
                <a16:creationId xmlns:a16="http://schemas.microsoft.com/office/drawing/2014/main" id="{754D2724-6A54-497F-A8B8-2C50A8102885}"/>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400" b="1">
                <a:solidFill>
                  <a:schemeClr val="bg1"/>
                </a:solidFill>
                <a:latin typeface="Baskerville Old Face" panose="02020602080505020303" pitchFamily="18" charset="0"/>
              </a:rPr>
              <a:t>Department of Computer Science and Engineering</a:t>
            </a:r>
          </a:p>
        </p:txBody>
      </p:sp>
      <p:sp>
        <p:nvSpPr>
          <p:cNvPr id="1033" name="Line 9">
            <a:extLst>
              <a:ext uri="{FF2B5EF4-FFF2-40B4-BE49-F238E27FC236}">
                <a16:creationId xmlns:a16="http://schemas.microsoft.com/office/drawing/2014/main" id="{CB52B881-DA7C-4118-B9F5-387707E47FE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77A0B37-17ED-4215-8152-CD9778DDD5F1}"/>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23EAD2D-81AF-4B8E-83E9-C85397E5801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C285A0E1-F34E-48B2-8F94-B719F71A596E}"/>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0"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245D05-993D-4731-B58A-0161184EB567}"/>
              </a:ext>
            </a:extLst>
          </p:cNvPr>
          <p:cNvSpPr>
            <a:spLocks noGrp="1" noChangeArrowheads="1"/>
          </p:cNvSpPr>
          <p:nvPr>
            <p:ph type="ctrTitle"/>
          </p:nvPr>
        </p:nvSpPr>
        <p:spPr>
          <a:xfrm>
            <a:off x="685800" y="838200"/>
            <a:ext cx="7772400" cy="25908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Ch.2 [W]: Language Processors</a:t>
            </a:r>
          </a:p>
        </p:txBody>
      </p:sp>
      <p:sp>
        <p:nvSpPr>
          <p:cNvPr id="2051" name="Rectangle 3">
            <a:extLst>
              <a:ext uri="{FF2B5EF4-FFF2-40B4-BE49-F238E27FC236}">
                <a16:creationId xmlns:a16="http://schemas.microsoft.com/office/drawing/2014/main" id="{AB234313-0DE0-4ECF-9B4A-03F0068D8CC3}"/>
              </a:ext>
            </a:extLst>
          </p:cNvPr>
          <p:cNvSpPr>
            <a:spLocks noGrp="1" noChangeArrowheads="1"/>
          </p:cNvSpPr>
          <p:nvPr>
            <p:ph type="subTitle" idx="1"/>
          </p:nvPr>
        </p:nvSpPr>
        <p:spPr/>
        <p:txBody>
          <a:bodyPr/>
          <a:lstStyle/>
          <a:p>
            <a:pPr eaLnBrk="1" hangingPunct="1"/>
            <a:r>
              <a:rPr lang="en-US" altLang="en-US" dirty="0"/>
              <a:t>Spring 2022</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9202" name="Group 2">
            <a:extLst>
              <a:ext uri="{FF2B5EF4-FFF2-40B4-BE49-F238E27FC236}">
                <a16:creationId xmlns:a16="http://schemas.microsoft.com/office/drawing/2014/main" id="{A5B935F9-ACDD-4B3E-9E7A-83FDCB2E99C3}"/>
              </a:ext>
            </a:extLst>
          </p:cNvPr>
          <p:cNvGrpSpPr>
            <a:grpSpLocks/>
          </p:cNvGrpSpPr>
          <p:nvPr/>
        </p:nvGrpSpPr>
        <p:grpSpPr bwMode="auto">
          <a:xfrm>
            <a:off x="2895600" y="2667000"/>
            <a:ext cx="1600200" cy="839788"/>
            <a:chOff x="1488" y="1776"/>
            <a:chExt cx="1008" cy="529"/>
          </a:xfrm>
        </p:grpSpPr>
        <p:sp>
          <p:nvSpPr>
            <p:cNvPr id="12325" name="Arc 3">
              <a:extLst>
                <a:ext uri="{FF2B5EF4-FFF2-40B4-BE49-F238E27FC236}">
                  <a16:creationId xmlns:a16="http://schemas.microsoft.com/office/drawing/2014/main" id="{C5D0AA4B-8AF9-4769-9D51-732D1BFF77D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Arc 4">
              <a:extLst>
                <a:ext uri="{FF2B5EF4-FFF2-40B4-BE49-F238E27FC236}">
                  <a16:creationId xmlns:a16="http://schemas.microsoft.com/office/drawing/2014/main" id="{FC1163A7-ACB7-462E-98C1-0676C752222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7" name="Text Box 5">
              <a:extLst>
                <a:ext uri="{FF2B5EF4-FFF2-40B4-BE49-F238E27FC236}">
                  <a16:creationId xmlns:a16="http://schemas.microsoft.com/office/drawing/2014/main" id="{86A4F98C-1330-4282-8AC9-64965346055D}"/>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2328" name="Freeform 6">
              <a:extLst>
                <a:ext uri="{FF2B5EF4-FFF2-40B4-BE49-F238E27FC236}">
                  <a16:creationId xmlns:a16="http://schemas.microsoft.com/office/drawing/2014/main" id="{1503F122-5D83-4738-8257-82754CE79319}"/>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Text Box 7">
              <a:extLst>
                <a:ext uri="{FF2B5EF4-FFF2-40B4-BE49-F238E27FC236}">
                  <a16:creationId xmlns:a16="http://schemas.microsoft.com/office/drawing/2014/main" id="{0414E0E7-41F8-40D0-9056-8A3C84ACD61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30" name="Line 8">
              <a:extLst>
                <a:ext uri="{FF2B5EF4-FFF2-40B4-BE49-F238E27FC236}">
                  <a16:creationId xmlns:a16="http://schemas.microsoft.com/office/drawing/2014/main" id="{D68349A8-1E4A-4E6C-9667-437FCEB6552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291" name="Group 9">
            <a:extLst>
              <a:ext uri="{FF2B5EF4-FFF2-40B4-BE49-F238E27FC236}">
                <a16:creationId xmlns:a16="http://schemas.microsoft.com/office/drawing/2014/main" id="{E9E7A072-D25C-49FD-A820-F3B6C0DD15A0}"/>
              </a:ext>
            </a:extLst>
          </p:cNvPr>
          <p:cNvGrpSpPr>
            <a:grpSpLocks/>
          </p:cNvGrpSpPr>
          <p:nvPr/>
        </p:nvGrpSpPr>
        <p:grpSpPr bwMode="auto">
          <a:xfrm>
            <a:off x="304800" y="2667000"/>
            <a:ext cx="1600200" cy="839788"/>
            <a:chOff x="864" y="3071"/>
            <a:chExt cx="1008" cy="529"/>
          </a:xfrm>
        </p:grpSpPr>
        <p:sp>
          <p:nvSpPr>
            <p:cNvPr id="12319" name="Line 10">
              <a:extLst>
                <a:ext uri="{FF2B5EF4-FFF2-40B4-BE49-F238E27FC236}">
                  <a16:creationId xmlns:a16="http://schemas.microsoft.com/office/drawing/2014/main" id="{9602F54D-FBFC-458D-8E72-E42374F5D422}"/>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Arc 11">
              <a:extLst>
                <a:ext uri="{FF2B5EF4-FFF2-40B4-BE49-F238E27FC236}">
                  <a16:creationId xmlns:a16="http://schemas.microsoft.com/office/drawing/2014/main" id="{6BBC899D-4668-47BC-892A-9411DCB13C7A}"/>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Arc 12">
              <a:extLst>
                <a:ext uri="{FF2B5EF4-FFF2-40B4-BE49-F238E27FC236}">
                  <a16:creationId xmlns:a16="http://schemas.microsoft.com/office/drawing/2014/main" id="{3656BD4E-D897-4DB3-85BA-63FF3326DAD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2" name="Freeform 13">
              <a:extLst>
                <a:ext uri="{FF2B5EF4-FFF2-40B4-BE49-F238E27FC236}">
                  <a16:creationId xmlns:a16="http://schemas.microsoft.com/office/drawing/2014/main" id="{91677FDB-CBA2-496E-82C6-C574F8252F9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3" name="Text Box 14">
              <a:extLst>
                <a:ext uri="{FF2B5EF4-FFF2-40B4-BE49-F238E27FC236}">
                  <a16:creationId xmlns:a16="http://schemas.microsoft.com/office/drawing/2014/main" id="{8B66D7C1-E4AA-4AD2-9795-1837DC02ADF0}"/>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2324" name="Text Box 15">
              <a:extLst>
                <a:ext uri="{FF2B5EF4-FFF2-40B4-BE49-F238E27FC236}">
                  <a16:creationId xmlns:a16="http://schemas.microsoft.com/office/drawing/2014/main" id="{267B6F91-0F48-4E99-9BE8-80AB7EA1C4A8}"/>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292" name="Rectangle 16">
            <a:extLst>
              <a:ext uri="{FF2B5EF4-FFF2-40B4-BE49-F238E27FC236}">
                <a16:creationId xmlns:a16="http://schemas.microsoft.com/office/drawing/2014/main" id="{D6BB0F42-6C74-4805-9B73-9D67B0A988AF}"/>
              </a:ext>
            </a:extLst>
          </p:cNvPr>
          <p:cNvSpPr>
            <a:spLocks noGrp="1" noChangeArrowheads="1"/>
          </p:cNvSpPr>
          <p:nvPr>
            <p:ph type="title"/>
          </p:nvPr>
        </p:nvSpPr>
        <p:spPr/>
        <p:txBody>
          <a:bodyPr/>
          <a:lstStyle/>
          <a:p>
            <a:pPr eaLnBrk="1" hangingPunct="1"/>
            <a:r>
              <a:rPr lang="en-US" altLang="en-US" dirty="0"/>
              <a:t>Cross compilation</a:t>
            </a:r>
          </a:p>
        </p:txBody>
      </p:sp>
      <p:sp>
        <p:nvSpPr>
          <p:cNvPr id="12293" name="AutoShape 17">
            <a:extLst>
              <a:ext uri="{FF2B5EF4-FFF2-40B4-BE49-F238E27FC236}">
                <a16:creationId xmlns:a16="http://schemas.microsoft.com/office/drawing/2014/main" id="{E0EAE7FE-5E64-489F-ABE8-3761C64B0925}"/>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2294" name="Text Box 18">
            <a:extLst>
              <a:ext uri="{FF2B5EF4-FFF2-40B4-BE49-F238E27FC236}">
                <a16:creationId xmlns:a16="http://schemas.microsoft.com/office/drawing/2014/main" id="{0CFB8B58-D833-47C9-A88F-83A31C326DA1}"/>
              </a:ext>
            </a:extLst>
          </p:cNvPr>
          <p:cNvSpPr txBox="1">
            <a:spLocks noChangeArrowheads="1"/>
          </p:cNvSpPr>
          <p:nvPr/>
        </p:nvSpPr>
        <p:spPr bwMode="auto">
          <a:xfrm>
            <a:off x="136525" y="898525"/>
            <a:ext cx="627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A C “cross compiler” from x86 to PPC</a:t>
            </a:r>
            <a:endParaRPr lang="en-US" altLang="en-US" b="1">
              <a:latin typeface="Times" panose="02020603050405020304" pitchFamily="18" charset="0"/>
            </a:endParaRPr>
          </a:p>
        </p:txBody>
      </p:sp>
      <p:grpSp>
        <p:nvGrpSpPr>
          <p:cNvPr id="12295" name="Group 19">
            <a:extLst>
              <a:ext uri="{FF2B5EF4-FFF2-40B4-BE49-F238E27FC236}">
                <a16:creationId xmlns:a16="http://schemas.microsoft.com/office/drawing/2014/main" id="{9DF54CDB-A7B3-4B73-A013-CDFC3E3DC6D6}"/>
              </a:ext>
            </a:extLst>
          </p:cNvPr>
          <p:cNvGrpSpPr>
            <a:grpSpLocks/>
          </p:cNvGrpSpPr>
          <p:nvPr/>
        </p:nvGrpSpPr>
        <p:grpSpPr bwMode="auto">
          <a:xfrm>
            <a:off x="1600200" y="2973388"/>
            <a:ext cx="1600200" cy="914400"/>
            <a:chOff x="3658" y="2496"/>
            <a:chExt cx="1008" cy="576"/>
          </a:xfrm>
        </p:grpSpPr>
        <p:sp>
          <p:nvSpPr>
            <p:cNvPr id="12316" name="Freeform 20">
              <a:extLst>
                <a:ext uri="{FF2B5EF4-FFF2-40B4-BE49-F238E27FC236}">
                  <a16:creationId xmlns:a16="http://schemas.microsoft.com/office/drawing/2014/main" id="{2A49C7FB-4381-468C-89A6-B69C2F8DEFE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7" name="Text Box 21">
              <a:extLst>
                <a:ext uri="{FF2B5EF4-FFF2-40B4-BE49-F238E27FC236}">
                  <a16:creationId xmlns:a16="http://schemas.microsoft.com/office/drawing/2014/main" id="{FB464CE7-0200-48EF-BA5D-DA36B717CAD8}"/>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PPC</a:t>
              </a:r>
            </a:p>
          </p:txBody>
        </p:sp>
        <p:sp>
          <p:nvSpPr>
            <p:cNvPr id="12318" name="Text Box 22">
              <a:extLst>
                <a:ext uri="{FF2B5EF4-FFF2-40B4-BE49-F238E27FC236}">
                  <a16:creationId xmlns:a16="http://schemas.microsoft.com/office/drawing/2014/main" id="{B4DF1DEE-73CD-4AD3-93B3-BD8608C1130A}"/>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2296" name="Text Box 23">
            <a:extLst>
              <a:ext uri="{FF2B5EF4-FFF2-40B4-BE49-F238E27FC236}">
                <a16:creationId xmlns:a16="http://schemas.microsoft.com/office/drawing/2014/main" id="{4CEDD580-C31E-4FE6-8D18-02072CC5A632}"/>
              </a:ext>
            </a:extLst>
          </p:cNvPr>
          <p:cNvSpPr txBox="1">
            <a:spLocks noChangeArrowheads="1"/>
          </p:cNvSpPr>
          <p:nvPr/>
        </p:nvSpPr>
        <p:spPr bwMode="auto">
          <a:xfrm>
            <a:off x="304800" y="1447800"/>
            <a:ext cx="868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A </a:t>
            </a:r>
            <a:r>
              <a:rPr lang="en-US" altLang="en-US" i="1" dirty="0">
                <a:solidFill>
                  <a:schemeClr val="accent2"/>
                </a:solidFill>
                <a:latin typeface="Times" panose="02020603050405020304" pitchFamily="18" charset="0"/>
              </a:rPr>
              <a:t>cross compiler</a:t>
            </a:r>
            <a:r>
              <a:rPr lang="en-US" altLang="en-US" dirty="0">
                <a:latin typeface="Times" panose="02020603050405020304" pitchFamily="18" charset="0"/>
              </a:rPr>
              <a:t> is a compiler that runs on one machine (the </a:t>
            </a:r>
            <a:r>
              <a:rPr lang="en-US" altLang="en-US" i="1" dirty="0">
                <a:solidFill>
                  <a:schemeClr val="accent2"/>
                </a:solidFill>
                <a:latin typeface="Times" panose="02020603050405020304" pitchFamily="18" charset="0"/>
              </a:rPr>
              <a:t>host machine</a:t>
            </a:r>
            <a:r>
              <a:rPr lang="en-US" altLang="en-US" dirty="0">
                <a:latin typeface="Times" panose="02020603050405020304" pitchFamily="18" charset="0"/>
              </a:rPr>
              <a:t>) but emits code for another machine (the </a:t>
            </a:r>
            <a:r>
              <a:rPr lang="en-US" altLang="en-US" i="1" dirty="0">
                <a:solidFill>
                  <a:schemeClr val="accent2"/>
                </a:solidFill>
                <a:latin typeface="Times" panose="02020603050405020304" pitchFamily="18" charset="0"/>
              </a:rPr>
              <a:t>target machine</a:t>
            </a:r>
            <a:r>
              <a:rPr lang="en-US" altLang="en-US" dirty="0">
                <a:latin typeface="Times" panose="02020603050405020304" pitchFamily="18" charset="0"/>
              </a:rPr>
              <a:t>).</a:t>
            </a:r>
          </a:p>
        </p:txBody>
      </p:sp>
      <p:grpSp>
        <p:nvGrpSpPr>
          <p:cNvPr id="179224" name="Group 24">
            <a:extLst>
              <a:ext uri="{FF2B5EF4-FFF2-40B4-BE49-F238E27FC236}">
                <a16:creationId xmlns:a16="http://schemas.microsoft.com/office/drawing/2014/main" id="{C97CEC20-5039-40AA-8A9B-D917AD44FC0F}"/>
              </a:ext>
            </a:extLst>
          </p:cNvPr>
          <p:cNvGrpSpPr>
            <a:grpSpLocks/>
          </p:cNvGrpSpPr>
          <p:nvPr/>
        </p:nvGrpSpPr>
        <p:grpSpPr bwMode="auto">
          <a:xfrm>
            <a:off x="1676400" y="3352800"/>
            <a:ext cx="5867400" cy="2133600"/>
            <a:chOff x="1056" y="2112"/>
            <a:chExt cx="3696" cy="1344"/>
          </a:xfrm>
        </p:grpSpPr>
        <p:sp>
          <p:nvSpPr>
            <p:cNvPr id="12311" name="Oval 25">
              <a:extLst>
                <a:ext uri="{FF2B5EF4-FFF2-40B4-BE49-F238E27FC236}">
                  <a16:creationId xmlns:a16="http://schemas.microsoft.com/office/drawing/2014/main" id="{157DBF73-D572-438E-B8A2-034AFB0E2520}"/>
                </a:ext>
              </a:extLst>
            </p:cNvPr>
            <p:cNvSpPr>
              <a:spLocks noChangeArrowheads="1"/>
            </p:cNvSpPr>
            <p:nvPr/>
          </p:nvSpPr>
          <p:spPr bwMode="auto">
            <a:xfrm>
              <a:off x="1056" y="2304"/>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2" name="Oval 26">
              <a:extLst>
                <a:ext uri="{FF2B5EF4-FFF2-40B4-BE49-F238E27FC236}">
                  <a16:creationId xmlns:a16="http://schemas.microsoft.com/office/drawing/2014/main" id="{BDF07BC9-74B4-4058-BC1D-D46B03A78ED5}"/>
                </a:ext>
              </a:extLst>
            </p:cNvPr>
            <p:cNvSpPr>
              <a:spLocks noChangeArrowheads="1"/>
            </p:cNvSpPr>
            <p:nvPr/>
          </p:nvSpPr>
          <p:spPr bwMode="auto">
            <a:xfrm>
              <a:off x="3840" y="2112"/>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3" name="Text Box 27">
              <a:extLst>
                <a:ext uri="{FF2B5EF4-FFF2-40B4-BE49-F238E27FC236}">
                  <a16:creationId xmlns:a16="http://schemas.microsoft.com/office/drawing/2014/main" id="{37FC75AD-9FD8-406A-9089-059A1D5C39EE}"/>
                </a:ext>
              </a:extLst>
            </p:cNvPr>
            <p:cNvSpPr txBox="1">
              <a:spLocks noChangeArrowheads="1"/>
            </p:cNvSpPr>
            <p:nvPr/>
          </p:nvSpPr>
          <p:spPr bwMode="auto">
            <a:xfrm>
              <a:off x="2496" y="3168"/>
              <a:ext cx="1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Host ≠ Target</a:t>
              </a:r>
            </a:p>
          </p:txBody>
        </p:sp>
        <p:sp>
          <p:nvSpPr>
            <p:cNvPr id="12314" name="Line 28">
              <a:extLst>
                <a:ext uri="{FF2B5EF4-FFF2-40B4-BE49-F238E27FC236}">
                  <a16:creationId xmlns:a16="http://schemas.microsoft.com/office/drawing/2014/main" id="{CED9A3A2-5C0A-4EF4-9BA6-2DCB508602E3}"/>
                </a:ext>
              </a:extLst>
            </p:cNvPr>
            <p:cNvSpPr>
              <a:spLocks noChangeShapeType="1"/>
            </p:cNvSpPr>
            <p:nvPr/>
          </p:nvSpPr>
          <p:spPr bwMode="auto">
            <a:xfrm flipH="1" flipV="1">
              <a:off x="1920" y="2784"/>
              <a:ext cx="672"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9">
              <a:extLst>
                <a:ext uri="{FF2B5EF4-FFF2-40B4-BE49-F238E27FC236}">
                  <a16:creationId xmlns:a16="http://schemas.microsoft.com/office/drawing/2014/main" id="{4C7B3C6A-84EB-4144-83D1-238121C579B6}"/>
                </a:ext>
              </a:extLst>
            </p:cNvPr>
            <p:cNvSpPr>
              <a:spLocks noChangeShapeType="1"/>
            </p:cNvSpPr>
            <p:nvPr/>
          </p:nvSpPr>
          <p:spPr bwMode="auto">
            <a:xfrm flipV="1">
              <a:off x="3504" y="2640"/>
              <a:ext cx="432" cy="62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9230" name="Text Box 30">
            <a:extLst>
              <a:ext uri="{FF2B5EF4-FFF2-40B4-BE49-F238E27FC236}">
                <a16:creationId xmlns:a16="http://schemas.microsoft.com/office/drawing/2014/main" id="{FC883CFA-D141-4A84-AE60-819B94D4EEA6}"/>
              </a:ext>
            </a:extLst>
          </p:cNvPr>
          <p:cNvSpPr txBox="1">
            <a:spLocks noChangeArrowheads="1"/>
          </p:cNvSpPr>
          <p:nvPr/>
        </p:nvSpPr>
        <p:spPr bwMode="auto">
          <a:xfrm>
            <a:off x="381000" y="5562600"/>
            <a:ext cx="799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Are cross compilers useful? Why would/could we use them?</a:t>
            </a:r>
            <a:endParaRPr lang="en-US" altLang="en-US" b="1" dirty="0">
              <a:latin typeface="Times" panose="02020603050405020304" pitchFamily="18" charset="0"/>
            </a:endParaRPr>
          </a:p>
        </p:txBody>
      </p:sp>
      <p:grpSp>
        <p:nvGrpSpPr>
          <p:cNvPr id="179231" name="Group 31">
            <a:extLst>
              <a:ext uri="{FF2B5EF4-FFF2-40B4-BE49-F238E27FC236}">
                <a16:creationId xmlns:a16="http://schemas.microsoft.com/office/drawing/2014/main" id="{2B174AEB-B230-4FE4-8927-0DCB9236418B}"/>
              </a:ext>
            </a:extLst>
          </p:cNvPr>
          <p:cNvGrpSpPr>
            <a:grpSpLocks/>
          </p:cNvGrpSpPr>
          <p:nvPr/>
        </p:nvGrpSpPr>
        <p:grpSpPr bwMode="auto">
          <a:xfrm>
            <a:off x="4556125" y="2743200"/>
            <a:ext cx="3063875" cy="1447800"/>
            <a:chOff x="2870" y="1728"/>
            <a:chExt cx="1930" cy="912"/>
          </a:xfrm>
        </p:grpSpPr>
        <p:grpSp>
          <p:nvGrpSpPr>
            <p:cNvPr id="12300" name="Group 32">
              <a:extLst>
                <a:ext uri="{FF2B5EF4-FFF2-40B4-BE49-F238E27FC236}">
                  <a16:creationId xmlns:a16="http://schemas.microsoft.com/office/drawing/2014/main" id="{368996D4-4586-43C8-BCE6-D00C8D924102}"/>
                </a:ext>
              </a:extLst>
            </p:cNvPr>
            <p:cNvGrpSpPr>
              <a:grpSpLocks/>
            </p:cNvGrpSpPr>
            <p:nvPr/>
          </p:nvGrpSpPr>
          <p:grpSpPr bwMode="auto">
            <a:xfrm>
              <a:off x="2976" y="1728"/>
              <a:ext cx="1824" cy="912"/>
              <a:chOff x="2976" y="1728"/>
              <a:chExt cx="1824" cy="912"/>
            </a:xfrm>
          </p:grpSpPr>
          <p:sp>
            <p:nvSpPr>
              <p:cNvPr id="12302" name="AutoShape 33">
                <a:extLst>
                  <a:ext uri="{FF2B5EF4-FFF2-40B4-BE49-F238E27FC236}">
                    <a16:creationId xmlns:a16="http://schemas.microsoft.com/office/drawing/2014/main" id="{19C17922-FD14-4A1D-A3E9-95C2BE333214}"/>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2303" name="Group 34">
                <a:extLst>
                  <a:ext uri="{FF2B5EF4-FFF2-40B4-BE49-F238E27FC236}">
                    <a16:creationId xmlns:a16="http://schemas.microsoft.com/office/drawing/2014/main" id="{455ABB1F-D2FD-4FF9-9E1D-E2E53345576A}"/>
                  </a:ext>
                </a:extLst>
              </p:cNvPr>
              <p:cNvGrpSpPr>
                <a:grpSpLocks/>
              </p:cNvGrpSpPr>
              <p:nvPr/>
            </p:nvGrpSpPr>
            <p:grpSpPr bwMode="auto">
              <a:xfrm>
                <a:off x="3792" y="1728"/>
                <a:ext cx="1008" cy="529"/>
                <a:chOff x="864" y="3071"/>
                <a:chExt cx="1008" cy="529"/>
              </a:xfrm>
            </p:grpSpPr>
            <p:sp>
              <p:nvSpPr>
                <p:cNvPr id="12305" name="Line 35">
                  <a:extLst>
                    <a:ext uri="{FF2B5EF4-FFF2-40B4-BE49-F238E27FC236}">
                      <a16:creationId xmlns:a16="http://schemas.microsoft.com/office/drawing/2014/main" id="{49E01198-70B8-48D1-8E4A-2C43A5FD22E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Arc 36">
                  <a:extLst>
                    <a:ext uri="{FF2B5EF4-FFF2-40B4-BE49-F238E27FC236}">
                      <a16:creationId xmlns:a16="http://schemas.microsoft.com/office/drawing/2014/main" id="{B29ADEB2-AA1D-4D86-9709-1B8A517BACA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Arc 37">
                  <a:extLst>
                    <a:ext uri="{FF2B5EF4-FFF2-40B4-BE49-F238E27FC236}">
                      <a16:creationId xmlns:a16="http://schemas.microsoft.com/office/drawing/2014/main" id="{97F7F53E-D247-42AB-92B9-8859487F1997}"/>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Freeform 38">
                  <a:extLst>
                    <a:ext uri="{FF2B5EF4-FFF2-40B4-BE49-F238E27FC236}">
                      <a16:creationId xmlns:a16="http://schemas.microsoft.com/office/drawing/2014/main" id="{0F089B63-98E6-46E6-84CC-2F906AAF88BD}"/>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Text Box 39">
                  <a:extLst>
                    <a:ext uri="{FF2B5EF4-FFF2-40B4-BE49-F238E27FC236}">
                      <a16:creationId xmlns:a16="http://schemas.microsoft.com/office/drawing/2014/main" id="{F2B33981-88FD-4F02-A2C3-73A906918DC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10" name="Text Box 40">
                  <a:extLst>
                    <a:ext uri="{FF2B5EF4-FFF2-40B4-BE49-F238E27FC236}">
                      <a16:creationId xmlns:a16="http://schemas.microsoft.com/office/drawing/2014/main" id="{3F8A0830-49A4-476C-BB3C-62B11B2E1A6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304" name="AutoShape 41">
                <a:extLst>
                  <a:ext uri="{FF2B5EF4-FFF2-40B4-BE49-F238E27FC236}">
                    <a16:creationId xmlns:a16="http://schemas.microsoft.com/office/drawing/2014/main" id="{C4E362F1-1100-4C2E-8494-E6153346623F}"/>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sp>
          <p:nvSpPr>
            <p:cNvPr id="12301" name="Text Box 42">
              <a:extLst>
                <a:ext uri="{FF2B5EF4-FFF2-40B4-BE49-F238E27FC236}">
                  <a16:creationId xmlns:a16="http://schemas.microsoft.com/office/drawing/2014/main" id="{D75D1BEA-47E2-44C5-9838-D5432773D7EA}"/>
                </a:ext>
              </a:extLst>
            </p:cNvPr>
            <p:cNvSpPr txBox="1">
              <a:spLocks noChangeArrowheads="1"/>
            </p:cNvSpPr>
            <p:nvPr/>
          </p:nvSpPr>
          <p:spPr bwMode="auto">
            <a:xfrm>
              <a:off x="2870" y="1862"/>
              <a:ext cx="87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download</a:t>
              </a:r>
              <a:endParaRPr lang="en-US" altLang="en-US">
                <a:latin typeface="Times"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9202"/>
                                        </p:tgtEl>
                                        <p:attrNameLst>
                                          <p:attrName>style.visibility</p:attrName>
                                        </p:attrNameLst>
                                      </p:cBhvr>
                                      <p:to>
                                        <p:strVal val="visible"/>
                                      </p:to>
                                    </p:set>
                                    <p:animEffect transition="in" filter="wipe(left)">
                                      <p:cBhvr>
                                        <p:cTn id="7" dur="500"/>
                                        <p:tgtEl>
                                          <p:spTgt spid="179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9231"/>
                                        </p:tgtEl>
                                        <p:attrNameLst>
                                          <p:attrName>style.visibility</p:attrName>
                                        </p:attrNameLst>
                                      </p:cBhvr>
                                      <p:to>
                                        <p:strVal val="visible"/>
                                      </p:to>
                                    </p:set>
                                    <p:animEffect transition="in" filter="wipe(left)">
                                      <p:cBhvr>
                                        <p:cTn id="12" dur="500"/>
                                        <p:tgtEl>
                                          <p:spTgt spid="179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9224"/>
                                        </p:tgtEl>
                                        <p:attrNameLst>
                                          <p:attrName>style.visibility</p:attrName>
                                        </p:attrNameLst>
                                      </p:cBhvr>
                                      <p:to>
                                        <p:strVal val="visible"/>
                                      </p:to>
                                    </p:set>
                                    <p:animEffect transition="in" filter="wipe(left)">
                                      <p:cBhvr>
                                        <p:cTn id="17" dur="500"/>
                                        <p:tgtEl>
                                          <p:spTgt spid="1792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792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3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1250" name="Group 2">
            <a:extLst>
              <a:ext uri="{FF2B5EF4-FFF2-40B4-BE49-F238E27FC236}">
                <a16:creationId xmlns:a16="http://schemas.microsoft.com/office/drawing/2014/main" id="{2DCB7D9E-F92D-498A-8D9F-273706C85626}"/>
              </a:ext>
            </a:extLst>
          </p:cNvPr>
          <p:cNvGrpSpPr>
            <a:grpSpLocks/>
          </p:cNvGrpSpPr>
          <p:nvPr/>
        </p:nvGrpSpPr>
        <p:grpSpPr bwMode="auto">
          <a:xfrm>
            <a:off x="6172200" y="3122613"/>
            <a:ext cx="1600200" cy="839787"/>
            <a:chOff x="1488" y="1776"/>
            <a:chExt cx="1008" cy="529"/>
          </a:xfrm>
        </p:grpSpPr>
        <p:sp>
          <p:nvSpPr>
            <p:cNvPr id="13342" name="Arc 3">
              <a:extLst>
                <a:ext uri="{FF2B5EF4-FFF2-40B4-BE49-F238E27FC236}">
                  <a16:creationId xmlns:a16="http://schemas.microsoft.com/office/drawing/2014/main" id="{D5AD255B-8618-479C-B834-EB48A0C8226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Arc 4">
              <a:extLst>
                <a:ext uri="{FF2B5EF4-FFF2-40B4-BE49-F238E27FC236}">
                  <a16:creationId xmlns:a16="http://schemas.microsoft.com/office/drawing/2014/main" id="{43B4208E-ACB7-4E01-8B02-1956C5444911}"/>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5">
              <a:extLst>
                <a:ext uri="{FF2B5EF4-FFF2-40B4-BE49-F238E27FC236}">
                  <a16:creationId xmlns:a16="http://schemas.microsoft.com/office/drawing/2014/main" id="{F7D3BC62-18CB-41A5-A19F-60D9CCEFB77F}"/>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45" name="Freeform 6">
              <a:extLst>
                <a:ext uri="{FF2B5EF4-FFF2-40B4-BE49-F238E27FC236}">
                  <a16:creationId xmlns:a16="http://schemas.microsoft.com/office/drawing/2014/main" id="{2B7CE19D-7688-4628-AC70-ED0F77E72D6B}"/>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Text Box 7">
              <a:extLst>
                <a:ext uri="{FF2B5EF4-FFF2-40B4-BE49-F238E27FC236}">
                  <a16:creationId xmlns:a16="http://schemas.microsoft.com/office/drawing/2014/main" id="{F924EADD-8F11-4299-8B9C-6D2BA2DD8C3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3347" name="Line 8">
              <a:extLst>
                <a:ext uri="{FF2B5EF4-FFF2-40B4-BE49-F238E27FC236}">
                  <a16:creationId xmlns:a16="http://schemas.microsoft.com/office/drawing/2014/main" id="{F7CCB983-F6FB-4674-8106-814EDDBB359C}"/>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57" name="Group 9">
            <a:extLst>
              <a:ext uri="{FF2B5EF4-FFF2-40B4-BE49-F238E27FC236}">
                <a16:creationId xmlns:a16="http://schemas.microsoft.com/office/drawing/2014/main" id="{475992C6-6422-4E7E-A0F2-044F72868DBE}"/>
              </a:ext>
            </a:extLst>
          </p:cNvPr>
          <p:cNvGrpSpPr>
            <a:grpSpLocks/>
          </p:cNvGrpSpPr>
          <p:nvPr/>
        </p:nvGrpSpPr>
        <p:grpSpPr bwMode="auto">
          <a:xfrm>
            <a:off x="3581400" y="3122613"/>
            <a:ext cx="1600200" cy="839787"/>
            <a:chOff x="1488" y="1776"/>
            <a:chExt cx="1008" cy="529"/>
          </a:xfrm>
        </p:grpSpPr>
        <p:sp>
          <p:nvSpPr>
            <p:cNvPr id="13336" name="Arc 10">
              <a:extLst>
                <a:ext uri="{FF2B5EF4-FFF2-40B4-BE49-F238E27FC236}">
                  <a16:creationId xmlns:a16="http://schemas.microsoft.com/office/drawing/2014/main" id="{62CD57D1-DB3A-4E03-BAC4-EB7FB6A9679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Arc 11">
              <a:extLst>
                <a:ext uri="{FF2B5EF4-FFF2-40B4-BE49-F238E27FC236}">
                  <a16:creationId xmlns:a16="http://schemas.microsoft.com/office/drawing/2014/main" id="{E7A467EE-FF38-44A0-BC4D-6F7AAD4C7F97}"/>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Text Box 12">
              <a:extLst>
                <a:ext uri="{FF2B5EF4-FFF2-40B4-BE49-F238E27FC236}">
                  <a16:creationId xmlns:a16="http://schemas.microsoft.com/office/drawing/2014/main" id="{FECA5D20-427F-45D7-A917-14553BB7B7A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39" name="Freeform 13">
              <a:extLst>
                <a:ext uri="{FF2B5EF4-FFF2-40B4-BE49-F238E27FC236}">
                  <a16:creationId xmlns:a16="http://schemas.microsoft.com/office/drawing/2014/main" id="{25C5D492-7DD1-46AB-9B81-54BCAB311106}"/>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14">
              <a:extLst>
                <a:ext uri="{FF2B5EF4-FFF2-40B4-BE49-F238E27FC236}">
                  <a16:creationId xmlns:a16="http://schemas.microsoft.com/office/drawing/2014/main" id="{AC65AC49-36EE-44D1-ADFF-AF94FAA79B3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3341" name="Line 15">
              <a:extLst>
                <a:ext uri="{FF2B5EF4-FFF2-40B4-BE49-F238E27FC236}">
                  <a16:creationId xmlns:a16="http://schemas.microsoft.com/office/drawing/2014/main" id="{F75CABFC-95F3-451B-A9FE-0E2B3E93F36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64" name="Group 16">
            <a:extLst>
              <a:ext uri="{FF2B5EF4-FFF2-40B4-BE49-F238E27FC236}">
                <a16:creationId xmlns:a16="http://schemas.microsoft.com/office/drawing/2014/main" id="{D867CB5B-7F3D-49DF-B4A0-B30ADDCF7C3B}"/>
              </a:ext>
            </a:extLst>
          </p:cNvPr>
          <p:cNvGrpSpPr>
            <a:grpSpLocks/>
          </p:cNvGrpSpPr>
          <p:nvPr/>
        </p:nvGrpSpPr>
        <p:grpSpPr bwMode="auto">
          <a:xfrm>
            <a:off x="990600" y="3122613"/>
            <a:ext cx="1600200" cy="839787"/>
            <a:chOff x="864" y="3071"/>
            <a:chExt cx="1008" cy="529"/>
          </a:xfrm>
        </p:grpSpPr>
        <p:sp>
          <p:nvSpPr>
            <p:cNvPr id="13330" name="Line 17">
              <a:extLst>
                <a:ext uri="{FF2B5EF4-FFF2-40B4-BE49-F238E27FC236}">
                  <a16:creationId xmlns:a16="http://schemas.microsoft.com/office/drawing/2014/main" id="{9F6D8957-7436-4D08-8CF2-F8D63D64726A}"/>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Arc 18">
              <a:extLst>
                <a:ext uri="{FF2B5EF4-FFF2-40B4-BE49-F238E27FC236}">
                  <a16:creationId xmlns:a16="http://schemas.microsoft.com/office/drawing/2014/main" id="{3051BBF3-9142-40D0-9AAA-683BFE7E7DED}"/>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Arc 19">
              <a:extLst>
                <a:ext uri="{FF2B5EF4-FFF2-40B4-BE49-F238E27FC236}">
                  <a16:creationId xmlns:a16="http://schemas.microsoft.com/office/drawing/2014/main" id="{69F1B051-D837-4CF4-B6AA-71010AE738F6}"/>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Freeform 20">
              <a:extLst>
                <a:ext uri="{FF2B5EF4-FFF2-40B4-BE49-F238E27FC236}">
                  <a16:creationId xmlns:a16="http://schemas.microsoft.com/office/drawing/2014/main" id="{F27A406C-948E-4FA2-9271-CFEC8CAE82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1">
              <a:extLst>
                <a:ext uri="{FF2B5EF4-FFF2-40B4-BE49-F238E27FC236}">
                  <a16:creationId xmlns:a16="http://schemas.microsoft.com/office/drawing/2014/main" id="{7A9560BB-A8ED-46BA-9DC5-2EE3E5575A1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13335" name="Text Box 22">
              <a:extLst>
                <a:ext uri="{FF2B5EF4-FFF2-40B4-BE49-F238E27FC236}">
                  <a16:creationId xmlns:a16="http://schemas.microsoft.com/office/drawing/2014/main" id="{91C4050B-C1A2-421B-95A1-AEA031DCDE20}"/>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3317" name="Rectangle 23">
            <a:extLst>
              <a:ext uri="{FF2B5EF4-FFF2-40B4-BE49-F238E27FC236}">
                <a16:creationId xmlns:a16="http://schemas.microsoft.com/office/drawing/2014/main" id="{D8476940-6E4F-4899-8F68-B661036B8EFC}"/>
              </a:ext>
            </a:extLst>
          </p:cNvPr>
          <p:cNvSpPr>
            <a:spLocks noGrp="1" noChangeArrowheads="1"/>
          </p:cNvSpPr>
          <p:nvPr>
            <p:ph type="title"/>
          </p:nvPr>
        </p:nvSpPr>
        <p:spPr/>
        <p:txBody>
          <a:bodyPr/>
          <a:lstStyle/>
          <a:p>
            <a:pPr eaLnBrk="1" hangingPunct="1"/>
            <a:r>
              <a:rPr lang="en-US" altLang="en-US"/>
              <a:t>Two Stage Compilation</a:t>
            </a:r>
          </a:p>
        </p:txBody>
      </p:sp>
      <p:sp>
        <p:nvSpPr>
          <p:cNvPr id="13318" name="AutoShape 24">
            <a:extLst>
              <a:ext uri="{FF2B5EF4-FFF2-40B4-BE49-F238E27FC236}">
                <a16:creationId xmlns:a16="http://schemas.microsoft.com/office/drawing/2014/main" id="{4BE2A971-3ED6-48FB-B641-77E0702B8E99}"/>
              </a:ext>
            </a:extLst>
          </p:cNvPr>
          <p:cNvSpPr>
            <a:spLocks noChangeArrowheads="1"/>
          </p:cNvSpPr>
          <p:nvPr/>
        </p:nvSpPr>
        <p:spPr bwMode="auto">
          <a:xfrm>
            <a:off x="25908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19" name="Group 25">
            <a:extLst>
              <a:ext uri="{FF2B5EF4-FFF2-40B4-BE49-F238E27FC236}">
                <a16:creationId xmlns:a16="http://schemas.microsoft.com/office/drawing/2014/main" id="{3F2C6394-9EE6-4B71-9594-5A1D274B9D62}"/>
              </a:ext>
            </a:extLst>
          </p:cNvPr>
          <p:cNvGrpSpPr>
            <a:grpSpLocks/>
          </p:cNvGrpSpPr>
          <p:nvPr/>
        </p:nvGrpSpPr>
        <p:grpSpPr bwMode="auto">
          <a:xfrm>
            <a:off x="2209800" y="3429000"/>
            <a:ext cx="1752600" cy="914400"/>
            <a:chOff x="960" y="1873"/>
            <a:chExt cx="1104" cy="576"/>
          </a:xfrm>
        </p:grpSpPr>
        <p:sp>
          <p:nvSpPr>
            <p:cNvPr id="13327" name="Freeform 26">
              <a:extLst>
                <a:ext uri="{FF2B5EF4-FFF2-40B4-BE49-F238E27FC236}">
                  <a16:creationId xmlns:a16="http://schemas.microsoft.com/office/drawing/2014/main" id="{4177F2E0-F4EA-4D36-BA82-B4546D9CCF1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Text Box 27">
              <a:extLst>
                <a:ext uri="{FF2B5EF4-FFF2-40B4-BE49-F238E27FC236}">
                  <a16:creationId xmlns:a16="http://schemas.microsoft.com/office/drawing/2014/main" id="{E6570230-561D-47ED-AB1A-4BF3E562338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13329" name="Text Box 28">
              <a:extLst>
                <a:ext uri="{FF2B5EF4-FFF2-40B4-BE49-F238E27FC236}">
                  <a16:creationId xmlns:a16="http://schemas.microsoft.com/office/drawing/2014/main" id="{B45DDF19-722E-4ECF-B4F0-600BB6F4080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3320" name="Text Box 29">
            <a:extLst>
              <a:ext uri="{FF2B5EF4-FFF2-40B4-BE49-F238E27FC236}">
                <a16:creationId xmlns:a16="http://schemas.microsoft.com/office/drawing/2014/main" id="{BF20A5F0-F315-437F-A740-36E6B042B7BC}"/>
              </a:ext>
            </a:extLst>
          </p:cNvPr>
          <p:cNvSpPr txBox="1">
            <a:spLocks noChangeArrowheads="1"/>
          </p:cNvSpPr>
          <p:nvPr/>
        </p:nvSpPr>
        <p:spPr bwMode="auto">
          <a:xfrm>
            <a:off x="304800" y="1066800"/>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two-stage translator</a:t>
            </a:r>
            <a:r>
              <a:rPr lang="en-US" altLang="en-US">
                <a:latin typeface="Times" panose="02020603050405020304" pitchFamily="18" charset="0"/>
              </a:rPr>
              <a:t> is a composition of two translators. The output of the first translator is provided as input to the second translator.</a:t>
            </a:r>
          </a:p>
        </p:txBody>
      </p:sp>
      <p:grpSp>
        <p:nvGrpSpPr>
          <p:cNvPr id="13321" name="Group 30">
            <a:extLst>
              <a:ext uri="{FF2B5EF4-FFF2-40B4-BE49-F238E27FC236}">
                <a16:creationId xmlns:a16="http://schemas.microsoft.com/office/drawing/2014/main" id="{BBDB1BDB-55D3-4BA9-A8BE-945C07671730}"/>
              </a:ext>
            </a:extLst>
          </p:cNvPr>
          <p:cNvGrpSpPr>
            <a:grpSpLocks/>
          </p:cNvGrpSpPr>
          <p:nvPr/>
        </p:nvGrpSpPr>
        <p:grpSpPr bwMode="auto">
          <a:xfrm>
            <a:off x="4800600" y="3427413"/>
            <a:ext cx="1752600" cy="1524000"/>
            <a:chOff x="3024" y="2159"/>
            <a:chExt cx="1104" cy="960"/>
          </a:xfrm>
        </p:grpSpPr>
        <p:sp>
          <p:nvSpPr>
            <p:cNvPr id="13322" name="AutoShape 31">
              <a:extLst>
                <a:ext uri="{FF2B5EF4-FFF2-40B4-BE49-F238E27FC236}">
                  <a16:creationId xmlns:a16="http://schemas.microsoft.com/office/drawing/2014/main" id="{9B4DD70E-EFBC-4F92-B4FD-7BC303776535}"/>
                </a:ext>
              </a:extLst>
            </p:cNvPr>
            <p:cNvSpPr>
              <a:spLocks noChangeArrowheads="1"/>
            </p:cNvSpPr>
            <p:nvPr/>
          </p:nvSpPr>
          <p:spPr bwMode="auto">
            <a:xfrm>
              <a:off x="3264" y="2687"/>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23" name="Group 32">
              <a:extLst>
                <a:ext uri="{FF2B5EF4-FFF2-40B4-BE49-F238E27FC236}">
                  <a16:creationId xmlns:a16="http://schemas.microsoft.com/office/drawing/2014/main" id="{411BDA62-D922-46D8-AA0D-70D49621D90F}"/>
                </a:ext>
              </a:extLst>
            </p:cNvPr>
            <p:cNvGrpSpPr>
              <a:grpSpLocks/>
            </p:cNvGrpSpPr>
            <p:nvPr/>
          </p:nvGrpSpPr>
          <p:grpSpPr bwMode="auto">
            <a:xfrm>
              <a:off x="3024" y="2159"/>
              <a:ext cx="1104" cy="576"/>
              <a:chOff x="960" y="1873"/>
              <a:chExt cx="1104" cy="576"/>
            </a:xfrm>
          </p:grpSpPr>
          <p:sp>
            <p:nvSpPr>
              <p:cNvPr id="13324" name="Freeform 33">
                <a:extLst>
                  <a:ext uri="{FF2B5EF4-FFF2-40B4-BE49-F238E27FC236}">
                    <a16:creationId xmlns:a16="http://schemas.microsoft.com/office/drawing/2014/main" id="{08A89961-BC63-4CCA-99CD-87FC2EA7AE4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34">
                <a:extLst>
                  <a:ext uri="{FF2B5EF4-FFF2-40B4-BE49-F238E27FC236}">
                    <a16:creationId xmlns:a16="http://schemas.microsoft.com/office/drawing/2014/main" id="{B670E223-2C35-4E91-A8BD-11971E21A6B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JVM-&gt;x86</a:t>
                </a:r>
              </a:p>
            </p:txBody>
          </p:sp>
          <p:sp>
            <p:nvSpPr>
              <p:cNvPr id="13326" name="Text Box 35">
                <a:extLst>
                  <a:ext uri="{FF2B5EF4-FFF2-40B4-BE49-F238E27FC236}">
                    <a16:creationId xmlns:a16="http://schemas.microsoft.com/office/drawing/2014/main" id="{234A6CCC-B5E1-495C-8E0B-8E03C78D2CB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1264"/>
                                        </p:tgtEl>
                                        <p:attrNameLst>
                                          <p:attrName>style.visibility</p:attrName>
                                        </p:attrNameLst>
                                      </p:cBhvr>
                                      <p:to>
                                        <p:strVal val="visible"/>
                                      </p:to>
                                    </p:set>
                                    <p:anim calcmode="lin" valueType="num">
                                      <p:cBhvr additive="base">
                                        <p:cTn id="7" dur="500" fill="hold"/>
                                        <p:tgtEl>
                                          <p:spTgt spid="181264"/>
                                        </p:tgtEl>
                                        <p:attrNameLst>
                                          <p:attrName>ppt_x</p:attrName>
                                        </p:attrNameLst>
                                      </p:cBhvr>
                                      <p:tavLst>
                                        <p:tav tm="0">
                                          <p:val>
                                            <p:strVal val="#ppt_x"/>
                                          </p:val>
                                        </p:tav>
                                        <p:tav tm="100000">
                                          <p:val>
                                            <p:strVal val="#ppt_x"/>
                                          </p:val>
                                        </p:tav>
                                      </p:tavLst>
                                    </p:anim>
                                    <p:anim calcmode="lin" valueType="num">
                                      <p:cBhvr additive="base">
                                        <p:cTn id="8" dur="500" fill="hold"/>
                                        <p:tgtEl>
                                          <p:spTgt spid="18126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1257"/>
                                        </p:tgtEl>
                                        <p:attrNameLst>
                                          <p:attrName>style.visibility</p:attrName>
                                        </p:attrNameLst>
                                      </p:cBhvr>
                                      <p:to>
                                        <p:strVal val="visible"/>
                                      </p:to>
                                    </p:set>
                                    <p:animEffect transition="in" filter="wipe(left)">
                                      <p:cBhvr>
                                        <p:cTn id="13" dur="500"/>
                                        <p:tgtEl>
                                          <p:spTgt spid="1812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81250"/>
                                        </p:tgtEl>
                                        <p:attrNameLst>
                                          <p:attrName>style.visibility</p:attrName>
                                        </p:attrNameLst>
                                      </p:cBhvr>
                                      <p:to>
                                        <p:strVal val="visible"/>
                                      </p:to>
                                    </p:set>
                                    <p:animEffect transition="in" filter="wipe(left)">
                                      <p:cBhvr>
                                        <p:cTn id="18"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3298" name="Group 2">
            <a:extLst>
              <a:ext uri="{FF2B5EF4-FFF2-40B4-BE49-F238E27FC236}">
                <a16:creationId xmlns:a16="http://schemas.microsoft.com/office/drawing/2014/main" id="{0C26413A-57F3-4B60-B7D5-936FB221CCD9}"/>
              </a:ext>
            </a:extLst>
          </p:cNvPr>
          <p:cNvGrpSpPr>
            <a:grpSpLocks/>
          </p:cNvGrpSpPr>
          <p:nvPr/>
        </p:nvGrpSpPr>
        <p:grpSpPr bwMode="auto">
          <a:xfrm>
            <a:off x="5029200" y="3048000"/>
            <a:ext cx="1600200" cy="914400"/>
            <a:chOff x="3312" y="1872"/>
            <a:chExt cx="1008" cy="576"/>
          </a:xfrm>
        </p:grpSpPr>
        <p:sp>
          <p:nvSpPr>
            <p:cNvPr id="14352" name="Freeform 3">
              <a:extLst>
                <a:ext uri="{FF2B5EF4-FFF2-40B4-BE49-F238E27FC236}">
                  <a16:creationId xmlns:a16="http://schemas.microsoft.com/office/drawing/2014/main" id="{B61FDFC7-87E0-4D1B-B952-35CEACE96D35}"/>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3" name="Text Box 4">
              <a:extLst>
                <a:ext uri="{FF2B5EF4-FFF2-40B4-BE49-F238E27FC236}">
                  <a16:creationId xmlns:a16="http://schemas.microsoft.com/office/drawing/2014/main" id="{685BA190-6159-43DC-AAD1-F05A95C4E4D4}"/>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4354" name="Text Box 5">
              <a:extLst>
                <a:ext uri="{FF2B5EF4-FFF2-40B4-BE49-F238E27FC236}">
                  <a16:creationId xmlns:a16="http://schemas.microsoft.com/office/drawing/2014/main" id="{7B1C784C-E4AE-47D2-970F-466E1F2EBF46}"/>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grpSp>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28600" y="1006475"/>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Observation: A compiler is a program! </a:t>
            </a:r>
          </a:p>
          <a:p>
            <a:r>
              <a:rPr lang="en-US" altLang="en-US">
                <a:latin typeface="Times" panose="02020603050405020304" pitchFamily="18" charset="0"/>
              </a:rPr>
              <a:t>Therefore it can be provided as input to a language processor.</a:t>
            </a:r>
            <a:br>
              <a:rPr lang="en-US" altLang="en-US">
                <a:latin typeface="Times" panose="02020603050405020304" pitchFamily="18" charset="0"/>
              </a:rPr>
            </a:br>
            <a:r>
              <a:rPr lang="en-US" altLang="en-US" b="1">
                <a:latin typeface="Times" panose="02020603050405020304" pitchFamily="18" charset="0"/>
              </a:rPr>
              <a:t>Example:</a:t>
            </a:r>
            <a:r>
              <a:rPr lang="en-US" altLang="en-US">
                <a:latin typeface="Times" panose="02020603050405020304" pitchFamily="18" charset="0"/>
              </a:rPr>
              <a:t> compiling a compiler.</a:t>
            </a:r>
          </a:p>
        </p:txBody>
      </p:sp>
      <p:grpSp>
        <p:nvGrpSpPr>
          <p:cNvPr id="183304" name="Group 8">
            <a:extLst>
              <a:ext uri="{FF2B5EF4-FFF2-40B4-BE49-F238E27FC236}">
                <a16:creationId xmlns:a16="http://schemas.microsoft.com/office/drawing/2014/main" id="{A9210B70-948B-40F3-A0A2-33864D4250B5}"/>
              </a:ext>
            </a:extLst>
          </p:cNvPr>
          <p:cNvGrpSpPr>
            <a:grpSpLocks/>
          </p:cNvGrpSpPr>
          <p:nvPr/>
        </p:nvGrpSpPr>
        <p:grpSpPr bwMode="auto">
          <a:xfrm>
            <a:off x="2438400" y="3049588"/>
            <a:ext cx="2895600" cy="1903412"/>
            <a:chOff x="1536" y="1921"/>
            <a:chExt cx="1824" cy="1199"/>
          </a:xfrm>
        </p:grpSpPr>
        <p:grpSp>
          <p:nvGrpSpPr>
            <p:cNvPr id="14342" name="Group 9">
              <a:extLst>
                <a:ext uri="{FF2B5EF4-FFF2-40B4-BE49-F238E27FC236}">
                  <a16:creationId xmlns:a16="http://schemas.microsoft.com/office/drawing/2014/main" id="{B5753E1E-092C-471C-92E2-D08F6D4110CE}"/>
                </a:ext>
              </a:extLst>
            </p:cNvPr>
            <p:cNvGrpSpPr>
              <a:grpSpLocks/>
            </p:cNvGrpSpPr>
            <p:nvPr/>
          </p:nvGrpSpPr>
          <p:grpSpPr bwMode="auto">
            <a:xfrm>
              <a:off x="1536" y="1921"/>
              <a:ext cx="1008" cy="576"/>
              <a:chOff x="3658" y="2496"/>
              <a:chExt cx="1008" cy="576"/>
            </a:xfrm>
          </p:grpSpPr>
          <p:sp>
            <p:nvSpPr>
              <p:cNvPr id="14349" name="Freeform 10">
                <a:extLst>
                  <a:ext uri="{FF2B5EF4-FFF2-40B4-BE49-F238E27FC236}">
                    <a16:creationId xmlns:a16="http://schemas.microsoft.com/office/drawing/2014/main" id="{75DB6EC3-6493-4A5D-8BE8-DB291B1402EA}"/>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Text Box 11">
                <a:extLst>
                  <a:ext uri="{FF2B5EF4-FFF2-40B4-BE49-F238E27FC236}">
                    <a16:creationId xmlns:a16="http://schemas.microsoft.com/office/drawing/2014/main" id="{94A67AD6-A374-491A-9F72-4AC58006E617}"/>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sp>
            <p:nvSpPr>
              <p:cNvPr id="14351" name="Text Box 12">
                <a:extLst>
                  <a:ext uri="{FF2B5EF4-FFF2-40B4-BE49-F238E27FC236}">
                    <a16:creationId xmlns:a16="http://schemas.microsoft.com/office/drawing/2014/main" id="{592CEB17-5AA4-4B12-8311-7134F85F9612}"/>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grpSp>
          <p:nvGrpSpPr>
            <p:cNvPr id="14343" name="Group 13">
              <a:extLst>
                <a:ext uri="{FF2B5EF4-FFF2-40B4-BE49-F238E27FC236}">
                  <a16:creationId xmlns:a16="http://schemas.microsoft.com/office/drawing/2014/main" id="{3E80CA02-B28A-4E2F-A1F7-BBAF3E432E70}"/>
                </a:ext>
              </a:extLst>
            </p:cNvPr>
            <p:cNvGrpSpPr>
              <a:grpSpLocks/>
            </p:cNvGrpSpPr>
            <p:nvPr/>
          </p:nvGrpSpPr>
          <p:grpSpPr bwMode="auto">
            <a:xfrm>
              <a:off x="2352" y="2160"/>
              <a:ext cx="1008" cy="960"/>
              <a:chOff x="2352" y="2160"/>
              <a:chExt cx="1008" cy="960"/>
            </a:xfrm>
          </p:grpSpPr>
          <p:sp>
            <p:nvSpPr>
              <p:cNvPr id="14344" name="AutoShape 14">
                <a:extLst>
                  <a:ext uri="{FF2B5EF4-FFF2-40B4-BE49-F238E27FC236}">
                    <a16:creationId xmlns:a16="http://schemas.microsoft.com/office/drawing/2014/main" id="{BCABBE43-C938-4D03-8D19-BB95498B51F5}"/>
                  </a:ext>
                </a:extLst>
              </p:cNvPr>
              <p:cNvSpPr>
                <a:spLocks noChangeArrowheads="1"/>
              </p:cNvSpPr>
              <p:nvPr/>
            </p:nvSpPr>
            <p:spPr bwMode="auto">
              <a:xfrm>
                <a:off x="2544" y="268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4345" name="Group 15">
                <a:extLst>
                  <a:ext uri="{FF2B5EF4-FFF2-40B4-BE49-F238E27FC236}">
                    <a16:creationId xmlns:a16="http://schemas.microsoft.com/office/drawing/2014/main" id="{ED967563-4DF5-42C7-B96B-E9AADB32C149}"/>
                  </a:ext>
                </a:extLst>
              </p:cNvPr>
              <p:cNvGrpSpPr>
                <a:grpSpLocks/>
              </p:cNvGrpSpPr>
              <p:nvPr/>
            </p:nvGrpSpPr>
            <p:grpSpPr bwMode="auto">
              <a:xfrm>
                <a:off x="2352" y="2160"/>
                <a:ext cx="1008" cy="576"/>
                <a:chOff x="3658" y="2496"/>
                <a:chExt cx="1008" cy="576"/>
              </a:xfrm>
            </p:grpSpPr>
            <p:sp>
              <p:nvSpPr>
                <p:cNvPr id="14346" name="Freeform 16">
                  <a:extLst>
                    <a:ext uri="{FF2B5EF4-FFF2-40B4-BE49-F238E27FC236}">
                      <a16:creationId xmlns:a16="http://schemas.microsoft.com/office/drawing/2014/main" id="{02CC71BE-4D68-49D2-8A9E-11772D33B81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Text Box 17">
                  <a:extLst>
                    <a:ext uri="{FF2B5EF4-FFF2-40B4-BE49-F238E27FC236}">
                      <a16:creationId xmlns:a16="http://schemas.microsoft.com/office/drawing/2014/main" id="{1868AC3B-90B7-44E9-AE64-6CD639C413AB}"/>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4348" name="Text Box 18">
                  <a:extLst>
                    <a:ext uri="{FF2B5EF4-FFF2-40B4-BE49-F238E27FC236}">
                      <a16:creationId xmlns:a16="http://schemas.microsoft.com/office/drawing/2014/main" id="{8693242E-78B1-4C46-A574-2A99A67B923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33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83298"/>
                                        </p:tgtEl>
                                        <p:attrNameLst>
                                          <p:attrName>style.visibility</p:attrName>
                                        </p:attrNameLst>
                                      </p:cBhvr>
                                      <p:to>
                                        <p:strVal val="visible"/>
                                      </p:to>
                                    </p:set>
                                    <p:animEffect transition="in" filter="wipe(left)">
                                      <p:cBhvr>
                                        <p:cTn id="11" dur="500"/>
                                        <p:tgtEl>
                                          <p:spTgt spid="183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Half Bootstrapping</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400050" y="1405474"/>
            <a:ext cx="8153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Suppose we have a compiler from ML (a functional high-level language) to ARM (a machine language) whose implementation language is ARM, and we want a compiler from ML to x86 (a machine language) whose implementation language is x86, as shown below.  We will use a technique called half bootstrapping.</a:t>
            </a:r>
          </a:p>
          <a:p>
            <a:r>
              <a:rPr lang="en-US" altLang="en-US" dirty="0">
                <a:latin typeface="Times" panose="02020603050405020304" pitchFamily="18" charset="0"/>
              </a:rPr>
              <a:t>[M10, p.284]</a:t>
            </a:r>
          </a:p>
        </p:txBody>
      </p:sp>
      <p:grpSp>
        <p:nvGrpSpPr>
          <p:cNvPr id="5" name="Group 8">
            <a:extLst>
              <a:ext uri="{FF2B5EF4-FFF2-40B4-BE49-F238E27FC236}">
                <a16:creationId xmlns:a16="http://schemas.microsoft.com/office/drawing/2014/main" id="{552BD6EF-3637-4C6B-8A10-FC4FE7FD7176}"/>
              </a:ext>
            </a:extLst>
          </p:cNvPr>
          <p:cNvGrpSpPr>
            <a:grpSpLocks/>
          </p:cNvGrpSpPr>
          <p:nvPr/>
        </p:nvGrpSpPr>
        <p:grpSpPr bwMode="auto">
          <a:xfrm>
            <a:off x="1752600" y="4267200"/>
            <a:ext cx="1787310" cy="914400"/>
            <a:chOff x="3658" y="2400"/>
            <a:chExt cx="1008" cy="576"/>
          </a:xfrm>
        </p:grpSpPr>
        <p:sp>
          <p:nvSpPr>
            <p:cNvPr id="7" name="Freeform 9">
              <a:extLst>
                <a:ext uri="{FF2B5EF4-FFF2-40B4-BE49-F238E27FC236}">
                  <a16:creationId xmlns:a16="http://schemas.microsoft.com/office/drawing/2014/main" id="{35357668-A2E3-4EDA-AC88-8E035C4BAAE7}"/>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10">
              <a:extLst>
                <a:ext uri="{FF2B5EF4-FFF2-40B4-BE49-F238E27FC236}">
                  <a16:creationId xmlns:a16="http://schemas.microsoft.com/office/drawing/2014/main" id="{9A867E6B-2A07-4211-92FF-92D17CA67A70}"/>
                </a:ext>
              </a:extLst>
            </p:cNvPr>
            <p:cNvSpPr txBox="1">
              <a:spLocks noChangeArrowheads="1"/>
            </p:cNvSpPr>
            <p:nvPr/>
          </p:nvSpPr>
          <p:spPr bwMode="auto">
            <a:xfrm>
              <a:off x="3658" y="2416"/>
              <a:ext cx="100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ML -&gt; ARM</a:t>
              </a:r>
            </a:p>
          </p:txBody>
        </p:sp>
        <p:sp>
          <p:nvSpPr>
            <p:cNvPr id="9" name="Text Box 11">
              <a:extLst>
                <a:ext uri="{FF2B5EF4-FFF2-40B4-BE49-F238E27FC236}">
                  <a16:creationId xmlns:a16="http://schemas.microsoft.com/office/drawing/2014/main" id="{942E5E35-9744-443A-B459-F286DC3146A7}"/>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ARM</a:t>
              </a:r>
            </a:p>
          </p:txBody>
        </p:sp>
      </p:grpSp>
      <p:sp>
        <p:nvSpPr>
          <p:cNvPr id="10" name="AutoShape 5">
            <a:extLst>
              <a:ext uri="{FF2B5EF4-FFF2-40B4-BE49-F238E27FC236}">
                <a16:creationId xmlns:a16="http://schemas.microsoft.com/office/drawing/2014/main" id="{383EFB1F-9339-465E-835F-07C0AC166000}"/>
              </a:ext>
            </a:extLst>
          </p:cNvPr>
          <p:cNvSpPr>
            <a:spLocks noChangeArrowheads="1"/>
          </p:cNvSpPr>
          <p:nvPr/>
        </p:nvSpPr>
        <p:spPr bwMode="auto">
          <a:xfrm>
            <a:off x="53340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dirty="0">
                <a:latin typeface="Times" panose="02020603050405020304" pitchFamily="18" charset="0"/>
              </a:rPr>
              <a:t>ARM</a:t>
            </a:r>
          </a:p>
        </p:txBody>
      </p:sp>
    </p:spTree>
    <p:extLst>
      <p:ext uri="{BB962C8B-B14F-4D97-AF65-F5344CB8AC3E}">
        <p14:creationId xmlns:p14="http://schemas.microsoft.com/office/powerpoint/2010/main" val="356163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48587" y="1116131"/>
            <a:ext cx="5257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A better solution than binary translation (writing a compiler from ARM to x86 machine code) is to write an ML-to-x86 compiler in ML and compile it using the ML compiler on the ARM:</a:t>
            </a:r>
          </a:p>
        </p:txBody>
      </p:sp>
      <p:pic>
        <p:nvPicPr>
          <p:cNvPr id="3" name="Picture 2">
            <a:extLst>
              <a:ext uri="{FF2B5EF4-FFF2-40B4-BE49-F238E27FC236}">
                <a16:creationId xmlns:a16="http://schemas.microsoft.com/office/drawing/2014/main" id="{5AAB8054-B476-4023-B930-D9E68E4D2677}"/>
              </a:ext>
            </a:extLst>
          </p:cNvPr>
          <p:cNvPicPr>
            <a:picLocks noChangeAspect="1"/>
          </p:cNvPicPr>
          <p:nvPr/>
        </p:nvPicPr>
        <p:blipFill>
          <a:blip r:embed="rId3"/>
          <a:stretch>
            <a:fillRect/>
          </a:stretch>
        </p:blipFill>
        <p:spPr>
          <a:xfrm>
            <a:off x="5638800" y="951825"/>
            <a:ext cx="2971800" cy="1667655"/>
          </a:xfrm>
          <a:prstGeom prst="rect">
            <a:avLst/>
          </a:prstGeom>
        </p:spPr>
      </p:pic>
      <p:sp>
        <p:nvSpPr>
          <p:cNvPr id="6" name="Text Box 7">
            <a:extLst>
              <a:ext uri="{FF2B5EF4-FFF2-40B4-BE49-F238E27FC236}">
                <a16:creationId xmlns:a16="http://schemas.microsoft.com/office/drawing/2014/main" id="{341831C7-02D1-470B-8913-E2DA8FEB6F8F}"/>
              </a:ext>
            </a:extLst>
          </p:cNvPr>
          <p:cNvSpPr txBox="1">
            <a:spLocks noChangeArrowheads="1"/>
          </p:cNvSpPr>
          <p:nvPr/>
        </p:nvSpPr>
        <p:spPr bwMode="auto">
          <a:xfrm>
            <a:off x="301885" y="3238117"/>
            <a:ext cx="518451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We can now run the ML to x86 compiler on the ARM and let it  compile itself:</a:t>
            </a:r>
            <a:br>
              <a:rPr lang="en-US" altLang="en-US" dirty="0">
                <a:latin typeface="Times" panose="02020603050405020304" pitchFamily="18" charset="0"/>
              </a:rPr>
            </a:br>
            <a:r>
              <a:rPr lang="en-US" altLang="en-US" dirty="0">
                <a:latin typeface="Times" panose="02020603050405020304" pitchFamily="18" charset="0"/>
              </a:rPr>
              <a:t>(This is the actual bootstrap.)</a:t>
            </a:r>
          </a:p>
        </p:txBody>
      </p:sp>
      <p:pic>
        <p:nvPicPr>
          <p:cNvPr id="5" name="Picture 4">
            <a:extLst>
              <a:ext uri="{FF2B5EF4-FFF2-40B4-BE49-F238E27FC236}">
                <a16:creationId xmlns:a16="http://schemas.microsoft.com/office/drawing/2014/main" id="{821911C0-DC60-415F-8D37-F3C52AF69105}"/>
              </a:ext>
            </a:extLst>
          </p:cNvPr>
          <p:cNvPicPr>
            <a:picLocks noChangeAspect="1"/>
          </p:cNvPicPr>
          <p:nvPr/>
        </p:nvPicPr>
        <p:blipFill>
          <a:blip r:embed="rId4"/>
          <a:stretch>
            <a:fillRect/>
          </a:stretch>
        </p:blipFill>
        <p:spPr>
          <a:xfrm>
            <a:off x="5562600" y="2805059"/>
            <a:ext cx="3124200" cy="1740458"/>
          </a:xfrm>
          <a:prstGeom prst="rect">
            <a:avLst/>
          </a:prstGeom>
        </p:spPr>
      </p:pic>
      <p:sp>
        <p:nvSpPr>
          <p:cNvPr id="9" name="Text Box 7">
            <a:extLst>
              <a:ext uri="{FF2B5EF4-FFF2-40B4-BE49-F238E27FC236}">
                <a16:creationId xmlns:a16="http://schemas.microsoft.com/office/drawing/2014/main" id="{D49A39C0-7B20-4DAF-89AA-33234708E1F6}"/>
              </a:ext>
            </a:extLst>
          </p:cNvPr>
          <p:cNvSpPr txBox="1">
            <a:spLocks noChangeArrowheads="1"/>
          </p:cNvSpPr>
          <p:nvPr/>
        </p:nvSpPr>
        <p:spPr bwMode="auto">
          <a:xfrm>
            <a:off x="298970" y="4731097"/>
            <a:ext cx="8204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This process is called half bootstrapping. The x86 machine language is both the target and the implementation language of the compiler we have obtained, but </a:t>
            </a:r>
            <a:r>
              <a:rPr lang="en-US" altLang="en-US" b="1" dirty="0">
                <a:latin typeface="Times" panose="02020603050405020304" pitchFamily="18" charset="0"/>
              </a:rPr>
              <a:t>all the new code we wrote is in a high-level language</a:t>
            </a:r>
            <a:r>
              <a:rPr lang="en-US" altLang="en-US" dirty="0">
                <a:latin typeface="Times" panose="02020603050405020304" pitchFamily="18" charset="0"/>
              </a:rPr>
              <a:t> (ML).</a:t>
            </a:r>
          </a:p>
        </p:txBody>
      </p:sp>
    </p:spTree>
    <p:extLst>
      <p:ext uri="{BB962C8B-B14F-4D97-AF65-F5344CB8AC3E}">
        <p14:creationId xmlns:p14="http://schemas.microsoft.com/office/powerpoint/2010/main" val="1055959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5888CD3-B204-4271-8D60-FD5CDCA7E54B}"/>
              </a:ext>
            </a:extLst>
          </p:cNvPr>
          <p:cNvSpPr>
            <a:spLocks noGrp="1" noChangeArrowheads="1"/>
          </p:cNvSpPr>
          <p:nvPr>
            <p:ph type="title"/>
          </p:nvPr>
        </p:nvSpPr>
        <p:spPr/>
        <p:txBody>
          <a:bodyPr/>
          <a:lstStyle/>
          <a:p>
            <a:pPr eaLnBrk="1" hangingPunct="1"/>
            <a:r>
              <a:rPr lang="en-US" altLang="en-US"/>
              <a:t>Interpreters</a:t>
            </a:r>
          </a:p>
        </p:txBody>
      </p:sp>
      <p:sp>
        <p:nvSpPr>
          <p:cNvPr id="15363" name="Text Box 3">
            <a:extLst>
              <a:ext uri="{FF2B5EF4-FFF2-40B4-BE49-F238E27FC236}">
                <a16:creationId xmlns:a16="http://schemas.microsoft.com/office/drawing/2014/main" id="{699DD3D1-511D-4F74-9591-5A83A22F1802}"/>
              </a:ext>
            </a:extLst>
          </p:cNvPr>
          <p:cNvSpPr txBox="1">
            <a:spLocks noChangeArrowheads="1"/>
          </p:cNvSpPr>
          <p:nvPr/>
        </p:nvSpPr>
        <p:spPr bwMode="auto">
          <a:xfrm>
            <a:off x="381000" y="1066800"/>
            <a:ext cx="49530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buFontTx/>
              <a:buChar char="•"/>
            </a:pPr>
            <a:r>
              <a:rPr lang="en-US" altLang="en-US" sz="1800">
                <a:latin typeface="Times" panose="02020603050405020304" pitchFamily="18" charset="0"/>
              </a:rPr>
              <a:t>An </a:t>
            </a:r>
            <a:r>
              <a:rPr lang="en-US" altLang="en-US" sz="1800" i="1">
                <a:solidFill>
                  <a:schemeClr val="accent2"/>
                </a:solidFill>
                <a:latin typeface="Times" panose="02020603050405020304" pitchFamily="18" charset="0"/>
              </a:rPr>
              <a:t>interpreter</a:t>
            </a:r>
            <a:r>
              <a:rPr lang="en-US" altLang="en-US" sz="1800" i="1">
                <a:solidFill>
                  <a:srgbClr val="008000"/>
                </a:solidFill>
                <a:latin typeface="Times" panose="02020603050405020304" pitchFamily="18" charset="0"/>
              </a:rPr>
              <a:t> </a:t>
            </a:r>
            <a:r>
              <a:rPr lang="en-US" altLang="en-US" sz="1800">
                <a:latin typeface="Times" panose="02020603050405020304" pitchFamily="18" charset="0"/>
              </a:rPr>
              <a:t>is a language processor implemented in software, which accepts any program (the source program) expressed in a particular language (the source language) and runs that source program immediately.</a:t>
            </a:r>
          </a:p>
          <a:p>
            <a:pPr>
              <a:spcBef>
                <a:spcPts val="1300"/>
              </a:spcBef>
              <a:buFontTx/>
              <a:buChar char="•"/>
            </a:pPr>
            <a:r>
              <a:rPr lang="en-US" altLang="en-US" sz="1800">
                <a:latin typeface="Times" panose="02020603050405020304" pitchFamily="18" charset="0"/>
              </a:rPr>
              <a:t>An interpreter works by fetching, analyzing, and executing the source program instructions, one at a time.  The source program starts to run and produce results as soon as the first instruction has been analyzed.  The interpreter does not translate the source program into object code prior to execution.  However, </a:t>
            </a:r>
          </a:p>
          <a:p>
            <a:pPr lvl="1">
              <a:spcBef>
                <a:spcPts val="1300"/>
              </a:spcBef>
              <a:buFontTx/>
              <a:buChar char="•"/>
            </a:pPr>
            <a:r>
              <a:rPr lang="en-US" altLang="en-US" sz="1800">
                <a:latin typeface="Times" panose="02020603050405020304" pitchFamily="18" charset="0"/>
              </a:rPr>
              <a:t>the analysis phase may involve local translation into a suitable intermediate representation</a:t>
            </a:r>
          </a:p>
          <a:p>
            <a:pPr lvl="1">
              <a:spcBef>
                <a:spcPts val="1300"/>
              </a:spcBef>
              <a:buFontTx/>
              <a:buChar char="•"/>
            </a:pPr>
            <a:r>
              <a:rPr lang="en-US" altLang="en-US" sz="1800">
                <a:latin typeface="Times" panose="02020603050405020304" pitchFamily="18" charset="0"/>
              </a:rPr>
              <a:t>recursive interpreters may analyze the whole program before executing any instruction</a:t>
            </a:r>
          </a:p>
        </p:txBody>
      </p:sp>
      <p:pic>
        <p:nvPicPr>
          <p:cNvPr id="15364" name="Picture 14" descr="f01-04">
            <a:extLst>
              <a:ext uri="{FF2B5EF4-FFF2-40B4-BE49-F238E27FC236}">
                <a16:creationId xmlns:a16="http://schemas.microsoft.com/office/drawing/2014/main" id="{01F13599-D290-4EB9-BFE8-576DF3087F78}"/>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2567" r="3606" b="4167"/>
          <a:stretch>
            <a:fillRect/>
          </a:stretch>
        </p:blipFill>
        <p:spPr bwMode="auto">
          <a:xfrm>
            <a:off x="5334000" y="1295400"/>
            <a:ext cx="343535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9A75FE9-D627-40A7-BB3C-78A19CD81B87}"/>
              </a:ext>
            </a:extLst>
          </p:cNvPr>
          <p:cNvSpPr>
            <a:spLocks noGrp="1" noChangeArrowheads="1"/>
          </p:cNvSpPr>
          <p:nvPr>
            <p:ph type="title"/>
          </p:nvPr>
        </p:nvSpPr>
        <p:spPr/>
        <p:txBody>
          <a:bodyPr/>
          <a:lstStyle/>
          <a:p>
            <a:pPr eaLnBrk="1" hangingPunct="1"/>
            <a:r>
              <a:rPr lang="en-US" altLang="en-US"/>
              <a:t>Interpreters versus Compilers</a:t>
            </a:r>
          </a:p>
        </p:txBody>
      </p:sp>
      <p:sp>
        <p:nvSpPr>
          <p:cNvPr id="16387" name="Text Box 3">
            <a:extLst>
              <a:ext uri="{FF2B5EF4-FFF2-40B4-BE49-F238E27FC236}">
                <a16:creationId xmlns:a16="http://schemas.microsoft.com/office/drawing/2014/main" id="{E36119D8-6CD2-409E-B115-11C7EA1DE07E}"/>
              </a:ext>
            </a:extLst>
          </p:cNvPr>
          <p:cNvSpPr txBox="1">
            <a:spLocks noChangeArrowheads="1"/>
          </p:cNvSpPr>
          <p:nvPr/>
        </p:nvSpPr>
        <p:spPr bwMode="auto">
          <a:xfrm>
            <a:off x="2127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are the tradeoffs between compilation and interpretation?</a:t>
            </a:r>
            <a:endParaRPr lang="en-US" altLang="en-US">
              <a:solidFill>
                <a:srgbClr val="008000"/>
              </a:solidFill>
              <a:latin typeface="Times" panose="02020603050405020304" pitchFamily="18" charset="0"/>
            </a:endParaRPr>
          </a:p>
        </p:txBody>
      </p:sp>
      <p:sp>
        <p:nvSpPr>
          <p:cNvPr id="191492" name="Rectangle 4">
            <a:extLst>
              <a:ext uri="{FF2B5EF4-FFF2-40B4-BE49-F238E27FC236}">
                <a16:creationId xmlns:a16="http://schemas.microsoft.com/office/drawing/2014/main" id="{4101BA91-C7F3-4EAE-90C2-AC533C9E5061}"/>
              </a:ext>
            </a:extLst>
          </p:cNvPr>
          <p:cNvSpPr>
            <a:spLocks noGrp="1" noChangeArrowheads="1"/>
          </p:cNvSpPr>
          <p:nvPr>
            <p:ph type="body" idx="1"/>
          </p:nvPr>
        </p:nvSpPr>
        <p:spPr>
          <a:xfrm>
            <a:off x="228600" y="1600200"/>
            <a:ext cx="8610600" cy="3810000"/>
          </a:xfrm>
          <a:noFill/>
        </p:spPr>
        <p:txBody>
          <a:bodyPr/>
          <a:lstStyle/>
          <a:p>
            <a:pPr eaLnBrk="1" hangingPunct="1">
              <a:lnSpc>
                <a:spcPct val="90000"/>
              </a:lnSpc>
              <a:buFontTx/>
              <a:buNone/>
            </a:pPr>
            <a:r>
              <a:rPr lang="en-US" altLang="en-US" sz="2400" dirty="0"/>
              <a:t>Compilers typically offer more advantages when </a:t>
            </a:r>
          </a:p>
          <a:p>
            <a:pPr lvl="1" eaLnBrk="1" hangingPunct="1">
              <a:lnSpc>
                <a:spcPct val="90000"/>
              </a:lnSpc>
            </a:pPr>
            <a:r>
              <a:rPr lang="en-US" altLang="en-US" sz="2400" dirty="0"/>
              <a:t>programs are deployed in a production setting</a:t>
            </a:r>
          </a:p>
          <a:p>
            <a:pPr lvl="1" eaLnBrk="1" hangingPunct="1">
              <a:lnSpc>
                <a:spcPct val="90000"/>
              </a:lnSpc>
            </a:pPr>
            <a:r>
              <a:rPr lang="en-US" altLang="en-US" sz="2400" dirty="0"/>
              <a:t>programs are “repetitive”</a:t>
            </a:r>
          </a:p>
          <a:p>
            <a:pPr lvl="1" eaLnBrk="1" hangingPunct="1">
              <a:lnSpc>
                <a:spcPct val="90000"/>
              </a:lnSpc>
            </a:pPr>
            <a:r>
              <a:rPr lang="en-US" altLang="en-US" sz="2400" dirty="0"/>
              <a:t>the instructions of the programming language are complex</a:t>
            </a:r>
          </a:p>
          <a:p>
            <a:pPr eaLnBrk="1" hangingPunct="1">
              <a:lnSpc>
                <a:spcPct val="90000"/>
              </a:lnSpc>
              <a:buFontTx/>
              <a:buNone/>
            </a:pPr>
            <a:r>
              <a:rPr lang="en-US" altLang="en-US" sz="2400" dirty="0"/>
              <a:t>Interpreters typically are a better choice when</a:t>
            </a:r>
          </a:p>
          <a:p>
            <a:pPr lvl="1" eaLnBrk="1" hangingPunct="1">
              <a:lnSpc>
                <a:spcPct val="90000"/>
              </a:lnSpc>
            </a:pPr>
            <a:r>
              <a:rPr lang="en-US" altLang="en-US" sz="2400" dirty="0"/>
              <a:t>we are in a development/testing/debugging stage</a:t>
            </a:r>
          </a:p>
          <a:p>
            <a:pPr lvl="1" eaLnBrk="1" hangingPunct="1">
              <a:lnSpc>
                <a:spcPct val="90000"/>
              </a:lnSpc>
            </a:pPr>
            <a:r>
              <a:rPr lang="en-US" altLang="en-US" sz="2400" dirty="0"/>
              <a:t>programs are run once and then discarded </a:t>
            </a:r>
          </a:p>
          <a:p>
            <a:pPr lvl="1" eaLnBrk="1" hangingPunct="1">
              <a:lnSpc>
                <a:spcPct val="90000"/>
              </a:lnSpc>
            </a:pPr>
            <a:r>
              <a:rPr lang="en-US" altLang="en-US" sz="2400" dirty="0"/>
              <a:t>the instructions of the language are simple </a:t>
            </a:r>
          </a:p>
          <a:p>
            <a:pPr lvl="1" eaLnBrk="1" hangingPunct="1">
              <a:lnSpc>
                <a:spcPct val="90000"/>
              </a:lnSpc>
            </a:pPr>
            <a:r>
              <a:rPr lang="en-US" altLang="en-US" sz="2400" dirty="0"/>
              <a:t>the execution speed is overshadowed by other factors</a:t>
            </a:r>
          </a:p>
          <a:p>
            <a:pPr lvl="2" eaLnBrk="1" hangingPunct="1">
              <a:lnSpc>
                <a:spcPct val="90000"/>
              </a:lnSpc>
            </a:pPr>
            <a:r>
              <a:rPr lang="en-US" altLang="en-US" sz="2000" dirty="0"/>
              <a:t>e.g. on a web server where communications costs are much higher than execution speed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14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14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149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1492">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149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149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149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91492">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91492">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149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76697D8-E13A-4915-81AE-F6E30BBF8329}"/>
              </a:ext>
            </a:extLst>
          </p:cNvPr>
          <p:cNvSpPr>
            <a:spLocks noGrp="1" noChangeArrowheads="1"/>
          </p:cNvSpPr>
          <p:nvPr>
            <p:ph type="title"/>
          </p:nvPr>
        </p:nvSpPr>
        <p:spPr/>
        <p:txBody>
          <a:bodyPr/>
          <a:lstStyle/>
          <a:p>
            <a:pPr eaLnBrk="1" hangingPunct="1"/>
            <a:r>
              <a:rPr lang="en-US" altLang="en-US"/>
              <a:t>Interpreters</a:t>
            </a:r>
          </a:p>
        </p:txBody>
      </p:sp>
      <p:sp>
        <p:nvSpPr>
          <p:cNvPr id="17411" name="Text Box 3">
            <a:extLst>
              <a:ext uri="{FF2B5EF4-FFF2-40B4-BE49-F238E27FC236}">
                <a16:creationId xmlns:a16="http://schemas.microsoft.com/office/drawing/2014/main" id="{41C9F24A-AC28-42C9-BD4F-745376CAB6DD}"/>
              </a:ext>
            </a:extLst>
          </p:cNvPr>
          <p:cNvSpPr txBox="1">
            <a:spLocks noChangeArrowheads="1"/>
          </p:cNvSpPr>
          <p:nvPr/>
        </p:nvSpPr>
        <p:spPr bwMode="auto">
          <a:xfrm>
            <a:off x="365125" y="1676400"/>
            <a:ext cx="87788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pPr>
            <a:r>
              <a:rPr lang="en-US" altLang="en-US" b="1">
                <a:latin typeface="Times" panose="02020603050405020304" pitchFamily="18" charset="0"/>
              </a:rPr>
              <a:t>Terminology: </a:t>
            </a:r>
            <a:r>
              <a:rPr lang="en-US" altLang="en-US" i="1">
                <a:solidFill>
                  <a:schemeClr val="accent2"/>
                </a:solidFill>
                <a:latin typeface="Times" panose="02020603050405020304" pitchFamily="18" charset="0"/>
              </a:rPr>
              <a:t>abstract (or virtual) machine</a:t>
            </a:r>
            <a:r>
              <a:rPr lang="en-US" altLang="en-US" i="1">
                <a:latin typeface="Times" panose="02020603050405020304" pitchFamily="18" charset="0"/>
              </a:rPr>
              <a:t> </a:t>
            </a:r>
            <a:r>
              <a:rPr lang="en-US" altLang="en-US">
                <a:latin typeface="Times" panose="02020603050405020304" pitchFamily="18" charset="0"/>
              </a:rPr>
              <a:t>versus </a:t>
            </a:r>
            <a:r>
              <a:rPr lang="en-US" altLang="en-US" i="1">
                <a:solidFill>
                  <a:schemeClr val="accent2"/>
                </a:solidFill>
                <a:latin typeface="Times" panose="02020603050405020304" pitchFamily="18" charset="0"/>
              </a:rPr>
              <a:t>real machine</a:t>
            </a:r>
            <a:r>
              <a:rPr lang="en-US" altLang="en-US" b="1">
                <a:latin typeface="Times" panose="02020603050405020304" pitchFamily="18" charset="0"/>
              </a:rPr>
              <a:t> </a:t>
            </a:r>
          </a:p>
          <a:p>
            <a:pPr>
              <a:spcBef>
                <a:spcPts val="1300"/>
              </a:spcBef>
            </a:pPr>
            <a:r>
              <a:rPr lang="en-US" altLang="en-US" b="1">
                <a:latin typeface="Times" panose="02020603050405020304" pitchFamily="18" charset="0"/>
              </a:rPr>
              <a:t>Example: </a:t>
            </a:r>
            <a:r>
              <a:rPr lang="en-US" altLang="en-US">
                <a:latin typeface="Times" panose="02020603050405020304" pitchFamily="18" charset="0"/>
              </a:rPr>
              <a:t>The Java Virtual Machine</a:t>
            </a:r>
            <a:endParaRPr lang="en-US" altLang="en-US">
              <a:solidFill>
                <a:srgbClr val="008000"/>
              </a:solidFill>
              <a:latin typeface="Times" panose="02020603050405020304" pitchFamily="18" charset="0"/>
            </a:endParaRPr>
          </a:p>
        </p:txBody>
      </p:sp>
      <p:sp>
        <p:nvSpPr>
          <p:cNvPr id="17412" name="Rectangle 4">
            <a:extLst>
              <a:ext uri="{FF2B5EF4-FFF2-40B4-BE49-F238E27FC236}">
                <a16:creationId xmlns:a16="http://schemas.microsoft.com/office/drawing/2014/main" id="{459702C3-3441-4A08-BF9E-4830F2B0DC4F}"/>
              </a:ext>
            </a:extLst>
          </p:cNvPr>
          <p:cNvSpPr>
            <a:spLocks noChangeArrowheads="1"/>
          </p:cNvSpPr>
          <p:nvPr/>
        </p:nvSpPr>
        <p:spPr bwMode="auto">
          <a:xfrm>
            <a:off x="1295400" y="3887788"/>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7413" name="AutoShape 5">
            <a:extLst>
              <a:ext uri="{FF2B5EF4-FFF2-40B4-BE49-F238E27FC236}">
                <a16:creationId xmlns:a16="http://schemas.microsoft.com/office/drawing/2014/main" id="{A7F33CCE-B78B-428F-9CD7-9CB75D37F383}"/>
              </a:ext>
            </a:extLst>
          </p:cNvPr>
          <p:cNvSpPr>
            <a:spLocks noChangeArrowheads="1"/>
          </p:cNvSpPr>
          <p:nvPr/>
        </p:nvSpPr>
        <p:spPr bwMode="auto">
          <a:xfrm>
            <a:off x="1295400" y="4573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7414" name="Group 6">
            <a:extLst>
              <a:ext uri="{FF2B5EF4-FFF2-40B4-BE49-F238E27FC236}">
                <a16:creationId xmlns:a16="http://schemas.microsoft.com/office/drawing/2014/main" id="{F0EC661F-921D-4AFC-A8A5-1251E23CB6BF}"/>
              </a:ext>
            </a:extLst>
          </p:cNvPr>
          <p:cNvGrpSpPr>
            <a:grpSpLocks/>
          </p:cNvGrpSpPr>
          <p:nvPr/>
        </p:nvGrpSpPr>
        <p:grpSpPr bwMode="auto">
          <a:xfrm>
            <a:off x="990600" y="3124200"/>
            <a:ext cx="1600200" cy="839788"/>
            <a:chOff x="864" y="3071"/>
            <a:chExt cx="1008" cy="529"/>
          </a:xfrm>
        </p:grpSpPr>
        <p:sp>
          <p:nvSpPr>
            <p:cNvPr id="17416" name="Line 7">
              <a:extLst>
                <a:ext uri="{FF2B5EF4-FFF2-40B4-BE49-F238E27FC236}">
                  <a16:creationId xmlns:a16="http://schemas.microsoft.com/office/drawing/2014/main" id="{1B794A9A-F684-444E-9D66-59202747AA2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rc 8">
              <a:extLst>
                <a:ext uri="{FF2B5EF4-FFF2-40B4-BE49-F238E27FC236}">
                  <a16:creationId xmlns:a16="http://schemas.microsoft.com/office/drawing/2014/main" id="{165CA62A-AAB3-4CBB-9D7C-D46958699E4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rc 9">
              <a:extLst>
                <a:ext uri="{FF2B5EF4-FFF2-40B4-BE49-F238E27FC236}">
                  <a16:creationId xmlns:a16="http://schemas.microsoft.com/office/drawing/2014/main" id="{D5B28F9E-DF1F-48FD-B5CF-74982CFDC35D}"/>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Freeform 10">
              <a:extLst>
                <a:ext uri="{FF2B5EF4-FFF2-40B4-BE49-F238E27FC236}">
                  <a16:creationId xmlns:a16="http://schemas.microsoft.com/office/drawing/2014/main" id="{42A513BB-E0E9-4537-A826-71531080F86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Text Box 11">
              <a:extLst>
                <a:ext uri="{FF2B5EF4-FFF2-40B4-BE49-F238E27FC236}">
                  <a16:creationId xmlns:a16="http://schemas.microsoft.com/office/drawing/2014/main" id="{D1F25B50-B016-4023-B2B9-D3E10D235DE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7421" name="Text Box 12">
              <a:extLst>
                <a:ext uri="{FF2B5EF4-FFF2-40B4-BE49-F238E27FC236}">
                  <a16:creationId xmlns:a16="http://schemas.microsoft.com/office/drawing/2014/main" id="{C9AB3C5A-8173-4CFE-BF94-2BA39709DF72}"/>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7415" name="Text Box 13">
            <a:extLst>
              <a:ext uri="{FF2B5EF4-FFF2-40B4-BE49-F238E27FC236}">
                <a16:creationId xmlns:a16="http://schemas.microsoft.com/office/drawing/2014/main" id="{E8835060-9843-430A-B3FA-D00452612734}"/>
              </a:ext>
            </a:extLst>
          </p:cNvPr>
          <p:cNvSpPr txBox="1">
            <a:spLocks noChangeArrowheads="1"/>
          </p:cNvSpPr>
          <p:nvPr/>
        </p:nvSpPr>
        <p:spPr bwMode="auto">
          <a:xfrm>
            <a:off x="304800" y="5715000"/>
            <a:ext cx="484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18A70D0-EA0B-4E0E-A1A3-C72874E4E5A5}"/>
              </a:ext>
            </a:extLst>
          </p:cNvPr>
          <p:cNvSpPr>
            <a:spLocks noGrp="1" noChangeArrowheads="1"/>
          </p:cNvSpPr>
          <p:nvPr>
            <p:ph type="title"/>
          </p:nvPr>
        </p:nvSpPr>
        <p:spPr/>
        <p:txBody>
          <a:bodyPr/>
          <a:lstStyle/>
          <a:p>
            <a:pPr eaLnBrk="1" hangingPunct="1"/>
            <a:r>
              <a:rPr lang="en-US" altLang="en-US"/>
              <a:t>Interpreters</a:t>
            </a:r>
          </a:p>
        </p:txBody>
      </p:sp>
      <p:sp>
        <p:nvSpPr>
          <p:cNvPr id="18435" name="Text Box 3">
            <a:extLst>
              <a:ext uri="{FF2B5EF4-FFF2-40B4-BE49-F238E27FC236}">
                <a16:creationId xmlns:a16="http://schemas.microsoft.com/office/drawing/2014/main" id="{AECA146E-2C68-43D1-8FD8-E61F07FE6112}"/>
              </a:ext>
            </a:extLst>
          </p:cNvPr>
          <p:cNvSpPr txBox="1">
            <a:spLocks noChangeArrowheads="1"/>
          </p:cNvSpPr>
          <p:nvPr/>
        </p:nvSpPr>
        <p:spPr bwMode="auto">
          <a:xfrm>
            <a:off x="212725" y="974725"/>
            <a:ext cx="87788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a:p>
            <a:endParaRPr lang="en-US" altLang="en-US">
              <a:latin typeface="Times" panose="02020603050405020304" pitchFamily="18" charset="0"/>
            </a:endParaRPr>
          </a:p>
          <a:p>
            <a:r>
              <a:rPr lang="en-US" altLang="en-US">
                <a:latin typeface="Times" panose="02020603050405020304" pitchFamily="18" charset="0"/>
              </a:rPr>
              <a:t>1) Abstract machines provide better platform independence</a:t>
            </a:r>
          </a:p>
        </p:txBody>
      </p:sp>
      <p:sp>
        <p:nvSpPr>
          <p:cNvPr id="18436" name="Rectangle 4">
            <a:extLst>
              <a:ext uri="{FF2B5EF4-FFF2-40B4-BE49-F238E27FC236}">
                <a16:creationId xmlns:a16="http://schemas.microsoft.com/office/drawing/2014/main" id="{8E906E0C-9858-4199-B7B5-F8D913C0B781}"/>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8437" name="AutoShape 5">
            <a:extLst>
              <a:ext uri="{FF2B5EF4-FFF2-40B4-BE49-F238E27FC236}">
                <a16:creationId xmlns:a16="http://schemas.microsoft.com/office/drawing/2014/main" id="{1D920E91-74EE-48B7-9B31-E1718B50DA07}"/>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8438" name="AutoShape 6">
            <a:extLst>
              <a:ext uri="{FF2B5EF4-FFF2-40B4-BE49-F238E27FC236}">
                <a16:creationId xmlns:a16="http://schemas.microsoft.com/office/drawing/2014/main" id="{D82955E6-F41C-4EC9-A0EF-3659A0873BCE}"/>
              </a:ext>
            </a:extLst>
          </p:cNvPr>
          <p:cNvSpPr>
            <a:spLocks noChangeArrowheads="1"/>
          </p:cNvSpPr>
          <p:nvPr/>
        </p:nvSpPr>
        <p:spPr bwMode="auto">
          <a:xfrm>
            <a:off x="54102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nvGrpSpPr>
          <p:cNvPr id="18439" name="Group 7">
            <a:extLst>
              <a:ext uri="{FF2B5EF4-FFF2-40B4-BE49-F238E27FC236}">
                <a16:creationId xmlns:a16="http://schemas.microsoft.com/office/drawing/2014/main" id="{440E207C-7739-4540-809B-05031A6FB03B}"/>
              </a:ext>
            </a:extLst>
          </p:cNvPr>
          <p:cNvGrpSpPr>
            <a:grpSpLocks/>
          </p:cNvGrpSpPr>
          <p:nvPr/>
        </p:nvGrpSpPr>
        <p:grpSpPr bwMode="auto">
          <a:xfrm>
            <a:off x="1981200" y="3124200"/>
            <a:ext cx="1600200" cy="839788"/>
            <a:chOff x="1248" y="1968"/>
            <a:chExt cx="1008" cy="529"/>
          </a:xfrm>
        </p:grpSpPr>
        <p:sp>
          <p:nvSpPr>
            <p:cNvPr id="18448" name="Line 8">
              <a:extLst>
                <a:ext uri="{FF2B5EF4-FFF2-40B4-BE49-F238E27FC236}">
                  <a16:creationId xmlns:a16="http://schemas.microsoft.com/office/drawing/2014/main" id="{59CA8A52-E6F0-4DC8-A76B-55C551A0B355}"/>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9" name="Arc 9">
              <a:extLst>
                <a:ext uri="{FF2B5EF4-FFF2-40B4-BE49-F238E27FC236}">
                  <a16:creationId xmlns:a16="http://schemas.microsoft.com/office/drawing/2014/main" id="{002B38A6-78CF-4F41-BA32-DCEAC1CB43C9}"/>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0" name="Arc 10">
              <a:extLst>
                <a:ext uri="{FF2B5EF4-FFF2-40B4-BE49-F238E27FC236}">
                  <a16:creationId xmlns:a16="http://schemas.microsoft.com/office/drawing/2014/main" id="{00E86F6C-4B80-4899-B791-4BAA76DB5D9B}"/>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1" name="Freeform 11">
              <a:extLst>
                <a:ext uri="{FF2B5EF4-FFF2-40B4-BE49-F238E27FC236}">
                  <a16:creationId xmlns:a16="http://schemas.microsoft.com/office/drawing/2014/main" id="{334776D3-4738-4026-A67C-C9804DEFFCE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2" name="Text Box 12">
              <a:extLst>
                <a:ext uri="{FF2B5EF4-FFF2-40B4-BE49-F238E27FC236}">
                  <a16:creationId xmlns:a16="http://schemas.microsoft.com/office/drawing/2014/main" id="{AADEA7C5-69F2-4F84-9B17-BC221111AD49}"/>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53" name="Text Box 13">
              <a:extLst>
                <a:ext uri="{FF2B5EF4-FFF2-40B4-BE49-F238E27FC236}">
                  <a16:creationId xmlns:a16="http://schemas.microsoft.com/office/drawing/2014/main" id="{D24F5F20-4DEF-4219-8D42-164D090FC51F}"/>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8440" name="Rectangle 14">
            <a:extLst>
              <a:ext uri="{FF2B5EF4-FFF2-40B4-BE49-F238E27FC236}">
                <a16:creationId xmlns:a16="http://schemas.microsoft.com/office/drawing/2014/main" id="{54921915-CC4D-4826-BD93-9DD2B499B98F}"/>
              </a:ext>
            </a:extLst>
          </p:cNvPr>
          <p:cNvSpPr>
            <a:spLocks noChangeArrowheads="1"/>
          </p:cNvSpPr>
          <p:nvPr/>
        </p:nvSpPr>
        <p:spPr bwMode="auto">
          <a:xfrm>
            <a:off x="54102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PPC</a:t>
            </a:r>
          </a:p>
        </p:txBody>
      </p:sp>
      <p:grpSp>
        <p:nvGrpSpPr>
          <p:cNvPr id="18441" name="Group 15">
            <a:extLst>
              <a:ext uri="{FF2B5EF4-FFF2-40B4-BE49-F238E27FC236}">
                <a16:creationId xmlns:a16="http://schemas.microsoft.com/office/drawing/2014/main" id="{CFA6DF24-4665-4846-A979-F2C8BCDC2740}"/>
              </a:ext>
            </a:extLst>
          </p:cNvPr>
          <p:cNvGrpSpPr>
            <a:grpSpLocks/>
          </p:cNvGrpSpPr>
          <p:nvPr/>
        </p:nvGrpSpPr>
        <p:grpSpPr bwMode="auto">
          <a:xfrm>
            <a:off x="5105400" y="3124200"/>
            <a:ext cx="1600200" cy="839788"/>
            <a:chOff x="1248" y="1968"/>
            <a:chExt cx="1008" cy="529"/>
          </a:xfrm>
        </p:grpSpPr>
        <p:sp>
          <p:nvSpPr>
            <p:cNvPr id="18442" name="Line 16">
              <a:extLst>
                <a:ext uri="{FF2B5EF4-FFF2-40B4-BE49-F238E27FC236}">
                  <a16:creationId xmlns:a16="http://schemas.microsoft.com/office/drawing/2014/main" id="{B5FF08A4-A3EC-459E-A625-D161DBC535E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rc 17">
              <a:extLst>
                <a:ext uri="{FF2B5EF4-FFF2-40B4-BE49-F238E27FC236}">
                  <a16:creationId xmlns:a16="http://schemas.microsoft.com/office/drawing/2014/main" id="{8B504868-CFC7-4CCE-AA59-C3537F57359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4" name="Arc 18">
              <a:extLst>
                <a:ext uri="{FF2B5EF4-FFF2-40B4-BE49-F238E27FC236}">
                  <a16:creationId xmlns:a16="http://schemas.microsoft.com/office/drawing/2014/main" id="{0AAE05F5-C74F-4B94-9406-DF142D7ECA7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5" name="Freeform 19">
              <a:extLst>
                <a:ext uri="{FF2B5EF4-FFF2-40B4-BE49-F238E27FC236}">
                  <a16:creationId xmlns:a16="http://schemas.microsoft.com/office/drawing/2014/main" id="{9C26D3C2-0BF0-4045-ABC1-C2B51F923D3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Text Box 20">
              <a:extLst>
                <a:ext uri="{FF2B5EF4-FFF2-40B4-BE49-F238E27FC236}">
                  <a16:creationId xmlns:a16="http://schemas.microsoft.com/office/drawing/2014/main" id="{9E8459E5-64D1-47BD-B041-9DA887A57060}"/>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47" name="Text Box 21">
              <a:extLst>
                <a:ext uri="{FF2B5EF4-FFF2-40B4-BE49-F238E27FC236}">
                  <a16:creationId xmlns:a16="http://schemas.microsoft.com/office/drawing/2014/main" id="{13C31FF6-690A-4B4D-82D2-557AE9C819B2}"/>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8BB9616-AB65-4C6C-9626-3260C45EF1A7}"/>
              </a:ext>
            </a:extLst>
          </p:cNvPr>
          <p:cNvSpPr>
            <a:spLocks noGrp="1" noChangeArrowheads="1"/>
          </p:cNvSpPr>
          <p:nvPr>
            <p:ph type="title"/>
          </p:nvPr>
        </p:nvSpPr>
        <p:spPr/>
        <p:txBody>
          <a:bodyPr/>
          <a:lstStyle/>
          <a:p>
            <a:pPr eaLnBrk="1" hangingPunct="1"/>
            <a:r>
              <a:rPr lang="en-US" altLang="en-US"/>
              <a:t>Interpreters</a:t>
            </a:r>
          </a:p>
        </p:txBody>
      </p:sp>
      <p:sp>
        <p:nvSpPr>
          <p:cNvPr id="19459" name="Text Box 3">
            <a:extLst>
              <a:ext uri="{FF2B5EF4-FFF2-40B4-BE49-F238E27FC236}">
                <a16:creationId xmlns:a16="http://schemas.microsoft.com/office/drawing/2014/main" id="{36C37B04-898A-4AA6-9BB8-A62BAE4E5835}"/>
              </a:ext>
            </a:extLst>
          </p:cNvPr>
          <p:cNvSpPr txBox="1">
            <a:spLocks noChangeArrowheads="1"/>
          </p:cNvSpPr>
          <p:nvPr/>
        </p:nvSpPr>
        <p:spPr bwMode="auto">
          <a:xfrm>
            <a:off x="212725" y="974725"/>
            <a:ext cx="8778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p>
          <a:p>
            <a:endParaRPr lang="en-US" altLang="en-US">
              <a:latin typeface="Times" panose="02020603050405020304" pitchFamily="18" charset="0"/>
            </a:endParaRPr>
          </a:p>
          <a:p>
            <a:r>
              <a:rPr lang="en-US" altLang="en-US">
                <a:latin typeface="Times" panose="02020603050405020304" pitchFamily="18" charset="0"/>
              </a:rPr>
              <a:t>2) Abstract machines are useful for testing and debugging.</a:t>
            </a:r>
          </a:p>
          <a:p>
            <a:endParaRPr lang="en-US" altLang="en-US">
              <a:latin typeface="Times" panose="02020603050405020304" pitchFamily="18" charset="0"/>
            </a:endParaRPr>
          </a:p>
          <a:p>
            <a:r>
              <a:rPr lang="en-US" altLang="en-US" b="1">
                <a:latin typeface="Times" panose="02020603050405020304" pitchFamily="18" charset="0"/>
              </a:rPr>
              <a:t>Example:</a:t>
            </a:r>
            <a:r>
              <a:rPr lang="en-US" altLang="en-US">
                <a:latin typeface="Times" panose="02020603050405020304" pitchFamily="18" charset="0"/>
              </a:rPr>
              <a:t> Testing the “Ultima” processor using </a:t>
            </a:r>
            <a:r>
              <a:rPr lang="en-US" altLang="en-US" i="1">
                <a:solidFill>
                  <a:schemeClr val="accent2"/>
                </a:solidFill>
                <a:latin typeface="Times" panose="02020603050405020304" pitchFamily="18" charset="0"/>
              </a:rPr>
              <a:t>hardware emulation</a:t>
            </a:r>
          </a:p>
        </p:txBody>
      </p:sp>
      <p:sp>
        <p:nvSpPr>
          <p:cNvPr id="19460" name="Rectangle 4">
            <a:extLst>
              <a:ext uri="{FF2B5EF4-FFF2-40B4-BE49-F238E27FC236}">
                <a16:creationId xmlns:a16="http://schemas.microsoft.com/office/drawing/2014/main" id="{D442707B-4956-425D-8134-17954FF295B9}"/>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a:p>
            <a:pPr algn="ctr"/>
            <a:r>
              <a:rPr lang="en-US" altLang="en-US">
                <a:latin typeface="Times" panose="02020603050405020304" pitchFamily="18" charset="0"/>
              </a:rPr>
              <a:t>x86</a:t>
            </a:r>
          </a:p>
        </p:txBody>
      </p:sp>
      <p:sp>
        <p:nvSpPr>
          <p:cNvPr id="19461" name="AutoShape 5">
            <a:extLst>
              <a:ext uri="{FF2B5EF4-FFF2-40B4-BE49-F238E27FC236}">
                <a16:creationId xmlns:a16="http://schemas.microsoft.com/office/drawing/2014/main" id="{FA73C268-2097-4CA2-97B1-498E6E9CA431}"/>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9462" name="AutoShape 6">
            <a:extLst>
              <a:ext uri="{FF2B5EF4-FFF2-40B4-BE49-F238E27FC236}">
                <a16:creationId xmlns:a16="http://schemas.microsoft.com/office/drawing/2014/main" id="{E3FC23E1-3A03-41A4-A749-F869EE0F3EA0}"/>
              </a:ext>
            </a:extLst>
          </p:cNvPr>
          <p:cNvSpPr>
            <a:spLocks noChangeArrowheads="1"/>
          </p:cNvSpPr>
          <p:nvPr/>
        </p:nvSpPr>
        <p:spPr bwMode="auto">
          <a:xfrm>
            <a:off x="5410200" y="4114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p:txBody>
      </p:sp>
      <p:sp>
        <p:nvSpPr>
          <p:cNvPr id="19463" name="Text Box 7">
            <a:extLst>
              <a:ext uri="{FF2B5EF4-FFF2-40B4-BE49-F238E27FC236}">
                <a16:creationId xmlns:a16="http://schemas.microsoft.com/office/drawing/2014/main" id="{8AEC239A-C28B-4B84-AEB3-EEA7EB39405B}"/>
              </a:ext>
            </a:extLst>
          </p:cNvPr>
          <p:cNvSpPr txBox="1">
            <a:spLocks noChangeArrowheads="1"/>
          </p:cNvSpPr>
          <p:nvPr/>
        </p:nvSpPr>
        <p:spPr bwMode="auto">
          <a:xfrm>
            <a:off x="4114800" y="3657600"/>
            <a:ext cx="601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a:latin typeface="Times" panose="02020603050405020304" pitchFamily="18" charset="0"/>
                <a:sym typeface="Symbol" panose="05050102010706020507" pitchFamily="18" charset="2"/>
              </a:rPr>
              <a:t></a:t>
            </a:r>
            <a:endParaRPr lang="en-US" altLang="en-US">
              <a:latin typeface="Times" panose="02020603050405020304" pitchFamily="18" charset="0"/>
            </a:endParaRPr>
          </a:p>
        </p:txBody>
      </p:sp>
      <p:grpSp>
        <p:nvGrpSpPr>
          <p:cNvPr id="189448" name="Group 8">
            <a:extLst>
              <a:ext uri="{FF2B5EF4-FFF2-40B4-BE49-F238E27FC236}">
                <a16:creationId xmlns:a16="http://schemas.microsoft.com/office/drawing/2014/main" id="{BF63E791-30B4-4BFE-8F7F-E58B65A8D125}"/>
              </a:ext>
            </a:extLst>
          </p:cNvPr>
          <p:cNvGrpSpPr>
            <a:grpSpLocks/>
          </p:cNvGrpSpPr>
          <p:nvPr/>
        </p:nvGrpSpPr>
        <p:grpSpPr bwMode="auto">
          <a:xfrm>
            <a:off x="1981200" y="3124200"/>
            <a:ext cx="4724400" cy="1066800"/>
            <a:chOff x="1248" y="1968"/>
            <a:chExt cx="2976" cy="672"/>
          </a:xfrm>
        </p:grpSpPr>
        <p:grpSp>
          <p:nvGrpSpPr>
            <p:cNvPr id="19469" name="Group 9">
              <a:extLst>
                <a:ext uri="{FF2B5EF4-FFF2-40B4-BE49-F238E27FC236}">
                  <a16:creationId xmlns:a16="http://schemas.microsoft.com/office/drawing/2014/main" id="{57F425CF-E3FC-4537-B4C2-ACAE200E1E0F}"/>
                </a:ext>
              </a:extLst>
            </p:cNvPr>
            <p:cNvGrpSpPr>
              <a:grpSpLocks/>
            </p:cNvGrpSpPr>
            <p:nvPr/>
          </p:nvGrpSpPr>
          <p:grpSpPr bwMode="auto">
            <a:xfrm>
              <a:off x="1248" y="1968"/>
              <a:ext cx="1008" cy="529"/>
              <a:chOff x="1248" y="1968"/>
              <a:chExt cx="1008" cy="529"/>
            </a:xfrm>
          </p:grpSpPr>
          <p:sp>
            <p:nvSpPr>
              <p:cNvPr id="19477" name="Line 10">
                <a:extLst>
                  <a:ext uri="{FF2B5EF4-FFF2-40B4-BE49-F238E27FC236}">
                    <a16:creationId xmlns:a16="http://schemas.microsoft.com/office/drawing/2014/main" id="{26981B71-B415-4E79-BCD4-DB6C6F0F9666}"/>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8" name="Arc 11">
                <a:extLst>
                  <a:ext uri="{FF2B5EF4-FFF2-40B4-BE49-F238E27FC236}">
                    <a16:creationId xmlns:a16="http://schemas.microsoft.com/office/drawing/2014/main" id="{058B2360-2A8F-4265-A5B3-E9C51B7ED27C}"/>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9" name="Arc 12">
                <a:extLst>
                  <a:ext uri="{FF2B5EF4-FFF2-40B4-BE49-F238E27FC236}">
                    <a16:creationId xmlns:a16="http://schemas.microsoft.com/office/drawing/2014/main" id="{7457F665-B751-4790-B6C8-DE47ACFBAA0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0" name="Freeform 13">
                <a:extLst>
                  <a:ext uri="{FF2B5EF4-FFF2-40B4-BE49-F238E27FC236}">
                    <a16:creationId xmlns:a16="http://schemas.microsoft.com/office/drawing/2014/main" id="{B012473D-658B-4F5F-A55E-1F782F7F54C7}"/>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1" name="Text Box 14">
                <a:extLst>
                  <a:ext uri="{FF2B5EF4-FFF2-40B4-BE49-F238E27FC236}">
                    <a16:creationId xmlns:a16="http://schemas.microsoft.com/office/drawing/2014/main" id="{F199B9CD-014C-45C0-B645-F92AD40A1C1C}"/>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82" name="Text Box 15">
                <a:extLst>
                  <a:ext uri="{FF2B5EF4-FFF2-40B4-BE49-F238E27FC236}">
                    <a16:creationId xmlns:a16="http://schemas.microsoft.com/office/drawing/2014/main" id="{05123154-0F04-4C2C-B376-09AB1EACC5E5}"/>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19470" name="Group 16">
              <a:extLst>
                <a:ext uri="{FF2B5EF4-FFF2-40B4-BE49-F238E27FC236}">
                  <a16:creationId xmlns:a16="http://schemas.microsoft.com/office/drawing/2014/main" id="{C05B895F-0917-4F36-9CDC-8B9000BF720F}"/>
                </a:ext>
              </a:extLst>
            </p:cNvPr>
            <p:cNvGrpSpPr>
              <a:grpSpLocks/>
            </p:cNvGrpSpPr>
            <p:nvPr/>
          </p:nvGrpSpPr>
          <p:grpSpPr bwMode="auto">
            <a:xfrm>
              <a:off x="3216" y="2111"/>
              <a:ext cx="1008" cy="529"/>
              <a:chOff x="1248" y="1968"/>
              <a:chExt cx="1008" cy="529"/>
            </a:xfrm>
          </p:grpSpPr>
          <p:sp>
            <p:nvSpPr>
              <p:cNvPr id="19471" name="Line 17">
                <a:extLst>
                  <a:ext uri="{FF2B5EF4-FFF2-40B4-BE49-F238E27FC236}">
                    <a16:creationId xmlns:a16="http://schemas.microsoft.com/office/drawing/2014/main" id="{A4963B8D-F1EE-4DE8-8BEA-A6637C929B54}"/>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2" name="Arc 18">
                <a:extLst>
                  <a:ext uri="{FF2B5EF4-FFF2-40B4-BE49-F238E27FC236}">
                    <a16:creationId xmlns:a16="http://schemas.microsoft.com/office/drawing/2014/main" id="{E1CC77AB-2D2A-483C-A908-D990B1C1705B}"/>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3" name="Arc 19">
                <a:extLst>
                  <a:ext uri="{FF2B5EF4-FFF2-40B4-BE49-F238E27FC236}">
                    <a16:creationId xmlns:a16="http://schemas.microsoft.com/office/drawing/2014/main" id="{8C2FCF46-9A55-4BFC-8F09-1886499D9380}"/>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4" name="Freeform 20">
                <a:extLst>
                  <a:ext uri="{FF2B5EF4-FFF2-40B4-BE49-F238E27FC236}">
                    <a16:creationId xmlns:a16="http://schemas.microsoft.com/office/drawing/2014/main" id="{51F15A6E-BDA8-4775-87B8-D6403C72094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5" name="Text Box 21">
                <a:extLst>
                  <a:ext uri="{FF2B5EF4-FFF2-40B4-BE49-F238E27FC236}">
                    <a16:creationId xmlns:a16="http://schemas.microsoft.com/office/drawing/2014/main" id="{7512F946-1DF2-41AF-900C-96A4C2B87FDE}"/>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76" name="Text Box 22">
                <a:extLst>
                  <a:ext uri="{FF2B5EF4-FFF2-40B4-BE49-F238E27FC236}">
                    <a16:creationId xmlns:a16="http://schemas.microsoft.com/office/drawing/2014/main" id="{0D0111BB-7349-481F-9B64-08AA3BA96C0D}"/>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
        <p:nvSpPr>
          <p:cNvPr id="19465" name="Oval 23">
            <a:extLst>
              <a:ext uri="{FF2B5EF4-FFF2-40B4-BE49-F238E27FC236}">
                <a16:creationId xmlns:a16="http://schemas.microsoft.com/office/drawing/2014/main" id="{6B44C651-463E-45DD-8B69-2CF26C7426F7}"/>
              </a:ext>
            </a:extLst>
          </p:cNvPr>
          <p:cNvSpPr>
            <a:spLocks noChangeArrowheads="1"/>
          </p:cNvSpPr>
          <p:nvPr/>
        </p:nvSpPr>
        <p:spPr bwMode="auto">
          <a:xfrm>
            <a:off x="3962400" y="3886200"/>
            <a:ext cx="914400" cy="609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6" name="Line 24">
            <a:extLst>
              <a:ext uri="{FF2B5EF4-FFF2-40B4-BE49-F238E27FC236}">
                <a16:creationId xmlns:a16="http://schemas.microsoft.com/office/drawing/2014/main" id="{47D09857-01EA-4575-9C6A-C63A44A880A7}"/>
              </a:ext>
            </a:extLst>
          </p:cNvPr>
          <p:cNvSpPr>
            <a:spLocks noChangeShapeType="1"/>
          </p:cNvSpPr>
          <p:nvPr/>
        </p:nvSpPr>
        <p:spPr bwMode="auto">
          <a:xfrm>
            <a:off x="4648200" y="4419600"/>
            <a:ext cx="381000" cy="685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7" name="Text Box 25">
            <a:extLst>
              <a:ext uri="{FF2B5EF4-FFF2-40B4-BE49-F238E27FC236}">
                <a16:creationId xmlns:a16="http://schemas.microsoft.com/office/drawing/2014/main" id="{A0AA51FC-0699-4741-A38F-964A7159D66B}"/>
              </a:ext>
            </a:extLst>
          </p:cNvPr>
          <p:cNvSpPr txBox="1">
            <a:spLocks noChangeArrowheads="1"/>
          </p:cNvSpPr>
          <p:nvPr/>
        </p:nvSpPr>
        <p:spPr bwMode="auto">
          <a:xfrm>
            <a:off x="4953000" y="5029200"/>
            <a:ext cx="3014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Functional equivalence</a:t>
            </a:r>
          </a:p>
        </p:txBody>
      </p:sp>
      <p:sp>
        <p:nvSpPr>
          <p:cNvPr id="19468" name="Text Box 26">
            <a:extLst>
              <a:ext uri="{FF2B5EF4-FFF2-40B4-BE49-F238E27FC236}">
                <a16:creationId xmlns:a16="http://schemas.microsoft.com/office/drawing/2014/main" id="{B1ED5927-FE04-4176-A22E-7AEC5E3AC076}"/>
              </a:ext>
            </a:extLst>
          </p:cNvPr>
          <p:cNvSpPr txBox="1">
            <a:spLocks noChangeArrowheads="1"/>
          </p:cNvSpPr>
          <p:nvPr/>
        </p:nvSpPr>
        <p:spPr bwMode="auto">
          <a:xfrm>
            <a:off x="228600" y="54864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Note:</a:t>
            </a:r>
            <a:r>
              <a:rPr lang="en-US" altLang="en-US">
                <a:latin typeface="Times" panose="02020603050405020304" pitchFamily="18" charset="0"/>
              </a:rPr>
              <a:t> we don’t have to implement Ultima emulator in x86; we can use a high-level language and compile it.</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500" fill="hold"/>
                                        <p:tgtEl>
                                          <p:spTgt spid="189448"/>
                                        </p:tgtEl>
                                        <p:attrNameLst>
                                          <p:attrName>ppt_x</p:attrName>
                                        </p:attrNameLst>
                                      </p:cBhvr>
                                      <p:tavLst>
                                        <p:tav tm="0">
                                          <p:val>
                                            <p:strVal val="#ppt_x"/>
                                          </p:val>
                                        </p:tav>
                                        <p:tav tm="100000">
                                          <p:val>
                                            <p:strVal val="#ppt_x"/>
                                          </p:val>
                                        </p:tav>
                                      </p:tavLst>
                                    </p:anim>
                                    <p:anim calcmode="lin" valueType="num">
                                      <p:cBhvr additive="base">
                                        <p:cTn id="8" dur="500" fill="hold"/>
                                        <p:tgtEl>
                                          <p:spTgt spid="1894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2948942-1F11-4D72-BDF8-DFB5B0FEE169}"/>
              </a:ext>
            </a:extLst>
          </p:cNvPr>
          <p:cNvSpPr>
            <a:spLocks noGrp="1" noChangeArrowheads="1"/>
          </p:cNvSpPr>
          <p:nvPr>
            <p:ph type="title"/>
          </p:nvPr>
        </p:nvSpPr>
        <p:spPr/>
        <p:txBody>
          <a:bodyPr/>
          <a:lstStyle/>
          <a:p>
            <a:pPr eaLnBrk="1" hangingPunct="1"/>
            <a:r>
              <a:rPr lang="en-GB" altLang="en-US"/>
              <a:t>Today’s lecture</a:t>
            </a:r>
          </a:p>
        </p:txBody>
      </p:sp>
      <p:sp>
        <p:nvSpPr>
          <p:cNvPr id="4099" name="Rectangle 3">
            <a:extLst>
              <a:ext uri="{FF2B5EF4-FFF2-40B4-BE49-F238E27FC236}">
                <a16:creationId xmlns:a16="http://schemas.microsoft.com/office/drawing/2014/main" id="{544537AF-370D-4C16-96D2-4088678C47D1}"/>
              </a:ext>
            </a:extLst>
          </p:cNvPr>
          <p:cNvSpPr>
            <a:spLocks noGrp="1" noChangeArrowheads="1"/>
          </p:cNvSpPr>
          <p:nvPr>
            <p:ph type="body" idx="1"/>
          </p:nvPr>
        </p:nvSpPr>
        <p:spPr/>
        <p:txBody>
          <a:bodyPr/>
          <a:lstStyle/>
          <a:p>
            <a:pPr eaLnBrk="1" hangingPunct="1"/>
            <a:r>
              <a:rPr lang="en-GB" altLang="en-US" dirty="0"/>
              <a:t>Treating compilers and interpreters as black-boxes</a:t>
            </a:r>
          </a:p>
          <a:p>
            <a:pPr eaLnBrk="1" hangingPunct="1"/>
            <a:r>
              <a:rPr lang="en-GB" altLang="en-US" dirty="0"/>
              <a:t>Tombstone diagrams (T-diagrams)</a:t>
            </a:r>
          </a:p>
          <a:p>
            <a:pPr eaLnBrk="1" hangingPunct="1"/>
            <a:r>
              <a:rPr lang="en-US" altLang="en-US" dirty="0"/>
              <a:t>Key reference: Jay </a:t>
            </a:r>
            <a:r>
              <a:rPr lang="en-US" altLang="en-US" dirty="0" err="1"/>
              <a:t>Earley</a:t>
            </a:r>
            <a:r>
              <a:rPr lang="en-US" altLang="en-US" dirty="0"/>
              <a:t> and Howard Sturgis.  “A Formalism for Translator Interactions.” Communications of the ACM, 607-617, 13, 10 (October 1970).</a:t>
            </a:r>
          </a:p>
          <a:p>
            <a:pPr eaLnBrk="1" hangingPunct="1"/>
            <a:r>
              <a:rPr lang="en-US" altLang="en-US" dirty="0"/>
              <a:t>Chapter 2 of [W] (“Language Processors”)</a:t>
            </a:r>
          </a:p>
          <a:p>
            <a:pPr eaLnBrk="1" hangingPunct="1"/>
            <a:r>
              <a:rPr lang="en-US" altLang="en-US" dirty="0"/>
              <a:t>Alternative presentation in Ch.13 [M10].</a:t>
            </a:r>
          </a:p>
          <a:p>
            <a:pPr eaLnBrk="1" hangingPunct="1"/>
            <a:r>
              <a:rPr lang="en-US" altLang="en-US" dirty="0"/>
              <a:t>T-diagrams are also called Bratman diagrams.</a:t>
            </a:r>
          </a:p>
          <a:p>
            <a:pPr lvl="1" eaLnBrk="1" hangingPunct="1"/>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0837F8-8C5D-4E52-BA08-58AB7507BAC3}"/>
              </a:ext>
            </a:extLst>
          </p:cNvPr>
          <p:cNvSpPr>
            <a:spLocks noGrp="1" noChangeArrowheads="1"/>
          </p:cNvSpPr>
          <p:nvPr>
            <p:ph type="title"/>
          </p:nvPr>
        </p:nvSpPr>
        <p:spPr/>
        <p:txBody>
          <a:bodyPr/>
          <a:lstStyle/>
          <a:p>
            <a:pPr eaLnBrk="1" hangingPunct="1"/>
            <a:r>
              <a:rPr lang="en-US" altLang="en-US"/>
              <a:t>Interpretive Compilers</a:t>
            </a:r>
          </a:p>
        </p:txBody>
      </p:sp>
      <p:sp>
        <p:nvSpPr>
          <p:cNvPr id="20483" name="Text Box 3">
            <a:extLst>
              <a:ext uri="{FF2B5EF4-FFF2-40B4-BE49-F238E27FC236}">
                <a16:creationId xmlns:a16="http://schemas.microsoft.com/office/drawing/2014/main" id="{5D7D2B55-431A-4FAF-98EE-2AF530801E93}"/>
              </a:ext>
            </a:extLst>
          </p:cNvPr>
          <p:cNvSpPr txBox="1">
            <a:spLocks noChangeArrowheads="1"/>
          </p:cNvSpPr>
          <p:nvPr/>
        </p:nvSpPr>
        <p:spPr bwMode="auto">
          <a:xfrm>
            <a:off x="381000" y="974725"/>
            <a:ext cx="8534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509588" indent="-395288"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Why?</a:t>
            </a:r>
          </a:p>
          <a:p>
            <a:r>
              <a:rPr lang="en-US" altLang="en-US">
                <a:latin typeface="Times" panose="02020603050405020304" pitchFamily="18" charset="0"/>
              </a:rPr>
              <a:t>A tradeoff between fast(er) compilation and a reasonable runtime performance.</a:t>
            </a:r>
          </a:p>
          <a:p>
            <a:endParaRPr lang="en-US" altLang="en-US" b="1">
              <a:latin typeface="Times" panose="02020603050405020304" pitchFamily="18" charset="0"/>
            </a:endParaRPr>
          </a:p>
          <a:p>
            <a:r>
              <a:rPr lang="en-US" altLang="en-US" b="1">
                <a:latin typeface="Times" panose="02020603050405020304" pitchFamily="18" charset="0"/>
              </a:rPr>
              <a:t>How?</a:t>
            </a:r>
          </a:p>
          <a:p>
            <a:r>
              <a:rPr lang="en-US" altLang="en-US">
                <a:latin typeface="Times" panose="02020603050405020304" pitchFamily="18" charset="0"/>
              </a:rPr>
              <a:t>Use an “intermediate language”</a:t>
            </a:r>
          </a:p>
          <a:p>
            <a:pPr lvl="1">
              <a:buFontTx/>
              <a:buChar char="•"/>
            </a:pPr>
            <a:r>
              <a:rPr lang="en-US" altLang="en-US">
                <a:latin typeface="Times" panose="02020603050405020304" pitchFamily="18" charset="0"/>
              </a:rPr>
              <a:t>more high-level than machine code =&gt; easier to compile to</a:t>
            </a:r>
          </a:p>
          <a:p>
            <a:pPr lvl="1">
              <a:buFontTx/>
              <a:buChar char="•"/>
            </a:pPr>
            <a:r>
              <a:rPr lang="en-US" altLang="en-US">
                <a:latin typeface="Times" panose="02020603050405020304" pitchFamily="18" charset="0"/>
              </a:rPr>
              <a:t>more low-level than source language =&gt; easy to implement as an interpreter</a:t>
            </a:r>
          </a:p>
          <a:p>
            <a:endParaRPr lang="en-US" altLang="en-US" b="1">
              <a:latin typeface="Times" panose="02020603050405020304" pitchFamily="18" charset="0"/>
            </a:endParaRPr>
          </a:p>
          <a:p>
            <a:r>
              <a:rPr lang="en-US" altLang="en-US" b="1">
                <a:latin typeface="Times" panose="02020603050405020304" pitchFamily="18" charset="0"/>
              </a:rPr>
              <a:t>Example: </a:t>
            </a:r>
            <a:r>
              <a:rPr lang="en-US" altLang="en-US">
                <a:latin typeface="Times" panose="02020603050405020304" pitchFamily="18" charset="0"/>
              </a:rPr>
              <a:t>A “Java Development Kit” for machine </a:t>
            </a:r>
            <a:r>
              <a:rPr lang="en-US" altLang="en-US" i="1">
                <a:latin typeface="Times" panose="02020603050405020304" pitchFamily="18" charset="0"/>
              </a:rPr>
              <a:t>M</a:t>
            </a:r>
            <a:endParaRPr lang="en-US" altLang="en-US" b="1">
              <a:latin typeface="Times" panose="02020603050405020304" pitchFamily="18" charset="0"/>
            </a:endParaRPr>
          </a:p>
        </p:txBody>
      </p:sp>
      <p:sp>
        <p:nvSpPr>
          <p:cNvPr id="20484" name="Freeform 4">
            <a:extLst>
              <a:ext uri="{FF2B5EF4-FFF2-40B4-BE49-F238E27FC236}">
                <a16:creationId xmlns:a16="http://schemas.microsoft.com/office/drawing/2014/main" id="{99693E10-CAED-4611-93C5-606C0649227F}"/>
              </a:ext>
            </a:extLst>
          </p:cNvPr>
          <p:cNvSpPr>
            <a:spLocks/>
          </p:cNvSpPr>
          <p:nvPr/>
        </p:nvSpPr>
        <p:spPr bwMode="auto">
          <a:xfrm>
            <a:off x="1066800" y="5257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Text Box 5">
            <a:extLst>
              <a:ext uri="{FF2B5EF4-FFF2-40B4-BE49-F238E27FC236}">
                <a16:creationId xmlns:a16="http://schemas.microsoft.com/office/drawing/2014/main" id="{83B8DAD8-69AC-4EBA-92C5-2B91CEED8693}"/>
              </a:ext>
            </a:extLst>
          </p:cNvPr>
          <p:cNvSpPr txBox="1">
            <a:spLocks noChangeArrowheads="1"/>
          </p:cNvSpPr>
          <p:nvPr/>
        </p:nvSpPr>
        <p:spPr bwMode="auto">
          <a:xfrm>
            <a:off x="990600" y="5257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0486" name="Text Box 6">
            <a:extLst>
              <a:ext uri="{FF2B5EF4-FFF2-40B4-BE49-F238E27FC236}">
                <a16:creationId xmlns:a16="http://schemas.microsoft.com/office/drawing/2014/main" id="{7A6429D0-0F85-49EA-A38E-B1B8DBB2B56E}"/>
              </a:ext>
            </a:extLst>
          </p:cNvPr>
          <p:cNvSpPr txBox="1">
            <a:spLocks noChangeArrowheads="1"/>
          </p:cNvSpPr>
          <p:nvPr/>
        </p:nvSpPr>
        <p:spPr bwMode="auto">
          <a:xfrm>
            <a:off x="1295400" y="571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20487" name="Rectangle 7">
            <a:extLst>
              <a:ext uri="{FF2B5EF4-FFF2-40B4-BE49-F238E27FC236}">
                <a16:creationId xmlns:a16="http://schemas.microsoft.com/office/drawing/2014/main" id="{BD23FF8E-399B-4828-B10C-2FFD959011D7}"/>
              </a:ext>
            </a:extLst>
          </p:cNvPr>
          <p:cNvSpPr>
            <a:spLocks noChangeArrowheads="1"/>
          </p:cNvSpPr>
          <p:nvPr/>
        </p:nvSpPr>
        <p:spPr bwMode="auto">
          <a:xfrm>
            <a:off x="3886200" y="5334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f01-05">
            <a:extLst>
              <a:ext uri="{FF2B5EF4-FFF2-40B4-BE49-F238E27FC236}">
                <a16:creationId xmlns:a16="http://schemas.microsoft.com/office/drawing/2014/main" id="{79A81F04-1307-4EEC-92B6-2C7069F9A4E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990600"/>
            <a:ext cx="340677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Rectangle 3">
            <a:extLst>
              <a:ext uri="{FF2B5EF4-FFF2-40B4-BE49-F238E27FC236}">
                <a16:creationId xmlns:a16="http://schemas.microsoft.com/office/drawing/2014/main" id="{9D52BC19-73B2-4D6C-AC63-F1B29E48C268}"/>
              </a:ext>
            </a:extLst>
          </p:cNvPr>
          <p:cNvSpPr>
            <a:spLocks noGrp="1" noChangeArrowheads="1"/>
          </p:cNvSpPr>
          <p:nvPr>
            <p:ph type="title"/>
          </p:nvPr>
        </p:nvSpPr>
        <p:spPr>
          <a:xfrm>
            <a:off x="762000" y="228600"/>
            <a:ext cx="7772400" cy="838200"/>
          </a:xfrm>
        </p:spPr>
        <p:txBody>
          <a:bodyPr/>
          <a:lstStyle/>
          <a:p>
            <a:pPr eaLnBrk="1" hangingPunct="1"/>
            <a:r>
              <a:rPr lang="en-US" altLang="en-US" sz="3600"/>
              <a:t>Hybrid Compilation and Interpretation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01-02">
            <a:extLst>
              <a:ext uri="{FF2B5EF4-FFF2-40B4-BE49-F238E27FC236}">
                <a16:creationId xmlns:a16="http://schemas.microsoft.com/office/drawing/2014/main" id="{B0C5D5F8-DF05-4090-82BA-0ACB5613042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685800"/>
            <a:ext cx="7097713"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Oval 3">
            <a:extLst>
              <a:ext uri="{FF2B5EF4-FFF2-40B4-BE49-F238E27FC236}">
                <a16:creationId xmlns:a16="http://schemas.microsoft.com/office/drawing/2014/main" id="{CF15C6AC-4AC2-4FC7-91FB-384411E6E572}"/>
              </a:ext>
            </a:extLst>
          </p:cNvPr>
          <p:cNvSpPr>
            <a:spLocks noChangeArrowheads="1"/>
          </p:cNvSpPr>
          <p:nvPr/>
        </p:nvSpPr>
        <p:spPr bwMode="auto">
          <a:xfrm>
            <a:off x="1981200" y="2514600"/>
            <a:ext cx="2590800" cy="2286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a:extLst>
              <a:ext uri="{FF2B5EF4-FFF2-40B4-BE49-F238E27FC236}">
                <a16:creationId xmlns:a16="http://schemas.microsoft.com/office/drawing/2014/main" id="{BF3A0A1A-7E10-4D3C-B6E5-BF1F054DE040}"/>
              </a:ext>
            </a:extLst>
          </p:cNvPr>
          <p:cNvGrpSpPr>
            <a:grpSpLocks/>
          </p:cNvGrpSpPr>
          <p:nvPr/>
        </p:nvGrpSpPr>
        <p:grpSpPr bwMode="auto">
          <a:xfrm>
            <a:off x="3200400" y="2741613"/>
            <a:ext cx="1600200" cy="839787"/>
            <a:chOff x="1488" y="1776"/>
            <a:chExt cx="1008" cy="529"/>
          </a:xfrm>
        </p:grpSpPr>
        <p:sp>
          <p:nvSpPr>
            <p:cNvPr id="23585" name="Arc 3">
              <a:extLst>
                <a:ext uri="{FF2B5EF4-FFF2-40B4-BE49-F238E27FC236}">
                  <a16:creationId xmlns:a16="http://schemas.microsoft.com/office/drawing/2014/main" id="{913E5475-30B8-4247-ACF5-49FC2CC66CD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6" name="Arc 4">
              <a:extLst>
                <a:ext uri="{FF2B5EF4-FFF2-40B4-BE49-F238E27FC236}">
                  <a16:creationId xmlns:a16="http://schemas.microsoft.com/office/drawing/2014/main" id="{C0186DE9-1240-4A33-B322-B0489549D2EA}"/>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7" name="Text Box 5">
              <a:extLst>
                <a:ext uri="{FF2B5EF4-FFF2-40B4-BE49-F238E27FC236}">
                  <a16:creationId xmlns:a16="http://schemas.microsoft.com/office/drawing/2014/main" id="{9586203E-1E5F-402A-8A93-70FDABDECE08}"/>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23588" name="Freeform 6">
              <a:extLst>
                <a:ext uri="{FF2B5EF4-FFF2-40B4-BE49-F238E27FC236}">
                  <a16:creationId xmlns:a16="http://schemas.microsoft.com/office/drawing/2014/main" id="{197B02D4-A8CB-41B1-830A-5077BC46D8BC}"/>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9" name="Text Box 7">
              <a:extLst>
                <a:ext uri="{FF2B5EF4-FFF2-40B4-BE49-F238E27FC236}">
                  <a16:creationId xmlns:a16="http://schemas.microsoft.com/office/drawing/2014/main" id="{0B04DA9B-4069-46EC-BBBC-9BD08E999E7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90" name="Line 8">
              <a:extLst>
                <a:ext uri="{FF2B5EF4-FFF2-40B4-BE49-F238E27FC236}">
                  <a16:creationId xmlns:a16="http://schemas.microsoft.com/office/drawing/2014/main" id="{C5025585-0969-4125-B319-BE415E6A53E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3555" name="Group 9">
            <a:extLst>
              <a:ext uri="{FF2B5EF4-FFF2-40B4-BE49-F238E27FC236}">
                <a16:creationId xmlns:a16="http://schemas.microsoft.com/office/drawing/2014/main" id="{93178869-D36A-4423-B2E9-D6EB78101948}"/>
              </a:ext>
            </a:extLst>
          </p:cNvPr>
          <p:cNvGrpSpPr>
            <a:grpSpLocks/>
          </p:cNvGrpSpPr>
          <p:nvPr/>
        </p:nvGrpSpPr>
        <p:grpSpPr bwMode="auto">
          <a:xfrm>
            <a:off x="609600" y="2741613"/>
            <a:ext cx="1600200" cy="839787"/>
            <a:chOff x="1248" y="1968"/>
            <a:chExt cx="1008" cy="529"/>
          </a:xfrm>
        </p:grpSpPr>
        <p:sp>
          <p:nvSpPr>
            <p:cNvPr id="23579" name="Line 10">
              <a:extLst>
                <a:ext uri="{FF2B5EF4-FFF2-40B4-BE49-F238E27FC236}">
                  <a16:creationId xmlns:a16="http://schemas.microsoft.com/office/drawing/2014/main" id="{833356A2-FD7B-44EC-AF52-E0412E77257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0" name="Arc 11">
              <a:extLst>
                <a:ext uri="{FF2B5EF4-FFF2-40B4-BE49-F238E27FC236}">
                  <a16:creationId xmlns:a16="http://schemas.microsoft.com/office/drawing/2014/main" id="{2412E141-EE1F-46B6-9404-AF302CB30855}"/>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1" name="Arc 12">
              <a:extLst>
                <a:ext uri="{FF2B5EF4-FFF2-40B4-BE49-F238E27FC236}">
                  <a16:creationId xmlns:a16="http://schemas.microsoft.com/office/drawing/2014/main" id="{56FDD5EF-69BF-4731-BC62-F055E5DE9903}"/>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2" name="Freeform 13">
              <a:extLst>
                <a:ext uri="{FF2B5EF4-FFF2-40B4-BE49-F238E27FC236}">
                  <a16:creationId xmlns:a16="http://schemas.microsoft.com/office/drawing/2014/main" id="{ACA3C98E-69CC-4505-AEAC-FEAEDBE9E0D2}"/>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3" name="Text Box 14">
              <a:extLst>
                <a:ext uri="{FF2B5EF4-FFF2-40B4-BE49-F238E27FC236}">
                  <a16:creationId xmlns:a16="http://schemas.microsoft.com/office/drawing/2014/main" id="{76E637F2-A067-4536-9349-09C378FF801D}"/>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3584" name="Text Box 15">
              <a:extLst>
                <a:ext uri="{FF2B5EF4-FFF2-40B4-BE49-F238E27FC236}">
                  <a16:creationId xmlns:a16="http://schemas.microsoft.com/office/drawing/2014/main" id="{2D8976D5-82BB-4E2F-9B85-E03ED4344D87}"/>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56" name="Rectangle 16">
            <a:extLst>
              <a:ext uri="{FF2B5EF4-FFF2-40B4-BE49-F238E27FC236}">
                <a16:creationId xmlns:a16="http://schemas.microsoft.com/office/drawing/2014/main" id="{9A02CDE8-1A19-46FD-A205-B748D937F26F}"/>
              </a:ext>
            </a:extLst>
          </p:cNvPr>
          <p:cNvSpPr>
            <a:spLocks noGrp="1" noChangeArrowheads="1"/>
          </p:cNvSpPr>
          <p:nvPr>
            <p:ph type="title"/>
          </p:nvPr>
        </p:nvSpPr>
        <p:spPr/>
        <p:txBody>
          <a:bodyPr/>
          <a:lstStyle/>
          <a:p>
            <a:pPr eaLnBrk="1" hangingPunct="1"/>
            <a:r>
              <a:rPr lang="en-US" altLang="en-US"/>
              <a:t>Interpretive Compilers</a:t>
            </a:r>
          </a:p>
        </p:txBody>
      </p:sp>
      <p:sp>
        <p:nvSpPr>
          <p:cNvPr id="23557" name="Text Box 17">
            <a:extLst>
              <a:ext uri="{FF2B5EF4-FFF2-40B4-BE49-F238E27FC236}">
                <a16:creationId xmlns:a16="http://schemas.microsoft.com/office/drawing/2014/main" id="{404ADF45-4A40-46FD-9058-2EAE4A9516DB}"/>
              </a:ext>
            </a:extLst>
          </p:cNvPr>
          <p:cNvSpPr txBox="1">
            <a:spLocks noChangeArrowheads="1"/>
          </p:cNvSpPr>
          <p:nvPr/>
        </p:nvSpPr>
        <p:spPr bwMode="auto">
          <a:xfrm>
            <a:off x="762000" y="1219200"/>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Here is how we use our “Java Development Kit” to run a Java program </a:t>
            </a:r>
            <a:r>
              <a:rPr lang="en-US" altLang="en-US" i="1">
                <a:latin typeface="Times" panose="02020603050405020304" pitchFamily="18" charset="0"/>
              </a:rPr>
              <a:t>P</a:t>
            </a:r>
            <a:endParaRPr lang="en-US" altLang="en-US" b="1">
              <a:latin typeface="Times" panose="02020603050405020304" pitchFamily="18" charset="0"/>
            </a:endParaRPr>
          </a:p>
        </p:txBody>
      </p:sp>
      <p:grpSp>
        <p:nvGrpSpPr>
          <p:cNvPr id="23558" name="Group 18">
            <a:extLst>
              <a:ext uri="{FF2B5EF4-FFF2-40B4-BE49-F238E27FC236}">
                <a16:creationId xmlns:a16="http://schemas.microsoft.com/office/drawing/2014/main" id="{3187EC06-FB68-4821-A8FB-6B59F10E98DC}"/>
              </a:ext>
            </a:extLst>
          </p:cNvPr>
          <p:cNvGrpSpPr>
            <a:grpSpLocks/>
          </p:cNvGrpSpPr>
          <p:nvPr/>
        </p:nvGrpSpPr>
        <p:grpSpPr bwMode="auto">
          <a:xfrm>
            <a:off x="1828800" y="3048000"/>
            <a:ext cx="1752600" cy="914400"/>
            <a:chOff x="624" y="3312"/>
            <a:chExt cx="1104" cy="576"/>
          </a:xfrm>
        </p:grpSpPr>
        <p:sp>
          <p:nvSpPr>
            <p:cNvPr id="23576" name="Freeform 19">
              <a:extLst>
                <a:ext uri="{FF2B5EF4-FFF2-40B4-BE49-F238E27FC236}">
                  <a16:creationId xmlns:a16="http://schemas.microsoft.com/office/drawing/2014/main" id="{DA6680EF-0E82-4538-B594-C37E4E0824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Text Box 20">
              <a:extLst>
                <a:ext uri="{FF2B5EF4-FFF2-40B4-BE49-F238E27FC236}">
                  <a16:creationId xmlns:a16="http://schemas.microsoft.com/office/drawing/2014/main" id="{39300E66-C018-4439-95FC-F8EF0D100F7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3578" name="Text Box 21">
              <a:extLst>
                <a:ext uri="{FF2B5EF4-FFF2-40B4-BE49-F238E27FC236}">
                  <a16:creationId xmlns:a16="http://schemas.microsoft.com/office/drawing/2014/main" id="{7281CDF0-9A2F-4B45-97C6-BA8B9726F1A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3559" name="Rectangle 22">
            <a:extLst>
              <a:ext uri="{FF2B5EF4-FFF2-40B4-BE49-F238E27FC236}">
                <a16:creationId xmlns:a16="http://schemas.microsoft.com/office/drawing/2014/main" id="{36EC97D6-A243-4132-A50F-974C97AA32FC}"/>
              </a:ext>
            </a:extLst>
          </p:cNvPr>
          <p:cNvSpPr>
            <a:spLocks noChangeArrowheads="1"/>
          </p:cNvSpPr>
          <p:nvPr/>
        </p:nvSpPr>
        <p:spPr bwMode="auto">
          <a:xfrm>
            <a:off x="6477000" y="3505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3560" name="AutoShape 23">
            <a:extLst>
              <a:ext uri="{FF2B5EF4-FFF2-40B4-BE49-F238E27FC236}">
                <a16:creationId xmlns:a16="http://schemas.microsoft.com/office/drawing/2014/main" id="{CF2BA0E9-9D85-44B0-B634-9EC1BBAAD425}"/>
              </a:ext>
            </a:extLst>
          </p:cNvPr>
          <p:cNvSpPr>
            <a:spLocks noChangeArrowheads="1"/>
          </p:cNvSpPr>
          <p:nvPr/>
        </p:nvSpPr>
        <p:spPr bwMode="auto">
          <a:xfrm>
            <a:off x="2209800" y="3886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23561" name="AutoShape 24">
            <a:extLst>
              <a:ext uri="{FF2B5EF4-FFF2-40B4-BE49-F238E27FC236}">
                <a16:creationId xmlns:a16="http://schemas.microsoft.com/office/drawing/2014/main" id="{8A6576B4-CAF3-4A71-B938-1275AD27B6C3}"/>
              </a:ext>
            </a:extLst>
          </p:cNvPr>
          <p:cNvSpPr>
            <a:spLocks noChangeArrowheads="1"/>
          </p:cNvSpPr>
          <p:nvPr/>
        </p:nvSpPr>
        <p:spPr bwMode="auto">
          <a:xfrm>
            <a:off x="4876800" y="3352800"/>
            <a:ext cx="990600" cy="304800"/>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3562" name="Group 25">
            <a:extLst>
              <a:ext uri="{FF2B5EF4-FFF2-40B4-BE49-F238E27FC236}">
                <a16:creationId xmlns:a16="http://schemas.microsoft.com/office/drawing/2014/main" id="{34CC51D6-CF50-480E-A9BE-6CC82BDEC7CF}"/>
              </a:ext>
            </a:extLst>
          </p:cNvPr>
          <p:cNvGrpSpPr>
            <a:grpSpLocks/>
          </p:cNvGrpSpPr>
          <p:nvPr/>
        </p:nvGrpSpPr>
        <p:grpSpPr bwMode="auto">
          <a:xfrm>
            <a:off x="6172200" y="2743200"/>
            <a:ext cx="1600200" cy="839788"/>
            <a:chOff x="864" y="3071"/>
            <a:chExt cx="1008" cy="529"/>
          </a:xfrm>
        </p:grpSpPr>
        <p:sp>
          <p:nvSpPr>
            <p:cNvPr id="23570" name="Line 26">
              <a:extLst>
                <a:ext uri="{FF2B5EF4-FFF2-40B4-BE49-F238E27FC236}">
                  <a16:creationId xmlns:a16="http://schemas.microsoft.com/office/drawing/2014/main" id="{D16DAF17-A8DD-411F-B243-B53FE63C5278}"/>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Arc 27">
              <a:extLst>
                <a:ext uri="{FF2B5EF4-FFF2-40B4-BE49-F238E27FC236}">
                  <a16:creationId xmlns:a16="http://schemas.microsoft.com/office/drawing/2014/main" id="{A4558E91-1AFC-4817-AAA9-0D0E79B37609}"/>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Arc 28">
              <a:extLst>
                <a:ext uri="{FF2B5EF4-FFF2-40B4-BE49-F238E27FC236}">
                  <a16:creationId xmlns:a16="http://schemas.microsoft.com/office/drawing/2014/main" id="{DB61D650-6B1F-436A-B8BF-CC77C89D7302}"/>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Freeform 29">
              <a:extLst>
                <a:ext uri="{FF2B5EF4-FFF2-40B4-BE49-F238E27FC236}">
                  <a16:creationId xmlns:a16="http://schemas.microsoft.com/office/drawing/2014/main" id="{A42D35C2-AFC1-422A-BED9-506DA40B491A}"/>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Text Box 30">
              <a:extLst>
                <a:ext uri="{FF2B5EF4-FFF2-40B4-BE49-F238E27FC236}">
                  <a16:creationId xmlns:a16="http://schemas.microsoft.com/office/drawing/2014/main" id="{E00A9767-DCA3-4CB0-95F1-41D9C96B8D4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75" name="Text Box 31">
              <a:extLst>
                <a:ext uri="{FF2B5EF4-FFF2-40B4-BE49-F238E27FC236}">
                  <a16:creationId xmlns:a16="http://schemas.microsoft.com/office/drawing/2014/main" id="{DCFE4CE7-0538-44B6-88F1-2B367006BD95}"/>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63" name="AutoShape 32">
            <a:extLst>
              <a:ext uri="{FF2B5EF4-FFF2-40B4-BE49-F238E27FC236}">
                <a16:creationId xmlns:a16="http://schemas.microsoft.com/office/drawing/2014/main" id="{184B7E41-33F8-49E0-842E-792F2D09FEA5}"/>
              </a:ext>
            </a:extLst>
          </p:cNvPr>
          <p:cNvSpPr>
            <a:spLocks noChangeArrowheads="1"/>
          </p:cNvSpPr>
          <p:nvPr/>
        </p:nvSpPr>
        <p:spPr bwMode="auto">
          <a:xfrm>
            <a:off x="6477000" y="4191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195617" name="Group 33">
            <a:extLst>
              <a:ext uri="{FF2B5EF4-FFF2-40B4-BE49-F238E27FC236}">
                <a16:creationId xmlns:a16="http://schemas.microsoft.com/office/drawing/2014/main" id="{FF05D000-D813-4BD5-94F5-0BA1EA5500E0}"/>
              </a:ext>
            </a:extLst>
          </p:cNvPr>
          <p:cNvGrpSpPr>
            <a:grpSpLocks/>
          </p:cNvGrpSpPr>
          <p:nvPr/>
        </p:nvGrpSpPr>
        <p:grpSpPr bwMode="auto">
          <a:xfrm>
            <a:off x="684213" y="3746500"/>
            <a:ext cx="1366837" cy="817563"/>
            <a:chOff x="431" y="2024"/>
            <a:chExt cx="861" cy="515"/>
          </a:xfrm>
        </p:grpSpPr>
        <p:sp>
          <p:nvSpPr>
            <p:cNvPr id="23568" name="Text Box 34">
              <a:extLst>
                <a:ext uri="{FF2B5EF4-FFF2-40B4-BE49-F238E27FC236}">
                  <a16:creationId xmlns:a16="http://schemas.microsoft.com/office/drawing/2014/main" id="{9A235115-CF1F-47C7-B452-8C89CFA61041}"/>
                </a:ext>
              </a:extLst>
            </p:cNvPr>
            <p:cNvSpPr txBox="1">
              <a:spLocks noChangeArrowheads="1"/>
            </p:cNvSpPr>
            <p:nvPr/>
          </p:nvSpPr>
          <p:spPr bwMode="auto">
            <a:xfrm>
              <a:off x="431" y="2251"/>
              <a:ext cx="5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javac</a:t>
              </a:r>
            </a:p>
          </p:txBody>
        </p:sp>
        <p:sp>
          <p:nvSpPr>
            <p:cNvPr id="23569" name="Line 35">
              <a:extLst>
                <a:ext uri="{FF2B5EF4-FFF2-40B4-BE49-F238E27FC236}">
                  <a16:creationId xmlns:a16="http://schemas.microsoft.com/office/drawing/2014/main" id="{7C7FF6AA-C99D-4502-A0D2-4FF99EF1B33E}"/>
                </a:ext>
              </a:extLst>
            </p:cNvPr>
            <p:cNvSpPr>
              <a:spLocks noChangeShapeType="1"/>
            </p:cNvSpPr>
            <p:nvPr/>
          </p:nvSpPr>
          <p:spPr bwMode="auto">
            <a:xfrm flipV="1">
              <a:off x="884" y="2024"/>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5620" name="Group 36">
            <a:extLst>
              <a:ext uri="{FF2B5EF4-FFF2-40B4-BE49-F238E27FC236}">
                <a16:creationId xmlns:a16="http://schemas.microsoft.com/office/drawing/2014/main" id="{9FEDA32F-54A4-4DD7-AA0F-8E9701BF0353}"/>
              </a:ext>
            </a:extLst>
          </p:cNvPr>
          <p:cNvGrpSpPr>
            <a:grpSpLocks/>
          </p:cNvGrpSpPr>
          <p:nvPr/>
        </p:nvGrpSpPr>
        <p:grpSpPr bwMode="auto">
          <a:xfrm>
            <a:off x="4984750" y="3890963"/>
            <a:ext cx="1316038" cy="693737"/>
            <a:chOff x="3140" y="2115"/>
            <a:chExt cx="829" cy="437"/>
          </a:xfrm>
        </p:grpSpPr>
        <p:sp>
          <p:nvSpPr>
            <p:cNvPr id="23566" name="Text Box 37">
              <a:extLst>
                <a:ext uri="{FF2B5EF4-FFF2-40B4-BE49-F238E27FC236}">
                  <a16:creationId xmlns:a16="http://schemas.microsoft.com/office/drawing/2014/main" id="{DA722EDF-EBF6-43F7-89F7-32BC13B09250}"/>
                </a:ext>
              </a:extLst>
            </p:cNvPr>
            <p:cNvSpPr txBox="1">
              <a:spLocks noChangeArrowheads="1"/>
            </p:cNvSpPr>
            <p:nvPr/>
          </p:nvSpPr>
          <p:spPr bwMode="auto">
            <a:xfrm>
              <a:off x="3140" y="2264"/>
              <a:ext cx="4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a:t>
              </a:r>
            </a:p>
          </p:txBody>
        </p:sp>
        <p:sp>
          <p:nvSpPr>
            <p:cNvPr id="23567" name="Line 38">
              <a:extLst>
                <a:ext uri="{FF2B5EF4-FFF2-40B4-BE49-F238E27FC236}">
                  <a16:creationId xmlns:a16="http://schemas.microsoft.com/office/drawing/2014/main" id="{6771334F-6E66-4926-9B6B-1B502BE9D83E}"/>
                </a:ext>
              </a:extLst>
            </p:cNvPr>
            <p:cNvSpPr>
              <a:spLocks noChangeShapeType="1"/>
            </p:cNvSpPr>
            <p:nvPr/>
          </p:nvSpPr>
          <p:spPr bwMode="auto">
            <a:xfrm flipV="1">
              <a:off x="3606" y="2115"/>
              <a:ext cx="363"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56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5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F94600D-E1FE-41CA-9923-CCECCBD683D2}"/>
              </a:ext>
            </a:extLst>
          </p:cNvPr>
          <p:cNvSpPr>
            <a:spLocks noGrp="1" noChangeArrowheads="1"/>
          </p:cNvSpPr>
          <p:nvPr>
            <p:ph type="title"/>
          </p:nvPr>
        </p:nvSpPr>
        <p:spPr/>
        <p:txBody>
          <a:bodyPr/>
          <a:lstStyle/>
          <a:p>
            <a:pPr eaLnBrk="1" hangingPunct="1"/>
            <a:r>
              <a:rPr lang="en-US" altLang="en-US"/>
              <a:t>Portable Compilers</a:t>
            </a:r>
          </a:p>
        </p:txBody>
      </p:sp>
      <p:sp>
        <p:nvSpPr>
          <p:cNvPr id="24579" name="Text Box 3">
            <a:extLst>
              <a:ext uri="{FF2B5EF4-FFF2-40B4-BE49-F238E27FC236}">
                <a16:creationId xmlns:a16="http://schemas.microsoft.com/office/drawing/2014/main" id="{97F0050C-F2E3-4CE5-9CB7-625F0A57D6B1}"/>
              </a:ext>
            </a:extLst>
          </p:cNvPr>
          <p:cNvSpPr txBox="1">
            <a:spLocks noChangeArrowheads="1"/>
          </p:cNvSpPr>
          <p:nvPr/>
        </p:nvSpPr>
        <p:spPr bwMode="auto">
          <a:xfrm>
            <a:off x="1365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Two different “Java Development Kits”</a:t>
            </a:r>
            <a:endParaRPr lang="en-US" altLang="en-US" b="1">
              <a:latin typeface="Times" panose="02020603050405020304" pitchFamily="18" charset="0"/>
            </a:endParaRPr>
          </a:p>
        </p:txBody>
      </p:sp>
      <p:grpSp>
        <p:nvGrpSpPr>
          <p:cNvPr id="24580" name="Group 4">
            <a:extLst>
              <a:ext uri="{FF2B5EF4-FFF2-40B4-BE49-F238E27FC236}">
                <a16:creationId xmlns:a16="http://schemas.microsoft.com/office/drawing/2014/main" id="{085A6F7F-4148-4633-A58F-F8F1489D09FE}"/>
              </a:ext>
            </a:extLst>
          </p:cNvPr>
          <p:cNvGrpSpPr>
            <a:grpSpLocks/>
          </p:cNvGrpSpPr>
          <p:nvPr/>
        </p:nvGrpSpPr>
        <p:grpSpPr bwMode="auto">
          <a:xfrm>
            <a:off x="1524000" y="3505200"/>
            <a:ext cx="1752600" cy="914400"/>
            <a:chOff x="624" y="3312"/>
            <a:chExt cx="1104" cy="576"/>
          </a:xfrm>
        </p:grpSpPr>
        <p:sp>
          <p:nvSpPr>
            <p:cNvPr id="24590" name="Freeform 5">
              <a:extLst>
                <a:ext uri="{FF2B5EF4-FFF2-40B4-BE49-F238E27FC236}">
                  <a16:creationId xmlns:a16="http://schemas.microsoft.com/office/drawing/2014/main" id="{303AF7FB-6DF4-4CA3-B055-05FABBC762B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Text Box 6">
              <a:extLst>
                <a:ext uri="{FF2B5EF4-FFF2-40B4-BE49-F238E27FC236}">
                  <a16:creationId xmlns:a16="http://schemas.microsoft.com/office/drawing/2014/main" id="{74EF1C0D-E169-4FE5-98A5-4CF0B776387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92" name="Text Box 7">
              <a:extLst>
                <a:ext uri="{FF2B5EF4-FFF2-40B4-BE49-F238E27FC236}">
                  <a16:creationId xmlns:a16="http://schemas.microsoft.com/office/drawing/2014/main" id="{56C1CDE7-BDCA-424B-AEB7-61BDB529B21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4581" name="Rectangle 8">
            <a:extLst>
              <a:ext uri="{FF2B5EF4-FFF2-40B4-BE49-F238E27FC236}">
                <a16:creationId xmlns:a16="http://schemas.microsoft.com/office/drawing/2014/main" id="{BAC4AECB-7B1C-4585-AD54-D72DC6AB4465}"/>
              </a:ext>
            </a:extLst>
          </p:cNvPr>
          <p:cNvSpPr>
            <a:spLocks noChangeArrowheads="1"/>
          </p:cNvSpPr>
          <p:nvPr/>
        </p:nvSpPr>
        <p:spPr bwMode="auto">
          <a:xfrm>
            <a:off x="3962400" y="3581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2" name="Text Box 9">
            <a:extLst>
              <a:ext uri="{FF2B5EF4-FFF2-40B4-BE49-F238E27FC236}">
                <a16:creationId xmlns:a16="http://schemas.microsoft.com/office/drawing/2014/main" id="{D09B694C-BB83-42D0-AFCC-11A175FA0F85}"/>
              </a:ext>
            </a:extLst>
          </p:cNvPr>
          <p:cNvSpPr txBox="1">
            <a:spLocks noChangeArrowheads="1"/>
          </p:cNvSpPr>
          <p:nvPr/>
        </p:nvSpPr>
        <p:spPr bwMode="auto">
          <a:xfrm>
            <a:off x="517525" y="3108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2:</a:t>
            </a:r>
          </a:p>
        </p:txBody>
      </p:sp>
      <p:grpSp>
        <p:nvGrpSpPr>
          <p:cNvPr id="24583" name="Group 10">
            <a:extLst>
              <a:ext uri="{FF2B5EF4-FFF2-40B4-BE49-F238E27FC236}">
                <a16:creationId xmlns:a16="http://schemas.microsoft.com/office/drawing/2014/main" id="{A4284973-D43D-4E32-83D9-2BAB0BEE857E}"/>
              </a:ext>
            </a:extLst>
          </p:cNvPr>
          <p:cNvGrpSpPr>
            <a:grpSpLocks/>
          </p:cNvGrpSpPr>
          <p:nvPr/>
        </p:nvGrpSpPr>
        <p:grpSpPr bwMode="auto">
          <a:xfrm>
            <a:off x="1539875" y="1981200"/>
            <a:ext cx="1752600" cy="914400"/>
            <a:chOff x="624" y="3312"/>
            <a:chExt cx="1104" cy="576"/>
          </a:xfrm>
        </p:grpSpPr>
        <p:sp>
          <p:nvSpPr>
            <p:cNvPr id="24587" name="Freeform 11">
              <a:extLst>
                <a:ext uri="{FF2B5EF4-FFF2-40B4-BE49-F238E27FC236}">
                  <a16:creationId xmlns:a16="http://schemas.microsoft.com/office/drawing/2014/main" id="{43857A1C-8150-4395-B753-C6CE705BBC6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2">
              <a:extLst>
                <a:ext uri="{FF2B5EF4-FFF2-40B4-BE49-F238E27FC236}">
                  <a16:creationId xmlns:a16="http://schemas.microsoft.com/office/drawing/2014/main" id="{90FBD80A-6819-49BC-91FC-A52EC930164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89" name="Text Box 13">
              <a:extLst>
                <a:ext uri="{FF2B5EF4-FFF2-40B4-BE49-F238E27FC236}">
                  <a16:creationId xmlns:a16="http://schemas.microsoft.com/office/drawing/2014/main" id="{1621282F-400B-4E2D-9CA5-19AD2BF323D3}"/>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4584" name="Rectangle 14">
            <a:extLst>
              <a:ext uri="{FF2B5EF4-FFF2-40B4-BE49-F238E27FC236}">
                <a16:creationId xmlns:a16="http://schemas.microsoft.com/office/drawing/2014/main" id="{32B9F709-D029-4785-BDB2-12FE1F8D2506}"/>
              </a:ext>
            </a:extLst>
          </p:cNvPr>
          <p:cNvSpPr>
            <a:spLocks noChangeArrowheads="1"/>
          </p:cNvSpPr>
          <p:nvPr/>
        </p:nvSpPr>
        <p:spPr bwMode="auto">
          <a:xfrm>
            <a:off x="3978275" y="2057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5" name="Text Box 15">
            <a:extLst>
              <a:ext uri="{FF2B5EF4-FFF2-40B4-BE49-F238E27FC236}">
                <a16:creationId xmlns:a16="http://schemas.microsoft.com/office/drawing/2014/main" id="{D9E6FEF0-2A21-422D-AF5E-1AB27FBBD0FB}"/>
              </a:ext>
            </a:extLst>
          </p:cNvPr>
          <p:cNvSpPr txBox="1">
            <a:spLocks noChangeArrowheads="1"/>
          </p:cNvSpPr>
          <p:nvPr/>
        </p:nvSpPr>
        <p:spPr bwMode="auto">
          <a:xfrm>
            <a:off x="533400" y="1584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1:</a:t>
            </a:r>
          </a:p>
        </p:txBody>
      </p:sp>
      <p:sp>
        <p:nvSpPr>
          <p:cNvPr id="24586" name="Text Box 16">
            <a:extLst>
              <a:ext uri="{FF2B5EF4-FFF2-40B4-BE49-F238E27FC236}">
                <a16:creationId xmlns:a16="http://schemas.microsoft.com/office/drawing/2014/main" id="{41C3FB4B-B87C-4122-BED9-B3BF3FEE40D5}"/>
              </a:ext>
            </a:extLst>
          </p:cNvPr>
          <p:cNvSpPr txBox="1">
            <a:spLocks noChangeArrowheads="1"/>
          </p:cNvSpPr>
          <p:nvPr/>
        </p:nvSpPr>
        <p:spPr bwMode="auto">
          <a:xfrm>
            <a:off x="212725" y="5165725"/>
            <a:ext cx="438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one is “more portable”?</a:t>
            </a:r>
            <a:endParaRPr lang="en-US" altLang="en-US" b="1">
              <a:latin typeface="Times"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7683561-7D6E-4B5C-A5A7-6BBDA3313ECF}"/>
              </a:ext>
            </a:extLst>
          </p:cNvPr>
          <p:cNvSpPr>
            <a:spLocks noGrp="1" noChangeArrowheads="1"/>
          </p:cNvSpPr>
          <p:nvPr>
            <p:ph type="title"/>
          </p:nvPr>
        </p:nvSpPr>
        <p:spPr/>
        <p:txBody>
          <a:bodyPr/>
          <a:lstStyle/>
          <a:p>
            <a:pPr eaLnBrk="1" hangingPunct="1"/>
            <a:r>
              <a:rPr lang="en-US" altLang="en-US"/>
              <a:t>Portable Compilers</a:t>
            </a:r>
          </a:p>
        </p:txBody>
      </p:sp>
      <p:sp>
        <p:nvSpPr>
          <p:cNvPr id="25603" name="Rectangle 3">
            <a:extLst>
              <a:ext uri="{FF2B5EF4-FFF2-40B4-BE49-F238E27FC236}">
                <a16:creationId xmlns:a16="http://schemas.microsoft.com/office/drawing/2014/main" id="{640DBD41-C72B-4635-B0E6-9C2B0B5BC2E6}"/>
              </a:ext>
            </a:extLst>
          </p:cNvPr>
          <p:cNvSpPr>
            <a:spLocks noGrp="1" noChangeArrowheads="1"/>
          </p:cNvSpPr>
          <p:nvPr>
            <p:ph type="body" idx="1"/>
          </p:nvPr>
        </p:nvSpPr>
        <p:spPr>
          <a:xfrm>
            <a:off x="685800" y="1066800"/>
            <a:ext cx="8077200" cy="5181600"/>
          </a:xfrm>
          <a:noFill/>
        </p:spPr>
        <p:txBody>
          <a:bodyPr>
            <a:normAutofit fontScale="92500" lnSpcReduction="10000"/>
          </a:bodyPr>
          <a:lstStyle/>
          <a:p>
            <a:pPr eaLnBrk="1" hangingPunct="1">
              <a:buFontTx/>
              <a:buNone/>
            </a:pPr>
            <a:r>
              <a:rPr lang="en-US" altLang="en-US" dirty="0"/>
              <a:t>Portability is not an “all or nothing” kind of deal.</a:t>
            </a:r>
          </a:p>
          <a:p>
            <a:pPr eaLnBrk="1" hangingPunct="1">
              <a:buFontTx/>
              <a:buNone/>
            </a:pPr>
            <a:r>
              <a:rPr lang="en-US" altLang="en-US" dirty="0"/>
              <a:t>It is useful to talk about a “degree of portability”  as the percentage of code that needs to be re-written when moving to a dissimilar machine.</a:t>
            </a:r>
          </a:p>
          <a:p>
            <a:pPr eaLnBrk="1" hangingPunct="1">
              <a:buFontTx/>
              <a:buNone/>
            </a:pPr>
            <a:r>
              <a:rPr lang="en-US" altLang="en-US" dirty="0"/>
              <a:t>A program written in assembly language is around 0% portable.</a:t>
            </a:r>
          </a:p>
          <a:p>
            <a:pPr eaLnBrk="1" hangingPunct="1">
              <a:buFontTx/>
              <a:buNone/>
            </a:pPr>
            <a:r>
              <a:rPr lang="en-US" altLang="en-US" dirty="0"/>
              <a:t>A program written in a high language may be close to 100% portable.</a:t>
            </a:r>
          </a:p>
          <a:p>
            <a:pPr eaLnBrk="1" hangingPunct="1">
              <a:buFontTx/>
              <a:buNone/>
            </a:pPr>
            <a:r>
              <a:rPr lang="en-US" altLang="en-US" dirty="0"/>
              <a:t>A compiler written in a high-level language is around 50% portable: the “front end” (analysis part, including lexical analysis, syntactic analysis, and contextual analysis) is (almost) fully portable; the “back end” (synthesis part, including code generation) is not portable.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8254A4E-A955-49DD-9BC2-CCBA2C3D86D6}"/>
              </a:ext>
            </a:extLst>
          </p:cNvPr>
          <p:cNvSpPr>
            <a:spLocks noGrp="1" noChangeArrowheads="1"/>
          </p:cNvSpPr>
          <p:nvPr>
            <p:ph type="title"/>
          </p:nvPr>
        </p:nvSpPr>
        <p:spPr>
          <a:xfrm>
            <a:off x="762000" y="457200"/>
            <a:ext cx="7772400" cy="838200"/>
          </a:xfrm>
        </p:spPr>
        <p:txBody>
          <a:bodyPr/>
          <a:lstStyle/>
          <a:p>
            <a:pPr eaLnBrk="1" hangingPunct="1"/>
            <a:r>
              <a:rPr lang="en-US" altLang="en-US" sz="4000"/>
              <a:t>Example: a “portable” compiler kit</a:t>
            </a:r>
          </a:p>
        </p:txBody>
      </p:sp>
      <p:grpSp>
        <p:nvGrpSpPr>
          <p:cNvPr id="26627" name="Group 3">
            <a:extLst>
              <a:ext uri="{FF2B5EF4-FFF2-40B4-BE49-F238E27FC236}">
                <a16:creationId xmlns:a16="http://schemas.microsoft.com/office/drawing/2014/main" id="{6B93B800-A48A-409A-ADBC-B31B6139694E}"/>
              </a:ext>
            </a:extLst>
          </p:cNvPr>
          <p:cNvGrpSpPr>
            <a:grpSpLocks/>
          </p:cNvGrpSpPr>
          <p:nvPr/>
        </p:nvGrpSpPr>
        <p:grpSpPr bwMode="auto">
          <a:xfrm>
            <a:off x="914400" y="2057400"/>
            <a:ext cx="1752600" cy="914400"/>
            <a:chOff x="624" y="3312"/>
            <a:chExt cx="1104" cy="576"/>
          </a:xfrm>
        </p:grpSpPr>
        <p:sp>
          <p:nvSpPr>
            <p:cNvPr id="26639" name="Freeform 4">
              <a:extLst>
                <a:ext uri="{FF2B5EF4-FFF2-40B4-BE49-F238E27FC236}">
                  <a16:creationId xmlns:a16="http://schemas.microsoft.com/office/drawing/2014/main" id="{095B968D-E884-45C2-B3AE-D6310887F57E}"/>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Text Box 5">
              <a:extLst>
                <a:ext uri="{FF2B5EF4-FFF2-40B4-BE49-F238E27FC236}">
                  <a16:creationId xmlns:a16="http://schemas.microsoft.com/office/drawing/2014/main" id="{BC45FBD7-4800-4BAF-A9B0-05FC6E9F104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41" name="Text Box 6">
              <a:extLst>
                <a:ext uri="{FF2B5EF4-FFF2-40B4-BE49-F238E27FC236}">
                  <a16:creationId xmlns:a16="http://schemas.microsoft.com/office/drawing/2014/main" id="{4570D8AA-FE90-4ECB-8B0C-4C08D766EB55}"/>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6628" name="Rectangle 7">
            <a:extLst>
              <a:ext uri="{FF2B5EF4-FFF2-40B4-BE49-F238E27FC236}">
                <a16:creationId xmlns:a16="http://schemas.microsoft.com/office/drawing/2014/main" id="{D059F210-231C-4511-80DB-A68BF29BC1D2}"/>
              </a:ext>
            </a:extLst>
          </p:cNvPr>
          <p:cNvSpPr>
            <a:spLocks noChangeArrowheads="1"/>
          </p:cNvSpPr>
          <p:nvPr/>
        </p:nvSpPr>
        <p:spPr bwMode="auto">
          <a:xfrm>
            <a:off x="5562600" y="2133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p>
        </p:txBody>
      </p:sp>
      <p:grpSp>
        <p:nvGrpSpPr>
          <p:cNvPr id="26629" name="Group 8">
            <a:extLst>
              <a:ext uri="{FF2B5EF4-FFF2-40B4-BE49-F238E27FC236}">
                <a16:creationId xmlns:a16="http://schemas.microsoft.com/office/drawing/2014/main" id="{4B165797-FED7-4062-9569-FDE396FCD2BA}"/>
              </a:ext>
            </a:extLst>
          </p:cNvPr>
          <p:cNvGrpSpPr>
            <a:grpSpLocks/>
          </p:cNvGrpSpPr>
          <p:nvPr/>
        </p:nvGrpSpPr>
        <p:grpSpPr bwMode="auto">
          <a:xfrm>
            <a:off x="3124200" y="2057400"/>
            <a:ext cx="1752600" cy="914400"/>
            <a:chOff x="624" y="3312"/>
            <a:chExt cx="1104" cy="576"/>
          </a:xfrm>
        </p:grpSpPr>
        <p:sp>
          <p:nvSpPr>
            <p:cNvPr id="26636" name="Freeform 9">
              <a:extLst>
                <a:ext uri="{FF2B5EF4-FFF2-40B4-BE49-F238E27FC236}">
                  <a16:creationId xmlns:a16="http://schemas.microsoft.com/office/drawing/2014/main" id="{1A2C007B-00C2-41F7-819F-17938159F7B6}"/>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7" name="Text Box 10">
              <a:extLst>
                <a:ext uri="{FF2B5EF4-FFF2-40B4-BE49-F238E27FC236}">
                  <a16:creationId xmlns:a16="http://schemas.microsoft.com/office/drawing/2014/main" id="{3E521135-E635-4E44-B724-B9CBCA27AE7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38" name="Text Box 11">
              <a:extLst>
                <a:ext uri="{FF2B5EF4-FFF2-40B4-BE49-F238E27FC236}">
                  <a16:creationId xmlns:a16="http://schemas.microsoft.com/office/drawing/2014/main" id="{7C6D29DE-9CAB-40A8-B729-043E6599C182}"/>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6630" name="Text Box 12">
            <a:extLst>
              <a:ext uri="{FF2B5EF4-FFF2-40B4-BE49-F238E27FC236}">
                <a16:creationId xmlns:a16="http://schemas.microsoft.com/office/drawing/2014/main" id="{28D463D1-0FB7-432F-8ECC-C5E792973CAC}"/>
              </a:ext>
            </a:extLst>
          </p:cNvPr>
          <p:cNvSpPr txBox="1">
            <a:spLocks noChangeArrowheads="1"/>
          </p:cNvSpPr>
          <p:nvPr/>
        </p:nvSpPr>
        <p:spPr bwMode="auto">
          <a:xfrm>
            <a:off x="304800" y="3565525"/>
            <a:ext cx="8458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p>
          <a:p>
            <a:r>
              <a:rPr lang="en-US" altLang="en-US" dirty="0">
                <a:latin typeface="Times" panose="02020603050405020304" pitchFamily="18" charset="0"/>
              </a:rPr>
              <a:t>Assume we already have a compiler for a high-level language, such as C, for machine M: </a:t>
            </a:r>
            <a:endParaRPr lang="en-US" altLang="en-US" b="1" dirty="0">
              <a:latin typeface="Times" panose="02020603050405020304" pitchFamily="18" charset="0"/>
            </a:endParaRPr>
          </a:p>
        </p:txBody>
      </p:sp>
      <p:sp>
        <p:nvSpPr>
          <p:cNvPr id="26631" name="Text Box 13">
            <a:extLst>
              <a:ext uri="{FF2B5EF4-FFF2-40B4-BE49-F238E27FC236}">
                <a16:creationId xmlns:a16="http://schemas.microsoft.com/office/drawing/2014/main" id="{AFE23F4E-1850-4D71-857A-83A0FC1A7C07}"/>
              </a:ext>
            </a:extLst>
          </p:cNvPr>
          <p:cNvSpPr txBox="1">
            <a:spLocks noChangeArrowheads="1"/>
          </p:cNvSpPr>
          <p:nvPr/>
        </p:nvSpPr>
        <p:spPr bwMode="auto">
          <a:xfrm>
            <a:off x="304800" y="1219200"/>
            <a:ext cx="302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Portable Compiler Kit:</a:t>
            </a:r>
          </a:p>
        </p:txBody>
      </p:sp>
      <p:grpSp>
        <p:nvGrpSpPr>
          <p:cNvPr id="26632" name="Group 15">
            <a:extLst>
              <a:ext uri="{FF2B5EF4-FFF2-40B4-BE49-F238E27FC236}">
                <a16:creationId xmlns:a16="http://schemas.microsoft.com/office/drawing/2014/main" id="{495A68D6-D5DF-4C7D-BA7D-0C50141B69B8}"/>
              </a:ext>
            </a:extLst>
          </p:cNvPr>
          <p:cNvGrpSpPr>
            <a:grpSpLocks/>
          </p:cNvGrpSpPr>
          <p:nvPr/>
        </p:nvGrpSpPr>
        <p:grpSpPr bwMode="auto">
          <a:xfrm>
            <a:off x="3276600" y="5105400"/>
            <a:ext cx="1752600" cy="914400"/>
            <a:chOff x="624" y="3312"/>
            <a:chExt cx="1104" cy="576"/>
          </a:xfrm>
        </p:grpSpPr>
        <p:sp>
          <p:nvSpPr>
            <p:cNvPr id="26633" name="Freeform 16">
              <a:extLst>
                <a:ext uri="{FF2B5EF4-FFF2-40B4-BE49-F238E27FC236}">
                  <a16:creationId xmlns:a16="http://schemas.microsoft.com/office/drawing/2014/main" id="{D3243046-D651-44CC-B950-063ECFF9CF8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Text Box 17">
              <a:extLst>
                <a:ext uri="{FF2B5EF4-FFF2-40B4-BE49-F238E27FC236}">
                  <a16:creationId xmlns:a16="http://schemas.microsoft.com/office/drawing/2014/main" id="{345427CF-A54D-46B2-A604-FEA0F29760F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C-&gt;M</a:t>
              </a:r>
            </a:p>
          </p:txBody>
        </p:sp>
        <p:sp>
          <p:nvSpPr>
            <p:cNvPr id="26635" name="Text Box 18">
              <a:extLst>
                <a:ext uri="{FF2B5EF4-FFF2-40B4-BE49-F238E27FC236}">
                  <a16:creationId xmlns:a16="http://schemas.microsoft.com/office/drawing/2014/main" id="{0F60ABC3-46C4-4541-A2C3-31C049D7C359}"/>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endParaRPr lang="en-US" altLang="en-US" i="1">
                <a:latin typeface="Times" panose="02020603050405020304" pitchFamily="18" charset="0"/>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C1F4055-EEC0-4817-839A-CFF3AA53BFB4}"/>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7651" name="Group 3">
            <a:extLst>
              <a:ext uri="{FF2B5EF4-FFF2-40B4-BE49-F238E27FC236}">
                <a16:creationId xmlns:a16="http://schemas.microsoft.com/office/drawing/2014/main" id="{4803545E-D7FE-4FEB-889C-1257F35EE390}"/>
              </a:ext>
            </a:extLst>
          </p:cNvPr>
          <p:cNvGrpSpPr>
            <a:grpSpLocks/>
          </p:cNvGrpSpPr>
          <p:nvPr/>
        </p:nvGrpSpPr>
        <p:grpSpPr bwMode="auto">
          <a:xfrm>
            <a:off x="914400" y="1295400"/>
            <a:ext cx="1752600" cy="914400"/>
            <a:chOff x="624" y="3312"/>
            <a:chExt cx="1104" cy="576"/>
          </a:xfrm>
        </p:grpSpPr>
        <p:sp>
          <p:nvSpPr>
            <p:cNvPr id="27669" name="Freeform 4">
              <a:extLst>
                <a:ext uri="{FF2B5EF4-FFF2-40B4-BE49-F238E27FC236}">
                  <a16:creationId xmlns:a16="http://schemas.microsoft.com/office/drawing/2014/main" id="{F02382BF-B45B-4696-A383-C0561B3992C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0" name="Text Box 5">
              <a:extLst>
                <a:ext uri="{FF2B5EF4-FFF2-40B4-BE49-F238E27FC236}">
                  <a16:creationId xmlns:a16="http://schemas.microsoft.com/office/drawing/2014/main" id="{F559B94A-12DF-40E9-8174-238F61E4F32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71" name="Text Box 6">
              <a:extLst>
                <a:ext uri="{FF2B5EF4-FFF2-40B4-BE49-F238E27FC236}">
                  <a16:creationId xmlns:a16="http://schemas.microsoft.com/office/drawing/2014/main" id="{24404A8A-DCA5-454C-9728-735ECA58497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7652" name="Rectangle 7">
            <a:extLst>
              <a:ext uri="{FF2B5EF4-FFF2-40B4-BE49-F238E27FC236}">
                <a16:creationId xmlns:a16="http://schemas.microsoft.com/office/drawing/2014/main" id="{2BBA9390-0A19-4F3D-9987-0FDCE474E08F}"/>
              </a:ext>
            </a:extLst>
          </p:cNvPr>
          <p:cNvSpPr>
            <a:spLocks noChangeArrowheads="1"/>
          </p:cNvSpPr>
          <p:nvPr/>
        </p:nvSpPr>
        <p:spPr bwMode="auto">
          <a:xfrm>
            <a:off x="5562600" y="1371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7653" name="Group 8">
            <a:extLst>
              <a:ext uri="{FF2B5EF4-FFF2-40B4-BE49-F238E27FC236}">
                <a16:creationId xmlns:a16="http://schemas.microsoft.com/office/drawing/2014/main" id="{D9DEBA0F-669C-46B6-9B79-27182AF5AB36}"/>
              </a:ext>
            </a:extLst>
          </p:cNvPr>
          <p:cNvGrpSpPr>
            <a:grpSpLocks/>
          </p:cNvGrpSpPr>
          <p:nvPr/>
        </p:nvGrpSpPr>
        <p:grpSpPr bwMode="auto">
          <a:xfrm>
            <a:off x="3124200" y="1295400"/>
            <a:ext cx="1752600" cy="914400"/>
            <a:chOff x="624" y="3312"/>
            <a:chExt cx="1104" cy="576"/>
          </a:xfrm>
        </p:grpSpPr>
        <p:sp>
          <p:nvSpPr>
            <p:cNvPr id="27666" name="Freeform 9">
              <a:extLst>
                <a:ext uri="{FF2B5EF4-FFF2-40B4-BE49-F238E27FC236}">
                  <a16:creationId xmlns:a16="http://schemas.microsoft.com/office/drawing/2014/main" id="{5478AE10-CC5F-4333-8598-AE1349A9FC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Text Box 10">
              <a:extLst>
                <a:ext uri="{FF2B5EF4-FFF2-40B4-BE49-F238E27FC236}">
                  <a16:creationId xmlns:a16="http://schemas.microsoft.com/office/drawing/2014/main" id="{C2FB39AA-5D2D-42AE-B6B3-08AC25B9082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68" name="Text Box 11">
              <a:extLst>
                <a:ext uri="{FF2B5EF4-FFF2-40B4-BE49-F238E27FC236}">
                  <a16:creationId xmlns:a16="http://schemas.microsoft.com/office/drawing/2014/main" id="{7A3702E6-617D-4359-8241-278E50ADC56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7654" name="Text Box 12">
            <a:extLst>
              <a:ext uri="{FF2B5EF4-FFF2-40B4-BE49-F238E27FC236}">
                <a16:creationId xmlns:a16="http://schemas.microsoft.com/office/drawing/2014/main" id="{99124C06-FB2E-4C3F-AEF1-B38DEAA1BB91}"/>
              </a:ext>
            </a:extLst>
          </p:cNvPr>
          <p:cNvSpPr txBox="1">
            <a:spLocks noChangeArrowheads="1"/>
          </p:cNvSpPr>
          <p:nvPr/>
        </p:nvSpPr>
        <p:spPr bwMode="auto">
          <a:xfrm>
            <a:off x="212725" y="22860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endParaRPr lang="en-US" altLang="en-US" b="1" dirty="0">
              <a:latin typeface="Times" panose="02020603050405020304" pitchFamily="18" charset="0"/>
            </a:endParaRPr>
          </a:p>
        </p:txBody>
      </p:sp>
      <p:grpSp>
        <p:nvGrpSpPr>
          <p:cNvPr id="203789" name="Group 13">
            <a:extLst>
              <a:ext uri="{FF2B5EF4-FFF2-40B4-BE49-F238E27FC236}">
                <a16:creationId xmlns:a16="http://schemas.microsoft.com/office/drawing/2014/main" id="{9F3423A2-EAB0-409D-8416-0FE0B813CE74}"/>
              </a:ext>
            </a:extLst>
          </p:cNvPr>
          <p:cNvGrpSpPr>
            <a:grpSpLocks/>
          </p:cNvGrpSpPr>
          <p:nvPr/>
        </p:nvGrpSpPr>
        <p:grpSpPr bwMode="auto">
          <a:xfrm>
            <a:off x="533400" y="3581400"/>
            <a:ext cx="3886200" cy="1066800"/>
            <a:chOff x="336" y="2256"/>
            <a:chExt cx="2448" cy="672"/>
          </a:xfrm>
        </p:grpSpPr>
        <p:sp>
          <p:nvSpPr>
            <p:cNvPr id="27662" name="Rectangle 14">
              <a:extLst>
                <a:ext uri="{FF2B5EF4-FFF2-40B4-BE49-F238E27FC236}">
                  <a16:creationId xmlns:a16="http://schemas.microsoft.com/office/drawing/2014/main" id="{2F5FA53B-BE07-4E5F-AA74-7487369178DD}"/>
                </a:ext>
              </a:extLst>
            </p:cNvPr>
            <p:cNvSpPr>
              <a:spLocks noChangeArrowheads="1"/>
            </p:cNvSpPr>
            <p:nvPr/>
          </p:nvSpPr>
          <p:spPr bwMode="auto">
            <a:xfrm>
              <a:off x="336"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sp>
          <p:nvSpPr>
            <p:cNvPr id="27663" name="AutoShape 15">
              <a:extLst>
                <a:ext uri="{FF2B5EF4-FFF2-40B4-BE49-F238E27FC236}">
                  <a16:creationId xmlns:a16="http://schemas.microsoft.com/office/drawing/2014/main" id="{D573653E-C590-4633-A7A1-667C7E53F704}"/>
                </a:ext>
              </a:extLst>
            </p:cNvPr>
            <p:cNvSpPr>
              <a:spLocks noChangeArrowheads="1"/>
            </p:cNvSpPr>
            <p:nvPr/>
          </p:nvSpPr>
          <p:spPr bwMode="auto">
            <a:xfrm>
              <a:off x="1248" y="2496"/>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7664" name="Rectangle 16">
              <a:extLst>
                <a:ext uri="{FF2B5EF4-FFF2-40B4-BE49-F238E27FC236}">
                  <a16:creationId xmlns:a16="http://schemas.microsoft.com/office/drawing/2014/main" id="{8E522BCB-FBEB-4051-9315-B4D4770A52BB}"/>
                </a:ext>
              </a:extLst>
            </p:cNvPr>
            <p:cNvSpPr>
              <a:spLocks noChangeArrowheads="1"/>
            </p:cNvSpPr>
            <p:nvPr/>
          </p:nvSpPr>
          <p:spPr bwMode="auto">
            <a:xfrm>
              <a:off x="2160"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C</a:t>
              </a:r>
            </a:p>
          </p:txBody>
        </p:sp>
        <p:sp>
          <p:nvSpPr>
            <p:cNvPr id="27665" name="Text Box 17">
              <a:extLst>
                <a:ext uri="{FF2B5EF4-FFF2-40B4-BE49-F238E27FC236}">
                  <a16:creationId xmlns:a16="http://schemas.microsoft.com/office/drawing/2014/main" id="{E1F3163B-CED6-4D4D-8DDF-E26C409770D3}"/>
                </a:ext>
              </a:extLst>
            </p:cNvPr>
            <p:cNvSpPr txBox="1">
              <a:spLocks noChangeArrowheads="1"/>
            </p:cNvSpPr>
            <p:nvPr/>
          </p:nvSpPr>
          <p:spPr bwMode="auto">
            <a:xfrm>
              <a:off x="1008" y="2256"/>
              <a:ext cx="10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reimplement</a:t>
              </a:r>
            </a:p>
          </p:txBody>
        </p:sp>
      </p:grpSp>
      <p:grpSp>
        <p:nvGrpSpPr>
          <p:cNvPr id="203794" name="Group 18">
            <a:extLst>
              <a:ext uri="{FF2B5EF4-FFF2-40B4-BE49-F238E27FC236}">
                <a16:creationId xmlns:a16="http://schemas.microsoft.com/office/drawing/2014/main" id="{811C23EA-C82C-4DA9-870F-5E2624B39F87}"/>
              </a:ext>
            </a:extLst>
          </p:cNvPr>
          <p:cNvGrpSpPr>
            <a:grpSpLocks/>
          </p:cNvGrpSpPr>
          <p:nvPr/>
        </p:nvGrpSpPr>
        <p:grpSpPr bwMode="auto">
          <a:xfrm>
            <a:off x="4343400" y="4191000"/>
            <a:ext cx="1752600" cy="914400"/>
            <a:chOff x="624" y="3312"/>
            <a:chExt cx="1104" cy="576"/>
          </a:xfrm>
        </p:grpSpPr>
        <p:sp>
          <p:nvSpPr>
            <p:cNvPr id="27659" name="Freeform 19">
              <a:extLst>
                <a:ext uri="{FF2B5EF4-FFF2-40B4-BE49-F238E27FC236}">
                  <a16:creationId xmlns:a16="http://schemas.microsoft.com/office/drawing/2014/main" id="{51F72FB9-5ED7-4B39-9ABD-33348F35E9A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Text Box 20">
              <a:extLst>
                <a:ext uri="{FF2B5EF4-FFF2-40B4-BE49-F238E27FC236}">
                  <a16:creationId xmlns:a16="http://schemas.microsoft.com/office/drawing/2014/main" id="{4DDEFB64-F72F-4E42-B3B8-5D207CED23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27661" name="Text Box 21">
              <a:extLst>
                <a:ext uri="{FF2B5EF4-FFF2-40B4-BE49-F238E27FC236}">
                  <a16:creationId xmlns:a16="http://schemas.microsoft.com/office/drawing/2014/main" id="{7DCE9CC1-29D2-4554-B3F9-F23EDAB391A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03798" name="Rectangle 22">
            <a:extLst>
              <a:ext uri="{FF2B5EF4-FFF2-40B4-BE49-F238E27FC236}">
                <a16:creationId xmlns:a16="http://schemas.microsoft.com/office/drawing/2014/main" id="{6E4002D6-C766-4B26-8EED-7CEE38D48098}"/>
              </a:ext>
            </a:extLst>
          </p:cNvPr>
          <p:cNvSpPr>
            <a:spLocks noChangeArrowheads="1"/>
          </p:cNvSpPr>
          <p:nvPr/>
        </p:nvSpPr>
        <p:spPr bwMode="auto">
          <a:xfrm>
            <a:off x="6019800" y="3962400"/>
            <a:ext cx="990600" cy="685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03799" name="AutoShape 23">
            <a:extLst>
              <a:ext uri="{FF2B5EF4-FFF2-40B4-BE49-F238E27FC236}">
                <a16:creationId xmlns:a16="http://schemas.microsoft.com/office/drawing/2014/main" id="{AF1445A0-D997-4942-A35E-7F3EBD852245}"/>
              </a:ext>
            </a:extLst>
          </p:cNvPr>
          <p:cNvSpPr>
            <a:spLocks noChangeArrowheads="1"/>
          </p:cNvSpPr>
          <p:nvPr/>
        </p:nvSpPr>
        <p:spPr bwMode="auto">
          <a:xfrm>
            <a:off x="4724400" y="5029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3789"/>
                                        </p:tgtEl>
                                        <p:attrNameLst>
                                          <p:attrName>style.visibility</p:attrName>
                                        </p:attrNameLst>
                                      </p:cBhvr>
                                      <p:to>
                                        <p:strVal val="visible"/>
                                      </p:to>
                                    </p:set>
                                    <p:animEffect transition="in" filter="wipe(left)">
                                      <p:cBhvr>
                                        <p:cTn id="7" dur="500"/>
                                        <p:tgtEl>
                                          <p:spTgt spid="2037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03799"/>
                                        </p:tgtEl>
                                        <p:attrNameLst>
                                          <p:attrName>style.visibility</p:attrName>
                                        </p:attrNameLst>
                                      </p:cBhvr>
                                      <p:to>
                                        <p:strVal val="visible"/>
                                      </p:to>
                                    </p:set>
                                    <p:anim calcmode="lin" valueType="num">
                                      <p:cBhvr additive="base">
                                        <p:cTn id="12" dur="500" fill="hold"/>
                                        <p:tgtEl>
                                          <p:spTgt spid="203799"/>
                                        </p:tgtEl>
                                        <p:attrNameLst>
                                          <p:attrName>ppt_x</p:attrName>
                                        </p:attrNameLst>
                                      </p:cBhvr>
                                      <p:tavLst>
                                        <p:tav tm="0">
                                          <p:val>
                                            <p:strVal val="#ppt_x"/>
                                          </p:val>
                                        </p:tav>
                                        <p:tav tm="100000">
                                          <p:val>
                                            <p:strVal val="#ppt_x"/>
                                          </p:val>
                                        </p:tav>
                                      </p:tavLst>
                                    </p:anim>
                                    <p:anim calcmode="lin" valueType="num">
                                      <p:cBhvr additive="base">
                                        <p:cTn id="13" dur="500" fill="hold"/>
                                        <p:tgtEl>
                                          <p:spTgt spid="203799"/>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500"/>
                            </p:stCondLst>
                            <p:childTnLst>
                              <p:par>
                                <p:cTn id="15" presetID="2" presetClass="entr" presetSubtype="1" fill="hold" nodeType="afterEffect">
                                  <p:stCondLst>
                                    <p:cond delay="0"/>
                                  </p:stCondLst>
                                  <p:childTnLst>
                                    <p:set>
                                      <p:cBhvr>
                                        <p:cTn id="16" dur="1" fill="hold">
                                          <p:stCondLst>
                                            <p:cond delay="0"/>
                                          </p:stCondLst>
                                        </p:cTn>
                                        <p:tgtEl>
                                          <p:spTgt spid="203794"/>
                                        </p:tgtEl>
                                        <p:attrNameLst>
                                          <p:attrName>style.visibility</p:attrName>
                                        </p:attrNameLst>
                                      </p:cBhvr>
                                      <p:to>
                                        <p:strVal val="visible"/>
                                      </p:to>
                                    </p:set>
                                    <p:anim calcmode="lin" valueType="num">
                                      <p:cBhvr additive="base">
                                        <p:cTn id="17" dur="500" fill="hold"/>
                                        <p:tgtEl>
                                          <p:spTgt spid="203794"/>
                                        </p:tgtEl>
                                        <p:attrNameLst>
                                          <p:attrName>ppt_x</p:attrName>
                                        </p:attrNameLst>
                                      </p:cBhvr>
                                      <p:tavLst>
                                        <p:tav tm="0">
                                          <p:val>
                                            <p:strVal val="#ppt_x"/>
                                          </p:val>
                                        </p:tav>
                                        <p:tav tm="100000">
                                          <p:val>
                                            <p:strVal val="#ppt_x"/>
                                          </p:val>
                                        </p:tav>
                                      </p:tavLst>
                                    </p:anim>
                                    <p:anim calcmode="lin" valueType="num">
                                      <p:cBhvr additive="base">
                                        <p:cTn id="18" dur="500" fill="hold"/>
                                        <p:tgtEl>
                                          <p:spTgt spid="203794"/>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03798"/>
                                        </p:tgtEl>
                                        <p:attrNameLst>
                                          <p:attrName>style.visibility</p:attrName>
                                        </p:attrNameLst>
                                      </p:cBhvr>
                                      <p:to>
                                        <p:strVal val="visible"/>
                                      </p:to>
                                    </p:set>
                                    <p:animEffect transition="in" filter="wipe(left)">
                                      <p:cBhvr>
                                        <p:cTn id="22" dur="500"/>
                                        <p:tgtEl>
                                          <p:spTgt spid="20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98" grpId="0" animBg="1" autoUpdateAnimBg="0"/>
      <p:bldP spid="20379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1A5A62-40FC-43CA-87F4-5CD16D2D2650}"/>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8675" name="Group 3">
            <a:extLst>
              <a:ext uri="{FF2B5EF4-FFF2-40B4-BE49-F238E27FC236}">
                <a16:creationId xmlns:a16="http://schemas.microsoft.com/office/drawing/2014/main" id="{03364633-3D4D-4622-949A-86B9504BA2EE}"/>
              </a:ext>
            </a:extLst>
          </p:cNvPr>
          <p:cNvGrpSpPr>
            <a:grpSpLocks/>
          </p:cNvGrpSpPr>
          <p:nvPr/>
        </p:nvGrpSpPr>
        <p:grpSpPr bwMode="auto">
          <a:xfrm>
            <a:off x="701675" y="1828800"/>
            <a:ext cx="1752600" cy="914400"/>
            <a:chOff x="624" y="3312"/>
            <a:chExt cx="1104" cy="576"/>
          </a:xfrm>
        </p:grpSpPr>
        <p:sp>
          <p:nvSpPr>
            <p:cNvPr id="28716" name="Freeform 4">
              <a:extLst>
                <a:ext uri="{FF2B5EF4-FFF2-40B4-BE49-F238E27FC236}">
                  <a16:creationId xmlns:a16="http://schemas.microsoft.com/office/drawing/2014/main" id="{4F1C6D94-27F7-42E8-8765-ABEB26228EF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Text Box 5">
              <a:extLst>
                <a:ext uri="{FF2B5EF4-FFF2-40B4-BE49-F238E27FC236}">
                  <a16:creationId xmlns:a16="http://schemas.microsoft.com/office/drawing/2014/main" id="{10B2D0E8-C74F-47D4-B3D4-6250AAEF35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8" name="Text Box 6">
              <a:extLst>
                <a:ext uri="{FF2B5EF4-FFF2-40B4-BE49-F238E27FC236}">
                  <a16:creationId xmlns:a16="http://schemas.microsoft.com/office/drawing/2014/main" id="{95C4757A-201D-434D-92E4-99A99B9A7100}"/>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8676" name="Rectangle 7">
            <a:extLst>
              <a:ext uri="{FF2B5EF4-FFF2-40B4-BE49-F238E27FC236}">
                <a16:creationId xmlns:a16="http://schemas.microsoft.com/office/drawing/2014/main" id="{00F83ED9-E11F-40CF-945C-BAC5E613A836}"/>
              </a:ext>
            </a:extLst>
          </p:cNvPr>
          <p:cNvSpPr>
            <a:spLocks noChangeArrowheads="1"/>
          </p:cNvSpPr>
          <p:nvPr/>
        </p:nvSpPr>
        <p:spPr bwMode="auto">
          <a:xfrm>
            <a:off x="5349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8677" name="Group 8">
            <a:extLst>
              <a:ext uri="{FF2B5EF4-FFF2-40B4-BE49-F238E27FC236}">
                <a16:creationId xmlns:a16="http://schemas.microsoft.com/office/drawing/2014/main" id="{BEA56A26-F65C-42A3-8AC9-0673C84BFFE7}"/>
              </a:ext>
            </a:extLst>
          </p:cNvPr>
          <p:cNvGrpSpPr>
            <a:grpSpLocks/>
          </p:cNvGrpSpPr>
          <p:nvPr/>
        </p:nvGrpSpPr>
        <p:grpSpPr bwMode="auto">
          <a:xfrm>
            <a:off x="2911475" y="1828800"/>
            <a:ext cx="1752600" cy="914400"/>
            <a:chOff x="624" y="3312"/>
            <a:chExt cx="1104" cy="576"/>
          </a:xfrm>
        </p:grpSpPr>
        <p:sp>
          <p:nvSpPr>
            <p:cNvPr id="28713" name="Freeform 9">
              <a:extLst>
                <a:ext uri="{FF2B5EF4-FFF2-40B4-BE49-F238E27FC236}">
                  <a16:creationId xmlns:a16="http://schemas.microsoft.com/office/drawing/2014/main" id="{2ADCF94D-C54C-4B01-BEBD-401689D6CEC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Text Box 10">
              <a:extLst>
                <a:ext uri="{FF2B5EF4-FFF2-40B4-BE49-F238E27FC236}">
                  <a16:creationId xmlns:a16="http://schemas.microsoft.com/office/drawing/2014/main" id="{97181CD2-1581-4A19-891B-A2D92791BE7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5" name="Text Box 11">
              <a:extLst>
                <a:ext uri="{FF2B5EF4-FFF2-40B4-BE49-F238E27FC236}">
                  <a16:creationId xmlns:a16="http://schemas.microsoft.com/office/drawing/2014/main" id="{101F46EB-AE74-4535-AAF3-943E860FD7CB}"/>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05836" name="Rectangle 12">
            <a:extLst>
              <a:ext uri="{FF2B5EF4-FFF2-40B4-BE49-F238E27FC236}">
                <a16:creationId xmlns:a16="http://schemas.microsoft.com/office/drawing/2014/main" id="{C99E5A15-5FBB-4E24-B455-9244F65B9DEB}"/>
              </a:ext>
            </a:extLst>
          </p:cNvPr>
          <p:cNvSpPr>
            <a:spLocks noChangeArrowheads="1"/>
          </p:cNvSpPr>
          <p:nvPr/>
        </p:nvSpPr>
        <p:spPr bwMode="auto">
          <a:xfrm>
            <a:off x="6873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79" name="Text Box 13">
            <a:extLst>
              <a:ext uri="{FF2B5EF4-FFF2-40B4-BE49-F238E27FC236}">
                <a16:creationId xmlns:a16="http://schemas.microsoft.com/office/drawing/2014/main" id="{D759140E-C8A7-4883-BE85-C16C7536A0C3}"/>
              </a:ext>
            </a:extLst>
          </p:cNvPr>
          <p:cNvSpPr txBox="1">
            <a:spLocks noChangeArrowheads="1"/>
          </p:cNvSpPr>
          <p:nvPr/>
        </p:nvSpPr>
        <p:spPr bwMode="auto">
          <a:xfrm>
            <a:off x="76200" y="1355725"/>
            <a:ext cx="344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This is what we have now:</a:t>
            </a:r>
          </a:p>
        </p:txBody>
      </p:sp>
      <p:sp>
        <p:nvSpPr>
          <p:cNvPr id="205838" name="Text Box 14">
            <a:extLst>
              <a:ext uri="{FF2B5EF4-FFF2-40B4-BE49-F238E27FC236}">
                <a16:creationId xmlns:a16="http://schemas.microsoft.com/office/drawing/2014/main" id="{F301E0FA-246F-41AD-A983-BEC07DD7CF81}"/>
              </a:ext>
            </a:extLst>
          </p:cNvPr>
          <p:cNvSpPr txBox="1">
            <a:spLocks noChangeArrowheads="1"/>
          </p:cNvSpPr>
          <p:nvPr/>
        </p:nvSpPr>
        <p:spPr bwMode="auto">
          <a:xfrm>
            <a:off x="76200" y="3032125"/>
            <a:ext cx="5262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Now, how do we run our Tetris program?</a:t>
            </a:r>
          </a:p>
        </p:txBody>
      </p:sp>
      <p:grpSp>
        <p:nvGrpSpPr>
          <p:cNvPr id="205839" name="Group 15">
            <a:extLst>
              <a:ext uri="{FF2B5EF4-FFF2-40B4-BE49-F238E27FC236}">
                <a16:creationId xmlns:a16="http://schemas.microsoft.com/office/drawing/2014/main" id="{FC6279A5-4A91-43AD-85B5-ECFA740BF3C5}"/>
              </a:ext>
            </a:extLst>
          </p:cNvPr>
          <p:cNvGrpSpPr>
            <a:grpSpLocks/>
          </p:cNvGrpSpPr>
          <p:nvPr/>
        </p:nvGrpSpPr>
        <p:grpSpPr bwMode="auto">
          <a:xfrm>
            <a:off x="2895600" y="3733800"/>
            <a:ext cx="1600200" cy="839788"/>
            <a:chOff x="1488" y="1776"/>
            <a:chExt cx="1008" cy="529"/>
          </a:xfrm>
        </p:grpSpPr>
        <p:sp>
          <p:nvSpPr>
            <p:cNvPr id="28707" name="Arc 16">
              <a:extLst>
                <a:ext uri="{FF2B5EF4-FFF2-40B4-BE49-F238E27FC236}">
                  <a16:creationId xmlns:a16="http://schemas.microsoft.com/office/drawing/2014/main" id="{A4A6D1EF-1FEA-4A13-B5C1-B0BD9346F5C4}"/>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Arc 17">
              <a:extLst>
                <a:ext uri="{FF2B5EF4-FFF2-40B4-BE49-F238E27FC236}">
                  <a16:creationId xmlns:a16="http://schemas.microsoft.com/office/drawing/2014/main" id="{7E48A554-1615-40E9-8E04-EC0148BE7DD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Text Box 18">
              <a:extLst>
                <a:ext uri="{FF2B5EF4-FFF2-40B4-BE49-F238E27FC236}">
                  <a16:creationId xmlns:a16="http://schemas.microsoft.com/office/drawing/2014/main" id="{EA713387-3CDE-4DD6-900D-47935E340D07}"/>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Tetris</a:t>
              </a:r>
              <a:endParaRPr lang="en-US" altLang="en-US">
                <a:latin typeface="Times" panose="02020603050405020304" pitchFamily="18" charset="0"/>
              </a:endParaRPr>
            </a:p>
          </p:txBody>
        </p:sp>
        <p:sp>
          <p:nvSpPr>
            <p:cNvPr id="28710" name="Freeform 19">
              <a:extLst>
                <a:ext uri="{FF2B5EF4-FFF2-40B4-BE49-F238E27FC236}">
                  <a16:creationId xmlns:a16="http://schemas.microsoft.com/office/drawing/2014/main" id="{F3C3D775-63AC-40AB-9751-650651C1F58F}"/>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Text Box 20">
              <a:extLst>
                <a:ext uri="{FF2B5EF4-FFF2-40B4-BE49-F238E27FC236}">
                  <a16:creationId xmlns:a16="http://schemas.microsoft.com/office/drawing/2014/main" id="{A627DDC8-3B50-4BE7-B9BF-A5FB1361691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712" name="Line 21">
              <a:extLst>
                <a:ext uri="{FF2B5EF4-FFF2-40B4-BE49-F238E27FC236}">
                  <a16:creationId xmlns:a16="http://schemas.microsoft.com/office/drawing/2014/main" id="{A0D9E485-485C-4010-8D27-94CFC67739B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846" name="Group 22">
            <a:extLst>
              <a:ext uri="{FF2B5EF4-FFF2-40B4-BE49-F238E27FC236}">
                <a16:creationId xmlns:a16="http://schemas.microsoft.com/office/drawing/2014/main" id="{9DE8DB56-FD50-4D0C-B198-E753986C78BC}"/>
              </a:ext>
            </a:extLst>
          </p:cNvPr>
          <p:cNvGrpSpPr>
            <a:grpSpLocks/>
          </p:cNvGrpSpPr>
          <p:nvPr/>
        </p:nvGrpSpPr>
        <p:grpSpPr bwMode="auto">
          <a:xfrm>
            <a:off x="304800" y="3733800"/>
            <a:ext cx="1600200" cy="839788"/>
            <a:chOff x="1248" y="1968"/>
            <a:chExt cx="1008" cy="529"/>
          </a:xfrm>
        </p:grpSpPr>
        <p:sp>
          <p:nvSpPr>
            <p:cNvPr id="28701" name="Line 23">
              <a:extLst>
                <a:ext uri="{FF2B5EF4-FFF2-40B4-BE49-F238E27FC236}">
                  <a16:creationId xmlns:a16="http://schemas.microsoft.com/office/drawing/2014/main" id="{6994569C-E690-416C-9E5C-8B6D0F4C6743}"/>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Arc 24">
              <a:extLst>
                <a:ext uri="{FF2B5EF4-FFF2-40B4-BE49-F238E27FC236}">
                  <a16:creationId xmlns:a16="http://schemas.microsoft.com/office/drawing/2014/main" id="{33E4C1BA-E17A-4CF3-859B-87830468AFCF}"/>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Arc 25">
              <a:extLst>
                <a:ext uri="{FF2B5EF4-FFF2-40B4-BE49-F238E27FC236}">
                  <a16:creationId xmlns:a16="http://schemas.microsoft.com/office/drawing/2014/main" id="{AE6F0370-0BE4-43E6-A6AA-3F5B37C3BD85}"/>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Freeform 26">
              <a:extLst>
                <a:ext uri="{FF2B5EF4-FFF2-40B4-BE49-F238E27FC236}">
                  <a16:creationId xmlns:a16="http://schemas.microsoft.com/office/drawing/2014/main" id="{D8C3F51E-476D-4083-B250-C5821DDA2B7D}"/>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Text Box 27">
              <a:extLst>
                <a:ext uri="{FF2B5EF4-FFF2-40B4-BE49-F238E27FC236}">
                  <a16:creationId xmlns:a16="http://schemas.microsoft.com/office/drawing/2014/main" id="{9EE3DE53-F847-4D90-903A-AFB3E9317BFA}"/>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8706" name="Text Box 28">
              <a:extLst>
                <a:ext uri="{FF2B5EF4-FFF2-40B4-BE49-F238E27FC236}">
                  <a16:creationId xmlns:a16="http://schemas.microsoft.com/office/drawing/2014/main" id="{F63F7497-82A8-472A-A75B-84233EFC303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grpSp>
        <p:nvGrpSpPr>
          <p:cNvPr id="205853" name="Group 29">
            <a:extLst>
              <a:ext uri="{FF2B5EF4-FFF2-40B4-BE49-F238E27FC236}">
                <a16:creationId xmlns:a16="http://schemas.microsoft.com/office/drawing/2014/main" id="{A11ECFF9-66B6-45F9-B3D9-681579275C14}"/>
              </a:ext>
            </a:extLst>
          </p:cNvPr>
          <p:cNvGrpSpPr>
            <a:grpSpLocks/>
          </p:cNvGrpSpPr>
          <p:nvPr/>
        </p:nvGrpSpPr>
        <p:grpSpPr bwMode="auto">
          <a:xfrm>
            <a:off x="1524000" y="4038600"/>
            <a:ext cx="1752600" cy="2209800"/>
            <a:chOff x="1248" y="2256"/>
            <a:chExt cx="1104" cy="1392"/>
          </a:xfrm>
        </p:grpSpPr>
        <p:sp>
          <p:nvSpPr>
            <p:cNvPr id="28695" name="AutoShape 30">
              <a:extLst>
                <a:ext uri="{FF2B5EF4-FFF2-40B4-BE49-F238E27FC236}">
                  <a16:creationId xmlns:a16="http://schemas.microsoft.com/office/drawing/2014/main" id="{D5F72430-6CEA-4EF8-A373-035DDF4C8EEE}"/>
                </a:ext>
              </a:extLst>
            </p:cNvPr>
            <p:cNvSpPr>
              <a:spLocks noChangeArrowheads="1"/>
            </p:cNvSpPr>
            <p:nvPr/>
          </p:nvSpPr>
          <p:spPr bwMode="auto">
            <a:xfrm>
              <a:off x="1488" y="321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28696" name="Group 31">
              <a:extLst>
                <a:ext uri="{FF2B5EF4-FFF2-40B4-BE49-F238E27FC236}">
                  <a16:creationId xmlns:a16="http://schemas.microsoft.com/office/drawing/2014/main" id="{8CEF039F-71CA-4966-B15D-1B9C00ED16E7}"/>
                </a:ext>
              </a:extLst>
            </p:cNvPr>
            <p:cNvGrpSpPr>
              <a:grpSpLocks/>
            </p:cNvGrpSpPr>
            <p:nvPr/>
          </p:nvGrpSpPr>
          <p:grpSpPr bwMode="auto">
            <a:xfrm>
              <a:off x="1248" y="2256"/>
              <a:ext cx="1104" cy="576"/>
              <a:chOff x="624" y="3312"/>
              <a:chExt cx="1104" cy="576"/>
            </a:xfrm>
          </p:grpSpPr>
          <p:sp>
            <p:nvSpPr>
              <p:cNvPr id="28698" name="Freeform 32">
                <a:extLst>
                  <a:ext uri="{FF2B5EF4-FFF2-40B4-BE49-F238E27FC236}">
                    <a16:creationId xmlns:a16="http://schemas.microsoft.com/office/drawing/2014/main" id="{64D8C665-8191-4837-A77D-0334E15F332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9" name="Text Box 33">
                <a:extLst>
                  <a:ext uri="{FF2B5EF4-FFF2-40B4-BE49-F238E27FC236}">
                    <a16:creationId xmlns:a16="http://schemas.microsoft.com/office/drawing/2014/main" id="{69FD6D98-5B3C-4C69-A189-42E2650E935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00" name="Text Box 34">
                <a:extLst>
                  <a:ext uri="{FF2B5EF4-FFF2-40B4-BE49-F238E27FC236}">
                    <a16:creationId xmlns:a16="http://schemas.microsoft.com/office/drawing/2014/main" id="{83BA8307-988D-49BB-85D2-D7B73A84196C}"/>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8697" name="Rectangle 35">
              <a:extLst>
                <a:ext uri="{FF2B5EF4-FFF2-40B4-BE49-F238E27FC236}">
                  <a16:creationId xmlns:a16="http://schemas.microsoft.com/office/drawing/2014/main" id="{1E9DB9D7-5C61-49EB-A05F-0E54B2237F46}"/>
                </a:ext>
              </a:extLst>
            </p:cNvPr>
            <p:cNvSpPr>
              <a:spLocks noChangeArrowheads="1"/>
            </p:cNvSpPr>
            <p:nvPr/>
          </p:nvSpPr>
          <p:spPr bwMode="auto">
            <a:xfrm>
              <a:off x="1488" y="278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205860" name="Group 36">
            <a:extLst>
              <a:ext uri="{FF2B5EF4-FFF2-40B4-BE49-F238E27FC236}">
                <a16:creationId xmlns:a16="http://schemas.microsoft.com/office/drawing/2014/main" id="{5363A199-C59F-4DEA-B7DF-B64C820EEF1A}"/>
              </a:ext>
            </a:extLst>
          </p:cNvPr>
          <p:cNvGrpSpPr>
            <a:grpSpLocks/>
          </p:cNvGrpSpPr>
          <p:nvPr/>
        </p:nvGrpSpPr>
        <p:grpSpPr bwMode="auto">
          <a:xfrm>
            <a:off x="4495800" y="3733800"/>
            <a:ext cx="2743200" cy="2133600"/>
            <a:chOff x="2832" y="2064"/>
            <a:chExt cx="1728" cy="1344"/>
          </a:xfrm>
        </p:grpSpPr>
        <p:sp>
          <p:nvSpPr>
            <p:cNvPr id="28685" name="AutoShape 37">
              <a:extLst>
                <a:ext uri="{FF2B5EF4-FFF2-40B4-BE49-F238E27FC236}">
                  <a16:creationId xmlns:a16="http://schemas.microsoft.com/office/drawing/2014/main" id="{E52CCBB5-BA63-44DE-9254-7B7369796077}"/>
                </a:ext>
              </a:extLst>
            </p:cNvPr>
            <p:cNvSpPr>
              <a:spLocks noChangeArrowheads="1"/>
            </p:cNvSpPr>
            <p:nvPr/>
          </p:nvSpPr>
          <p:spPr bwMode="auto">
            <a:xfrm>
              <a:off x="2832" y="2448"/>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8686" name="Group 38">
              <a:extLst>
                <a:ext uri="{FF2B5EF4-FFF2-40B4-BE49-F238E27FC236}">
                  <a16:creationId xmlns:a16="http://schemas.microsoft.com/office/drawing/2014/main" id="{4DAB2280-6871-4583-AA62-6949110AD0E5}"/>
                </a:ext>
              </a:extLst>
            </p:cNvPr>
            <p:cNvGrpSpPr>
              <a:grpSpLocks/>
            </p:cNvGrpSpPr>
            <p:nvPr/>
          </p:nvGrpSpPr>
          <p:grpSpPr bwMode="auto">
            <a:xfrm>
              <a:off x="3552" y="2064"/>
              <a:ext cx="1008" cy="529"/>
              <a:chOff x="1248" y="1968"/>
              <a:chExt cx="1008" cy="529"/>
            </a:xfrm>
          </p:grpSpPr>
          <p:sp>
            <p:nvSpPr>
              <p:cNvPr id="28689" name="Line 39">
                <a:extLst>
                  <a:ext uri="{FF2B5EF4-FFF2-40B4-BE49-F238E27FC236}">
                    <a16:creationId xmlns:a16="http://schemas.microsoft.com/office/drawing/2014/main" id="{2882F13A-549B-4933-88C0-2433413D96CE}"/>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0" name="Arc 40">
                <a:extLst>
                  <a:ext uri="{FF2B5EF4-FFF2-40B4-BE49-F238E27FC236}">
                    <a16:creationId xmlns:a16="http://schemas.microsoft.com/office/drawing/2014/main" id="{361904D2-8D1D-423E-B0CD-96C9CF3CF06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1" name="Arc 41">
                <a:extLst>
                  <a:ext uri="{FF2B5EF4-FFF2-40B4-BE49-F238E27FC236}">
                    <a16:creationId xmlns:a16="http://schemas.microsoft.com/office/drawing/2014/main" id="{1B394C1C-27F6-4C58-BF2D-2FC59505F5F2}"/>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2" name="Freeform 42">
                <a:extLst>
                  <a:ext uri="{FF2B5EF4-FFF2-40B4-BE49-F238E27FC236}">
                    <a16:creationId xmlns:a16="http://schemas.microsoft.com/office/drawing/2014/main" id="{55688587-7F62-41C8-973B-796C028FF56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3" name="Text Box 43">
                <a:extLst>
                  <a:ext uri="{FF2B5EF4-FFF2-40B4-BE49-F238E27FC236}">
                    <a16:creationId xmlns:a16="http://schemas.microsoft.com/office/drawing/2014/main" id="{ECA3D0FC-49F7-43CC-A1C2-D6429B7C3526}"/>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694" name="Text Box 44">
                <a:extLst>
                  <a:ext uri="{FF2B5EF4-FFF2-40B4-BE49-F238E27FC236}">
                    <a16:creationId xmlns:a16="http://schemas.microsoft.com/office/drawing/2014/main" id="{B6B37158-77F5-4B24-94C2-64C8BFC9B3F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28687" name="Rectangle 45">
              <a:extLst>
                <a:ext uri="{FF2B5EF4-FFF2-40B4-BE49-F238E27FC236}">
                  <a16:creationId xmlns:a16="http://schemas.microsoft.com/office/drawing/2014/main" id="{6559C38B-5434-4F63-A4A4-3D25767B0D5C}"/>
                </a:ext>
              </a:extLst>
            </p:cNvPr>
            <p:cNvSpPr>
              <a:spLocks noChangeArrowheads="1"/>
            </p:cNvSpPr>
            <p:nvPr/>
          </p:nvSpPr>
          <p:spPr bwMode="auto">
            <a:xfrm>
              <a:off x="3744" y="254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88" name="AutoShape 46">
              <a:extLst>
                <a:ext uri="{FF2B5EF4-FFF2-40B4-BE49-F238E27FC236}">
                  <a16:creationId xmlns:a16="http://schemas.microsoft.com/office/drawing/2014/main" id="{4AACF6BC-FAD9-4D6E-A38C-F342A1347942}"/>
                </a:ext>
              </a:extLst>
            </p:cNvPr>
            <p:cNvSpPr>
              <a:spLocks noChangeArrowheads="1"/>
            </p:cNvSpPr>
            <p:nvPr/>
          </p:nvSpPr>
          <p:spPr bwMode="auto">
            <a:xfrm>
              <a:off x="3744" y="297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836"/>
                                        </p:tgtEl>
                                        <p:attrNameLst>
                                          <p:attrName>style.visibility</p:attrName>
                                        </p:attrNameLst>
                                      </p:cBhvr>
                                      <p:to>
                                        <p:strVal val="visible"/>
                                      </p:to>
                                    </p:set>
                                    <p:anim calcmode="lin" valueType="num">
                                      <p:cBhvr additive="base">
                                        <p:cTn id="7" dur="500" fill="hold"/>
                                        <p:tgtEl>
                                          <p:spTgt spid="205836"/>
                                        </p:tgtEl>
                                        <p:attrNameLst>
                                          <p:attrName>ppt_x</p:attrName>
                                        </p:attrNameLst>
                                      </p:cBhvr>
                                      <p:tavLst>
                                        <p:tav tm="0">
                                          <p:val>
                                            <p:strVal val="#ppt_x"/>
                                          </p:val>
                                        </p:tav>
                                        <p:tav tm="100000">
                                          <p:val>
                                            <p:strVal val="#ppt_x"/>
                                          </p:val>
                                        </p:tav>
                                      </p:tavLst>
                                    </p:anim>
                                    <p:anim calcmode="lin" valueType="num">
                                      <p:cBhvr additive="base">
                                        <p:cTn id="8" dur="500" fill="hold"/>
                                        <p:tgtEl>
                                          <p:spTgt spid="20583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05838">
                                            <p:txEl>
                                              <p:pRg st="0" end="0"/>
                                            </p:txEl>
                                          </p:spTgt>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nodeType="afterEffect">
                                  <p:stCondLst>
                                    <p:cond delay="0"/>
                                  </p:stCondLst>
                                  <p:childTnLst>
                                    <p:set>
                                      <p:cBhvr>
                                        <p:cTn id="15" dur="1" fill="hold">
                                          <p:stCondLst>
                                            <p:cond delay="499"/>
                                          </p:stCondLst>
                                        </p:cTn>
                                        <p:tgtEl>
                                          <p:spTgt spid="20584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20585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05839"/>
                                        </p:tgtEl>
                                        <p:attrNameLst>
                                          <p:attrName>style.visibility</p:attrName>
                                        </p:attrNameLst>
                                      </p:cBhvr>
                                      <p:to>
                                        <p:strVal val="visible"/>
                                      </p:to>
                                    </p:set>
                                    <p:animEffect transition="in" filter="wipe(left)">
                                      <p:cBhvr>
                                        <p:cTn id="24" dur="500"/>
                                        <p:tgtEl>
                                          <p:spTgt spid="2058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05860"/>
                                        </p:tgtEl>
                                        <p:attrNameLst>
                                          <p:attrName>style.visibility</p:attrName>
                                        </p:attrNameLst>
                                      </p:cBhvr>
                                      <p:to>
                                        <p:strVal val="visible"/>
                                      </p:to>
                                    </p:set>
                                    <p:animEffect transition="in" filter="wipe(left)">
                                      <p:cBhvr>
                                        <p:cTn id="29" dur="500"/>
                                        <p:tgtEl>
                                          <p:spTgt spid="205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6" grpId="0" animBg="1" autoUpdateAnimBg="0"/>
      <p:bldP spid="205838"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5B34E51-A10E-433E-A482-8401F4C97FE8}"/>
              </a:ext>
            </a:extLst>
          </p:cNvPr>
          <p:cNvSpPr>
            <a:spLocks noGrp="1" noChangeArrowheads="1"/>
          </p:cNvSpPr>
          <p:nvPr>
            <p:ph type="title"/>
          </p:nvPr>
        </p:nvSpPr>
        <p:spPr/>
        <p:txBody>
          <a:bodyPr/>
          <a:lstStyle/>
          <a:p>
            <a:pPr eaLnBrk="1" hangingPunct="1"/>
            <a:r>
              <a:rPr lang="en-US" altLang="en-US"/>
              <a:t>Bootstrapping</a:t>
            </a:r>
          </a:p>
        </p:txBody>
      </p:sp>
      <p:grpSp>
        <p:nvGrpSpPr>
          <p:cNvPr id="29699" name="Group 3">
            <a:extLst>
              <a:ext uri="{FF2B5EF4-FFF2-40B4-BE49-F238E27FC236}">
                <a16:creationId xmlns:a16="http://schemas.microsoft.com/office/drawing/2014/main" id="{D5EAEB5C-78CA-4098-9B8F-E7FCA02184AA}"/>
              </a:ext>
            </a:extLst>
          </p:cNvPr>
          <p:cNvGrpSpPr>
            <a:grpSpLocks/>
          </p:cNvGrpSpPr>
          <p:nvPr/>
        </p:nvGrpSpPr>
        <p:grpSpPr bwMode="auto">
          <a:xfrm>
            <a:off x="990600" y="1752600"/>
            <a:ext cx="1752600" cy="914400"/>
            <a:chOff x="624" y="3312"/>
            <a:chExt cx="1104" cy="576"/>
          </a:xfrm>
        </p:grpSpPr>
        <p:sp>
          <p:nvSpPr>
            <p:cNvPr id="29722" name="Freeform 4">
              <a:extLst>
                <a:ext uri="{FF2B5EF4-FFF2-40B4-BE49-F238E27FC236}">
                  <a16:creationId xmlns:a16="http://schemas.microsoft.com/office/drawing/2014/main" id="{56CFFA71-12DE-4B20-944C-14A1E3B50AB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3" name="Text Box 5">
              <a:extLst>
                <a:ext uri="{FF2B5EF4-FFF2-40B4-BE49-F238E27FC236}">
                  <a16:creationId xmlns:a16="http://schemas.microsoft.com/office/drawing/2014/main" id="{10AC02ED-727C-4882-876A-97F0377EFF7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4" name="Text Box 6">
              <a:extLst>
                <a:ext uri="{FF2B5EF4-FFF2-40B4-BE49-F238E27FC236}">
                  <a16:creationId xmlns:a16="http://schemas.microsoft.com/office/drawing/2014/main" id="{469D0826-15FD-4A52-B09C-27BA2B4E829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0" name="Rectangle 7">
            <a:extLst>
              <a:ext uri="{FF2B5EF4-FFF2-40B4-BE49-F238E27FC236}">
                <a16:creationId xmlns:a16="http://schemas.microsoft.com/office/drawing/2014/main" id="{3FBB31D1-0F76-4C56-9794-4A939B026240}"/>
              </a:ext>
            </a:extLst>
          </p:cNvPr>
          <p:cNvSpPr>
            <a:spLocks noChangeArrowheads="1"/>
          </p:cNvSpPr>
          <p:nvPr/>
        </p:nvSpPr>
        <p:spPr bwMode="auto">
          <a:xfrm>
            <a:off x="5638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9701" name="Group 8">
            <a:extLst>
              <a:ext uri="{FF2B5EF4-FFF2-40B4-BE49-F238E27FC236}">
                <a16:creationId xmlns:a16="http://schemas.microsoft.com/office/drawing/2014/main" id="{631B5BEE-0C69-4B27-8403-DCA647736843}"/>
              </a:ext>
            </a:extLst>
          </p:cNvPr>
          <p:cNvGrpSpPr>
            <a:grpSpLocks/>
          </p:cNvGrpSpPr>
          <p:nvPr/>
        </p:nvGrpSpPr>
        <p:grpSpPr bwMode="auto">
          <a:xfrm>
            <a:off x="3200400" y="1752600"/>
            <a:ext cx="1752600" cy="914400"/>
            <a:chOff x="624" y="3312"/>
            <a:chExt cx="1104" cy="576"/>
          </a:xfrm>
        </p:grpSpPr>
        <p:sp>
          <p:nvSpPr>
            <p:cNvPr id="29719" name="Freeform 9">
              <a:extLst>
                <a:ext uri="{FF2B5EF4-FFF2-40B4-BE49-F238E27FC236}">
                  <a16:creationId xmlns:a16="http://schemas.microsoft.com/office/drawing/2014/main" id="{88ADC88F-1215-4767-9CB2-FC3DE17CCF3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Text Box 10">
              <a:extLst>
                <a:ext uri="{FF2B5EF4-FFF2-40B4-BE49-F238E27FC236}">
                  <a16:creationId xmlns:a16="http://schemas.microsoft.com/office/drawing/2014/main" id="{4823928F-9D91-4509-9B06-EB3985F0C8D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1" name="Text Box 11">
              <a:extLst>
                <a:ext uri="{FF2B5EF4-FFF2-40B4-BE49-F238E27FC236}">
                  <a16:creationId xmlns:a16="http://schemas.microsoft.com/office/drawing/2014/main" id="{F0A961D3-71E2-4776-A5AA-8FBE389487B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9702" name="Text Box 12">
            <a:extLst>
              <a:ext uri="{FF2B5EF4-FFF2-40B4-BE49-F238E27FC236}">
                <a16:creationId xmlns:a16="http://schemas.microsoft.com/office/drawing/2014/main" id="{96AA4D3B-372D-41C9-A8D1-187F2D9C936C}"/>
              </a:ext>
            </a:extLst>
          </p:cNvPr>
          <p:cNvSpPr txBox="1">
            <a:spLocks noChangeArrowheads="1"/>
          </p:cNvSpPr>
          <p:nvPr/>
        </p:nvSpPr>
        <p:spPr bwMode="auto">
          <a:xfrm>
            <a:off x="365125" y="1279525"/>
            <a:ext cx="4979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Remember our “portable compiler kit”:</a:t>
            </a:r>
          </a:p>
        </p:txBody>
      </p:sp>
      <p:grpSp>
        <p:nvGrpSpPr>
          <p:cNvPr id="207885" name="Group 13">
            <a:extLst>
              <a:ext uri="{FF2B5EF4-FFF2-40B4-BE49-F238E27FC236}">
                <a16:creationId xmlns:a16="http://schemas.microsoft.com/office/drawing/2014/main" id="{35319236-FF29-45AD-8C57-330670D69272}"/>
              </a:ext>
            </a:extLst>
          </p:cNvPr>
          <p:cNvGrpSpPr>
            <a:grpSpLocks/>
          </p:cNvGrpSpPr>
          <p:nvPr/>
        </p:nvGrpSpPr>
        <p:grpSpPr bwMode="auto">
          <a:xfrm>
            <a:off x="746125" y="1371600"/>
            <a:ext cx="5738813" cy="2514600"/>
            <a:chOff x="288" y="624"/>
            <a:chExt cx="3615" cy="1584"/>
          </a:xfrm>
        </p:grpSpPr>
        <p:sp>
          <p:nvSpPr>
            <p:cNvPr id="29716" name="Oval 14">
              <a:extLst>
                <a:ext uri="{FF2B5EF4-FFF2-40B4-BE49-F238E27FC236}">
                  <a16:creationId xmlns:a16="http://schemas.microsoft.com/office/drawing/2014/main" id="{4F87D965-F890-4A0B-812D-8B7B1667EB95}"/>
                </a:ext>
              </a:extLst>
            </p:cNvPr>
            <p:cNvSpPr>
              <a:spLocks noChangeArrowheads="1"/>
            </p:cNvSpPr>
            <p:nvPr/>
          </p:nvSpPr>
          <p:spPr bwMode="auto">
            <a:xfrm>
              <a:off x="288" y="624"/>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17" name="Text Box 15">
              <a:extLst>
                <a:ext uri="{FF2B5EF4-FFF2-40B4-BE49-F238E27FC236}">
                  <a16:creationId xmlns:a16="http://schemas.microsoft.com/office/drawing/2014/main" id="{989D241B-E93C-4586-8994-D5957BD1F78C}"/>
                </a:ext>
              </a:extLst>
            </p:cNvPr>
            <p:cNvSpPr txBox="1">
              <a:spLocks noChangeArrowheads="1"/>
            </p:cNvSpPr>
            <p:nvPr/>
          </p:nvSpPr>
          <p:spPr bwMode="auto">
            <a:xfrm>
              <a:off x="1824" y="1920"/>
              <a:ext cx="20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We haven’t used this yet!</a:t>
              </a:r>
            </a:p>
          </p:txBody>
        </p:sp>
        <p:sp>
          <p:nvSpPr>
            <p:cNvPr id="29718" name="Line 16">
              <a:extLst>
                <a:ext uri="{FF2B5EF4-FFF2-40B4-BE49-F238E27FC236}">
                  <a16:creationId xmlns:a16="http://schemas.microsoft.com/office/drawing/2014/main" id="{B3560C23-163B-4D0D-ACD4-67763775E788}"/>
                </a:ext>
              </a:extLst>
            </p:cNvPr>
            <p:cNvSpPr>
              <a:spLocks noChangeShapeType="1"/>
            </p:cNvSpPr>
            <p:nvPr/>
          </p:nvSpPr>
          <p:spPr bwMode="auto">
            <a:xfrm>
              <a:off x="1488" y="1488"/>
              <a:ext cx="576"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7889" name="Group 17">
            <a:extLst>
              <a:ext uri="{FF2B5EF4-FFF2-40B4-BE49-F238E27FC236}">
                <a16:creationId xmlns:a16="http://schemas.microsoft.com/office/drawing/2014/main" id="{FA62A4BB-B27B-465C-A0F7-E89ABF2021C7}"/>
              </a:ext>
            </a:extLst>
          </p:cNvPr>
          <p:cNvGrpSpPr>
            <a:grpSpLocks/>
          </p:cNvGrpSpPr>
          <p:nvPr/>
        </p:nvGrpSpPr>
        <p:grpSpPr bwMode="auto">
          <a:xfrm>
            <a:off x="304800" y="4343400"/>
            <a:ext cx="8458200" cy="1949450"/>
            <a:chOff x="288" y="2784"/>
            <a:chExt cx="5328" cy="1228"/>
          </a:xfrm>
        </p:grpSpPr>
        <p:grpSp>
          <p:nvGrpSpPr>
            <p:cNvPr id="29706" name="Group 18">
              <a:extLst>
                <a:ext uri="{FF2B5EF4-FFF2-40B4-BE49-F238E27FC236}">
                  <a16:creationId xmlns:a16="http://schemas.microsoft.com/office/drawing/2014/main" id="{29BA2055-0D64-47A8-ADA5-8D52DAE314B2}"/>
                </a:ext>
              </a:extLst>
            </p:cNvPr>
            <p:cNvGrpSpPr>
              <a:grpSpLocks/>
            </p:cNvGrpSpPr>
            <p:nvPr/>
          </p:nvGrpSpPr>
          <p:grpSpPr bwMode="auto">
            <a:xfrm>
              <a:off x="576" y="2784"/>
              <a:ext cx="1104" cy="576"/>
              <a:chOff x="624" y="3312"/>
              <a:chExt cx="1104" cy="576"/>
            </a:xfrm>
          </p:grpSpPr>
          <p:sp>
            <p:nvSpPr>
              <p:cNvPr id="29713" name="Freeform 19">
                <a:extLst>
                  <a:ext uri="{FF2B5EF4-FFF2-40B4-BE49-F238E27FC236}">
                    <a16:creationId xmlns:a16="http://schemas.microsoft.com/office/drawing/2014/main" id="{3609D397-056A-4F10-9EB5-4342379566B5}"/>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4" name="Text Box 20">
                <a:extLst>
                  <a:ext uri="{FF2B5EF4-FFF2-40B4-BE49-F238E27FC236}">
                    <a16:creationId xmlns:a16="http://schemas.microsoft.com/office/drawing/2014/main" id="{71187BFA-C9D6-4245-9C7D-C1D9F0EFB00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15" name="Text Box 21">
                <a:extLst>
                  <a:ext uri="{FF2B5EF4-FFF2-40B4-BE49-F238E27FC236}">
                    <a16:creationId xmlns:a16="http://schemas.microsoft.com/office/drawing/2014/main" id="{CD5FBE26-FD93-4156-896D-D7CBDD592D6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7" name="Oval 22">
              <a:extLst>
                <a:ext uri="{FF2B5EF4-FFF2-40B4-BE49-F238E27FC236}">
                  <a16:creationId xmlns:a16="http://schemas.microsoft.com/office/drawing/2014/main" id="{A77A2830-5B34-49C2-B7ED-6DAA5A605355}"/>
                </a:ext>
              </a:extLst>
            </p:cNvPr>
            <p:cNvSpPr>
              <a:spLocks noChangeArrowheads="1"/>
            </p:cNvSpPr>
            <p:nvPr/>
          </p:nvSpPr>
          <p:spPr bwMode="auto">
            <a:xfrm>
              <a:off x="624" y="2784"/>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8" name="Oval 23">
              <a:extLst>
                <a:ext uri="{FF2B5EF4-FFF2-40B4-BE49-F238E27FC236}">
                  <a16:creationId xmlns:a16="http://schemas.microsoft.com/office/drawing/2014/main" id="{6D378C98-CC78-419B-96B6-921A4A78EC3B}"/>
                </a:ext>
              </a:extLst>
            </p:cNvPr>
            <p:cNvSpPr>
              <a:spLocks noChangeArrowheads="1"/>
            </p:cNvSpPr>
            <p:nvPr/>
          </p:nvSpPr>
          <p:spPr bwMode="auto">
            <a:xfrm>
              <a:off x="912" y="3072"/>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9" name="Text Box 24">
              <a:extLst>
                <a:ext uri="{FF2B5EF4-FFF2-40B4-BE49-F238E27FC236}">
                  <a16:creationId xmlns:a16="http://schemas.microsoft.com/office/drawing/2014/main" id="{4680EE5F-BCEB-466F-AE09-C39E6D3E3E8F}"/>
                </a:ext>
              </a:extLst>
            </p:cNvPr>
            <p:cNvSpPr txBox="1">
              <a:spLocks noChangeArrowheads="1"/>
            </p:cNvSpPr>
            <p:nvPr/>
          </p:nvSpPr>
          <p:spPr bwMode="auto">
            <a:xfrm>
              <a:off x="288" y="3552"/>
              <a:ext cx="1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29710" name="Line 25">
              <a:extLst>
                <a:ext uri="{FF2B5EF4-FFF2-40B4-BE49-F238E27FC236}">
                  <a16:creationId xmlns:a16="http://schemas.microsoft.com/office/drawing/2014/main" id="{7A45DB20-24F2-4268-8803-32C18490CB47}"/>
                </a:ext>
              </a:extLst>
            </p:cNvPr>
            <p:cNvSpPr>
              <a:spLocks noChangeShapeType="1"/>
            </p:cNvSpPr>
            <p:nvPr/>
          </p:nvSpPr>
          <p:spPr bwMode="auto">
            <a:xfrm flipH="1">
              <a:off x="624" y="3024"/>
              <a:ext cx="96" cy="57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1" name="Line 26">
              <a:extLst>
                <a:ext uri="{FF2B5EF4-FFF2-40B4-BE49-F238E27FC236}">
                  <a16:creationId xmlns:a16="http://schemas.microsoft.com/office/drawing/2014/main" id="{95F58AC2-CCD0-4F8E-B4E4-E79F528C7BAF}"/>
                </a:ext>
              </a:extLst>
            </p:cNvPr>
            <p:cNvSpPr>
              <a:spLocks noChangeShapeType="1"/>
            </p:cNvSpPr>
            <p:nvPr/>
          </p:nvSpPr>
          <p:spPr bwMode="auto">
            <a:xfrm flipH="1">
              <a:off x="960" y="3360"/>
              <a:ext cx="96" cy="24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2" name="Text Box 27">
              <a:extLst>
                <a:ext uri="{FF2B5EF4-FFF2-40B4-BE49-F238E27FC236}">
                  <a16:creationId xmlns:a16="http://schemas.microsoft.com/office/drawing/2014/main" id="{3CF45247-7BF4-4D38-936C-025F59D64692}"/>
                </a:ext>
              </a:extLst>
            </p:cNvPr>
            <p:cNvSpPr txBox="1">
              <a:spLocks noChangeArrowheads="1"/>
            </p:cNvSpPr>
            <p:nvPr/>
          </p:nvSpPr>
          <p:spPr bwMode="auto">
            <a:xfrm>
              <a:off x="1718" y="3494"/>
              <a:ext cx="389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grpSp>
      <p:sp>
        <p:nvSpPr>
          <p:cNvPr id="29705" name="Rectangle 28">
            <a:extLst>
              <a:ext uri="{FF2B5EF4-FFF2-40B4-BE49-F238E27FC236}">
                <a16:creationId xmlns:a16="http://schemas.microsoft.com/office/drawing/2014/main" id="{11330CF0-A495-46F6-9CDA-A0D71041DF64}"/>
              </a:ext>
            </a:extLst>
          </p:cNvPr>
          <p:cNvSpPr>
            <a:spLocks noChangeArrowheads="1"/>
          </p:cNvSpPr>
          <p:nvPr/>
        </p:nvSpPr>
        <p:spPr bwMode="auto">
          <a:xfrm>
            <a:off x="7162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7885"/>
                                        </p:tgtEl>
                                        <p:attrNameLst>
                                          <p:attrName>style.visibility</p:attrName>
                                        </p:attrNameLst>
                                      </p:cBhvr>
                                      <p:to>
                                        <p:strVal val="visible"/>
                                      </p:to>
                                    </p:set>
                                    <p:animEffect transition="in" filter="wipe(left)">
                                      <p:cBhvr>
                                        <p:cTn id="7" dur="500"/>
                                        <p:tgtEl>
                                          <p:spTgt spid="207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2078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676CAA-AC6B-4BAF-AE3D-6753D33FDD40}"/>
              </a:ext>
            </a:extLst>
          </p:cNvPr>
          <p:cNvSpPr>
            <a:spLocks noGrp="1" noChangeArrowheads="1"/>
          </p:cNvSpPr>
          <p:nvPr>
            <p:ph type="title"/>
          </p:nvPr>
        </p:nvSpPr>
        <p:spPr>
          <a:xfrm>
            <a:off x="685800" y="304800"/>
            <a:ext cx="7772400" cy="838200"/>
          </a:xfrm>
        </p:spPr>
        <p:txBody>
          <a:bodyPr/>
          <a:lstStyle/>
          <a:p>
            <a:pPr eaLnBrk="1" hangingPunct="1"/>
            <a:r>
              <a:rPr lang="en-US" altLang="en-US"/>
              <a:t>Language Translation</a:t>
            </a:r>
          </a:p>
        </p:txBody>
      </p:sp>
      <p:sp>
        <p:nvSpPr>
          <p:cNvPr id="5123" name="Rectangle 3">
            <a:extLst>
              <a:ext uri="{FF2B5EF4-FFF2-40B4-BE49-F238E27FC236}">
                <a16:creationId xmlns:a16="http://schemas.microsoft.com/office/drawing/2014/main" id="{B25FEB52-6FF4-4160-93CB-5447593E56AD}"/>
              </a:ext>
            </a:extLst>
          </p:cNvPr>
          <p:cNvSpPr>
            <a:spLocks noGrp="1" noChangeArrowheads="1"/>
          </p:cNvSpPr>
          <p:nvPr>
            <p:ph type="body" idx="1"/>
          </p:nvPr>
        </p:nvSpPr>
        <p:spPr>
          <a:xfrm>
            <a:off x="304800" y="1219200"/>
            <a:ext cx="8610600" cy="5105400"/>
          </a:xfrm>
        </p:spPr>
        <p:txBody>
          <a:bodyPr/>
          <a:lstStyle/>
          <a:p>
            <a:pPr eaLnBrk="1" hangingPunct="1">
              <a:lnSpc>
                <a:spcPct val="80000"/>
              </a:lnSpc>
            </a:pPr>
            <a:r>
              <a:rPr lang="en-US" altLang="en-US" sz="2400" dirty="0"/>
              <a:t>A </a:t>
            </a:r>
            <a:r>
              <a:rPr lang="en-US" altLang="en-US" sz="2400" i="1" dirty="0"/>
              <a:t>programming language processor</a:t>
            </a:r>
            <a:r>
              <a:rPr lang="en-US" altLang="en-US" sz="2400" dirty="0"/>
              <a:t> is any system that manipulates programs expressed in a programming language (PL)</a:t>
            </a:r>
          </a:p>
          <a:p>
            <a:pPr eaLnBrk="1" hangingPunct="1">
              <a:lnSpc>
                <a:spcPct val="80000"/>
              </a:lnSpc>
            </a:pPr>
            <a:r>
              <a:rPr lang="en-US" altLang="en-US" sz="2400" dirty="0"/>
              <a:t>A </a:t>
            </a:r>
            <a:r>
              <a:rPr lang="en-US" altLang="en-US" sz="2400" i="1" dirty="0"/>
              <a:t>source</a:t>
            </a:r>
            <a:r>
              <a:rPr lang="en-US" altLang="en-US" sz="2400" dirty="0"/>
              <a:t> program in some source language is </a:t>
            </a:r>
            <a:r>
              <a:rPr lang="en-US" altLang="en-US" sz="2400" i="1" dirty="0"/>
              <a:t>translated</a:t>
            </a:r>
            <a:r>
              <a:rPr lang="en-US" altLang="en-US" sz="2400" dirty="0"/>
              <a:t> into an </a:t>
            </a:r>
            <a:r>
              <a:rPr lang="en-US" altLang="en-US" sz="2400" i="1" dirty="0"/>
              <a:t>object</a:t>
            </a:r>
            <a:r>
              <a:rPr lang="en-US" altLang="en-US" sz="2400" dirty="0"/>
              <a:t> program in some </a:t>
            </a:r>
            <a:r>
              <a:rPr lang="en-US" altLang="en-US" sz="2400" i="1" dirty="0"/>
              <a:t>target</a:t>
            </a:r>
            <a:r>
              <a:rPr lang="en-US" altLang="en-US" sz="2400" dirty="0"/>
              <a:t> language</a:t>
            </a:r>
          </a:p>
          <a:p>
            <a:pPr eaLnBrk="1" hangingPunct="1">
              <a:lnSpc>
                <a:spcPct val="80000"/>
              </a:lnSpc>
            </a:pPr>
            <a:r>
              <a:rPr lang="en-US" altLang="en-US" sz="2400" dirty="0"/>
              <a:t>Translators are </a:t>
            </a:r>
            <a:r>
              <a:rPr lang="en-US" altLang="en-US" sz="2400" i="1" dirty="0"/>
              <a:t>assemblers</a:t>
            </a:r>
            <a:r>
              <a:rPr lang="en-US" altLang="en-US" sz="2400" dirty="0"/>
              <a:t> or </a:t>
            </a:r>
            <a:r>
              <a:rPr lang="en-US" altLang="en-US" sz="2400" i="1" dirty="0"/>
              <a:t>compilers</a:t>
            </a:r>
            <a:r>
              <a:rPr lang="en-US" altLang="en-US" sz="2400" dirty="0"/>
              <a:t> </a:t>
            </a:r>
          </a:p>
          <a:p>
            <a:pPr eaLnBrk="1" hangingPunct="1">
              <a:lnSpc>
                <a:spcPct val="80000"/>
              </a:lnSpc>
            </a:pPr>
            <a:r>
              <a:rPr lang="en-US" altLang="en-US" sz="2400" dirty="0"/>
              <a:t>An </a:t>
            </a:r>
            <a:r>
              <a:rPr lang="en-US" altLang="en-US" sz="2400" i="1" dirty="0"/>
              <a:t>assembler</a:t>
            </a:r>
            <a:r>
              <a:rPr lang="en-US" altLang="en-US" sz="2400" dirty="0"/>
              <a:t> translates from assembly language to machine language</a:t>
            </a:r>
          </a:p>
          <a:p>
            <a:pPr eaLnBrk="1" hangingPunct="1">
              <a:lnSpc>
                <a:spcPct val="80000"/>
              </a:lnSpc>
            </a:pPr>
            <a:r>
              <a:rPr lang="en-US" altLang="en-US" sz="2400" dirty="0"/>
              <a:t>A </a:t>
            </a:r>
            <a:r>
              <a:rPr lang="en-US" altLang="en-US" sz="2400" i="1" dirty="0"/>
              <a:t>compiler</a:t>
            </a:r>
            <a:r>
              <a:rPr lang="en-US" altLang="en-US" sz="2400" dirty="0"/>
              <a:t> translates from a high-level language into a low-level language</a:t>
            </a:r>
          </a:p>
          <a:p>
            <a:pPr lvl="1" eaLnBrk="1" hangingPunct="1">
              <a:lnSpc>
                <a:spcPct val="80000"/>
              </a:lnSpc>
            </a:pPr>
            <a:r>
              <a:rPr lang="en-US" altLang="en-US" sz="2400" dirty="0"/>
              <a:t>the compiler is written in its </a:t>
            </a:r>
            <a:r>
              <a:rPr lang="en-US" altLang="en-US" sz="2400" i="1" dirty="0"/>
              <a:t>implementation</a:t>
            </a:r>
            <a:r>
              <a:rPr lang="en-US" altLang="en-US" sz="2400" dirty="0"/>
              <a:t> language</a:t>
            </a:r>
          </a:p>
          <a:p>
            <a:pPr eaLnBrk="1" hangingPunct="1">
              <a:lnSpc>
                <a:spcPct val="80000"/>
              </a:lnSpc>
            </a:pPr>
            <a:r>
              <a:rPr lang="en-US" altLang="en-US" sz="2400" dirty="0"/>
              <a:t>An </a:t>
            </a:r>
            <a:r>
              <a:rPr lang="en-US" altLang="en-US" sz="2400" i="1" dirty="0"/>
              <a:t>interpreter</a:t>
            </a:r>
            <a:r>
              <a:rPr lang="en-US" altLang="en-US" sz="2400" dirty="0"/>
              <a:t> is a program that accepts a source program and runs it (almost) immediately</a:t>
            </a:r>
          </a:p>
          <a:p>
            <a:pPr eaLnBrk="1" hangingPunct="1">
              <a:lnSpc>
                <a:spcPct val="80000"/>
              </a:lnSpc>
            </a:pPr>
            <a:r>
              <a:rPr lang="en-US" altLang="en-US" sz="2400" dirty="0"/>
              <a:t>An </a:t>
            </a:r>
            <a:r>
              <a:rPr lang="en-US" altLang="en-US" sz="2400" i="1" dirty="0"/>
              <a:t>interpretive compiler</a:t>
            </a:r>
            <a:r>
              <a:rPr lang="en-US" altLang="en-US" sz="2400" dirty="0"/>
              <a:t> translates a source program into an intermediate language, and the resulting object program is then executed by an interpreter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BC6B20-C8EA-4F8B-ABB2-E4B7AF136588}"/>
              </a:ext>
            </a:extLst>
          </p:cNvPr>
          <p:cNvSpPr>
            <a:spLocks noGrp="1" noChangeArrowheads="1"/>
          </p:cNvSpPr>
          <p:nvPr>
            <p:ph type="title"/>
          </p:nvPr>
        </p:nvSpPr>
        <p:spPr/>
        <p:txBody>
          <a:bodyPr/>
          <a:lstStyle/>
          <a:p>
            <a:pPr eaLnBrk="1" hangingPunct="1"/>
            <a:r>
              <a:rPr lang="en-US" altLang="en-US"/>
              <a:t>Bootstrapping</a:t>
            </a:r>
          </a:p>
        </p:txBody>
      </p:sp>
      <p:grpSp>
        <p:nvGrpSpPr>
          <p:cNvPr id="30723" name="Group 3">
            <a:extLst>
              <a:ext uri="{FF2B5EF4-FFF2-40B4-BE49-F238E27FC236}">
                <a16:creationId xmlns:a16="http://schemas.microsoft.com/office/drawing/2014/main" id="{1B091FBF-D9B1-456B-97DC-6ABB93DCFFFF}"/>
              </a:ext>
            </a:extLst>
          </p:cNvPr>
          <p:cNvGrpSpPr>
            <a:grpSpLocks/>
          </p:cNvGrpSpPr>
          <p:nvPr/>
        </p:nvGrpSpPr>
        <p:grpSpPr bwMode="auto">
          <a:xfrm>
            <a:off x="762000" y="1066800"/>
            <a:ext cx="1752600" cy="914400"/>
            <a:chOff x="624" y="3312"/>
            <a:chExt cx="1104" cy="576"/>
          </a:xfrm>
        </p:grpSpPr>
        <p:sp>
          <p:nvSpPr>
            <p:cNvPr id="30731" name="Freeform 4">
              <a:extLst>
                <a:ext uri="{FF2B5EF4-FFF2-40B4-BE49-F238E27FC236}">
                  <a16:creationId xmlns:a16="http://schemas.microsoft.com/office/drawing/2014/main" id="{73DC08A2-C4B1-4911-BB41-99E52ACB7C3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Text Box 5">
              <a:extLst>
                <a:ext uri="{FF2B5EF4-FFF2-40B4-BE49-F238E27FC236}">
                  <a16:creationId xmlns:a16="http://schemas.microsoft.com/office/drawing/2014/main" id="{2DAC4A9F-5CBF-4EC8-89AA-B82D60848B5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0733" name="Text Box 6">
              <a:extLst>
                <a:ext uri="{FF2B5EF4-FFF2-40B4-BE49-F238E27FC236}">
                  <a16:creationId xmlns:a16="http://schemas.microsoft.com/office/drawing/2014/main" id="{1B9C5961-386E-457A-B8D7-D27AA1C2C97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0724" name="Oval 7">
            <a:extLst>
              <a:ext uri="{FF2B5EF4-FFF2-40B4-BE49-F238E27FC236}">
                <a16:creationId xmlns:a16="http://schemas.microsoft.com/office/drawing/2014/main" id="{93560D7D-16DF-48CC-AE62-F34C9BB39B69}"/>
              </a:ext>
            </a:extLst>
          </p:cNvPr>
          <p:cNvSpPr>
            <a:spLocks noChangeArrowheads="1"/>
          </p:cNvSpPr>
          <p:nvPr/>
        </p:nvSpPr>
        <p:spPr bwMode="auto">
          <a:xfrm>
            <a:off x="838200" y="10668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5" name="Oval 8">
            <a:extLst>
              <a:ext uri="{FF2B5EF4-FFF2-40B4-BE49-F238E27FC236}">
                <a16:creationId xmlns:a16="http://schemas.microsoft.com/office/drawing/2014/main" id="{78E81CB3-FBF9-487A-A399-B0F398A850DE}"/>
              </a:ext>
            </a:extLst>
          </p:cNvPr>
          <p:cNvSpPr>
            <a:spLocks noChangeArrowheads="1"/>
          </p:cNvSpPr>
          <p:nvPr/>
        </p:nvSpPr>
        <p:spPr bwMode="auto">
          <a:xfrm>
            <a:off x="1295400" y="15240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Text Box 9">
            <a:extLst>
              <a:ext uri="{FF2B5EF4-FFF2-40B4-BE49-F238E27FC236}">
                <a16:creationId xmlns:a16="http://schemas.microsoft.com/office/drawing/2014/main" id="{C0358590-0C36-498D-9307-0D6ECCD164AC}"/>
              </a:ext>
            </a:extLst>
          </p:cNvPr>
          <p:cNvSpPr txBox="1">
            <a:spLocks noChangeArrowheads="1"/>
          </p:cNvSpPr>
          <p:nvPr/>
        </p:nvSpPr>
        <p:spPr bwMode="auto">
          <a:xfrm>
            <a:off x="304800" y="2286000"/>
            <a:ext cx="2136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30727" name="Line 10">
            <a:extLst>
              <a:ext uri="{FF2B5EF4-FFF2-40B4-BE49-F238E27FC236}">
                <a16:creationId xmlns:a16="http://schemas.microsoft.com/office/drawing/2014/main" id="{86091CDF-A89E-4E28-A67D-96952AACDB7D}"/>
              </a:ext>
            </a:extLst>
          </p:cNvPr>
          <p:cNvSpPr>
            <a:spLocks noChangeShapeType="1"/>
          </p:cNvSpPr>
          <p:nvPr/>
        </p:nvSpPr>
        <p:spPr bwMode="auto">
          <a:xfrm flipH="1">
            <a:off x="838200" y="1447800"/>
            <a:ext cx="152400" cy="9144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11">
            <a:extLst>
              <a:ext uri="{FF2B5EF4-FFF2-40B4-BE49-F238E27FC236}">
                <a16:creationId xmlns:a16="http://schemas.microsoft.com/office/drawing/2014/main" id="{4E9D29A2-389C-4D5D-8F82-0B0249BF907F}"/>
              </a:ext>
            </a:extLst>
          </p:cNvPr>
          <p:cNvSpPr>
            <a:spLocks noChangeShapeType="1"/>
          </p:cNvSpPr>
          <p:nvPr/>
        </p:nvSpPr>
        <p:spPr bwMode="auto">
          <a:xfrm flipH="1">
            <a:off x="1371600" y="1981200"/>
            <a:ext cx="152400" cy="3810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Text Box 12">
            <a:extLst>
              <a:ext uri="{FF2B5EF4-FFF2-40B4-BE49-F238E27FC236}">
                <a16:creationId xmlns:a16="http://schemas.microsoft.com/office/drawing/2014/main" id="{203CCC29-6C54-451A-A821-FD51A0E20E95}"/>
              </a:ext>
            </a:extLst>
          </p:cNvPr>
          <p:cNvSpPr txBox="1">
            <a:spLocks noChangeArrowheads="1"/>
          </p:cNvSpPr>
          <p:nvPr/>
        </p:nvSpPr>
        <p:spPr bwMode="auto">
          <a:xfrm>
            <a:off x="2727325" y="1600200"/>
            <a:ext cx="6188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sp>
        <p:nvSpPr>
          <p:cNvPr id="209933" name="Text Box 13">
            <a:extLst>
              <a:ext uri="{FF2B5EF4-FFF2-40B4-BE49-F238E27FC236}">
                <a16:creationId xmlns:a16="http://schemas.microsoft.com/office/drawing/2014/main" id="{A25EBF76-EDCD-4F24-B189-B7C161605FDA}"/>
              </a:ext>
            </a:extLst>
          </p:cNvPr>
          <p:cNvSpPr txBox="1">
            <a:spLocks noChangeArrowheads="1"/>
          </p:cNvSpPr>
          <p:nvPr/>
        </p:nvSpPr>
        <p:spPr bwMode="auto">
          <a:xfrm>
            <a:off x="304800" y="2819400"/>
            <a:ext cx="8534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9250" indent="-34925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dirty="0">
                <a:latin typeface="Times" panose="02020603050405020304" pitchFamily="18" charset="0"/>
              </a:rPr>
              <a:t>By implementing the compiler in (a subset of) its own language, we become less dependent on the target platform =&gt; more portable implementation.</a:t>
            </a:r>
          </a:p>
          <a:p>
            <a:pPr>
              <a:buFontTx/>
              <a:buChar char="•"/>
            </a:pPr>
            <a:r>
              <a:rPr lang="en-US" altLang="en-US" dirty="0">
                <a:latin typeface="Times" panose="02020603050405020304" pitchFamily="18" charset="0"/>
              </a:rPr>
              <a:t>But… “chicken and egg problem”? How do to get around that?</a:t>
            </a:r>
          </a:p>
          <a:p>
            <a:r>
              <a:rPr lang="en-US" altLang="en-US" b="1" dirty="0">
                <a:latin typeface="Times" panose="02020603050405020304" pitchFamily="18" charset="0"/>
              </a:rPr>
              <a:t>=&gt; </a:t>
            </a:r>
            <a:r>
              <a:rPr lang="en-US" altLang="en-US" dirty="0">
                <a:latin typeface="Times" panose="02020603050405020304" pitchFamily="18" charset="0"/>
              </a:rPr>
              <a:t>BOOTSTRAPPING: requires some work to make the first “egg”. </a:t>
            </a:r>
          </a:p>
          <a:p>
            <a:endParaRPr lang="en-US" altLang="en-US" dirty="0">
              <a:latin typeface="Times" panose="02020603050405020304" pitchFamily="18" charset="0"/>
            </a:endParaRPr>
          </a:p>
          <a:p>
            <a:r>
              <a:rPr lang="en-US" altLang="en-US" dirty="0">
                <a:latin typeface="Times" panose="02020603050405020304" pitchFamily="18" charset="0"/>
              </a:rPr>
              <a:t>There are many possible variations on how to bootstrap a compiler written in its own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993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993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99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3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1A7730E-7452-4FBA-85D0-609BFAB2495D}"/>
              </a:ext>
            </a:extLst>
          </p:cNvPr>
          <p:cNvSpPr>
            <a:spLocks noGrp="1" noChangeArrowheads="1"/>
          </p:cNvSpPr>
          <p:nvPr>
            <p:ph type="title"/>
          </p:nvPr>
        </p:nvSpPr>
        <p:spPr>
          <a:xfrm>
            <a:off x="762000" y="381000"/>
            <a:ext cx="7772400" cy="838200"/>
          </a:xfrm>
        </p:spPr>
        <p:txBody>
          <a:bodyPr/>
          <a:lstStyle/>
          <a:p>
            <a:pPr eaLnBrk="1" hangingPunct="1"/>
            <a:r>
              <a:rPr lang="en-US" altLang="en-US"/>
              <a:t>Bootstrapping an Interpretive Compiler to Generate </a:t>
            </a:r>
            <a:r>
              <a:rPr lang="en-US" altLang="en-US" i="1"/>
              <a:t>M</a:t>
            </a:r>
            <a:r>
              <a:rPr lang="en-US" altLang="en-US"/>
              <a:t> code</a:t>
            </a:r>
          </a:p>
        </p:txBody>
      </p:sp>
      <p:grpSp>
        <p:nvGrpSpPr>
          <p:cNvPr id="31747" name="Group 3">
            <a:extLst>
              <a:ext uri="{FF2B5EF4-FFF2-40B4-BE49-F238E27FC236}">
                <a16:creationId xmlns:a16="http://schemas.microsoft.com/office/drawing/2014/main" id="{168C33C5-0AF8-4804-AB5C-E2BD603DCCB5}"/>
              </a:ext>
            </a:extLst>
          </p:cNvPr>
          <p:cNvGrpSpPr>
            <a:grpSpLocks/>
          </p:cNvGrpSpPr>
          <p:nvPr/>
        </p:nvGrpSpPr>
        <p:grpSpPr bwMode="auto">
          <a:xfrm>
            <a:off x="701675" y="2209800"/>
            <a:ext cx="1752600" cy="914400"/>
            <a:chOff x="624" y="3312"/>
            <a:chExt cx="1104" cy="576"/>
          </a:xfrm>
        </p:grpSpPr>
        <p:sp>
          <p:nvSpPr>
            <p:cNvPr id="31776" name="Freeform 4">
              <a:extLst>
                <a:ext uri="{FF2B5EF4-FFF2-40B4-BE49-F238E27FC236}">
                  <a16:creationId xmlns:a16="http://schemas.microsoft.com/office/drawing/2014/main" id="{1A2C702B-7971-481E-85D4-DA57208FC6E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7" name="Text Box 5">
              <a:extLst>
                <a:ext uri="{FF2B5EF4-FFF2-40B4-BE49-F238E27FC236}">
                  <a16:creationId xmlns:a16="http://schemas.microsoft.com/office/drawing/2014/main" id="{737EB349-7596-46A9-88EB-46C8E5ECFCC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8" name="Text Box 6">
              <a:extLst>
                <a:ext uri="{FF2B5EF4-FFF2-40B4-BE49-F238E27FC236}">
                  <a16:creationId xmlns:a16="http://schemas.microsoft.com/office/drawing/2014/main" id="{61A22CF3-E304-48FC-BC11-5F20BC3FDB2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1748" name="Rectangle 7">
            <a:extLst>
              <a:ext uri="{FF2B5EF4-FFF2-40B4-BE49-F238E27FC236}">
                <a16:creationId xmlns:a16="http://schemas.microsoft.com/office/drawing/2014/main" id="{14F29506-2C48-4A39-8C3E-124E12E91F95}"/>
              </a:ext>
            </a:extLst>
          </p:cNvPr>
          <p:cNvSpPr>
            <a:spLocks noChangeArrowheads="1"/>
          </p:cNvSpPr>
          <p:nvPr/>
        </p:nvSpPr>
        <p:spPr bwMode="auto">
          <a:xfrm>
            <a:off x="5349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31749" name="Group 8">
            <a:extLst>
              <a:ext uri="{FF2B5EF4-FFF2-40B4-BE49-F238E27FC236}">
                <a16:creationId xmlns:a16="http://schemas.microsoft.com/office/drawing/2014/main" id="{85123DDA-6B0D-4CBB-85C3-ED1FDD7C3909}"/>
              </a:ext>
            </a:extLst>
          </p:cNvPr>
          <p:cNvGrpSpPr>
            <a:grpSpLocks/>
          </p:cNvGrpSpPr>
          <p:nvPr/>
        </p:nvGrpSpPr>
        <p:grpSpPr bwMode="auto">
          <a:xfrm>
            <a:off x="2911475" y="2209800"/>
            <a:ext cx="1752600" cy="914400"/>
            <a:chOff x="624" y="3312"/>
            <a:chExt cx="1104" cy="576"/>
          </a:xfrm>
        </p:grpSpPr>
        <p:sp>
          <p:nvSpPr>
            <p:cNvPr id="31773" name="Freeform 9">
              <a:extLst>
                <a:ext uri="{FF2B5EF4-FFF2-40B4-BE49-F238E27FC236}">
                  <a16:creationId xmlns:a16="http://schemas.microsoft.com/office/drawing/2014/main" id="{684A666C-2299-4FE1-A362-BA0B7E5FA08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4" name="Text Box 10">
              <a:extLst>
                <a:ext uri="{FF2B5EF4-FFF2-40B4-BE49-F238E27FC236}">
                  <a16:creationId xmlns:a16="http://schemas.microsoft.com/office/drawing/2014/main" id="{097D35DC-F87C-4120-8BA6-64B6001D808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5" name="Text Box 11">
              <a:extLst>
                <a:ext uri="{FF2B5EF4-FFF2-40B4-BE49-F238E27FC236}">
                  <a16:creationId xmlns:a16="http://schemas.microsoft.com/office/drawing/2014/main" id="{C2EA9413-1F3A-453B-972C-63139ADDF0B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1750" name="Text Box 12">
            <a:extLst>
              <a:ext uri="{FF2B5EF4-FFF2-40B4-BE49-F238E27FC236}">
                <a16:creationId xmlns:a16="http://schemas.microsoft.com/office/drawing/2014/main" id="{A070ACE9-FDFC-4410-AE47-3A93426C42E2}"/>
              </a:ext>
            </a:extLst>
          </p:cNvPr>
          <p:cNvSpPr txBox="1">
            <a:spLocks noChangeArrowheads="1"/>
          </p:cNvSpPr>
          <p:nvPr/>
        </p:nvSpPr>
        <p:spPr bwMode="auto">
          <a:xfrm>
            <a:off x="824566" y="1673592"/>
            <a:ext cx="364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Our “portable compiler kit”:</a:t>
            </a:r>
          </a:p>
        </p:txBody>
      </p:sp>
      <p:grpSp>
        <p:nvGrpSpPr>
          <p:cNvPr id="31751" name="Group 13">
            <a:extLst>
              <a:ext uri="{FF2B5EF4-FFF2-40B4-BE49-F238E27FC236}">
                <a16:creationId xmlns:a16="http://schemas.microsoft.com/office/drawing/2014/main" id="{AF24BA68-96A3-4C55-9D1D-6DAA52331AEC}"/>
              </a:ext>
            </a:extLst>
          </p:cNvPr>
          <p:cNvGrpSpPr>
            <a:grpSpLocks/>
          </p:cNvGrpSpPr>
          <p:nvPr/>
        </p:nvGrpSpPr>
        <p:grpSpPr bwMode="auto">
          <a:xfrm>
            <a:off x="0" y="3733800"/>
            <a:ext cx="5715000" cy="1676400"/>
            <a:chOff x="0" y="1824"/>
            <a:chExt cx="3600" cy="1056"/>
          </a:xfrm>
        </p:grpSpPr>
        <p:grpSp>
          <p:nvGrpSpPr>
            <p:cNvPr id="31754" name="Group 14">
              <a:extLst>
                <a:ext uri="{FF2B5EF4-FFF2-40B4-BE49-F238E27FC236}">
                  <a16:creationId xmlns:a16="http://schemas.microsoft.com/office/drawing/2014/main" id="{AD629FE0-E975-4D65-BB9B-58FE79EA0ADE}"/>
                </a:ext>
              </a:extLst>
            </p:cNvPr>
            <p:cNvGrpSpPr>
              <a:grpSpLocks/>
            </p:cNvGrpSpPr>
            <p:nvPr/>
          </p:nvGrpSpPr>
          <p:grpSpPr bwMode="auto">
            <a:xfrm>
              <a:off x="2592" y="2112"/>
              <a:ext cx="1008" cy="529"/>
              <a:chOff x="1488" y="1776"/>
              <a:chExt cx="1008" cy="529"/>
            </a:xfrm>
          </p:grpSpPr>
          <p:sp>
            <p:nvSpPr>
              <p:cNvPr id="31767" name="Arc 15">
                <a:extLst>
                  <a:ext uri="{FF2B5EF4-FFF2-40B4-BE49-F238E27FC236}">
                    <a16:creationId xmlns:a16="http://schemas.microsoft.com/office/drawing/2014/main" id="{02D1CB6D-7938-4E5A-994D-20C62C0A91C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8" name="Arc 16">
                <a:extLst>
                  <a:ext uri="{FF2B5EF4-FFF2-40B4-BE49-F238E27FC236}">
                    <a16:creationId xmlns:a16="http://schemas.microsoft.com/office/drawing/2014/main" id="{61C702E6-B3D6-4B6F-8501-1ADAAEF4E3B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9" name="Text Box 17">
                <a:extLst>
                  <a:ext uri="{FF2B5EF4-FFF2-40B4-BE49-F238E27FC236}">
                    <a16:creationId xmlns:a16="http://schemas.microsoft.com/office/drawing/2014/main" id="{0F53D0E9-8AD1-4C6A-8F9D-74E0B43C8B3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1770" name="Freeform 18">
                <a:extLst>
                  <a:ext uri="{FF2B5EF4-FFF2-40B4-BE49-F238E27FC236}">
                    <a16:creationId xmlns:a16="http://schemas.microsoft.com/office/drawing/2014/main" id="{6950A253-B8F5-486F-8F40-6FC679F1EE3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1" name="Text Box 19">
                <a:extLst>
                  <a:ext uri="{FF2B5EF4-FFF2-40B4-BE49-F238E27FC236}">
                    <a16:creationId xmlns:a16="http://schemas.microsoft.com/office/drawing/2014/main" id="{D3D139CD-275F-43BF-B720-02646208CD26}"/>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1772" name="Line 20">
                <a:extLst>
                  <a:ext uri="{FF2B5EF4-FFF2-40B4-BE49-F238E27FC236}">
                    <a16:creationId xmlns:a16="http://schemas.microsoft.com/office/drawing/2014/main" id="{ED2CAFA3-889E-4C70-86AC-DC634FE7CBFF}"/>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55" name="Group 21">
              <a:extLst>
                <a:ext uri="{FF2B5EF4-FFF2-40B4-BE49-F238E27FC236}">
                  <a16:creationId xmlns:a16="http://schemas.microsoft.com/office/drawing/2014/main" id="{66EAEB54-9501-4B9A-8790-3F0877A08A8E}"/>
                </a:ext>
              </a:extLst>
            </p:cNvPr>
            <p:cNvGrpSpPr>
              <a:grpSpLocks/>
            </p:cNvGrpSpPr>
            <p:nvPr/>
          </p:nvGrpSpPr>
          <p:grpSpPr bwMode="auto">
            <a:xfrm>
              <a:off x="960" y="2111"/>
              <a:ext cx="1008" cy="529"/>
              <a:chOff x="864" y="3071"/>
              <a:chExt cx="1008" cy="529"/>
            </a:xfrm>
          </p:grpSpPr>
          <p:sp>
            <p:nvSpPr>
              <p:cNvPr id="31761" name="Line 22">
                <a:extLst>
                  <a:ext uri="{FF2B5EF4-FFF2-40B4-BE49-F238E27FC236}">
                    <a16:creationId xmlns:a16="http://schemas.microsoft.com/office/drawing/2014/main" id="{A74E0319-57A9-4EED-A2BE-56D8C13C8DF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2" name="Arc 23">
                <a:extLst>
                  <a:ext uri="{FF2B5EF4-FFF2-40B4-BE49-F238E27FC236}">
                    <a16:creationId xmlns:a16="http://schemas.microsoft.com/office/drawing/2014/main" id="{629C4794-22FE-45AB-A0E2-7B728C3E2AA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3" name="Arc 24">
                <a:extLst>
                  <a:ext uri="{FF2B5EF4-FFF2-40B4-BE49-F238E27FC236}">
                    <a16:creationId xmlns:a16="http://schemas.microsoft.com/office/drawing/2014/main" id="{072DC21C-AB6E-428B-8C68-711FD57E76EF}"/>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4" name="Freeform 25">
                <a:extLst>
                  <a:ext uri="{FF2B5EF4-FFF2-40B4-BE49-F238E27FC236}">
                    <a16:creationId xmlns:a16="http://schemas.microsoft.com/office/drawing/2014/main" id="{815AADAC-5BAD-49FF-BDD0-9F88BD6F6721}"/>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5" name="Text Box 26">
                <a:extLst>
                  <a:ext uri="{FF2B5EF4-FFF2-40B4-BE49-F238E27FC236}">
                    <a16:creationId xmlns:a16="http://schemas.microsoft.com/office/drawing/2014/main" id="{F28AF201-C97D-4396-B93B-987DFFE0DB9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1766" name="Text Box 27">
                <a:extLst>
                  <a:ext uri="{FF2B5EF4-FFF2-40B4-BE49-F238E27FC236}">
                    <a16:creationId xmlns:a16="http://schemas.microsoft.com/office/drawing/2014/main" id="{B7BFC32A-8C39-4516-8BDF-10E0F4DC53E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dirty="0">
                    <a:latin typeface="Times" panose="02020603050405020304" pitchFamily="18" charset="0"/>
                  </a:rPr>
                  <a:t>P</a:t>
                </a:r>
                <a:endParaRPr lang="en-US" altLang="en-US" dirty="0">
                  <a:latin typeface="Times" panose="02020603050405020304" pitchFamily="18" charset="0"/>
                </a:endParaRPr>
              </a:p>
            </p:txBody>
          </p:sp>
        </p:grpSp>
        <p:sp>
          <p:nvSpPr>
            <p:cNvPr id="31756" name="Text Box 28">
              <a:extLst>
                <a:ext uri="{FF2B5EF4-FFF2-40B4-BE49-F238E27FC236}">
                  <a16:creationId xmlns:a16="http://schemas.microsoft.com/office/drawing/2014/main" id="{D5362CAD-6479-49BC-B95A-F3401A42D1FF}"/>
                </a:ext>
              </a:extLst>
            </p:cNvPr>
            <p:cNvSpPr txBox="1">
              <a:spLocks noChangeArrowheads="1"/>
            </p:cNvSpPr>
            <p:nvPr/>
          </p:nvSpPr>
          <p:spPr bwMode="auto">
            <a:xfrm>
              <a:off x="0" y="1824"/>
              <a:ext cx="11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dirty="0">
                <a:latin typeface="Times" panose="02020603050405020304" pitchFamily="18" charset="0"/>
              </a:endParaRPr>
            </a:p>
          </p:txBody>
        </p:sp>
        <p:grpSp>
          <p:nvGrpSpPr>
            <p:cNvPr id="31757" name="Group 29">
              <a:extLst>
                <a:ext uri="{FF2B5EF4-FFF2-40B4-BE49-F238E27FC236}">
                  <a16:creationId xmlns:a16="http://schemas.microsoft.com/office/drawing/2014/main" id="{548ADF8F-1161-45A0-B1E7-91270F16AC84}"/>
                </a:ext>
              </a:extLst>
            </p:cNvPr>
            <p:cNvGrpSpPr>
              <a:grpSpLocks/>
            </p:cNvGrpSpPr>
            <p:nvPr/>
          </p:nvGrpSpPr>
          <p:grpSpPr bwMode="auto">
            <a:xfrm>
              <a:off x="1728" y="2304"/>
              <a:ext cx="1104" cy="576"/>
              <a:chOff x="624" y="3312"/>
              <a:chExt cx="1104" cy="576"/>
            </a:xfrm>
          </p:grpSpPr>
          <p:sp>
            <p:nvSpPr>
              <p:cNvPr id="31758" name="Freeform 30">
                <a:extLst>
                  <a:ext uri="{FF2B5EF4-FFF2-40B4-BE49-F238E27FC236}">
                    <a16:creationId xmlns:a16="http://schemas.microsoft.com/office/drawing/2014/main" id="{D1ED0AD6-CD31-4AF0-8C5C-231C8201DB7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9" name="Text Box 31">
                <a:extLst>
                  <a:ext uri="{FF2B5EF4-FFF2-40B4-BE49-F238E27FC236}">
                    <a16:creationId xmlns:a16="http://schemas.microsoft.com/office/drawing/2014/main" id="{91924FE3-AA38-4AA8-8492-56207C15819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1760" name="Text Box 32">
                <a:extLst>
                  <a:ext uri="{FF2B5EF4-FFF2-40B4-BE49-F238E27FC236}">
                    <a16:creationId xmlns:a16="http://schemas.microsoft.com/office/drawing/2014/main" id="{978AA540-7253-499F-ACC9-C383DEE1035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1752" name="Rectangle 33">
            <a:extLst>
              <a:ext uri="{FF2B5EF4-FFF2-40B4-BE49-F238E27FC236}">
                <a16:creationId xmlns:a16="http://schemas.microsoft.com/office/drawing/2014/main" id="{B32D67D7-394A-4B8E-A8E3-5A5EE6F00C4B}"/>
              </a:ext>
            </a:extLst>
          </p:cNvPr>
          <p:cNvSpPr>
            <a:spLocks noChangeArrowheads="1"/>
          </p:cNvSpPr>
          <p:nvPr/>
        </p:nvSpPr>
        <p:spPr bwMode="auto">
          <a:xfrm>
            <a:off x="6873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1753" name="AutoShape 34">
            <a:extLst>
              <a:ext uri="{FF2B5EF4-FFF2-40B4-BE49-F238E27FC236}">
                <a16:creationId xmlns:a16="http://schemas.microsoft.com/office/drawing/2014/main" id="{34F4929B-618F-4D65-8CFB-36D618CA3362}"/>
              </a:ext>
            </a:extLst>
          </p:cNvPr>
          <p:cNvSpPr>
            <a:spLocks noChangeArrowheads="1"/>
          </p:cNvSpPr>
          <p:nvPr/>
        </p:nvSpPr>
        <p:spPr bwMode="auto">
          <a:xfrm>
            <a:off x="31242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35" name="Text Box 28">
            <a:extLst>
              <a:ext uri="{FF2B5EF4-FFF2-40B4-BE49-F238E27FC236}">
                <a16:creationId xmlns:a16="http://schemas.microsoft.com/office/drawing/2014/main" id="{96D9309F-3AE2-42EA-B7C3-A14D5188D60D}"/>
              </a:ext>
            </a:extLst>
          </p:cNvPr>
          <p:cNvSpPr txBox="1">
            <a:spLocks noChangeArrowheads="1"/>
          </p:cNvSpPr>
          <p:nvPr/>
        </p:nvSpPr>
        <p:spPr bwMode="auto">
          <a:xfrm>
            <a:off x="830916" y="3283803"/>
            <a:ext cx="557716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Goal: we want to get a “completely native” </a:t>
            </a:r>
          </a:p>
          <a:p>
            <a:r>
              <a:rPr lang="en-US" altLang="en-US" dirty="0">
                <a:latin typeface="Times" panose="02020603050405020304" pitchFamily="18" charset="0"/>
              </a:rPr>
              <a:t>Java compiler on machine </a:t>
            </a:r>
            <a:r>
              <a:rPr lang="en-US" altLang="en-US" i="1" dirty="0">
                <a:latin typeface="Times" panose="02020603050405020304" pitchFamily="18" charset="0"/>
              </a:rPr>
              <a:t>M</a:t>
            </a:r>
            <a:r>
              <a:rPr lang="en-US" altLang="en-US" dirty="0">
                <a:latin typeface="Times" panose="02020603050405020304"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AFD8502-C865-4C30-8774-A426EBDE33B1}"/>
              </a:ext>
            </a:extLst>
          </p:cNvPr>
          <p:cNvSpPr>
            <a:spLocks noGrp="1" noChangeArrowheads="1"/>
          </p:cNvSpPr>
          <p:nvPr>
            <p:ph type="title"/>
          </p:nvPr>
        </p:nvSpPr>
        <p:spPr>
          <a:xfrm>
            <a:off x="7620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2771" name="Text Box 3">
            <a:extLst>
              <a:ext uri="{FF2B5EF4-FFF2-40B4-BE49-F238E27FC236}">
                <a16:creationId xmlns:a16="http://schemas.microsoft.com/office/drawing/2014/main" id="{6D70FD0B-4ECF-4A46-8BD7-D3F0E078AEB3}"/>
              </a:ext>
            </a:extLst>
          </p:cNvPr>
          <p:cNvSpPr txBox="1">
            <a:spLocks noChangeArrowheads="1"/>
          </p:cNvSpPr>
          <p:nvPr/>
        </p:nvSpPr>
        <p:spPr bwMode="auto">
          <a:xfrm>
            <a:off x="152400" y="1905000"/>
            <a:ext cx="2446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2772" name="Group 4">
            <a:extLst>
              <a:ext uri="{FF2B5EF4-FFF2-40B4-BE49-F238E27FC236}">
                <a16:creationId xmlns:a16="http://schemas.microsoft.com/office/drawing/2014/main" id="{31D7A50F-508A-4033-AB78-9E74FB2E95AD}"/>
              </a:ext>
            </a:extLst>
          </p:cNvPr>
          <p:cNvGrpSpPr>
            <a:grpSpLocks/>
          </p:cNvGrpSpPr>
          <p:nvPr/>
        </p:nvGrpSpPr>
        <p:grpSpPr bwMode="auto">
          <a:xfrm>
            <a:off x="990600" y="3581400"/>
            <a:ext cx="1752600" cy="914400"/>
            <a:chOff x="960" y="1873"/>
            <a:chExt cx="1104" cy="576"/>
          </a:xfrm>
        </p:grpSpPr>
        <p:sp>
          <p:nvSpPr>
            <p:cNvPr id="32796" name="Freeform 5">
              <a:extLst>
                <a:ext uri="{FF2B5EF4-FFF2-40B4-BE49-F238E27FC236}">
                  <a16:creationId xmlns:a16="http://schemas.microsoft.com/office/drawing/2014/main" id="{867F46F1-CEA2-4DC0-BF76-5E52CDF9F61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Text Box 6">
              <a:extLst>
                <a:ext uri="{FF2B5EF4-FFF2-40B4-BE49-F238E27FC236}">
                  <a16:creationId xmlns:a16="http://schemas.microsoft.com/office/drawing/2014/main" id="{CAF63CA4-5E79-43F0-96C0-A8F76BE7737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98" name="Text Box 7">
              <a:extLst>
                <a:ext uri="{FF2B5EF4-FFF2-40B4-BE49-F238E27FC236}">
                  <a16:creationId xmlns:a16="http://schemas.microsoft.com/office/drawing/2014/main" id="{A560965D-2C0E-47B0-9BAD-8664D4ABAF6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2773" name="Group 8">
            <a:extLst>
              <a:ext uri="{FF2B5EF4-FFF2-40B4-BE49-F238E27FC236}">
                <a16:creationId xmlns:a16="http://schemas.microsoft.com/office/drawing/2014/main" id="{69ECB2C9-9422-4998-B3BB-DC8FF0F68815}"/>
              </a:ext>
            </a:extLst>
          </p:cNvPr>
          <p:cNvGrpSpPr>
            <a:grpSpLocks/>
          </p:cNvGrpSpPr>
          <p:nvPr/>
        </p:nvGrpSpPr>
        <p:grpSpPr bwMode="auto">
          <a:xfrm>
            <a:off x="3657600" y="3581400"/>
            <a:ext cx="1600200" cy="914400"/>
            <a:chOff x="3312" y="1872"/>
            <a:chExt cx="1008" cy="576"/>
          </a:xfrm>
        </p:grpSpPr>
        <p:sp>
          <p:nvSpPr>
            <p:cNvPr id="32793" name="Freeform 9">
              <a:extLst>
                <a:ext uri="{FF2B5EF4-FFF2-40B4-BE49-F238E27FC236}">
                  <a16:creationId xmlns:a16="http://schemas.microsoft.com/office/drawing/2014/main" id="{E5141B66-61BC-4AE4-844E-7BC84296B91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4" name="Text Box 10">
              <a:extLst>
                <a:ext uri="{FF2B5EF4-FFF2-40B4-BE49-F238E27FC236}">
                  <a16:creationId xmlns:a16="http://schemas.microsoft.com/office/drawing/2014/main" id="{37FB8CBC-8F51-4843-A395-BA5FD23A9D49}"/>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2795" name="Text Box 11">
              <a:extLst>
                <a:ext uri="{FF2B5EF4-FFF2-40B4-BE49-F238E27FC236}">
                  <a16:creationId xmlns:a16="http://schemas.microsoft.com/office/drawing/2014/main" id="{3175D8B5-BE20-4C76-B321-1D05CB10BCEA}"/>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2774" name="Group 12">
            <a:extLst>
              <a:ext uri="{FF2B5EF4-FFF2-40B4-BE49-F238E27FC236}">
                <a16:creationId xmlns:a16="http://schemas.microsoft.com/office/drawing/2014/main" id="{7A7C06B3-7519-4149-8279-730F4EF567B6}"/>
              </a:ext>
            </a:extLst>
          </p:cNvPr>
          <p:cNvGrpSpPr>
            <a:grpSpLocks/>
          </p:cNvGrpSpPr>
          <p:nvPr/>
        </p:nvGrpSpPr>
        <p:grpSpPr bwMode="auto">
          <a:xfrm>
            <a:off x="2286000" y="3962400"/>
            <a:ext cx="1752600" cy="914400"/>
            <a:chOff x="624" y="3312"/>
            <a:chExt cx="1104" cy="576"/>
          </a:xfrm>
        </p:grpSpPr>
        <p:sp>
          <p:nvSpPr>
            <p:cNvPr id="32790" name="Freeform 13">
              <a:extLst>
                <a:ext uri="{FF2B5EF4-FFF2-40B4-BE49-F238E27FC236}">
                  <a16:creationId xmlns:a16="http://schemas.microsoft.com/office/drawing/2014/main" id="{3569F900-FF49-4725-A81D-0CBCA31FC61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14">
              <a:extLst>
                <a:ext uri="{FF2B5EF4-FFF2-40B4-BE49-F238E27FC236}">
                  <a16:creationId xmlns:a16="http://schemas.microsoft.com/office/drawing/2014/main" id="{CD2E369D-081A-424E-A415-62A04A5B399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2792" name="Text Box 15">
              <a:extLst>
                <a:ext uri="{FF2B5EF4-FFF2-40B4-BE49-F238E27FC236}">
                  <a16:creationId xmlns:a16="http://schemas.microsoft.com/office/drawing/2014/main" id="{463C87DA-8B28-4AFF-883D-EC20C9929494}"/>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2775" name="Rectangle 16">
            <a:extLst>
              <a:ext uri="{FF2B5EF4-FFF2-40B4-BE49-F238E27FC236}">
                <a16:creationId xmlns:a16="http://schemas.microsoft.com/office/drawing/2014/main" id="{52DC95E9-6563-49AC-9D0A-97C1DD17B89E}"/>
              </a:ext>
            </a:extLst>
          </p:cNvPr>
          <p:cNvSpPr>
            <a:spLocks noChangeArrowheads="1"/>
          </p:cNvSpPr>
          <p:nvPr/>
        </p:nvSpPr>
        <p:spPr bwMode="auto">
          <a:xfrm>
            <a:off x="2667000"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2776" name="AutoShape 17">
            <a:extLst>
              <a:ext uri="{FF2B5EF4-FFF2-40B4-BE49-F238E27FC236}">
                <a16:creationId xmlns:a16="http://schemas.microsoft.com/office/drawing/2014/main" id="{20C43D57-2BC9-49D8-A16A-93F8021C85F2}"/>
              </a:ext>
            </a:extLst>
          </p:cNvPr>
          <p:cNvSpPr>
            <a:spLocks noChangeArrowheads="1"/>
          </p:cNvSpPr>
          <p:nvPr/>
        </p:nvSpPr>
        <p:spPr bwMode="auto">
          <a:xfrm>
            <a:off x="2667000"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2777" name="Group 18">
            <a:extLst>
              <a:ext uri="{FF2B5EF4-FFF2-40B4-BE49-F238E27FC236}">
                <a16:creationId xmlns:a16="http://schemas.microsoft.com/office/drawing/2014/main" id="{4194E8C0-F169-48C3-86A8-240F814A249D}"/>
              </a:ext>
            </a:extLst>
          </p:cNvPr>
          <p:cNvGrpSpPr>
            <a:grpSpLocks/>
          </p:cNvGrpSpPr>
          <p:nvPr/>
        </p:nvGrpSpPr>
        <p:grpSpPr bwMode="auto">
          <a:xfrm>
            <a:off x="2667000" y="1981200"/>
            <a:ext cx="1752600" cy="914400"/>
            <a:chOff x="960" y="1873"/>
            <a:chExt cx="1104" cy="576"/>
          </a:xfrm>
        </p:grpSpPr>
        <p:sp>
          <p:nvSpPr>
            <p:cNvPr id="32787" name="Freeform 19">
              <a:extLst>
                <a:ext uri="{FF2B5EF4-FFF2-40B4-BE49-F238E27FC236}">
                  <a16:creationId xmlns:a16="http://schemas.microsoft.com/office/drawing/2014/main" id="{06F9DF2C-3040-499B-A326-B0CC1CF2DDA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Text Box 20">
              <a:extLst>
                <a:ext uri="{FF2B5EF4-FFF2-40B4-BE49-F238E27FC236}">
                  <a16:creationId xmlns:a16="http://schemas.microsoft.com/office/drawing/2014/main" id="{E74C4A46-B7AD-4AFA-8149-4CDEC719C95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89" name="Text Box 21">
              <a:extLst>
                <a:ext uri="{FF2B5EF4-FFF2-40B4-BE49-F238E27FC236}">
                  <a16:creationId xmlns:a16="http://schemas.microsoft.com/office/drawing/2014/main" id="{EA9DDC11-597E-4395-A7D2-20A92723ACE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2778" name="Text Box 22">
            <a:extLst>
              <a:ext uri="{FF2B5EF4-FFF2-40B4-BE49-F238E27FC236}">
                <a16:creationId xmlns:a16="http://schemas.microsoft.com/office/drawing/2014/main" id="{7B5A8910-C5B7-4E7E-BFFC-CB8F54CD2D6A}"/>
              </a:ext>
            </a:extLst>
          </p:cNvPr>
          <p:cNvSpPr txBox="1">
            <a:spLocks noChangeArrowheads="1"/>
          </p:cNvSpPr>
          <p:nvPr/>
        </p:nvSpPr>
        <p:spPr bwMode="auto">
          <a:xfrm>
            <a:off x="76200" y="3048000"/>
            <a:ext cx="237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2779" name="Oval 23">
            <a:extLst>
              <a:ext uri="{FF2B5EF4-FFF2-40B4-BE49-F238E27FC236}">
                <a16:creationId xmlns:a16="http://schemas.microsoft.com/office/drawing/2014/main" id="{BD0A9091-3C7A-452B-B95E-84E7811C4D76}"/>
              </a:ext>
            </a:extLst>
          </p:cNvPr>
          <p:cNvSpPr>
            <a:spLocks noChangeArrowheads="1"/>
          </p:cNvSpPr>
          <p:nvPr/>
        </p:nvSpPr>
        <p:spPr bwMode="auto">
          <a:xfrm>
            <a:off x="3352800"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80" name="Text Box 24">
            <a:extLst>
              <a:ext uri="{FF2B5EF4-FFF2-40B4-BE49-F238E27FC236}">
                <a16:creationId xmlns:a16="http://schemas.microsoft.com/office/drawing/2014/main" id="{7D4EFCB5-9B11-41E3-880B-1700C4FF116D}"/>
              </a:ext>
            </a:extLst>
          </p:cNvPr>
          <p:cNvSpPr txBox="1">
            <a:spLocks noChangeArrowheads="1"/>
          </p:cNvSpPr>
          <p:nvPr/>
        </p:nvSpPr>
        <p:spPr bwMode="auto">
          <a:xfrm>
            <a:off x="3584575" y="5867400"/>
            <a:ext cx="4259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Use this to compile again</a:t>
            </a:r>
          </a:p>
        </p:txBody>
      </p:sp>
      <p:sp>
        <p:nvSpPr>
          <p:cNvPr id="32781" name="Line 25">
            <a:extLst>
              <a:ext uri="{FF2B5EF4-FFF2-40B4-BE49-F238E27FC236}">
                <a16:creationId xmlns:a16="http://schemas.microsoft.com/office/drawing/2014/main" id="{6B2A6913-2FB5-4099-8889-1FE0F784F2EC}"/>
              </a:ext>
            </a:extLst>
          </p:cNvPr>
          <p:cNvSpPr>
            <a:spLocks noChangeShapeType="1"/>
          </p:cNvSpPr>
          <p:nvPr/>
        </p:nvSpPr>
        <p:spPr bwMode="auto">
          <a:xfrm>
            <a:off x="4876800"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26">
            <a:extLst>
              <a:ext uri="{FF2B5EF4-FFF2-40B4-BE49-F238E27FC236}">
                <a16:creationId xmlns:a16="http://schemas.microsoft.com/office/drawing/2014/main" id="{D4F26AEB-0A8C-4849-945D-C4E56CA6CC6D}"/>
              </a:ext>
            </a:extLst>
          </p:cNvPr>
          <p:cNvSpPr txBox="1">
            <a:spLocks noChangeArrowheads="1"/>
          </p:cNvSpPr>
          <p:nvPr/>
        </p:nvSpPr>
        <p:spPr bwMode="auto">
          <a:xfrm>
            <a:off x="4479925" y="1917700"/>
            <a:ext cx="168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a-DK" altLang="en-US">
                <a:latin typeface="Times" panose="02020603050405020304" pitchFamily="18" charset="0"/>
              </a:rPr>
              <a:t>by rewriting</a:t>
            </a:r>
          </a:p>
        </p:txBody>
      </p:sp>
      <p:grpSp>
        <p:nvGrpSpPr>
          <p:cNvPr id="32783" name="Group 27">
            <a:extLst>
              <a:ext uri="{FF2B5EF4-FFF2-40B4-BE49-F238E27FC236}">
                <a16:creationId xmlns:a16="http://schemas.microsoft.com/office/drawing/2014/main" id="{68FB23A3-3B35-498C-8C0B-F8CC40C6B223}"/>
              </a:ext>
            </a:extLst>
          </p:cNvPr>
          <p:cNvGrpSpPr>
            <a:grpSpLocks/>
          </p:cNvGrpSpPr>
          <p:nvPr/>
        </p:nvGrpSpPr>
        <p:grpSpPr bwMode="auto">
          <a:xfrm>
            <a:off x="6156325" y="1966913"/>
            <a:ext cx="1752600" cy="914400"/>
            <a:chOff x="960" y="1873"/>
            <a:chExt cx="1104" cy="576"/>
          </a:xfrm>
        </p:grpSpPr>
        <p:sp>
          <p:nvSpPr>
            <p:cNvPr id="32784" name="Freeform 28">
              <a:extLst>
                <a:ext uri="{FF2B5EF4-FFF2-40B4-BE49-F238E27FC236}">
                  <a16:creationId xmlns:a16="http://schemas.microsoft.com/office/drawing/2014/main" id="{831B22B8-C9A0-47ED-8B0B-9222EDC5357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Text Box 29">
              <a:extLst>
                <a:ext uri="{FF2B5EF4-FFF2-40B4-BE49-F238E27FC236}">
                  <a16:creationId xmlns:a16="http://schemas.microsoft.com/office/drawing/2014/main" id="{E375D7B7-2914-45A6-AF71-32122BD2F0D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a:t>
              </a:r>
              <a:r>
                <a:rPr lang="en-US" altLang="en-US" i="1">
                  <a:latin typeface="Times" panose="02020603050405020304" pitchFamily="18" charset="0"/>
                </a:rPr>
                <a:t>M</a:t>
              </a:r>
              <a:endParaRPr lang="en-US" altLang="en-US">
                <a:latin typeface="Times" panose="02020603050405020304" pitchFamily="18" charset="0"/>
              </a:endParaRPr>
            </a:p>
          </p:txBody>
        </p:sp>
        <p:sp>
          <p:nvSpPr>
            <p:cNvPr id="32786" name="Text Box 30">
              <a:extLst>
                <a:ext uri="{FF2B5EF4-FFF2-40B4-BE49-F238E27FC236}">
                  <a16:creationId xmlns:a16="http://schemas.microsoft.com/office/drawing/2014/main" id="{65CAB799-F5DB-4A11-B497-D050BB0B58B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D5B7492-61C3-403D-BB73-A6EE13314EE1}"/>
              </a:ext>
            </a:extLst>
          </p:cNvPr>
          <p:cNvSpPr>
            <a:spLocks noGrp="1" noChangeArrowheads="1"/>
          </p:cNvSpPr>
          <p:nvPr>
            <p:ph type="title"/>
          </p:nvPr>
        </p:nvSpPr>
        <p:spPr>
          <a:xfrm>
            <a:off x="9906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3795" name="Text Box 3">
            <a:extLst>
              <a:ext uri="{FF2B5EF4-FFF2-40B4-BE49-F238E27FC236}">
                <a16:creationId xmlns:a16="http://schemas.microsoft.com/office/drawing/2014/main" id="{7FF353C6-8E0B-4344-91F1-9B0D4A45B26C}"/>
              </a:ext>
            </a:extLst>
          </p:cNvPr>
          <p:cNvSpPr txBox="1">
            <a:spLocks noChangeArrowheads="1"/>
          </p:cNvSpPr>
          <p:nvPr/>
        </p:nvSpPr>
        <p:spPr bwMode="auto">
          <a:xfrm>
            <a:off x="152400" y="1371600"/>
            <a:ext cx="6319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Java (in Java) compiler</a:t>
            </a:r>
          </a:p>
        </p:txBody>
      </p:sp>
      <p:grpSp>
        <p:nvGrpSpPr>
          <p:cNvPr id="33796" name="Group 4">
            <a:extLst>
              <a:ext uri="{FF2B5EF4-FFF2-40B4-BE49-F238E27FC236}">
                <a16:creationId xmlns:a16="http://schemas.microsoft.com/office/drawing/2014/main" id="{DC1F7A13-28D5-44CE-AE62-0FB4AC5B9007}"/>
              </a:ext>
            </a:extLst>
          </p:cNvPr>
          <p:cNvGrpSpPr>
            <a:grpSpLocks/>
          </p:cNvGrpSpPr>
          <p:nvPr/>
        </p:nvGrpSpPr>
        <p:grpSpPr bwMode="auto">
          <a:xfrm>
            <a:off x="3581400" y="2057400"/>
            <a:ext cx="1600200" cy="914400"/>
            <a:chOff x="3312" y="1872"/>
            <a:chExt cx="1008" cy="576"/>
          </a:xfrm>
        </p:grpSpPr>
        <p:sp>
          <p:nvSpPr>
            <p:cNvPr id="33834" name="Freeform 5">
              <a:extLst>
                <a:ext uri="{FF2B5EF4-FFF2-40B4-BE49-F238E27FC236}">
                  <a16:creationId xmlns:a16="http://schemas.microsoft.com/office/drawing/2014/main" id="{35727B4A-7F3D-427B-A9A3-802217A6847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5" name="Text Box 6">
              <a:extLst>
                <a:ext uri="{FF2B5EF4-FFF2-40B4-BE49-F238E27FC236}">
                  <a16:creationId xmlns:a16="http://schemas.microsoft.com/office/drawing/2014/main" id="{BC373C7C-CF64-4127-88FB-4D5D2D8C1A46}"/>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3836" name="Text Box 7">
              <a:extLst>
                <a:ext uri="{FF2B5EF4-FFF2-40B4-BE49-F238E27FC236}">
                  <a16:creationId xmlns:a16="http://schemas.microsoft.com/office/drawing/2014/main" id="{F1CC906E-F73B-4A3D-85EA-6009AA23FA2D}"/>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3797" name="Rectangle 8">
            <a:extLst>
              <a:ext uri="{FF2B5EF4-FFF2-40B4-BE49-F238E27FC236}">
                <a16:creationId xmlns:a16="http://schemas.microsoft.com/office/drawing/2014/main" id="{B97F0F01-D761-43DC-B617-335D7D9F05B5}"/>
              </a:ext>
            </a:extLst>
          </p:cNvPr>
          <p:cNvSpPr>
            <a:spLocks noChangeArrowheads="1"/>
          </p:cNvSpPr>
          <p:nvPr/>
        </p:nvSpPr>
        <p:spPr bwMode="auto">
          <a:xfrm>
            <a:off x="2590800" y="3276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3798" name="AutoShape 9">
            <a:extLst>
              <a:ext uri="{FF2B5EF4-FFF2-40B4-BE49-F238E27FC236}">
                <a16:creationId xmlns:a16="http://schemas.microsoft.com/office/drawing/2014/main" id="{55FB91D7-06F8-4DF3-8266-8367304266EA}"/>
              </a:ext>
            </a:extLst>
          </p:cNvPr>
          <p:cNvSpPr>
            <a:spLocks noChangeArrowheads="1"/>
          </p:cNvSpPr>
          <p:nvPr/>
        </p:nvSpPr>
        <p:spPr bwMode="auto">
          <a:xfrm>
            <a:off x="2590800" y="3962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3799" name="Group 10">
            <a:extLst>
              <a:ext uri="{FF2B5EF4-FFF2-40B4-BE49-F238E27FC236}">
                <a16:creationId xmlns:a16="http://schemas.microsoft.com/office/drawing/2014/main" id="{8DBE8B31-4F08-4B0B-BF98-00C7A8449A4E}"/>
              </a:ext>
            </a:extLst>
          </p:cNvPr>
          <p:cNvGrpSpPr>
            <a:grpSpLocks/>
          </p:cNvGrpSpPr>
          <p:nvPr/>
        </p:nvGrpSpPr>
        <p:grpSpPr bwMode="auto">
          <a:xfrm>
            <a:off x="914400" y="2057400"/>
            <a:ext cx="1752600" cy="914400"/>
            <a:chOff x="960" y="1873"/>
            <a:chExt cx="1104" cy="576"/>
          </a:xfrm>
        </p:grpSpPr>
        <p:sp>
          <p:nvSpPr>
            <p:cNvPr id="33831" name="Freeform 11">
              <a:extLst>
                <a:ext uri="{FF2B5EF4-FFF2-40B4-BE49-F238E27FC236}">
                  <a16:creationId xmlns:a16="http://schemas.microsoft.com/office/drawing/2014/main" id="{475E2E8B-27EA-4A8F-81D1-CD4FE40F1AD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2" name="Text Box 12">
              <a:extLst>
                <a:ext uri="{FF2B5EF4-FFF2-40B4-BE49-F238E27FC236}">
                  <a16:creationId xmlns:a16="http://schemas.microsoft.com/office/drawing/2014/main" id="{FFD7581D-C665-4F25-8AB1-6DCF720B4B6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3" name="Text Box 13">
              <a:extLst>
                <a:ext uri="{FF2B5EF4-FFF2-40B4-BE49-F238E27FC236}">
                  <a16:creationId xmlns:a16="http://schemas.microsoft.com/office/drawing/2014/main" id="{D27866B1-20B2-4423-809E-81F72771ACC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3800" name="Group 14">
            <a:extLst>
              <a:ext uri="{FF2B5EF4-FFF2-40B4-BE49-F238E27FC236}">
                <a16:creationId xmlns:a16="http://schemas.microsoft.com/office/drawing/2014/main" id="{EB201AB3-FB86-428B-B746-2DD5F42DD21F}"/>
              </a:ext>
            </a:extLst>
          </p:cNvPr>
          <p:cNvGrpSpPr>
            <a:grpSpLocks/>
          </p:cNvGrpSpPr>
          <p:nvPr/>
        </p:nvGrpSpPr>
        <p:grpSpPr bwMode="auto">
          <a:xfrm>
            <a:off x="2209800" y="2438400"/>
            <a:ext cx="1752600" cy="914400"/>
            <a:chOff x="960" y="1873"/>
            <a:chExt cx="1104" cy="576"/>
          </a:xfrm>
        </p:grpSpPr>
        <p:sp>
          <p:nvSpPr>
            <p:cNvPr id="33828" name="Freeform 15">
              <a:extLst>
                <a:ext uri="{FF2B5EF4-FFF2-40B4-BE49-F238E27FC236}">
                  <a16:creationId xmlns:a16="http://schemas.microsoft.com/office/drawing/2014/main" id="{CC52DE42-8989-4447-9427-D534524CEC5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9" name="Text Box 16">
              <a:extLst>
                <a:ext uri="{FF2B5EF4-FFF2-40B4-BE49-F238E27FC236}">
                  <a16:creationId xmlns:a16="http://schemas.microsoft.com/office/drawing/2014/main" id="{2FFF1CD9-637D-4BE6-BB95-72055580E86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0" name="Text Box 17">
              <a:extLst>
                <a:ext uri="{FF2B5EF4-FFF2-40B4-BE49-F238E27FC236}">
                  <a16:creationId xmlns:a16="http://schemas.microsoft.com/office/drawing/2014/main" id="{09DB497D-CC28-4CF8-9FD9-4E23050CD87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16082" name="Group 18">
            <a:extLst>
              <a:ext uri="{FF2B5EF4-FFF2-40B4-BE49-F238E27FC236}">
                <a16:creationId xmlns:a16="http://schemas.microsoft.com/office/drawing/2014/main" id="{4313475A-7978-4A77-85D5-A0E303A39C4B}"/>
              </a:ext>
            </a:extLst>
          </p:cNvPr>
          <p:cNvGrpSpPr>
            <a:grpSpLocks/>
          </p:cNvGrpSpPr>
          <p:nvPr/>
        </p:nvGrpSpPr>
        <p:grpSpPr bwMode="auto">
          <a:xfrm>
            <a:off x="3276600" y="1600200"/>
            <a:ext cx="5502275" cy="1600200"/>
            <a:chOff x="2064" y="1728"/>
            <a:chExt cx="3466" cy="1008"/>
          </a:xfrm>
        </p:grpSpPr>
        <p:sp>
          <p:nvSpPr>
            <p:cNvPr id="33825" name="Oval 19">
              <a:extLst>
                <a:ext uri="{FF2B5EF4-FFF2-40B4-BE49-F238E27FC236}">
                  <a16:creationId xmlns:a16="http://schemas.microsoft.com/office/drawing/2014/main" id="{0DAFDB9C-C59A-4D08-BE49-3736BFA37337}"/>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26" name="Line 20">
              <a:extLst>
                <a:ext uri="{FF2B5EF4-FFF2-40B4-BE49-F238E27FC236}">
                  <a16:creationId xmlns:a16="http://schemas.microsoft.com/office/drawing/2014/main" id="{E218C60D-136E-489A-91B8-07A78F40A865}"/>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7" name="Text Box 21">
              <a:extLst>
                <a:ext uri="{FF2B5EF4-FFF2-40B4-BE49-F238E27FC236}">
                  <a16:creationId xmlns:a16="http://schemas.microsoft.com/office/drawing/2014/main" id="{DB80F084-B833-4E70-8F6E-8A3C739F3678}"/>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our desired compiler!</a:t>
              </a:r>
            </a:p>
          </p:txBody>
        </p:sp>
      </p:grpSp>
      <p:grpSp>
        <p:nvGrpSpPr>
          <p:cNvPr id="216086" name="Group 22">
            <a:extLst>
              <a:ext uri="{FF2B5EF4-FFF2-40B4-BE49-F238E27FC236}">
                <a16:creationId xmlns:a16="http://schemas.microsoft.com/office/drawing/2014/main" id="{C2DDC54B-CD49-423D-8C7A-86B2136379AB}"/>
              </a:ext>
            </a:extLst>
          </p:cNvPr>
          <p:cNvGrpSpPr>
            <a:grpSpLocks/>
          </p:cNvGrpSpPr>
          <p:nvPr/>
        </p:nvGrpSpPr>
        <p:grpSpPr bwMode="auto">
          <a:xfrm>
            <a:off x="2651125" y="3200400"/>
            <a:ext cx="5256213" cy="2133600"/>
            <a:chOff x="1670" y="2016"/>
            <a:chExt cx="3311" cy="1344"/>
          </a:xfrm>
        </p:grpSpPr>
        <p:sp>
          <p:nvSpPr>
            <p:cNvPr id="33823" name="Text Box 23">
              <a:extLst>
                <a:ext uri="{FF2B5EF4-FFF2-40B4-BE49-F238E27FC236}">
                  <a16:creationId xmlns:a16="http://schemas.microsoft.com/office/drawing/2014/main" id="{14C4131E-4F0A-491B-8F1F-606950E77588}"/>
                </a:ext>
              </a:extLst>
            </p:cNvPr>
            <p:cNvSpPr txBox="1">
              <a:spLocks noChangeArrowheads="1"/>
            </p:cNvSpPr>
            <p:nvPr/>
          </p:nvSpPr>
          <p:spPr bwMode="auto">
            <a:xfrm>
              <a:off x="1670" y="3072"/>
              <a:ext cx="3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P program</a:t>
              </a:r>
            </a:p>
          </p:txBody>
        </p:sp>
        <p:sp>
          <p:nvSpPr>
            <p:cNvPr id="33824" name="Line 24">
              <a:extLst>
                <a:ext uri="{FF2B5EF4-FFF2-40B4-BE49-F238E27FC236}">
                  <a16:creationId xmlns:a16="http://schemas.microsoft.com/office/drawing/2014/main" id="{C88CB9E3-0F5C-4C15-A6B0-F0B5AD1F54F2}"/>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089" name="Group 25">
            <a:extLst>
              <a:ext uri="{FF2B5EF4-FFF2-40B4-BE49-F238E27FC236}">
                <a16:creationId xmlns:a16="http://schemas.microsoft.com/office/drawing/2014/main" id="{3CE470DB-4583-4A27-B7FA-FD03D4D384E7}"/>
              </a:ext>
            </a:extLst>
          </p:cNvPr>
          <p:cNvGrpSpPr>
            <a:grpSpLocks/>
          </p:cNvGrpSpPr>
          <p:nvPr/>
        </p:nvGrpSpPr>
        <p:grpSpPr bwMode="auto">
          <a:xfrm>
            <a:off x="1331913" y="4941888"/>
            <a:ext cx="5715000" cy="1676400"/>
            <a:chOff x="0" y="1824"/>
            <a:chExt cx="3600" cy="1056"/>
          </a:xfrm>
        </p:grpSpPr>
        <p:grpSp>
          <p:nvGrpSpPr>
            <p:cNvPr id="33804" name="Group 26">
              <a:extLst>
                <a:ext uri="{FF2B5EF4-FFF2-40B4-BE49-F238E27FC236}">
                  <a16:creationId xmlns:a16="http://schemas.microsoft.com/office/drawing/2014/main" id="{C150C23C-FD48-4FC0-9572-D102F179E587}"/>
                </a:ext>
              </a:extLst>
            </p:cNvPr>
            <p:cNvGrpSpPr>
              <a:grpSpLocks/>
            </p:cNvGrpSpPr>
            <p:nvPr/>
          </p:nvGrpSpPr>
          <p:grpSpPr bwMode="auto">
            <a:xfrm>
              <a:off x="2592" y="2112"/>
              <a:ext cx="1008" cy="529"/>
              <a:chOff x="1488" y="1776"/>
              <a:chExt cx="1008" cy="529"/>
            </a:xfrm>
          </p:grpSpPr>
          <p:sp>
            <p:nvSpPr>
              <p:cNvPr id="33817" name="Arc 27">
                <a:extLst>
                  <a:ext uri="{FF2B5EF4-FFF2-40B4-BE49-F238E27FC236}">
                    <a16:creationId xmlns:a16="http://schemas.microsoft.com/office/drawing/2014/main" id="{4F73F420-7982-4BA2-87FF-9469579BC54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8" name="Arc 28">
                <a:extLst>
                  <a:ext uri="{FF2B5EF4-FFF2-40B4-BE49-F238E27FC236}">
                    <a16:creationId xmlns:a16="http://schemas.microsoft.com/office/drawing/2014/main" id="{B5E7EB26-9BF8-4B94-8140-46B09A20008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9" name="Text Box 29">
                <a:extLst>
                  <a:ext uri="{FF2B5EF4-FFF2-40B4-BE49-F238E27FC236}">
                    <a16:creationId xmlns:a16="http://schemas.microsoft.com/office/drawing/2014/main" id="{F85A28CF-D298-47FE-B0AC-BF8732A0C86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3820" name="Freeform 30">
                <a:extLst>
                  <a:ext uri="{FF2B5EF4-FFF2-40B4-BE49-F238E27FC236}">
                    <a16:creationId xmlns:a16="http://schemas.microsoft.com/office/drawing/2014/main" id="{9E7F5AB6-B23B-410E-99B9-523BF809C2AA}"/>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Text Box 31">
                <a:extLst>
                  <a:ext uri="{FF2B5EF4-FFF2-40B4-BE49-F238E27FC236}">
                    <a16:creationId xmlns:a16="http://schemas.microsoft.com/office/drawing/2014/main" id="{9CD8E192-4060-473E-A18A-9D3BECFA6C8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3822" name="Line 32">
                <a:extLst>
                  <a:ext uri="{FF2B5EF4-FFF2-40B4-BE49-F238E27FC236}">
                    <a16:creationId xmlns:a16="http://schemas.microsoft.com/office/drawing/2014/main" id="{3BF4D746-3921-4163-B990-564A4EDC488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805" name="Group 33">
              <a:extLst>
                <a:ext uri="{FF2B5EF4-FFF2-40B4-BE49-F238E27FC236}">
                  <a16:creationId xmlns:a16="http://schemas.microsoft.com/office/drawing/2014/main" id="{6628A729-F53C-48AF-8B21-3510530062FB}"/>
                </a:ext>
              </a:extLst>
            </p:cNvPr>
            <p:cNvGrpSpPr>
              <a:grpSpLocks/>
            </p:cNvGrpSpPr>
            <p:nvPr/>
          </p:nvGrpSpPr>
          <p:grpSpPr bwMode="auto">
            <a:xfrm>
              <a:off x="960" y="2111"/>
              <a:ext cx="1008" cy="529"/>
              <a:chOff x="864" y="3071"/>
              <a:chExt cx="1008" cy="529"/>
            </a:xfrm>
          </p:grpSpPr>
          <p:sp>
            <p:nvSpPr>
              <p:cNvPr id="33811" name="Line 34">
                <a:extLst>
                  <a:ext uri="{FF2B5EF4-FFF2-40B4-BE49-F238E27FC236}">
                    <a16:creationId xmlns:a16="http://schemas.microsoft.com/office/drawing/2014/main" id="{ED60C6A7-E98F-4330-83A2-1B0D8FD7106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2" name="Arc 35">
                <a:extLst>
                  <a:ext uri="{FF2B5EF4-FFF2-40B4-BE49-F238E27FC236}">
                    <a16:creationId xmlns:a16="http://schemas.microsoft.com/office/drawing/2014/main" id="{F645C1B6-081C-4A87-AC39-57ADDD61CD6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3" name="Arc 36">
                <a:extLst>
                  <a:ext uri="{FF2B5EF4-FFF2-40B4-BE49-F238E27FC236}">
                    <a16:creationId xmlns:a16="http://schemas.microsoft.com/office/drawing/2014/main" id="{3B3DB08E-65A9-441B-9FAB-C750B4764EE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Freeform 37">
                <a:extLst>
                  <a:ext uri="{FF2B5EF4-FFF2-40B4-BE49-F238E27FC236}">
                    <a16:creationId xmlns:a16="http://schemas.microsoft.com/office/drawing/2014/main" id="{AB27127A-A1DE-4F07-8B18-40DD739BB32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5" name="Text Box 38">
                <a:extLst>
                  <a:ext uri="{FF2B5EF4-FFF2-40B4-BE49-F238E27FC236}">
                    <a16:creationId xmlns:a16="http://schemas.microsoft.com/office/drawing/2014/main" id="{A092CC01-794C-48DA-88FB-6561DC90B77F}"/>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3816" name="Text Box 39">
                <a:extLst>
                  <a:ext uri="{FF2B5EF4-FFF2-40B4-BE49-F238E27FC236}">
                    <a16:creationId xmlns:a16="http://schemas.microsoft.com/office/drawing/2014/main" id="{BD8CEAA1-282D-44DB-AF0B-6532D8A13957}"/>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3806" name="Text Box 40">
              <a:extLst>
                <a:ext uri="{FF2B5EF4-FFF2-40B4-BE49-F238E27FC236}">
                  <a16:creationId xmlns:a16="http://schemas.microsoft.com/office/drawing/2014/main" id="{EE749380-FED6-4DCB-86AF-E3FDFB9918B5}"/>
                </a:ext>
              </a:extLst>
            </p:cNvPr>
            <p:cNvSpPr txBox="1">
              <a:spLocks noChangeArrowheads="1"/>
            </p:cNvSpPr>
            <p:nvPr/>
          </p:nvSpPr>
          <p:spPr bwMode="auto">
            <a:xfrm>
              <a:off x="0" y="1824"/>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Times" panose="02020603050405020304" pitchFamily="18" charset="0"/>
              </a:endParaRPr>
            </a:p>
          </p:txBody>
        </p:sp>
        <p:grpSp>
          <p:nvGrpSpPr>
            <p:cNvPr id="33807" name="Group 41">
              <a:extLst>
                <a:ext uri="{FF2B5EF4-FFF2-40B4-BE49-F238E27FC236}">
                  <a16:creationId xmlns:a16="http://schemas.microsoft.com/office/drawing/2014/main" id="{A9B63EFA-544A-4A33-8BDD-0C6AD8C142F2}"/>
                </a:ext>
              </a:extLst>
            </p:cNvPr>
            <p:cNvGrpSpPr>
              <a:grpSpLocks/>
            </p:cNvGrpSpPr>
            <p:nvPr/>
          </p:nvGrpSpPr>
          <p:grpSpPr bwMode="auto">
            <a:xfrm>
              <a:off x="1728" y="2304"/>
              <a:ext cx="1104" cy="576"/>
              <a:chOff x="624" y="3312"/>
              <a:chExt cx="1104" cy="576"/>
            </a:xfrm>
          </p:grpSpPr>
          <p:sp>
            <p:nvSpPr>
              <p:cNvPr id="33808" name="Freeform 42">
                <a:extLst>
                  <a:ext uri="{FF2B5EF4-FFF2-40B4-BE49-F238E27FC236}">
                    <a16:creationId xmlns:a16="http://schemas.microsoft.com/office/drawing/2014/main" id="{176618A8-012A-402E-99F1-6E393AD28ED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9" name="Text Box 43">
                <a:extLst>
                  <a:ext uri="{FF2B5EF4-FFF2-40B4-BE49-F238E27FC236}">
                    <a16:creationId xmlns:a16="http://schemas.microsoft.com/office/drawing/2014/main" id="{0E6B0C44-CA4B-40FC-B72D-80087EB207E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3810" name="Text Box 44">
                <a:extLst>
                  <a:ext uri="{FF2B5EF4-FFF2-40B4-BE49-F238E27FC236}">
                    <a16:creationId xmlns:a16="http://schemas.microsoft.com/office/drawing/2014/main" id="{E8B48CA4-B1F4-415B-B093-15054256CFC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6082"/>
                                        </p:tgtEl>
                                        <p:attrNameLst>
                                          <p:attrName>style.visibility</p:attrName>
                                        </p:attrNameLst>
                                      </p:cBhvr>
                                      <p:to>
                                        <p:strVal val="visible"/>
                                      </p:to>
                                    </p:set>
                                    <p:animEffect transition="in" filter="wipe(left)">
                                      <p:cBhvr>
                                        <p:cTn id="7" dur="500"/>
                                        <p:tgtEl>
                                          <p:spTgt spid="21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16086"/>
                                        </p:tgtEl>
                                        <p:attrNameLst>
                                          <p:attrName>style.visibility</p:attrName>
                                        </p:attrNameLst>
                                      </p:cBhvr>
                                      <p:to>
                                        <p:strVal val="visible"/>
                                      </p:to>
                                    </p:set>
                                    <p:animEffect transition="in" filter="wipe(up)">
                                      <p:cBhvr>
                                        <p:cTn id="12" dur="500"/>
                                        <p:tgtEl>
                                          <p:spTgt spid="2160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6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DE55B70-178A-4607-95C9-0F2366CE88A3}"/>
              </a:ext>
            </a:extLst>
          </p:cNvPr>
          <p:cNvSpPr>
            <a:spLocks noGrp="1" noChangeArrowheads="1"/>
          </p:cNvSpPr>
          <p:nvPr>
            <p:ph type="title"/>
          </p:nvPr>
        </p:nvSpPr>
        <p:spPr>
          <a:xfrm>
            <a:off x="990600" y="3048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4819" name="Text Box 3">
            <a:extLst>
              <a:ext uri="{FF2B5EF4-FFF2-40B4-BE49-F238E27FC236}">
                <a16:creationId xmlns:a16="http://schemas.microsoft.com/office/drawing/2014/main" id="{1A5572CC-9410-48DB-9931-E3EB79AE5316}"/>
              </a:ext>
            </a:extLst>
          </p:cNvPr>
          <p:cNvSpPr txBox="1">
            <a:spLocks noChangeArrowheads="1"/>
          </p:cNvSpPr>
          <p:nvPr/>
        </p:nvSpPr>
        <p:spPr bwMode="auto">
          <a:xfrm>
            <a:off x="319088" y="1295400"/>
            <a:ext cx="8977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Idea: we will build a two-stage Java -&gt; </a:t>
            </a:r>
            <a:r>
              <a:rPr lang="en-US" altLang="en-US" i="1">
                <a:latin typeface="Times" panose="02020603050405020304" pitchFamily="18" charset="0"/>
              </a:rPr>
              <a:t>M </a:t>
            </a:r>
            <a:r>
              <a:rPr lang="en-US" altLang="en-US">
                <a:latin typeface="Times" panose="02020603050405020304" pitchFamily="18" charset="0"/>
              </a:rPr>
              <a:t>compiler.</a:t>
            </a:r>
          </a:p>
        </p:txBody>
      </p:sp>
      <p:grpSp>
        <p:nvGrpSpPr>
          <p:cNvPr id="34820" name="Group 4">
            <a:extLst>
              <a:ext uri="{FF2B5EF4-FFF2-40B4-BE49-F238E27FC236}">
                <a16:creationId xmlns:a16="http://schemas.microsoft.com/office/drawing/2014/main" id="{9CFFB277-2107-4559-83E4-8CFC5B9E94AC}"/>
              </a:ext>
            </a:extLst>
          </p:cNvPr>
          <p:cNvGrpSpPr>
            <a:grpSpLocks/>
          </p:cNvGrpSpPr>
          <p:nvPr/>
        </p:nvGrpSpPr>
        <p:grpSpPr bwMode="auto">
          <a:xfrm>
            <a:off x="1470025" y="2054225"/>
            <a:ext cx="6781800" cy="1831975"/>
            <a:chOff x="576" y="1198"/>
            <a:chExt cx="4272" cy="1154"/>
          </a:xfrm>
        </p:grpSpPr>
        <p:grpSp>
          <p:nvGrpSpPr>
            <p:cNvPr id="34836" name="Group 5">
              <a:extLst>
                <a:ext uri="{FF2B5EF4-FFF2-40B4-BE49-F238E27FC236}">
                  <a16:creationId xmlns:a16="http://schemas.microsoft.com/office/drawing/2014/main" id="{C3EEA0AC-4A21-4308-B154-77DF63ED242B}"/>
                </a:ext>
              </a:extLst>
            </p:cNvPr>
            <p:cNvGrpSpPr>
              <a:grpSpLocks/>
            </p:cNvGrpSpPr>
            <p:nvPr/>
          </p:nvGrpSpPr>
          <p:grpSpPr bwMode="auto">
            <a:xfrm>
              <a:off x="3840" y="1200"/>
              <a:ext cx="1008" cy="529"/>
              <a:chOff x="1488" y="1776"/>
              <a:chExt cx="1008" cy="529"/>
            </a:xfrm>
          </p:grpSpPr>
          <p:sp>
            <p:nvSpPr>
              <p:cNvPr id="34868" name="Arc 6">
                <a:extLst>
                  <a:ext uri="{FF2B5EF4-FFF2-40B4-BE49-F238E27FC236}">
                    <a16:creationId xmlns:a16="http://schemas.microsoft.com/office/drawing/2014/main" id="{71BDD330-D95E-4903-9121-72FE56232FC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9" name="Arc 7">
                <a:extLst>
                  <a:ext uri="{FF2B5EF4-FFF2-40B4-BE49-F238E27FC236}">
                    <a16:creationId xmlns:a16="http://schemas.microsoft.com/office/drawing/2014/main" id="{81E9BF08-B4CD-4A0E-8AD4-77D4D3419CC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0" name="Text Box 8">
                <a:extLst>
                  <a:ext uri="{FF2B5EF4-FFF2-40B4-BE49-F238E27FC236}">
                    <a16:creationId xmlns:a16="http://schemas.microsoft.com/office/drawing/2014/main" id="{4DD42836-4FEE-4D2B-9181-9DF3CBE4C0D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71" name="Freeform 9">
                <a:extLst>
                  <a:ext uri="{FF2B5EF4-FFF2-40B4-BE49-F238E27FC236}">
                    <a16:creationId xmlns:a16="http://schemas.microsoft.com/office/drawing/2014/main" id="{15B54E8E-461D-45F0-B6C0-8C1ACFDEF451}"/>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2" name="Text Box 10">
                <a:extLst>
                  <a:ext uri="{FF2B5EF4-FFF2-40B4-BE49-F238E27FC236}">
                    <a16:creationId xmlns:a16="http://schemas.microsoft.com/office/drawing/2014/main" id="{2E02F06A-28E9-44BD-9FEE-3233F500DE5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4873" name="Line 11">
                <a:extLst>
                  <a:ext uri="{FF2B5EF4-FFF2-40B4-BE49-F238E27FC236}">
                    <a16:creationId xmlns:a16="http://schemas.microsoft.com/office/drawing/2014/main" id="{D23D9240-E9A7-425C-83E2-F089D401DF99}"/>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7" name="Group 12">
              <a:extLst>
                <a:ext uri="{FF2B5EF4-FFF2-40B4-BE49-F238E27FC236}">
                  <a16:creationId xmlns:a16="http://schemas.microsoft.com/office/drawing/2014/main" id="{A0E11C03-419A-4486-ABFD-4351CE202A98}"/>
                </a:ext>
              </a:extLst>
            </p:cNvPr>
            <p:cNvGrpSpPr>
              <a:grpSpLocks/>
            </p:cNvGrpSpPr>
            <p:nvPr/>
          </p:nvGrpSpPr>
          <p:grpSpPr bwMode="auto">
            <a:xfrm>
              <a:off x="2208" y="1199"/>
              <a:ext cx="1008" cy="529"/>
              <a:chOff x="1488" y="1776"/>
              <a:chExt cx="1008" cy="529"/>
            </a:xfrm>
          </p:grpSpPr>
          <p:sp>
            <p:nvSpPr>
              <p:cNvPr id="34862" name="Arc 13">
                <a:extLst>
                  <a:ext uri="{FF2B5EF4-FFF2-40B4-BE49-F238E27FC236}">
                    <a16:creationId xmlns:a16="http://schemas.microsoft.com/office/drawing/2014/main" id="{6035C994-C3E9-40BF-A719-983F205AC9A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3" name="Arc 14">
                <a:extLst>
                  <a:ext uri="{FF2B5EF4-FFF2-40B4-BE49-F238E27FC236}">
                    <a16:creationId xmlns:a16="http://schemas.microsoft.com/office/drawing/2014/main" id="{A4E33E34-038B-4600-A7C0-2743B62C0DA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4" name="Text Box 15">
                <a:extLst>
                  <a:ext uri="{FF2B5EF4-FFF2-40B4-BE49-F238E27FC236}">
                    <a16:creationId xmlns:a16="http://schemas.microsoft.com/office/drawing/2014/main" id="{79822946-820D-4888-8337-F898A80581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65" name="Freeform 16">
                <a:extLst>
                  <a:ext uri="{FF2B5EF4-FFF2-40B4-BE49-F238E27FC236}">
                    <a16:creationId xmlns:a16="http://schemas.microsoft.com/office/drawing/2014/main" id="{568AB2AB-26F0-476F-8829-21AB4944066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6" name="Text Box 17">
                <a:extLst>
                  <a:ext uri="{FF2B5EF4-FFF2-40B4-BE49-F238E27FC236}">
                    <a16:creationId xmlns:a16="http://schemas.microsoft.com/office/drawing/2014/main" id="{F0F07112-69C3-4B3C-8771-E5DC5896DF8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4867" name="Line 18">
                <a:extLst>
                  <a:ext uri="{FF2B5EF4-FFF2-40B4-BE49-F238E27FC236}">
                    <a16:creationId xmlns:a16="http://schemas.microsoft.com/office/drawing/2014/main" id="{E8E5F839-4B4A-4AF6-BFC3-654F5AB8273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8" name="Group 19">
              <a:extLst>
                <a:ext uri="{FF2B5EF4-FFF2-40B4-BE49-F238E27FC236}">
                  <a16:creationId xmlns:a16="http://schemas.microsoft.com/office/drawing/2014/main" id="{83840F82-EF32-4AC4-BA0A-97B4473C07D1}"/>
                </a:ext>
              </a:extLst>
            </p:cNvPr>
            <p:cNvGrpSpPr>
              <a:grpSpLocks/>
            </p:cNvGrpSpPr>
            <p:nvPr/>
          </p:nvGrpSpPr>
          <p:grpSpPr bwMode="auto">
            <a:xfrm>
              <a:off x="576" y="1198"/>
              <a:ext cx="1008" cy="529"/>
              <a:chOff x="864" y="3071"/>
              <a:chExt cx="1008" cy="529"/>
            </a:xfrm>
          </p:grpSpPr>
          <p:sp>
            <p:nvSpPr>
              <p:cNvPr id="34856" name="Line 20">
                <a:extLst>
                  <a:ext uri="{FF2B5EF4-FFF2-40B4-BE49-F238E27FC236}">
                    <a16:creationId xmlns:a16="http://schemas.microsoft.com/office/drawing/2014/main" id="{979EEA5C-354A-400C-9CD8-96C7BED6C727}"/>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7" name="Arc 21">
                <a:extLst>
                  <a:ext uri="{FF2B5EF4-FFF2-40B4-BE49-F238E27FC236}">
                    <a16:creationId xmlns:a16="http://schemas.microsoft.com/office/drawing/2014/main" id="{25EF9806-14A9-4396-A09A-965DB6367B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8" name="Arc 22">
                <a:extLst>
                  <a:ext uri="{FF2B5EF4-FFF2-40B4-BE49-F238E27FC236}">
                    <a16:creationId xmlns:a16="http://schemas.microsoft.com/office/drawing/2014/main" id="{E0B32E6A-C55E-434F-A7E0-276C730273CE}"/>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9" name="Freeform 23">
                <a:extLst>
                  <a:ext uri="{FF2B5EF4-FFF2-40B4-BE49-F238E27FC236}">
                    <a16:creationId xmlns:a16="http://schemas.microsoft.com/office/drawing/2014/main" id="{C5CE6BFF-A440-4ABD-B44D-276A169DC3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0" name="Text Box 24">
                <a:extLst>
                  <a:ext uri="{FF2B5EF4-FFF2-40B4-BE49-F238E27FC236}">
                    <a16:creationId xmlns:a16="http://schemas.microsoft.com/office/drawing/2014/main" id="{AED1716D-47DB-47E1-9D39-A95DEA32352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4861" name="Text Box 25">
                <a:extLst>
                  <a:ext uri="{FF2B5EF4-FFF2-40B4-BE49-F238E27FC236}">
                    <a16:creationId xmlns:a16="http://schemas.microsoft.com/office/drawing/2014/main" id="{0BE7DC1A-280A-4383-A3FF-1B68E03A6A3C}"/>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4839" name="Group 26">
              <a:extLst>
                <a:ext uri="{FF2B5EF4-FFF2-40B4-BE49-F238E27FC236}">
                  <a16:creationId xmlns:a16="http://schemas.microsoft.com/office/drawing/2014/main" id="{3BA52B52-22FB-42E8-9DF6-1E5C73256D1C}"/>
                </a:ext>
              </a:extLst>
            </p:cNvPr>
            <p:cNvGrpSpPr>
              <a:grpSpLocks/>
            </p:cNvGrpSpPr>
            <p:nvPr/>
          </p:nvGrpSpPr>
          <p:grpSpPr bwMode="auto">
            <a:xfrm>
              <a:off x="2208" y="1199"/>
              <a:ext cx="1008" cy="529"/>
              <a:chOff x="1488" y="1776"/>
              <a:chExt cx="1008" cy="529"/>
            </a:xfrm>
          </p:grpSpPr>
          <p:sp>
            <p:nvSpPr>
              <p:cNvPr id="34850" name="Arc 27">
                <a:extLst>
                  <a:ext uri="{FF2B5EF4-FFF2-40B4-BE49-F238E27FC236}">
                    <a16:creationId xmlns:a16="http://schemas.microsoft.com/office/drawing/2014/main" id="{DB52C015-7D05-4BFC-8728-6975A79ABE41}"/>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Arc 28">
                <a:extLst>
                  <a:ext uri="{FF2B5EF4-FFF2-40B4-BE49-F238E27FC236}">
                    <a16:creationId xmlns:a16="http://schemas.microsoft.com/office/drawing/2014/main" id="{A6A287AC-1282-4A51-9932-066A3AE5AD4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Text Box 29">
                <a:extLst>
                  <a:ext uri="{FF2B5EF4-FFF2-40B4-BE49-F238E27FC236}">
                    <a16:creationId xmlns:a16="http://schemas.microsoft.com/office/drawing/2014/main" id="{E9F14418-0414-44CA-B1CA-82E55772EED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53" name="Freeform 30">
                <a:extLst>
                  <a:ext uri="{FF2B5EF4-FFF2-40B4-BE49-F238E27FC236}">
                    <a16:creationId xmlns:a16="http://schemas.microsoft.com/office/drawing/2014/main" id="{EAEBA51B-0EBA-45BC-9067-80E255A813A0}"/>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4" name="Text Box 31">
                <a:extLst>
                  <a:ext uri="{FF2B5EF4-FFF2-40B4-BE49-F238E27FC236}">
                    <a16:creationId xmlns:a16="http://schemas.microsoft.com/office/drawing/2014/main" id="{C3D47F54-35CF-4061-9AC9-AAFCAFA815E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4855" name="Line 32">
                <a:extLst>
                  <a:ext uri="{FF2B5EF4-FFF2-40B4-BE49-F238E27FC236}">
                    <a16:creationId xmlns:a16="http://schemas.microsoft.com/office/drawing/2014/main" id="{BE94BD3E-9AEC-42FE-B63D-1CFD7C0AAD5B}"/>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0" name="AutoShape 33">
              <a:extLst>
                <a:ext uri="{FF2B5EF4-FFF2-40B4-BE49-F238E27FC236}">
                  <a16:creationId xmlns:a16="http://schemas.microsoft.com/office/drawing/2014/main" id="{81354CED-24D4-43FF-931F-28074E8ECB14}"/>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4841" name="Group 34">
              <a:extLst>
                <a:ext uri="{FF2B5EF4-FFF2-40B4-BE49-F238E27FC236}">
                  <a16:creationId xmlns:a16="http://schemas.microsoft.com/office/drawing/2014/main" id="{D45A6510-1399-4C7F-8FE0-043BF4BFB7B2}"/>
                </a:ext>
              </a:extLst>
            </p:cNvPr>
            <p:cNvGrpSpPr>
              <a:grpSpLocks/>
            </p:cNvGrpSpPr>
            <p:nvPr/>
          </p:nvGrpSpPr>
          <p:grpSpPr bwMode="auto">
            <a:xfrm>
              <a:off x="1344" y="1392"/>
              <a:ext cx="1104" cy="576"/>
              <a:chOff x="960" y="1873"/>
              <a:chExt cx="1104" cy="576"/>
            </a:xfrm>
          </p:grpSpPr>
          <p:sp>
            <p:nvSpPr>
              <p:cNvPr id="34847" name="Freeform 35">
                <a:extLst>
                  <a:ext uri="{FF2B5EF4-FFF2-40B4-BE49-F238E27FC236}">
                    <a16:creationId xmlns:a16="http://schemas.microsoft.com/office/drawing/2014/main" id="{60D436B6-B0C8-4BDF-B9C4-9BB3407B198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8" name="Text Box 36">
                <a:extLst>
                  <a:ext uri="{FF2B5EF4-FFF2-40B4-BE49-F238E27FC236}">
                    <a16:creationId xmlns:a16="http://schemas.microsoft.com/office/drawing/2014/main" id="{5B5792B8-A7E7-4259-9E48-A2B59F77D4D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49" name="Text Box 37">
                <a:extLst>
                  <a:ext uri="{FF2B5EF4-FFF2-40B4-BE49-F238E27FC236}">
                    <a16:creationId xmlns:a16="http://schemas.microsoft.com/office/drawing/2014/main" id="{E3DD9847-D944-41DA-9AAF-F433D7DD10A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4842" name="AutoShape 38">
              <a:extLst>
                <a:ext uri="{FF2B5EF4-FFF2-40B4-BE49-F238E27FC236}">
                  <a16:creationId xmlns:a16="http://schemas.microsoft.com/office/drawing/2014/main" id="{4C4308A5-B8C9-4820-B036-6F9402C3E335}"/>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4843" name="Group 39">
              <a:extLst>
                <a:ext uri="{FF2B5EF4-FFF2-40B4-BE49-F238E27FC236}">
                  <a16:creationId xmlns:a16="http://schemas.microsoft.com/office/drawing/2014/main" id="{3DCC4AF3-52D0-4016-BC2D-7BDA728E52CF}"/>
                </a:ext>
              </a:extLst>
            </p:cNvPr>
            <p:cNvGrpSpPr>
              <a:grpSpLocks/>
            </p:cNvGrpSpPr>
            <p:nvPr/>
          </p:nvGrpSpPr>
          <p:grpSpPr bwMode="auto">
            <a:xfrm>
              <a:off x="2976" y="1391"/>
              <a:ext cx="1104" cy="576"/>
              <a:chOff x="960" y="1873"/>
              <a:chExt cx="1104" cy="576"/>
            </a:xfrm>
          </p:grpSpPr>
          <p:sp>
            <p:nvSpPr>
              <p:cNvPr id="34844" name="Freeform 40">
                <a:extLst>
                  <a:ext uri="{FF2B5EF4-FFF2-40B4-BE49-F238E27FC236}">
                    <a16:creationId xmlns:a16="http://schemas.microsoft.com/office/drawing/2014/main" id="{9F8E04C3-2694-4992-9E87-DAF457B2DEF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Text Box 41">
                <a:extLst>
                  <a:ext uri="{FF2B5EF4-FFF2-40B4-BE49-F238E27FC236}">
                    <a16:creationId xmlns:a16="http://schemas.microsoft.com/office/drawing/2014/main" id="{42A72639-149E-4656-BDED-F0D725E0B31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46" name="Text Box 42">
                <a:extLst>
                  <a:ext uri="{FF2B5EF4-FFF2-40B4-BE49-F238E27FC236}">
                    <a16:creationId xmlns:a16="http://schemas.microsoft.com/office/drawing/2014/main" id="{ADF0EB51-1A58-403F-8BA0-E72DBB7EF06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4821" name="Oval 43">
            <a:extLst>
              <a:ext uri="{FF2B5EF4-FFF2-40B4-BE49-F238E27FC236}">
                <a16:creationId xmlns:a16="http://schemas.microsoft.com/office/drawing/2014/main" id="{D6E7E7DD-2A07-4E38-BF60-DF8F7C616955}"/>
              </a:ext>
            </a:extLst>
          </p:cNvPr>
          <p:cNvSpPr>
            <a:spLocks noChangeArrowheads="1"/>
          </p:cNvSpPr>
          <p:nvPr/>
        </p:nvSpPr>
        <p:spPr bwMode="auto">
          <a:xfrm>
            <a:off x="25368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2" name="Text Box 44">
            <a:extLst>
              <a:ext uri="{FF2B5EF4-FFF2-40B4-BE49-F238E27FC236}">
                <a16:creationId xmlns:a16="http://schemas.microsoft.com/office/drawing/2014/main" id="{8CB9D43C-B276-44D7-9C7B-372EB57F0B21}"/>
              </a:ext>
            </a:extLst>
          </p:cNvPr>
          <p:cNvSpPr txBox="1">
            <a:spLocks noChangeArrowheads="1"/>
          </p:cNvSpPr>
          <p:nvPr/>
        </p:nvSpPr>
        <p:spPr bwMode="auto">
          <a:xfrm>
            <a:off x="860425" y="4572000"/>
            <a:ext cx="2863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will make this by </a:t>
            </a:r>
          </a:p>
          <a:p>
            <a:pPr algn="ctr"/>
            <a:r>
              <a:rPr lang="en-US" altLang="en-US">
                <a:solidFill>
                  <a:srgbClr val="FF3300"/>
                </a:solidFill>
                <a:latin typeface="Times" panose="02020603050405020304" pitchFamily="18" charset="0"/>
              </a:rPr>
              <a:t>compiling </a:t>
            </a:r>
          </a:p>
        </p:txBody>
      </p:sp>
      <p:sp>
        <p:nvSpPr>
          <p:cNvPr id="34823" name="Line 45">
            <a:extLst>
              <a:ext uri="{FF2B5EF4-FFF2-40B4-BE49-F238E27FC236}">
                <a16:creationId xmlns:a16="http://schemas.microsoft.com/office/drawing/2014/main" id="{F1005BD7-ED66-4AE4-96F6-C73F05158D2F}"/>
              </a:ext>
            </a:extLst>
          </p:cNvPr>
          <p:cNvSpPr>
            <a:spLocks noChangeShapeType="1"/>
          </p:cNvSpPr>
          <p:nvPr/>
        </p:nvSpPr>
        <p:spPr bwMode="auto">
          <a:xfrm flipH="1">
            <a:off x="1851025" y="3276600"/>
            <a:ext cx="990600" cy="12192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Oval 46">
            <a:extLst>
              <a:ext uri="{FF2B5EF4-FFF2-40B4-BE49-F238E27FC236}">
                <a16:creationId xmlns:a16="http://schemas.microsoft.com/office/drawing/2014/main" id="{831101F0-6EA6-41CA-A00C-EAEA750438B8}"/>
              </a:ext>
            </a:extLst>
          </p:cNvPr>
          <p:cNvSpPr>
            <a:spLocks noChangeArrowheads="1"/>
          </p:cNvSpPr>
          <p:nvPr/>
        </p:nvSpPr>
        <p:spPr bwMode="auto">
          <a:xfrm>
            <a:off x="49752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5" name="Text Box 47">
            <a:extLst>
              <a:ext uri="{FF2B5EF4-FFF2-40B4-BE49-F238E27FC236}">
                <a16:creationId xmlns:a16="http://schemas.microsoft.com/office/drawing/2014/main" id="{0F1944AD-0663-47BA-A1E1-168D887F3BDC}"/>
              </a:ext>
            </a:extLst>
          </p:cNvPr>
          <p:cNvSpPr txBox="1">
            <a:spLocks noChangeArrowheads="1"/>
          </p:cNvSpPr>
          <p:nvPr/>
        </p:nvSpPr>
        <p:spPr bwMode="auto">
          <a:xfrm>
            <a:off x="5240338" y="4572000"/>
            <a:ext cx="3294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To get this we implement</a:t>
            </a:r>
          </a:p>
        </p:txBody>
      </p:sp>
      <p:sp>
        <p:nvSpPr>
          <p:cNvPr id="34826" name="Line 48">
            <a:extLst>
              <a:ext uri="{FF2B5EF4-FFF2-40B4-BE49-F238E27FC236}">
                <a16:creationId xmlns:a16="http://schemas.microsoft.com/office/drawing/2014/main" id="{E8B51AAE-40D1-4CA7-AB87-CE4FE2596C1C}"/>
              </a:ext>
            </a:extLst>
          </p:cNvPr>
          <p:cNvSpPr>
            <a:spLocks noChangeShapeType="1"/>
          </p:cNvSpPr>
          <p:nvPr/>
        </p:nvSpPr>
        <p:spPr bwMode="auto">
          <a:xfrm>
            <a:off x="6499225" y="34290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27" name="Group 49">
            <a:extLst>
              <a:ext uri="{FF2B5EF4-FFF2-40B4-BE49-F238E27FC236}">
                <a16:creationId xmlns:a16="http://schemas.microsoft.com/office/drawing/2014/main" id="{B6FD85BF-A9CC-4669-95FE-23E700D725E3}"/>
              </a:ext>
            </a:extLst>
          </p:cNvPr>
          <p:cNvGrpSpPr>
            <a:grpSpLocks/>
          </p:cNvGrpSpPr>
          <p:nvPr/>
        </p:nvGrpSpPr>
        <p:grpSpPr bwMode="auto">
          <a:xfrm>
            <a:off x="6042025" y="5105400"/>
            <a:ext cx="1752600" cy="914400"/>
            <a:chOff x="960" y="1873"/>
            <a:chExt cx="1104" cy="576"/>
          </a:xfrm>
        </p:grpSpPr>
        <p:sp>
          <p:nvSpPr>
            <p:cNvPr id="34833" name="Freeform 50">
              <a:extLst>
                <a:ext uri="{FF2B5EF4-FFF2-40B4-BE49-F238E27FC236}">
                  <a16:creationId xmlns:a16="http://schemas.microsoft.com/office/drawing/2014/main" id="{9CA31454-53E2-45C4-97CC-6DE937EAA17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Text Box 51">
              <a:extLst>
                <a:ext uri="{FF2B5EF4-FFF2-40B4-BE49-F238E27FC236}">
                  <a16:creationId xmlns:a16="http://schemas.microsoft.com/office/drawing/2014/main" id="{0642C7A1-4FF0-4F67-8747-F523A6476C8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35" name="Text Box 52">
              <a:extLst>
                <a:ext uri="{FF2B5EF4-FFF2-40B4-BE49-F238E27FC236}">
                  <a16:creationId xmlns:a16="http://schemas.microsoft.com/office/drawing/2014/main" id="{D5740A44-C39D-44CD-989C-A9A3E447B8F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4828" name="Group 53">
            <a:extLst>
              <a:ext uri="{FF2B5EF4-FFF2-40B4-BE49-F238E27FC236}">
                <a16:creationId xmlns:a16="http://schemas.microsoft.com/office/drawing/2014/main" id="{E38A9741-6B58-4F7F-8EFB-DFAD61C6F39F}"/>
              </a:ext>
            </a:extLst>
          </p:cNvPr>
          <p:cNvGrpSpPr>
            <a:grpSpLocks/>
          </p:cNvGrpSpPr>
          <p:nvPr/>
        </p:nvGrpSpPr>
        <p:grpSpPr bwMode="auto">
          <a:xfrm>
            <a:off x="1546225" y="5334000"/>
            <a:ext cx="1752600" cy="914400"/>
            <a:chOff x="960" y="1873"/>
            <a:chExt cx="1104" cy="576"/>
          </a:xfrm>
        </p:grpSpPr>
        <p:sp>
          <p:nvSpPr>
            <p:cNvPr id="34830" name="Freeform 54">
              <a:extLst>
                <a:ext uri="{FF2B5EF4-FFF2-40B4-BE49-F238E27FC236}">
                  <a16:creationId xmlns:a16="http://schemas.microsoft.com/office/drawing/2014/main" id="{30D6117F-D4E0-445A-BC66-71CB108603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Text Box 55">
              <a:extLst>
                <a:ext uri="{FF2B5EF4-FFF2-40B4-BE49-F238E27FC236}">
                  <a16:creationId xmlns:a16="http://schemas.microsoft.com/office/drawing/2014/main" id="{77E4BBDC-B3FE-4E4B-8A5F-388875FE77C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32" name="Text Box 56">
              <a:extLst>
                <a:ext uri="{FF2B5EF4-FFF2-40B4-BE49-F238E27FC236}">
                  <a16:creationId xmlns:a16="http://schemas.microsoft.com/office/drawing/2014/main" id="{12619877-ACBA-4D6D-A7BF-13C487BAE36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4829" name="Text Box 57">
            <a:extLst>
              <a:ext uri="{FF2B5EF4-FFF2-40B4-BE49-F238E27FC236}">
                <a16:creationId xmlns:a16="http://schemas.microsoft.com/office/drawing/2014/main" id="{BC4FE643-C47E-4B01-95D7-30795AD7D33E}"/>
              </a:ext>
            </a:extLst>
          </p:cNvPr>
          <p:cNvSpPr txBox="1">
            <a:spLocks noChangeArrowheads="1"/>
          </p:cNvSpPr>
          <p:nvPr/>
        </p:nvSpPr>
        <p:spPr bwMode="auto">
          <a:xfrm>
            <a:off x="5894388" y="5943600"/>
            <a:ext cx="192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and compile it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319E6EF-9484-48F8-8851-57E44C779C0E}"/>
              </a:ext>
            </a:extLst>
          </p:cNvPr>
          <p:cNvSpPr>
            <a:spLocks noGrp="1" noChangeArrowheads="1"/>
          </p:cNvSpPr>
          <p:nvPr>
            <p:ph type="title"/>
          </p:nvPr>
        </p:nvSpPr>
        <p:spPr>
          <a:xfrm>
            <a:off x="10668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5843" name="Text Box 3">
            <a:extLst>
              <a:ext uri="{FF2B5EF4-FFF2-40B4-BE49-F238E27FC236}">
                <a16:creationId xmlns:a16="http://schemas.microsoft.com/office/drawing/2014/main" id="{45429CCB-4BD0-4B26-856D-86608D8E61EA}"/>
              </a:ext>
            </a:extLst>
          </p:cNvPr>
          <p:cNvSpPr txBox="1">
            <a:spLocks noChangeArrowheads="1"/>
          </p:cNvSpPr>
          <p:nvPr/>
        </p:nvSpPr>
        <p:spPr bwMode="auto">
          <a:xfrm>
            <a:off x="655638" y="1905000"/>
            <a:ext cx="2446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5844" name="Group 4">
            <a:extLst>
              <a:ext uri="{FF2B5EF4-FFF2-40B4-BE49-F238E27FC236}">
                <a16:creationId xmlns:a16="http://schemas.microsoft.com/office/drawing/2014/main" id="{3FB0963F-F036-48FC-A72C-F97EB02F5447}"/>
              </a:ext>
            </a:extLst>
          </p:cNvPr>
          <p:cNvGrpSpPr>
            <a:grpSpLocks/>
          </p:cNvGrpSpPr>
          <p:nvPr/>
        </p:nvGrpSpPr>
        <p:grpSpPr bwMode="auto">
          <a:xfrm>
            <a:off x="1493838" y="3581400"/>
            <a:ext cx="1752600" cy="914400"/>
            <a:chOff x="960" y="1873"/>
            <a:chExt cx="1104" cy="576"/>
          </a:xfrm>
        </p:grpSpPr>
        <p:sp>
          <p:nvSpPr>
            <p:cNvPr id="35863" name="Freeform 5">
              <a:extLst>
                <a:ext uri="{FF2B5EF4-FFF2-40B4-BE49-F238E27FC236}">
                  <a16:creationId xmlns:a16="http://schemas.microsoft.com/office/drawing/2014/main" id="{C8348656-D0A4-4C80-8BD2-8E84BC3C1CC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4" name="Text Box 6">
              <a:extLst>
                <a:ext uri="{FF2B5EF4-FFF2-40B4-BE49-F238E27FC236}">
                  <a16:creationId xmlns:a16="http://schemas.microsoft.com/office/drawing/2014/main" id="{12DC5444-1BA9-46E3-BF70-22395E773C5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65" name="Text Box 7">
              <a:extLst>
                <a:ext uri="{FF2B5EF4-FFF2-40B4-BE49-F238E27FC236}">
                  <a16:creationId xmlns:a16="http://schemas.microsoft.com/office/drawing/2014/main" id="{338C8936-041B-425E-A37E-53CC46DE6B3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5845" name="Group 8">
            <a:extLst>
              <a:ext uri="{FF2B5EF4-FFF2-40B4-BE49-F238E27FC236}">
                <a16:creationId xmlns:a16="http://schemas.microsoft.com/office/drawing/2014/main" id="{9348B95F-8853-4546-A496-4ECB68DE8D51}"/>
              </a:ext>
            </a:extLst>
          </p:cNvPr>
          <p:cNvGrpSpPr>
            <a:grpSpLocks/>
          </p:cNvGrpSpPr>
          <p:nvPr/>
        </p:nvGrpSpPr>
        <p:grpSpPr bwMode="auto">
          <a:xfrm>
            <a:off x="4160838" y="3581400"/>
            <a:ext cx="1600200" cy="914400"/>
            <a:chOff x="3312" y="1872"/>
            <a:chExt cx="1008" cy="576"/>
          </a:xfrm>
        </p:grpSpPr>
        <p:sp>
          <p:nvSpPr>
            <p:cNvPr id="35860" name="Freeform 9">
              <a:extLst>
                <a:ext uri="{FF2B5EF4-FFF2-40B4-BE49-F238E27FC236}">
                  <a16:creationId xmlns:a16="http://schemas.microsoft.com/office/drawing/2014/main" id="{4C81168E-1D66-42B5-8FC0-2D62FCBA6A2F}"/>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1" name="Text Box 10">
              <a:extLst>
                <a:ext uri="{FF2B5EF4-FFF2-40B4-BE49-F238E27FC236}">
                  <a16:creationId xmlns:a16="http://schemas.microsoft.com/office/drawing/2014/main" id="{4EC87DD2-98A1-46ED-8296-E61D40D2BD2D}"/>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5862" name="Text Box 11">
              <a:extLst>
                <a:ext uri="{FF2B5EF4-FFF2-40B4-BE49-F238E27FC236}">
                  <a16:creationId xmlns:a16="http://schemas.microsoft.com/office/drawing/2014/main" id="{1A53438B-EF5A-4C41-9C71-69E1E51EE414}"/>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5846" name="Group 12">
            <a:extLst>
              <a:ext uri="{FF2B5EF4-FFF2-40B4-BE49-F238E27FC236}">
                <a16:creationId xmlns:a16="http://schemas.microsoft.com/office/drawing/2014/main" id="{3C08AC89-BFD0-4D97-8C8F-D5DC3C47B06D}"/>
              </a:ext>
            </a:extLst>
          </p:cNvPr>
          <p:cNvGrpSpPr>
            <a:grpSpLocks/>
          </p:cNvGrpSpPr>
          <p:nvPr/>
        </p:nvGrpSpPr>
        <p:grpSpPr bwMode="auto">
          <a:xfrm>
            <a:off x="2789238" y="3962400"/>
            <a:ext cx="1752600" cy="914400"/>
            <a:chOff x="624" y="3312"/>
            <a:chExt cx="1104" cy="576"/>
          </a:xfrm>
        </p:grpSpPr>
        <p:sp>
          <p:nvSpPr>
            <p:cNvPr id="35857" name="Freeform 13">
              <a:extLst>
                <a:ext uri="{FF2B5EF4-FFF2-40B4-BE49-F238E27FC236}">
                  <a16:creationId xmlns:a16="http://schemas.microsoft.com/office/drawing/2014/main" id="{7C362687-F09A-48B4-9A0C-A6E5BCF73C60}"/>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8" name="Text Box 14">
              <a:extLst>
                <a:ext uri="{FF2B5EF4-FFF2-40B4-BE49-F238E27FC236}">
                  <a16:creationId xmlns:a16="http://schemas.microsoft.com/office/drawing/2014/main" id="{F8DC5B95-B9E1-4B60-9E28-0AB4741691E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5859" name="Text Box 15">
              <a:extLst>
                <a:ext uri="{FF2B5EF4-FFF2-40B4-BE49-F238E27FC236}">
                  <a16:creationId xmlns:a16="http://schemas.microsoft.com/office/drawing/2014/main" id="{9D46582B-2A35-4BE2-A725-2EAE6ED04A8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5847" name="Rectangle 16">
            <a:extLst>
              <a:ext uri="{FF2B5EF4-FFF2-40B4-BE49-F238E27FC236}">
                <a16:creationId xmlns:a16="http://schemas.microsoft.com/office/drawing/2014/main" id="{B8ED093E-2CBC-49CA-B20C-63D460FEDD1A}"/>
              </a:ext>
            </a:extLst>
          </p:cNvPr>
          <p:cNvSpPr>
            <a:spLocks noChangeArrowheads="1"/>
          </p:cNvSpPr>
          <p:nvPr/>
        </p:nvSpPr>
        <p:spPr bwMode="auto">
          <a:xfrm>
            <a:off x="3170238"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5848" name="AutoShape 17">
            <a:extLst>
              <a:ext uri="{FF2B5EF4-FFF2-40B4-BE49-F238E27FC236}">
                <a16:creationId xmlns:a16="http://schemas.microsoft.com/office/drawing/2014/main" id="{2097AD8B-5123-424C-A2C7-6BECEACA2AF7}"/>
              </a:ext>
            </a:extLst>
          </p:cNvPr>
          <p:cNvSpPr>
            <a:spLocks noChangeArrowheads="1"/>
          </p:cNvSpPr>
          <p:nvPr/>
        </p:nvSpPr>
        <p:spPr bwMode="auto">
          <a:xfrm>
            <a:off x="3170238"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5849" name="Group 18">
            <a:extLst>
              <a:ext uri="{FF2B5EF4-FFF2-40B4-BE49-F238E27FC236}">
                <a16:creationId xmlns:a16="http://schemas.microsoft.com/office/drawing/2014/main" id="{B8BAC0F2-072D-4DE8-92B8-6480D42A76BA}"/>
              </a:ext>
            </a:extLst>
          </p:cNvPr>
          <p:cNvGrpSpPr>
            <a:grpSpLocks/>
          </p:cNvGrpSpPr>
          <p:nvPr/>
        </p:nvGrpSpPr>
        <p:grpSpPr bwMode="auto">
          <a:xfrm>
            <a:off x="3170238" y="1981200"/>
            <a:ext cx="1752600" cy="914400"/>
            <a:chOff x="960" y="1873"/>
            <a:chExt cx="1104" cy="576"/>
          </a:xfrm>
        </p:grpSpPr>
        <p:sp>
          <p:nvSpPr>
            <p:cNvPr id="35854" name="Freeform 19">
              <a:extLst>
                <a:ext uri="{FF2B5EF4-FFF2-40B4-BE49-F238E27FC236}">
                  <a16:creationId xmlns:a16="http://schemas.microsoft.com/office/drawing/2014/main" id="{2F365628-4C8D-4090-96C2-5AFAF134B1A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5" name="Text Box 20">
              <a:extLst>
                <a:ext uri="{FF2B5EF4-FFF2-40B4-BE49-F238E27FC236}">
                  <a16:creationId xmlns:a16="http://schemas.microsoft.com/office/drawing/2014/main" id="{BEC395A9-9419-4576-BDD0-8A8D7CA4817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56" name="Text Box 21">
              <a:extLst>
                <a:ext uri="{FF2B5EF4-FFF2-40B4-BE49-F238E27FC236}">
                  <a16:creationId xmlns:a16="http://schemas.microsoft.com/office/drawing/2014/main" id="{6B01DF4C-2D97-4E16-94B2-351D8129764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5850" name="Text Box 22">
            <a:extLst>
              <a:ext uri="{FF2B5EF4-FFF2-40B4-BE49-F238E27FC236}">
                <a16:creationId xmlns:a16="http://schemas.microsoft.com/office/drawing/2014/main" id="{E1EEBB8D-B597-471D-9D40-9EEABA6A977A}"/>
              </a:ext>
            </a:extLst>
          </p:cNvPr>
          <p:cNvSpPr txBox="1">
            <a:spLocks noChangeArrowheads="1"/>
          </p:cNvSpPr>
          <p:nvPr/>
        </p:nvSpPr>
        <p:spPr bwMode="auto">
          <a:xfrm>
            <a:off x="579438" y="3048000"/>
            <a:ext cx="2373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5851" name="Oval 23">
            <a:extLst>
              <a:ext uri="{FF2B5EF4-FFF2-40B4-BE49-F238E27FC236}">
                <a16:creationId xmlns:a16="http://schemas.microsoft.com/office/drawing/2014/main" id="{F6139FD1-31D7-47E2-B1B5-543B38F43A22}"/>
              </a:ext>
            </a:extLst>
          </p:cNvPr>
          <p:cNvSpPr>
            <a:spLocks noChangeArrowheads="1"/>
          </p:cNvSpPr>
          <p:nvPr/>
        </p:nvSpPr>
        <p:spPr bwMode="auto">
          <a:xfrm>
            <a:off x="3856038"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5852" name="Text Box 24">
            <a:extLst>
              <a:ext uri="{FF2B5EF4-FFF2-40B4-BE49-F238E27FC236}">
                <a16:creationId xmlns:a16="http://schemas.microsoft.com/office/drawing/2014/main" id="{9F5CD459-FA33-4A3D-A670-2DBE4EAE44D2}"/>
              </a:ext>
            </a:extLst>
          </p:cNvPr>
          <p:cNvSpPr txBox="1">
            <a:spLocks noChangeArrowheads="1"/>
          </p:cNvSpPr>
          <p:nvPr/>
        </p:nvSpPr>
        <p:spPr bwMode="auto">
          <a:xfrm>
            <a:off x="4881563" y="5867400"/>
            <a:ext cx="2662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compile this</a:t>
            </a:r>
          </a:p>
        </p:txBody>
      </p:sp>
      <p:sp>
        <p:nvSpPr>
          <p:cNvPr id="35853" name="Line 25">
            <a:extLst>
              <a:ext uri="{FF2B5EF4-FFF2-40B4-BE49-F238E27FC236}">
                <a16:creationId xmlns:a16="http://schemas.microsoft.com/office/drawing/2014/main" id="{5EBD323E-45C9-458F-8C38-3C234F95961B}"/>
              </a:ext>
            </a:extLst>
          </p:cNvPr>
          <p:cNvSpPr>
            <a:spLocks noChangeShapeType="1"/>
          </p:cNvSpPr>
          <p:nvPr/>
        </p:nvSpPr>
        <p:spPr bwMode="auto">
          <a:xfrm>
            <a:off x="5380038"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CCD392B-B9B3-4A78-AB33-F0A4DF92CA37}"/>
              </a:ext>
            </a:extLst>
          </p:cNvPr>
          <p:cNvSpPr>
            <a:spLocks noGrp="1" noChangeArrowheads="1"/>
          </p:cNvSpPr>
          <p:nvPr>
            <p:ph type="title"/>
          </p:nvPr>
        </p:nvSpPr>
        <p:spPr>
          <a:xfrm>
            <a:off x="990600" y="4572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6867" name="Text Box 3">
            <a:extLst>
              <a:ext uri="{FF2B5EF4-FFF2-40B4-BE49-F238E27FC236}">
                <a16:creationId xmlns:a16="http://schemas.microsoft.com/office/drawing/2014/main" id="{909C59A8-768C-4B91-AE32-C0D354AA2A38}"/>
              </a:ext>
            </a:extLst>
          </p:cNvPr>
          <p:cNvSpPr txBox="1">
            <a:spLocks noChangeArrowheads="1"/>
          </p:cNvSpPr>
          <p:nvPr/>
        </p:nvSpPr>
        <p:spPr bwMode="auto">
          <a:xfrm>
            <a:off x="365125" y="2057400"/>
            <a:ext cx="6461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JVM (in JVM) compiler</a:t>
            </a:r>
          </a:p>
        </p:txBody>
      </p:sp>
      <p:grpSp>
        <p:nvGrpSpPr>
          <p:cNvPr id="36868" name="Group 4">
            <a:extLst>
              <a:ext uri="{FF2B5EF4-FFF2-40B4-BE49-F238E27FC236}">
                <a16:creationId xmlns:a16="http://schemas.microsoft.com/office/drawing/2014/main" id="{33C7CA6B-C8C5-41A1-ADC2-DD8776A3F221}"/>
              </a:ext>
            </a:extLst>
          </p:cNvPr>
          <p:cNvGrpSpPr>
            <a:grpSpLocks/>
          </p:cNvGrpSpPr>
          <p:nvPr/>
        </p:nvGrpSpPr>
        <p:grpSpPr bwMode="auto">
          <a:xfrm>
            <a:off x="3794125" y="2743200"/>
            <a:ext cx="1600200" cy="914400"/>
            <a:chOff x="3312" y="1872"/>
            <a:chExt cx="1008" cy="576"/>
          </a:xfrm>
        </p:grpSpPr>
        <p:sp>
          <p:nvSpPr>
            <p:cNvPr id="36886" name="Freeform 5">
              <a:extLst>
                <a:ext uri="{FF2B5EF4-FFF2-40B4-BE49-F238E27FC236}">
                  <a16:creationId xmlns:a16="http://schemas.microsoft.com/office/drawing/2014/main" id="{B972ADE3-E306-4C49-B671-9216740FC3DD}"/>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7" name="Text Box 6">
              <a:extLst>
                <a:ext uri="{FF2B5EF4-FFF2-40B4-BE49-F238E27FC236}">
                  <a16:creationId xmlns:a16="http://schemas.microsoft.com/office/drawing/2014/main" id="{C0965674-193E-4DE4-8F60-9006127014FA}"/>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6888" name="Text Box 7">
              <a:extLst>
                <a:ext uri="{FF2B5EF4-FFF2-40B4-BE49-F238E27FC236}">
                  <a16:creationId xmlns:a16="http://schemas.microsoft.com/office/drawing/2014/main" id="{B676EB47-96B7-4AAB-870D-84EE356EB092}"/>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6869" name="Rectangle 8">
            <a:extLst>
              <a:ext uri="{FF2B5EF4-FFF2-40B4-BE49-F238E27FC236}">
                <a16:creationId xmlns:a16="http://schemas.microsoft.com/office/drawing/2014/main" id="{9521E1CA-1A95-46F1-8D60-6DA1F957B36F}"/>
              </a:ext>
            </a:extLst>
          </p:cNvPr>
          <p:cNvSpPr>
            <a:spLocks noChangeArrowheads="1"/>
          </p:cNvSpPr>
          <p:nvPr/>
        </p:nvSpPr>
        <p:spPr bwMode="auto">
          <a:xfrm>
            <a:off x="2803525" y="3962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6870" name="AutoShape 9">
            <a:extLst>
              <a:ext uri="{FF2B5EF4-FFF2-40B4-BE49-F238E27FC236}">
                <a16:creationId xmlns:a16="http://schemas.microsoft.com/office/drawing/2014/main" id="{74C3DF3F-EEFF-4CEB-8A0D-4B53C11AB5E8}"/>
              </a:ext>
            </a:extLst>
          </p:cNvPr>
          <p:cNvSpPr>
            <a:spLocks noChangeArrowheads="1"/>
          </p:cNvSpPr>
          <p:nvPr/>
        </p:nvSpPr>
        <p:spPr bwMode="auto">
          <a:xfrm>
            <a:off x="2803525" y="4648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6871" name="Group 10">
            <a:extLst>
              <a:ext uri="{FF2B5EF4-FFF2-40B4-BE49-F238E27FC236}">
                <a16:creationId xmlns:a16="http://schemas.microsoft.com/office/drawing/2014/main" id="{11FA6903-41F4-4221-9006-36573CE8A45C}"/>
              </a:ext>
            </a:extLst>
          </p:cNvPr>
          <p:cNvGrpSpPr>
            <a:grpSpLocks/>
          </p:cNvGrpSpPr>
          <p:nvPr/>
        </p:nvGrpSpPr>
        <p:grpSpPr bwMode="auto">
          <a:xfrm>
            <a:off x="1127125" y="2743200"/>
            <a:ext cx="1752600" cy="914400"/>
            <a:chOff x="960" y="1873"/>
            <a:chExt cx="1104" cy="576"/>
          </a:xfrm>
        </p:grpSpPr>
        <p:sp>
          <p:nvSpPr>
            <p:cNvPr id="36883" name="Freeform 11">
              <a:extLst>
                <a:ext uri="{FF2B5EF4-FFF2-40B4-BE49-F238E27FC236}">
                  <a16:creationId xmlns:a16="http://schemas.microsoft.com/office/drawing/2014/main" id="{F27E4EDF-2E74-4113-B683-B17F5E5DEC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Text Box 12">
              <a:extLst>
                <a:ext uri="{FF2B5EF4-FFF2-40B4-BE49-F238E27FC236}">
                  <a16:creationId xmlns:a16="http://schemas.microsoft.com/office/drawing/2014/main" id="{E527AD3A-A968-4EDB-B440-B0CC5EDCDB1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5" name="Text Box 13">
              <a:extLst>
                <a:ext uri="{FF2B5EF4-FFF2-40B4-BE49-F238E27FC236}">
                  <a16:creationId xmlns:a16="http://schemas.microsoft.com/office/drawing/2014/main" id="{EA3F5BAE-F740-41F3-80DC-54EBECD1E73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6872" name="Group 14">
            <a:extLst>
              <a:ext uri="{FF2B5EF4-FFF2-40B4-BE49-F238E27FC236}">
                <a16:creationId xmlns:a16="http://schemas.microsoft.com/office/drawing/2014/main" id="{E527A681-A89E-475D-BA1A-391D3036FCC0}"/>
              </a:ext>
            </a:extLst>
          </p:cNvPr>
          <p:cNvGrpSpPr>
            <a:grpSpLocks/>
          </p:cNvGrpSpPr>
          <p:nvPr/>
        </p:nvGrpSpPr>
        <p:grpSpPr bwMode="auto">
          <a:xfrm>
            <a:off x="2422525" y="3124200"/>
            <a:ext cx="1752600" cy="914400"/>
            <a:chOff x="960" y="1873"/>
            <a:chExt cx="1104" cy="576"/>
          </a:xfrm>
        </p:grpSpPr>
        <p:sp>
          <p:nvSpPr>
            <p:cNvPr id="36880" name="Freeform 15">
              <a:extLst>
                <a:ext uri="{FF2B5EF4-FFF2-40B4-BE49-F238E27FC236}">
                  <a16:creationId xmlns:a16="http://schemas.microsoft.com/office/drawing/2014/main" id="{B4C184CC-D1BF-4895-83D0-E04784A6C49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Text Box 16">
              <a:extLst>
                <a:ext uri="{FF2B5EF4-FFF2-40B4-BE49-F238E27FC236}">
                  <a16:creationId xmlns:a16="http://schemas.microsoft.com/office/drawing/2014/main" id="{9D6AD385-85AE-4570-905B-4A191EEFFF9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2" name="Text Box 17">
              <a:extLst>
                <a:ext uri="{FF2B5EF4-FFF2-40B4-BE49-F238E27FC236}">
                  <a16:creationId xmlns:a16="http://schemas.microsoft.com/office/drawing/2014/main" id="{052F9629-6EA6-4DFA-A1C6-ABEDB4BCD67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22226" name="Group 18">
            <a:extLst>
              <a:ext uri="{FF2B5EF4-FFF2-40B4-BE49-F238E27FC236}">
                <a16:creationId xmlns:a16="http://schemas.microsoft.com/office/drawing/2014/main" id="{B6927B82-903D-444A-B934-066FBD58290A}"/>
              </a:ext>
            </a:extLst>
          </p:cNvPr>
          <p:cNvGrpSpPr>
            <a:grpSpLocks/>
          </p:cNvGrpSpPr>
          <p:nvPr/>
        </p:nvGrpSpPr>
        <p:grpSpPr bwMode="auto">
          <a:xfrm>
            <a:off x="3489325" y="2286000"/>
            <a:ext cx="5502275" cy="1644650"/>
            <a:chOff x="2064" y="1728"/>
            <a:chExt cx="3466" cy="1036"/>
          </a:xfrm>
        </p:grpSpPr>
        <p:sp>
          <p:nvSpPr>
            <p:cNvPr id="36877" name="Oval 19">
              <a:extLst>
                <a:ext uri="{FF2B5EF4-FFF2-40B4-BE49-F238E27FC236}">
                  <a16:creationId xmlns:a16="http://schemas.microsoft.com/office/drawing/2014/main" id="{A258E5ED-3BAB-4977-ADDC-978C2F0F3AB3}"/>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6878" name="Line 20">
              <a:extLst>
                <a:ext uri="{FF2B5EF4-FFF2-40B4-BE49-F238E27FC236}">
                  <a16:creationId xmlns:a16="http://schemas.microsoft.com/office/drawing/2014/main" id="{91950CE6-AC4F-4447-8297-4FA56F959762}"/>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9" name="Text Box 21">
              <a:extLst>
                <a:ext uri="{FF2B5EF4-FFF2-40B4-BE49-F238E27FC236}">
                  <a16:creationId xmlns:a16="http://schemas.microsoft.com/office/drawing/2014/main" id="{59B37CFF-5A58-49F8-A2F5-887397AD5858}"/>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the second stage of our compiler!</a:t>
              </a:r>
            </a:p>
          </p:txBody>
        </p:sp>
      </p:grpSp>
      <p:grpSp>
        <p:nvGrpSpPr>
          <p:cNvPr id="222230" name="Group 22">
            <a:extLst>
              <a:ext uri="{FF2B5EF4-FFF2-40B4-BE49-F238E27FC236}">
                <a16:creationId xmlns:a16="http://schemas.microsoft.com/office/drawing/2014/main" id="{090B92D7-7BDC-43D9-A97F-3DD06A4D0E0F}"/>
              </a:ext>
            </a:extLst>
          </p:cNvPr>
          <p:cNvGrpSpPr>
            <a:grpSpLocks/>
          </p:cNvGrpSpPr>
          <p:nvPr/>
        </p:nvGrpSpPr>
        <p:grpSpPr bwMode="auto">
          <a:xfrm>
            <a:off x="2651125" y="3886200"/>
            <a:ext cx="5680075" cy="2133600"/>
            <a:chOff x="1536" y="2016"/>
            <a:chExt cx="3578" cy="1344"/>
          </a:xfrm>
        </p:grpSpPr>
        <p:sp>
          <p:nvSpPr>
            <p:cNvPr id="36875" name="Text Box 23">
              <a:extLst>
                <a:ext uri="{FF2B5EF4-FFF2-40B4-BE49-F238E27FC236}">
                  <a16:creationId xmlns:a16="http://schemas.microsoft.com/office/drawing/2014/main" id="{2F766533-3B80-4A0F-9A97-00DA66274F47}"/>
                </a:ext>
              </a:extLst>
            </p:cNvPr>
            <p:cNvSpPr txBox="1">
              <a:spLocks noChangeArrowheads="1"/>
            </p:cNvSpPr>
            <p:nvPr/>
          </p:nvSpPr>
          <p:spPr bwMode="auto">
            <a:xfrm>
              <a:off x="1536" y="3072"/>
              <a:ext cx="35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Java compiler</a:t>
              </a:r>
            </a:p>
          </p:txBody>
        </p:sp>
        <p:sp>
          <p:nvSpPr>
            <p:cNvPr id="36876" name="Line 24">
              <a:extLst>
                <a:ext uri="{FF2B5EF4-FFF2-40B4-BE49-F238E27FC236}">
                  <a16:creationId xmlns:a16="http://schemas.microsoft.com/office/drawing/2014/main" id="{82A02806-3E1C-45A7-B19C-9683EA41F471}"/>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2226"/>
                                        </p:tgtEl>
                                        <p:attrNameLst>
                                          <p:attrName>style.visibility</p:attrName>
                                        </p:attrNameLst>
                                      </p:cBhvr>
                                      <p:to>
                                        <p:strVal val="visible"/>
                                      </p:to>
                                    </p:set>
                                    <p:animEffect transition="in" filter="wipe(left)">
                                      <p:cBhvr>
                                        <p:cTn id="7" dur="500"/>
                                        <p:tgtEl>
                                          <p:spTgt spid="22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22230"/>
                                        </p:tgtEl>
                                        <p:attrNameLst>
                                          <p:attrName>style.visibility</p:attrName>
                                        </p:attrNameLst>
                                      </p:cBhvr>
                                      <p:to>
                                        <p:strVal val="visible"/>
                                      </p:to>
                                    </p:set>
                                    <p:animEffect transition="in" filter="wipe(up)">
                                      <p:cBhvr>
                                        <p:cTn id="12" dur="500"/>
                                        <p:tgtEl>
                                          <p:spTgt spid="22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8F419A7-0A54-4BD9-83D8-EC631176D772}"/>
              </a:ext>
            </a:extLst>
          </p:cNvPr>
          <p:cNvSpPr>
            <a:spLocks noGrp="1" noChangeArrowheads="1"/>
          </p:cNvSpPr>
          <p:nvPr>
            <p:ph type="title"/>
          </p:nvPr>
        </p:nvSpPr>
        <p:spPr>
          <a:xfrm>
            <a:off x="762000" y="381000"/>
            <a:ext cx="7772400" cy="838200"/>
          </a:xfrm>
        </p:spPr>
        <p:txBody>
          <a:bodyPr/>
          <a:lstStyle/>
          <a:p>
            <a:pPr eaLnBrk="1" hangingPunct="1"/>
            <a:r>
              <a:rPr lang="en-US" altLang="en-US" sz="4000"/>
              <a:t>Bootstrapping an Interpretive Compiler to Generate </a:t>
            </a:r>
            <a:r>
              <a:rPr lang="en-US" altLang="en-US" sz="4000" i="1"/>
              <a:t>M</a:t>
            </a:r>
            <a:r>
              <a:rPr lang="en-US" altLang="en-US" sz="4000"/>
              <a:t> code</a:t>
            </a:r>
          </a:p>
        </p:txBody>
      </p:sp>
      <p:sp>
        <p:nvSpPr>
          <p:cNvPr id="37891" name="Text Box 3">
            <a:extLst>
              <a:ext uri="{FF2B5EF4-FFF2-40B4-BE49-F238E27FC236}">
                <a16:creationId xmlns:a16="http://schemas.microsoft.com/office/drawing/2014/main" id="{CD0636B4-FD88-434C-9270-F7F0FA774BC7}"/>
              </a:ext>
            </a:extLst>
          </p:cNvPr>
          <p:cNvSpPr txBox="1">
            <a:spLocks noChangeArrowheads="1"/>
          </p:cNvSpPr>
          <p:nvPr/>
        </p:nvSpPr>
        <p:spPr bwMode="auto">
          <a:xfrm>
            <a:off x="288925" y="1447800"/>
            <a:ext cx="7605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4</a:t>
            </a:r>
            <a:r>
              <a:rPr lang="en-US" altLang="en-US">
                <a:latin typeface="Times" panose="02020603050405020304" pitchFamily="18" charset="0"/>
              </a:rPr>
              <a:t>: Compile the Java-&gt;JVM compiler into machine code</a:t>
            </a:r>
          </a:p>
        </p:txBody>
      </p:sp>
      <p:grpSp>
        <p:nvGrpSpPr>
          <p:cNvPr id="37892" name="Group 4">
            <a:extLst>
              <a:ext uri="{FF2B5EF4-FFF2-40B4-BE49-F238E27FC236}">
                <a16:creationId xmlns:a16="http://schemas.microsoft.com/office/drawing/2014/main" id="{8022A71C-82ED-4AE8-BC49-140EB7A69710}"/>
              </a:ext>
            </a:extLst>
          </p:cNvPr>
          <p:cNvGrpSpPr>
            <a:grpSpLocks/>
          </p:cNvGrpSpPr>
          <p:nvPr/>
        </p:nvGrpSpPr>
        <p:grpSpPr bwMode="auto">
          <a:xfrm>
            <a:off x="3641725" y="2133600"/>
            <a:ext cx="1752600" cy="914400"/>
            <a:chOff x="2208" y="2016"/>
            <a:chExt cx="1104" cy="576"/>
          </a:xfrm>
        </p:grpSpPr>
        <p:sp>
          <p:nvSpPr>
            <p:cNvPr id="37946" name="Freeform 5">
              <a:extLst>
                <a:ext uri="{FF2B5EF4-FFF2-40B4-BE49-F238E27FC236}">
                  <a16:creationId xmlns:a16="http://schemas.microsoft.com/office/drawing/2014/main" id="{594E204C-E7E9-4EA6-874F-D2E961A1EED5}"/>
                </a:ext>
              </a:extLst>
            </p:cNvPr>
            <p:cNvSpPr>
              <a:spLocks/>
            </p:cNvSpPr>
            <p:nvPr/>
          </p:nvSpPr>
          <p:spPr bwMode="auto">
            <a:xfrm>
              <a:off x="2256" y="201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7" name="Text Box 6">
              <a:extLst>
                <a:ext uri="{FF2B5EF4-FFF2-40B4-BE49-F238E27FC236}">
                  <a16:creationId xmlns:a16="http://schemas.microsoft.com/office/drawing/2014/main" id="{A172C4E3-272C-42B3-AD59-EBC294E9EC8B}"/>
                </a:ext>
              </a:extLst>
            </p:cNvPr>
            <p:cNvSpPr txBox="1">
              <a:spLocks noChangeArrowheads="1"/>
            </p:cNvSpPr>
            <p:nvPr/>
          </p:nvSpPr>
          <p:spPr bwMode="auto">
            <a:xfrm>
              <a:off x="2400" y="230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48" name="Text Box 7">
              <a:extLst>
                <a:ext uri="{FF2B5EF4-FFF2-40B4-BE49-F238E27FC236}">
                  <a16:creationId xmlns:a16="http://schemas.microsoft.com/office/drawing/2014/main" id="{BC06EF6B-9458-495F-B42E-4AA9E240EABB}"/>
                </a:ext>
              </a:extLst>
            </p:cNvPr>
            <p:cNvSpPr txBox="1">
              <a:spLocks noChangeArrowheads="1"/>
            </p:cNvSpPr>
            <p:nvPr/>
          </p:nvSpPr>
          <p:spPr bwMode="auto">
            <a:xfrm>
              <a:off x="2208" y="2016"/>
              <a:ext cx="110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grpSp>
      <p:sp>
        <p:nvSpPr>
          <p:cNvPr id="37893" name="AutoShape 8">
            <a:extLst>
              <a:ext uri="{FF2B5EF4-FFF2-40B4-BE49-F238E27FC236}">
                <a16:creationId xmlns:a16="http://schemas.microsoft.com/office/drawing/2014/main" id="{569AE419-4421-4365-9246-5C6C28193817}"/>
              </a:ext>
            </a:extLst>
          </p:cNvPr>
          <p:cNvSpPr>
            <a:spLocks noChangeArrowheads="1"/>
          </p:cNvSpPr>
          <p:nvPr/>
        </p:nvSpPr>
        <p:spPr bwMode="auto">
          <a:xfrm>
            <a:off x="2727325" y="3352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894" name="Group 9">
            <a:extLst>
              <a:ext uri="{FF2B5EF4-FFF2-40B4-BE49-F238E27FC236}">
                <a16:creationId xmlns:a16="http://schemas.microsoft.com/office/drawing/2014/main" id="{0AC3C451-7F2D-46AD-AD99-7A190DD6D469}"/>
              </a:ext>
            </a:extLst>
          </p:cNvPr>
          <p:cNvGrpSpPr>
            <a:grpSpLocks/>
          </p:cNvGrpSpPr>
          <p:nvPr/>
        </p:nvGrpSpPr>
        <p:grpSpPr bwMode="auto">
          <a:xfrm>
            <a:off x="1050925" y="2133600"/>
            <a:ext cx="1752600" cy="914400"/>
            <a:chOff x="960" y="1873"/>
            <a:chExt cx="1104" cy="576"/>
          </a:xfrm>
        </p:grpSpPr>
        <p:sp>
          <p:nvSpPr>
            <p:cNvPr id="37943" name="Freeform 10">
              <a:extLst>
                <a:ext uri="{FF2B5EF4-FFF2-40B4-BE49-F238E27FC236}">
                  <a16:creationId xmlns:a16="http://schemas.microsoft.com/office/drawing/2014/main" id="{A217ACE9-FD76-40D3-B5D3-B1235B3DF13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4" name="Text Box 11">
              <a:extLst>
                <a:ext uri="{FF2B5EF4-FFF2-40B4-BE49-F238E27FC236}">
                  <a16:creationId xmlns:a16="http://schemas.microsoft.com/office/drawing/2014/main" id="{DE4EE12F-2BE9-4264-A8E6-C86FF215C46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45" name="Text Box 12">
              <a:extLst>
                <a:ext uri="{FF2B5EF4-FFF2-40B4-BE49-F238E27FC236}">
                  <a16:creationId xmlns:a16="http://schemas.microsoft.com/office/drawing/2014/main" id="{62ACC89B-D1C1-4F67-938D-E480682E102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7895" name="Group 13">
            <a:extLst>
              <a:ext uri="{FF2B5EF4-FFF2-40B4-BE49-F238E27FC236}">
                <a16:creationId xmlns:a16="http://schemas.microsoft.com/office/drawing/2014/main" id="{300789D1-4DAA-4185-B39A-4580C3DC0DBA}"/>
              </a:ext>
            </a:extLst>
          </p:cNvPr>
          <p:cNvGrpSpPr>
            <a:grpSpLocks/>
          </p:cNvGrpSpPr>
          <p:nvPr/>
        </p:nvGrpSpPr>
        <p:grpSpPr bwMode="auto">
          <a:xfrm>
            <a:off x="2346325" y="2514600"/>
            <a:ext cx="1752600" cy="914400"/>
            <a:chOff x="960" y="1873"/>
            <a:chExt cx="1104" cy="576"/>
          </a:xfrm>
        </p:grpSpPr>
        <p:sp>
          <p:nvSpPr>
            <p:cNvPr id="37940" name="Freeform 14">
              <a:extLst>
                <a:ext uri="{FF2B5EF4-FFF2-40B4-BE49-F238E27FC236}">
                  <a16:creationId xmlns:a16="http://schemas.microsoft.com/office/drawing/2014/main" id="{84F3904F-95B3-445A-9434-CE4BCDA6BDD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1" name="Text Box 15">
              <a:extLst>
                <a:ext uri="{FF2B5EF4-FFF2-40B4-BE49-F238E27FC236}">
                  <a16:creationId xmlns:a16="http://schemas.microsoft.com/office/drawing/2014/main" id="{8AD39EA7-6D33-48CD-901E-87F8A9A934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42" name="Text Box 16">
              <a:extLst>
                <a:ext uri="{FF2B5EF4-FFF2-40B4-BE49-F238E27FC236}">
                  <a16:creationId xmlns:a16="http://schemas.microsoft.com/office/drawing/2014/main" id="{9B14A353-BCC1-4584-8884-958A4385DCC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7896" name="Group 17">
            <a:extLst>
              <a:ext uri="{FF2B5EF4-FFF2-40B4-BE49-F238E27FC236}">
                <a16:creationId xmlns:a16="http://schemas.microsoft.com/office/drawing/2014/main" id="{BF18DE78-5B1A-49AA-9387-8FA770D8F693}"/>
              </a:ext>
            </a:extLst>
          </p:cNvPr>
          <p:cNvGrpSpPr>
            <a:grpSpLocks/>
          </p:cNvGrpSpPr>
          <p:nvPr/>
        </p:nvGrpSpPr>
        <p:grpSpPr bwMode="auto">
          <a:xfrm>
            <a:off x="3413125" y="1676400"/>
            <a:ext cx="5502275" cy="1600200"/>
            <a:chOff x="2064" y="1728"/>
            <a:chExt cx="3466" cy="1008"/>
          </a:xfrm>
        </p:grpSpPr>
        <p:sp>
          <p:nvSpPr>
            <p:cNvPr id="37937" name="Oval 18">
              <a:extLst>
                <a:ext uri="{FF2B5EF4-FFF2-40B4-BE49-F238E27FC236}">
                  <a16:creationId xmlns:a16="http://schemas.microsoft.com/office/drawing/2014/main" id="{0E81E5CF-4C01-40FB-9627-A90BBA9353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7938" name="Line 19">
              <a:extLst>
                <a:ext uri="{FF2B5EF4-FFF2-40B4-BE49-F238E27FC236}">
                  <a16:creationId xmlns:a16="http://schemas.microsoft.com/office/drawing/2014/main" id="{9B1EA166-0BB5-462D-8024-4127A50A52AA}"/>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Text Box 20">
              <a:extLst>
                <a:ext uri="{FF2B5EF4-FFF2-40B4-BE49-F238E27FC236}">
                  <a16:creationId xmlns:a16="http://schemas.microsoft.com/office/drawing/2014/main" id="{E049EA82-50E4-4B9A-B0E8-17B96871E187}"/>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The first stage of our compiler!</a:t>
              </a:r>
            </a:p>
          </p:txBody>
        </p:sp>
      </p:grpSp>
      <p:sp>
        <p:nvSpPr>
          <p:cNvPr id="37897" name="Text Box 21">
            <a:extLst>
              <a:ext uri="{FF2B5EF4-FFF2-40B4-BE49-F238E27FC236}">
                <a16:creationId xmlns:a16="http://schemas.microsoft.com/office/drawing/2014/main" id="{E4D16D7C-CA0B-407C-A727-094308C49FE5}"/>
              </a:ext>
            </a:extLst>
          </p:cNvPr>
          <p:cNvSpPr txBox="1">
            <a:spLocks noChangeArrowheads="1"/>
          </p:cNvSpPr>
          <p:nvPr/>
        </p:nvSpPr>
        <p:spPr bwMode="auto">
          <a:xfrm>
            <a:off x="4692650" y="4098925"/>
            <a:ext cx="218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We are DONE!</a:t>
            </a:r>
          </a:p>
        </p:txBody>
      </p:sp>
      <p:grpSp>
        <p:nvGrpSpPr>
          <p:cNvPr id="37898" name="Group 22">
            <a:extLst>
              <a:ext uri="{FF2B5EF4-FFF2-40B4-BE49-F238E27FC236}">
                <a16:creationId xmlns:a16="http://schemas.microsoft.com/office/drawing/2014/main" id="{68970406-60D0-47DB-B8BE-5E5BBAC2B469}"/>
              </a:ext>
            </a:extLst>
          </p:cNvPr>
          <p:cNvGrpSpPr>
            <a:grpSpLocks/>
          </p:cNvGrpSpPr>
          <p:nvPr/>
        </p:nvGrpSpPr>
        <p:grpSpPr bwMode="auto">
          <a:xfrm>
            <a:off x="963613" y="4645025"/>
            <a:ext cx="6781800" cy="1831975"/>
            <a:chOff x="576" y="1198"/>
            <a:chExt cx="4272" cy="1154"/>
          </a:xfrm>
        </p:grpSpPr>
        <p:grpSp>
          <p:nvGrpSpPr>
            <p:cNvPr id="37899" name="Group 23">
              <a:extLst>
                <a:ext uri="{FF2B5EF4-FFF2-40B4-BE49-F238E27FC236}">
                  <a16:creationId xmlns:a16="http://schemas.microsoft.com/office/drawing/2014/main" id="{91ACB649-AB86-4002-99EF-1FEB775A6796}"/>
                </a:ext>
              </a:extLst>
            </p:cNvPr>
            <p:cNvGrpSpPr>
              <a:grpSpLocks/>
            </p:cNvGrpSpPr>
            <p:nvPr/>
          </p:nvGrpSpPr>
          <p:grpSpPr bwMode="auto">
            <a:xfrm>
              <a:off x="3840" y="1200"/>
              <a:ext cx="1008" cy="529"/>
              <a:chOff x="1488" y="1776"/>
              <a:chExt cx="1008" cy="529"/>
            </a:xfrm>
          </p:grpSpPr>
          <p:sp>
            <p:nvSpPr>
              <p:cNvPr id="37931" name="Arc 24">
                <a:extLst>
                  <a:ext uri="{FF2B5EF4-FFF2-40B4-BE49-F238E27FC236}">
                    <a16:creationId xmlns:a16="http://schemas.microsoft.com/office/drawing/2014/main" id="{FB38274E-0218-47E3-A898-D1CD60BDC86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2" name="Arc 25">
                <a:extLst>
                  <a:ext uri="{FF2B5EF4-FFF2-40B4-BE49-F238E27FC236}">
                    <a16:creationId xmlns:a16="http://schemas.microsoft.com/office/drawing/2014/main" id="{9F3B5420-A3AF-4508-B08E-B17D072822E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3" name="Text Box 26">
                <a:extLst>
                  <a:ext uri="{FF2B5EF4-FFF2-40B4-BE49-F238E27FC236}">
                    <a16:creationId xmlns:a16="http://schemas.microsoft.com/office/drawing/2014/main" id="{6DBDBD3F-78D3-4380-BBE5-F65678C016F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34" name="Freeform 27">
                <a:extLst>
                  <a:ext uri="{FF2B5EF4-FFF2-40B4-BE49-F238E27FC236}">
                    <a16:creationId xmlns:a16="http://schemas.microsoft.com/office/drawing/2014/main" id="{6624F621-029D-4458-8F78-67CF0E139A3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5" name="Text Box 28">
                <a:extLst>
                  <a:ext uri="{FF2B5EF4-FFF2-40B4-BE49-F238E27FC236}">
                    <a16:creationId xmlns:a16="http://schemas.microsoft.com/office/drawing/2014/main" id="{ABB06993-01DD-4A53-946C-8BD05F11E5F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36" name="Line 29">
                <a:extLst>
                  <a:ext uri="{FF2B5EF4-FFF2-40B4-BE49-F238E27FC236}">
                    <a16:creationId xmlns:a16="http://schemas.microsoft.com/office/drawing/2014/main" id="{B3E9B177-0610-46D8-8CBF-FD250781679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0" name="Group 30">
              <a:extLst>
                <a:ext uri="{FF2B5EF4-FFF2-40B4-BE49-F238E27FC236}">
                  <a16:creationId xmlns:a16="http://schemas.microsoft.com/office/drawing/2014/main" id="{EC5359B5-CE2F-44C4-B8C9-18158AE55926}"/>
                </a:ext>
              </a:extLst>
            </p:cNvPr>
            <p:cNvGrpSpPr>
              <a:grpSpLocks/>
            </p:cNvGrpSpPr>
            <p:nvPr/>
          </p:nvGrpSpPr>
          <p:grpSpPr bwMode="auto">
            <a:xfrm>
              <a:off x="2208" y="1199"/>
              <a:ext cx="1008" cy="529"/>
              <a:chOff x="1488" y="1776"/>
              <a:chExt cx="1008" cy="529"/>
            </a:xfrm>
          </p:grpSpPr>
          <p:sp>
            <p:nvSpPr>
              <p:cNvPr id="37925" name="Arc 31">
                <a:extLst>
                  <a:ext uri="{FF2B5EF4-FFF2-40B4-BE49-F238E27FC236}">
                    <a16:creationId xmlns:a16="http://schemas.microsoft.com/office/drawing/2014/main" id="{59B36A7F-4E2E-4B3B-B837-2AFB0E8F5353}"/>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6" name="Arc 32">
                <a:extLst>
                  <a:ext uri="{FF2B5EF4-FFF2-40B4-BE49-F238E27FC236}">
                    <a16:creationId xmlns:a16="http://schemas.microsoft.com/office/drawing/2014/main" id="{A55C7FBD-08AC-4ADF-9130-28FEBA3D11B8}"/>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7" name="Text Box 33">
                <a:extLst>
                  <a:ext uri="{FF2B5EF4-FFF2-40B4-BE49-F238E27FC236}">
                    <a16:creationId xmlns:a16="http://schemas.microsoft.com/office/drawing/2014/main" id="{B91813A0-BA11-408A-83ED-A3CEB544E91E}"/>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28" name="Freeform 34">
                <a:extLst>
                  <a:ext uri="{FF2B5EF4-FFF2-40B4-BE49-F238E27FC236}">
                    <a16:creationId xmlns:a16="http://schemas.microsoft.com/office/drawing/2014/main" id="{4C8C6188-1529-495F-A8A9-7FF5C809917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9" name="Text Box 35">
                <a:extLst>
                  <a:ext uri="{FF2B5EF4-FFF2-40B4-BE49-F238E27FC236}">
                    <a16:creationId xmlns:a16="http://schemas.microsoft.com/office/drawing/2014/main" id="{9172AA83-5803-4060-BAB7-A1C7B55D2544}"/>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7930" name="Line 36">
                <a:extLst>
                  <a:ext uri="{FF2B5EF4-FFF2-40B4-BE49-F238E27FC236}">
                    <a16:creationId xmlns:a16="http://schemas.microsoft.com/office/drawing/2014/main" id="{1B1FAE6A-6249-40AF-882A-FABC3D2FD3AE}"/>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1" name="Group 37">
              <a:extLst>
                <a:ext uri="{FF2B5EF4-FFF2-40B4-BE49-F238E27FC236}">
                  <a16:creationId xmlns:a16="http://schemas.microsoft.com/office/drawing/2014/main" id="{9BD0B073-2823-4CE4-BE3C-D41CF435D9DD}"/>
                </a:ext>
              </a:extLst>
            </p:cNvPr>
            <p:cNvGrpSpPr>
              <a:grpSpLocks/>
            </p:cNvGrpSpPr>
            <p:nvPr/>
          </p:nvGrpSpPr>
          <p:grpSpPr bwMode="auto">
            <a:xfrm>
              <a:off x="576" y="1198"/>
              <a:ext cx="1008" cy="529"/>
              <a:chOff x="864" y="3071"/>
              <a:chExt cx="1008" cy="529"/>
            </a:xfrm>
          </p:grpSpPr>
          <p:sp>
            <p:nvSpPr>
              <p:cNvPr id="37919" name="Line 38">
                <a:extLst>
                  <a:ext uri="{FF2B5EF4-FFF2-40B4-BE49-F238E27FC236}">
                    <a16:creationId xmlns:a16="http://schemas.microsoft.com/office/drawing/2014/main" id="{433874F3-9793-425F-BD98-8115C40733B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0" name="Arc 39">
                <a:extLst>
                  <a:ext uri="{FF2B5EF4-FFF2-40B4-BE49-F238E27FC236}">
                    <a16:creationId xmlns:a16="http://schemas.microsoft.com/office/drawing/2014/main" id="{D643725C-0AD9-40C0-B5B6-406C0FA42492}"/>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1" name="Arc 40">
                <a:extLst>
                  <a:ext uri="{FF2B5EF4-FFF2-40B4-BE49-F238E27FC236}">
                    <a16:creationId xmlns:a16="http://schemas.microsoft.com/office/drawing/2014/main" id="{B5B7AF7F-B7CE-4389-80A7-3408933C67E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2" name="Freeform 41">
                <a:extLst>
                  <a:ext uri="{FF2B5EF4-FFF2-40B4-BE49-F238E27FC236}">
                    <a16:creationId xmlns:a16="http://schemas.microsoft.com/office/drawing/2014/main" id="{B8F373E3-19D8-49D9-B04E-28D9B6AD883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3" name="Text Box 42">
                <a:extLst>
                  <a:ext uri="{FF2B5EF4-FFF2-40B4-BE49-F238E27FC236}">
                    <a16:creationId xmlns:a16="http://schemas.microsoft.com/office/drawing/2014/main" id="{F2626929-60CC-4CFB-A704-ED90D51FBD5B}"/>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7924" name="Text Box 43">
                <a:extLst>
                  <a:ext uri="{FF2B5EF4-FFF2-40B4-BE49-F238E27FC236}">
                    <a16:creationId xmlns:a16="http://schemas.microsoft.com/office/drawing/2014/main" id="{FB5C11BD-6BD8-4855-9592-FE4E70FB2AD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7902" name="Group 44">
              <a:extLst>
                <a:ext uri="{FF2B5EF4-FFF2-40B4-BE49-F238E27FC236}">
                  <a16:creationId xmlns:a16="http://schemas.microsoft.com/office/drawing/2014/main" id="{D5806259-B926-419A-8ED3-0C25DCE2B448}"/>
                </a:ext>
              </a:extLst>
            </p:cNvPr>
            <p:cNvGrpSpPr>
              <a:grpSpLocks/>
            </p:cNvGrpSpPr>
            <p:nvPr/>
          </p:nvGrpSpPr>
          <p:grpSpPr bwMode="auto">
            <a:xfrm>
              <a:off x="2208" y="1199"/>
              <a:ext cx="1008" cy="529"/>
              <a:chOff x="1488" y="1776"/>
              <a:chExt cx="1008" cy="529"/>
            </a:xfrm>
          </p:grpSpPr>
          <p:sp>
            <p:nvSpPr>
              <p:cNvPr id="37913" name="Arc 45">
                <a:extLst>
                  <a:ext uri="{FF2B5EF4-FFF2-40B4-BE49-F238E27FC236}">
                    <a16:creationId xmlns:a16="http://schemas.microsoft.com/office/drawing/2014/main" id="{A60E74AD-B73A-4741-9074-0DA4079DF95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4" name="Arc 46">
                <a:extLst>
                  <a:ext uri="{FF2B5EF4-FFF2-40B4-BE49-F238E27FC236}">
                    <a16:creationId xmlns:a16="http://schemas.microsoft.com/office/drawing/2014/main" id="{EDC47671-2CB6-4C9A-81C5-37943E3E7D0C}"/>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5" name="Text Box 47">
                <a:extLst>
                  <a:ext uri="{FF2B5EF4-FFF2-40B4-BE49-F238E27FC236}">
                    <a16:creationId xmlns:a16="http://schemas.microsoft.com/office/drawing/2014/main" id="{F1EAB128-E161-411E-ACA0-905ED2EF0F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16" name="Freeform 48">
                <a:extLst>
                  <a:ext uri="{FF2B5EF4-FFF2-40B4-BE49-F238E27FC236}">
                    <a16:creationId xmlns:a16="http://schemas.microsoft.com/office/drawing/2014/main" id="{117A79DF-6205-4C11-8EC7-CA0EE9D15B0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7" name="Text Box 49">
                <a:extLst>
                  <a:ext uri="{FF2B5EF4-FFF2-40B4-BE49-F238E27FC236}">
                    <a16:creationId xmlns:a16="http://schemas.microsoft.com/office/drawing/2014/main" id="{D7DDDEA1-42F3-47CF-9FD1-8F35B584EF2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7918" name="Line 50">
                <a:extLst>
                  <a:ext uri="{FF2B5EF4-FFF2-40B4-BE49-F238E27FC236}">
                    <a16:creationId xmlns:a16="http://schemas.microsoft.com/office/drawing/2014/main" id="{AFBCDAF5-70CC-400D-99D2-118A49AD0984}"/>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903" name="AutoShape 51">
              <a:extLst>
                <a:ext uri="{FF2B5EF4-FFF2-40B4-BE49-F238E27FC236}">
                  <a16:creationId xmlns:a16="http://schemas.microsoft.com/office/drawing/2014/main" id="{01C43C2F-EAE6-4E75-9347-AEA25E8BBD39}"/>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904" name="Group 52">
              <a:extLst>
                <a:ext uri="{FF2B5EF4-FFF2-40B4-BE49-F238E27FC236}">
                  <a16:creationId xmlns:a16="http://schemas.microsoft.com/office/drawing/2014/main" id="{615DBB88-927F-4B13-AA37-0B289091447C}"/>
                </a:ext>
              </a:extLst>
            </p:cNvPr>
            <p:cNvGrpSpPr>
              <a:grpSpLocks/>
            </p:cNvGrpSpPr>
            <p:nvPr/>
          </p:nvGrpSpPr>
          <p:grpSpPr bwMode="auto">
            <a:xfrm>
              <a:off x="1344" y="1392"/>
              <a:ext cx="1104" cy="576"/>
              <a:chOff x="960" y="1873"/>
              <a:chExt cx="1104" cy="576"/>
            </a:xfrm>
          </p:grpSpPr>
          <p:sp>
            <p:nvSpPr>
              <p:cNvPr id="37910" name="Freeform 53">
                <a:extLst>
                  <a:ext uri="{FF2B5EF4-FFF2-40B4-BE49-F238E27FC236}">
                    <a16:creationId xmlns:a16="http://schemas.microsoft.com/office/drawing/2014/main" id="{BCD8BC6C-5F5D-4EF1-8915-7980B0814D1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1" name="Text Box 54">
                <a:extLst>
                  <a:ext uri="{FF2B5EF4-FFF2-40B4-BE49-F238E27FC236}">
                    <a16:creationId xmlns:a16="http://schemas.microsoft.com/office/drawing/2014/main" id="{DCC1B0A3-E0B0-4E4C-A9DC-02C2F60FA8E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12" name="Text Box 55">
                <a:extLst>
                  <a:ext uri="{FF2B5EF4-FFF2-40B4-BE49-F238E27FC236}">
                    <a16:creationId xmlns:a16="http://schemas.microsoft.com/office/drawing/2014/main" id="{72CE6534-A888-4CE4-A799-5478BC97EDB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7905" name="AutoShape 56">
              <a:extLst>
                <a:ext uri="{FF2B5EF4-FFF2-40B4-BE49-F238E27FC236}">
                  <a16:creationId xmlns:a16="http://schemas.microsoft.com/office/drawing/2014/main" id="{282090F8-C790-4360-9F1F-7F1A85AEA652}"/>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7906" name="Group 57">
              <a:extLst>
                <a:ext uri="{FF2B5EF4-FFF2-40B4-BE49-F238E27FC236}">
                  <a16:creationId xmlns:a16="http://schemas.microsoft.com/office/drawing/2014/main" id="{23DB0137-58C7-46B3-9FED-DD8E7F051FBE}"/>
                </a:ext>
              </a:extLst>
            </p:cNvPr>
            <p:cNvGrpSpPr>
              <a:grpSpLocks/>
            </p:cNvGrpSpPr>
            <p:nvPr/>
          </p:nvGrpSpPr>
          <p:grpSpPr bwMode="auto">
            <a:xfrm>
              <a:off x="2976" y="1391"/>
              <a:ext cx="1104" cy="576"/>
              <a:chOff x="960" y="1873"/>
              <a:chExt cx="1104" cy="576"/>
            </a:xfrm>
          </p:grpSpPr>
          <p:sp>
            <p:nvSpPr>
              <p:cNvPr id="37907" name="Freeform 58">
                <a:extLst>
                  <a:ext uri="{FF2B5EF4-FFF2-40B4-BE49-F238E27FC236}">
                    <a16:creationId xmlns:a16="http://schemas.microsoft.com/office/drawing/2014/main" id="{52E29441-4937-4764-BB09-7891D9057B5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08" name="Text Box 59">
                <a:extLst>
                  <a:ext uri="{FF2B5EF4-FFF2-40B4-BE49-F238E27FC236}">
                    <a16:creationId xmlns:a16="http://schemas.microsoft.com/office/drawing/2014/main" id="{B0D8AA04-6FF9-4626-B0D9-4A88B47C2F2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09" name="Text Box 60">
                <a:extLst>
                  <a:ext uri="{FF2B5EF4-FFF2-40B4-BE49-F238E27FC236}">
                    <a16:creationId xmlns:a16="http://schemas.microsoft.com/office/drawing/2014/main" id="{30561006-15C3-4804-96CD-75137C7EC35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07">
            <a:extLst>
              <a:ext uri="{FF2B5EF4-FFF2-40B4-BE49-F238E27FC236}">
                <a16:creationId xmlns:a16="http://schemas.microsoft.com/office/drawing/2014/main" id="{A9A7532B-E100-4EBA-8697-5645EF5D9E06}"/>
              </a:ext>
            </a:extLst>
          </p:cNvPr>
          <p:cNvGrpSpPr>
            <a:grpSpLocks/>
          </p:cNvGrpSpPr>
          <p:nvPr/>
        </p:nvGrpSpPr>
        <p:grpSpPr bwMode="auto">
          <a:xfrm>
            <a:off x="4876800" y="4418013"/>
            <a:ext cx="1600200" cy="839787"/>
            <a:chOff x="1488" y="1776"/>
            <a:chExt cx="1008" cy="529"/>
          </a:xfrm>
        </p:grpSpPr>
        <p:sp>
          <p:nvSpPr>
            <p:cNvPr id="38968" name="Arc 108">
              <a:extLst>
                <a:ext uri="{FF2B5EF4-FFF2-40B4-BE49-F238E27FC236}">
                  <a16:creationId xmlns:a16="http://schemas.microsoft.com/office/drawing/2014/main" id="{70A2CC75-2F7F-4D9D-9702-1E6D96A2837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9" name="Arc 109">
              <a:extLst>
                <a:ext uri="{FF2B5EF4-FFF2-40B4-BE49-F238E27FC236}">
                  <a16:creationId xmlns:a16="http://schemas.microsoft.com/office/drawing/2014/main" id="{883DB51D-D618-4CB5-8749-06A26AC80C3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0" name="Text Box 110">
              <a:extLst>
                <a:ext uri="{FF2B5EF4-FFF2-40B4-BE49-F238E27FC236}">
                  <a16:creationId xmlns:a16="http://schemas.microsoft.com/office/drawing/2014/main" id="{094BA21C-3E47-49CB-B9F8-DCD8E8C42955}"/>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71" name="Freeform 111">
              <a:extLst>
                <a:ext uri="{FF2B5EF4-FFF2-40B4-BE49-F238E27FC236}">
                  <a16:creationId xmlns:a16="http://schemas.microsoft.com/office/drawing/2014/main" id="{AE2C8838-ECDD-4A1E-940E-7A40FCE5822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2" name="Text Box 112">
              <a:extLst>
                <a:ext uri="{FF2B5EF4-FFF2-40B4-BE49-F238E27FC236}">
                  <a16:creationId xmlns:a16="http://schemas.microsoft.com/office/drawing/2014/main" id="{00C775BC-45AA-4095-A558-F8A437498EC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8973" name="Line 113">
              <a:extLst>
                <a:ext uri="{FF2B5EF4-FFF2-40B4-BE49-F238E27FC236}">
                  <a16:creationId xmlns:a16="http://schemas.microsoft.com/office/drawing/2014/main" id="{58E7129E-0C1F-4122-8643-CAACCEF330F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15" name="Rectangle 2">
            <a:extLst>
              <a:ext uri="{FF2B5EF4-FFF2-40B4-BE49-F238E27FC236}">
                <a16:creationId xmlns:a16="http://schemas.microsoft.com/office/drawing/2014/main" id="{5E0B7AE7-C52B-4EAC-B446-8D1E18239EFB}"/>
              </a:ext>
            </a:extLst>
          </p:cNvPr>
          <p:cNvSpPr>
            <a:spLocks noGrp="1" noChangeArrowheads="1"/>
          </p:cNvSpPr>
          <p:nvPr>
            <p:ph type="title"/>
          </p:nvPr>
        </p:nvSpPr>
        <p:spPr>
          <a:xfrm>
            <a:off x="1066800" y="304800"/>
            <a:ext cx="7772400" cy="838200"/>
          </a:xfrm>
        </p:spPr>
        <p:txBody>
          <a:bodyPr/>
          <a:lstStyle/>
          <a:p>
            <a:pPr eaLnBrk="1" hangingPunct="1"/>
            <a:r>
              <a:rPr lang="en-US" altLang="en-US" sz="3200"/>
              <a:t>Comparison of approaches to bootstrapping an interpretive compiler (portable compiler kit)</a:t>
            </a:r>
          </a:p>
        </p:txBody>
      </p:sp>
      <p:sp>
        <p:nvSpPr>
          <p:cNvPr id="38916" name="Rectangle 3">
            <a:extLst>
              <a:ext uri="{FF2B5EF4-FFF2-40B4-BE49-F238E27FC236}">
                <a16:creationId xmlns:a16="http://schemas.microsoft.com/office/drawing/2014/main" id="{155B9B12-77B5-4E75-8EA9-1D3886D0C718}"/>
              </a:ext>
            </a:extLst>
          </p:cNvPr>
          <p:cNvSpPr>
            <a:spLocks noGrp="1" noChangeArrowheads="1"/>
          </p:cNvSpPr>
          <p:nvPr>
            <p:ph type="body" idx="1"/>
          </p:nvPr>
        </p:nvSpPr>
        <p:spPr>
          <a:xfrm>
            <a:off x="685800" y="1371600"/>
            <a:ext cx="2286000" cy="762000"/>
          </a:xfrm>
        </p:spPr>
        <p:txBody>
          <a:bodyPr/>
          <a:lstStyle/>
          <a:p>
            <a:pPr eaLnBrk="1" hangingPunct="1">
              <a:lnSpc>
                <a:spcPct val="90000"/>
              </a:lnSpc>
              <a:buFontTx/>
              <a:buNone/>
            </a:pPr>
            <a:r>
              <a:rPr lang="en-US" altLang="en-US" sz="2400"/>
              <a:t>In approach one, we implement </a:t>
            </a:r>
          </a:p>
        </p:txBody>
      </p:sp>
      <p:grpSp>
        <p:nvGrpSpPr>
          <p:cNvPr id="38917" name="Group 4">
            <a:extLst>
              <a:ext uri="{FF2B5EF4-FFF2-40B4-BE49-F238E27FC236}">
                <a16:creationId xmlns:a16="http://schemas.microsoft.com/office/drawing/2014/main" id="{8456AAC0-12BE-45AD-84ED-E02BC211EFFF}"/>
              </a:ext>
            </a:extLst>
          </p:cNvPr>
          <p:cNvGrpSpPr>
            <a:grpSpLocks/>
          </p:cNvGrpSpPr>
          <p:nvPr/>
        </p:nvGrpSpPr>
        <p:grpSpPr bwMode="auto">
          <a:xfrm>
            <a:off x="2971800" y="1295400"/>
            <a:ext cx="1752600" cy="914400"/>
            <a:chOff x="960" y="1873"/>
            <a:chExt cx="1104" cy="576"/>
          </a:xfrm>
        </p:grpSpPr>
        <p:sp>
          <p:nvSpPr>
            <p:cNvPr id="38965" name="Freeform 5">
              <a:extLst>
                <a:ext uri="{FF2B5EF4-FFF2-40B4-BE49-F238E27FC236}">
                  <a16:creationId xmlns:a16="http://schemas.microsoft.com/office/drawing/2014/main" id="{CDEA9960-A1DD-48B0-9E13-DC3543EC64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6" name="Text Box 6">
              <a:extLst>
                <a:ext uri="{FF2B5EF4-FFF2-40B4-BE49-F238E27FC236}">
                  <a16:creationId xmlns:a16="http://schemas.microsoft.com/office/drawing/2014/main" id="{39C22BA4-1598-4C98-9A2D-6EEF97B6901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7" name="Text Box 7">
              <a:extLst>
                <a:ext uri="{FF2B5EF4-FFF2-40B4-BE49-F238E27FC236}">
                  <a16:creationId xmlns:a16="http://schemas.microsoft.com/office/drawing/2014/main" id="{7C12D950-ADDE-4E05-B978-980548492A9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18" name="Rectangle 8">
            <a:extLst>
              <a:ext uri="{FF2B5EF4-FFF2-40B4-BE49-F238E27FC236}">
                <a16:creationId xmlns:a16="http://schemas.microsoft.com/office/drawing/2014/main" id="{F2C22088-9911-43FE-B234-1ECF253F88A4}"/>
              </a:ext>
            </a:extLst>
          </p:cNvPr>
          <p:cNvSpPr>
            <a:spLocks noChangeArrowheads="1"/>
          </p:cNvSpPr>
          <p:nvPr/>
        </p:nvSpPr>
        <p:spPr bwMode="auto">
          <a:xfrm>
            <a:off x="4648200" y="16764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19" name="Group 9">
            <a:extLst>
              <a:ext uri="{FF2B5EF4-FFF2-40B4-BE49-F238E27FC236}">
                <a16:creationId xmlns:a16="http://schemas.microsoft.com/office/drawing/2014/main" id="{9C31F36C-DECD-4E75-8AFA-419DDF743F6C}"/>
              </a:ext>
            </a:extLst>
          </p:cNvPr>
          <p:cNvGrpSpPr>
            <a:grpSpLocks/>
          </p:cNvGrpSpPr>
          <p:nvPr/>
        </p:nvGrpSpPr>
        <p:grpSpPr bwMode="auto">
          <a:xfrm>
            <a:off x="6248400" y="1295400"/>
            <a:ext cx="1752600" cy="914400"/>
            <a:chOff x="960" y="1873"/>
            <a:chExt cx="1104" cy="576"/>
          </a:xfrm>
        </p:grpSpPr>
        <p:sp>
          <p:nvSpPr>
            <p:cNvPr id="38962" name="Freeform 10">
              <a:extLst>
                <a:ext uri="{FF2B5EF4-FFF2-40B4-BE49-F238E27FC236}">
                  <a16:creationId xmlns:a16="http://schemas.microsoft.com/office/drawing/2014/main" id="{45726042-F608-475C-BB34-C83D772DF94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3" name="Text Box 11">
              <a:extLst>
                <a:ext uri="{FF2B5EF4-FFF2-40B4-BE49-F238E27FC236}">
                  <a16:creationId xmlns:a16="http://schemas.microsoft.com/office/drawing/2014/main" id="{18DD7E87-1449-4DED-A997-B7F35161F3E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64" name="Text Box 12">
              <a:extLst>
                <a:ext uri="{FF2B5EF4-FFF2-40B4-BE49-F238E27FC236}">
                  <a16:creationId xmlns:a16="http://schemas.microsoft.com/office/drawing/2014/main" id="{DBB80517-E74F-4697-BDCF-4832F74688B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0" name="Rectangle 13">
            <a:extLst>
              <a:ext uri="{FF2B5EF4-FFF2-40B4-BE49-F238E27FC236}">
                <a16:creationId xmlns:a16="http://schemas.microsoft.com/office/drawing/2014/main" id="{FF521AED-3B8A-454A-A959-1144C80BB4D5}"/>
              </a:ext>
            </a:extLst>
          </p:cNvPr>
          <p:cNvSpPr>
            <a:spLocks noChangeArrowheads="1"/>
          </p:cNvSpPr>
          <p:nvPr/>
        </p:nvSpPr>
        <p:spPr bwMode="auto">
          <a:xfrm>
            <a:off x="685800" y="24384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implement </a:t>
            </a:r>
          </a:p>
        </p:txBody>
      </p:sp>
      <p:grpSp>
        <p:nvGrpSpPr>
          <p:cNvPr id="38921" name="Group 14">
            <a:extLst>
              <a:ext uri="{FF2B5EF4-FFF2-40B4-BE49-F238E27FC236}">
                <a16:creationId xmlns:a16="http://schemas.microsoft.com/office/drawing/2014/main" id="{DAAE4D3D-56C8-49A3-A666-F47F7BB0E193}"/>
              </a:ext>
            </a:extLst>
          </p:cNvPr>
          <p:cNvGrpSpPr>
            <a:grpSpLocks/>
          </p:cNvGrpSpPr>
          <p:nvPr/>
        </p:nvGrpSpPr>
        <p:grpSpPr bwMode="auto">
          <a:xfrm>
            <a:off x="2971800" y="2362200"/>
            <a:ext cx="1752600" cy="914400"/>
            <a:chOff x="960" y="1873"/>
            <a:chExt cx="1104" cy="576"/>
          </a:xfrm>
        </p:grpSpPr>
        <p:sp>
          <p:nvSpPr>
            <p:cNvPr id="38959" name="Freeform 15">
              <a:extLst>
                <a:ext uri="{FF2B5EF4-FFF2-40B4-BE49-F238E27FC236}">
                  <a16:creationId xmlns:a16="http://schemas.microsoft.com/office/drawing/2014/main" id="{FF9D73F2-14D9-4F3B-A4CE-A502FF114AE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0" name="Text Box 16">
              <a:extLst>
                <a:ext uri="{FF2B5EF4-FFF2-40B4-BE49-F238E27FC236}">
                  <a16:creationId xmlns:a16="http://schemas.microsoft.com/office/drawing/2014/main" id="{3107215F-33C3-480C-B0CC-00A94CCEA5F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1" name="Text Box 17">
              <a:extLst>
                <a:ext uri="{FF2B5EF4-FFF2-40B4-BE49-F238E27FC236}">
                  <a16:creationId xmlns:a16="http://schemas.microsoft.com/office/drawing/2014/main" id="{3EF42B0C-8F95-4DB2-804D-24CD8C94FC2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2" name="Rectangle 18">
            <a:extLst>
              <a:ext uri="{FF2B5EF4-FFF2-40B4-BE49-F238E27FC236}">
                <a16:creationId xmlns:a16="http://schemas.microsoft.com/office/drawing/2014/main" id="{812143EE-4151-4D7F-87EE-04FD17A0623C}"/>
              </a:ext>
            </a:extLst>
          </p:cNvPr>
          <p:cNvSpPr>
            <a:spLocks noChangeArrowheads="1"/>
          </p:cNvSpPr>
          <p:nvPr/>
        </p:nvSpPr>
        <p:spPr bwMode="auto">
          <a:xfrm>
            <a:off x="4648200" y="27432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23" name="Group 19">
            <a:extLst>
              <a:ext uri="{FF2B5EF4-FFF2-40B4-BE49-F238E27FC236}">
                <a16:creationId xmlns:a16="http://schemas.microsoft.com/office/drawing/2014/main" id="{495C2FE0-C219-4FB0-81FC-AC2DE99E1358}"/>
              </a:ext>
            </a:extLst>
          </p:cNvPr>
          <p:cNvGrpSpPr>
            <a:grpSpLocks/>
          </p:cNvGrpSpPr>
          <p:nvPr/>
        </p:nvGrpSpPr>
        <p:grpSpPr bwMode="auto">
          <a:xfrm>
            <a:off x="6248400" y="2362200"/>
            <a:ext cx="1752600" cy="914400"/>
            <a:chOff x="960" y="1873"/>
            <a:chExt cx="1104" cy="576"/>
          </a:xfrm>
        </p:grpSpPr>
        <p:sp>
          <p:nvSpPr>
            <p:cNvPr id="38956" name="Freeform 20">
              <a:extLst>
                <a:ext uri="{FF2B5EF4-FFF2-40B4-BE49-F238E27FC236}">
                  <a16:creationId xmlns:a16="http://schemas.microsoft.com/office/drawing/2014/main" id="{E2BC8A54-B036-48F2-B757-189EB27FCE0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7" name="Text Box 21">
              <a:extLst>
                <a:ext uri="{FF2B5EF4-FFF2-40B4-BE49-F238E27FC236}">
                  <a16:creationId xmlns:a16="http://schemas.microsoft.com/office/drawing/2014/main" id="{03373E09-61F2-40B5-A618-601899D9C946}"/>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58" name="Text Box 22">
              <a:extLst>
                <a:ext uri="{FF2B5EF4-FFF2-40B4-BE49-F238E27FC236}">
                  <a16:creationId xmlns:a16="http://schemas.microsoft.com/office/drawing/2014/main" id="{EB4EDA09-52C6-4F6A-A58B-8D2E80568F6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4" name="Rectangle 23">
            <a:extLst>
              <a:ext uri="{FF2B5EF4-FFF2-40B4-BE49-F238E27FC236}">
                <a16:creationId xmlns:a16="http://schemas.microsoft.com/office/drawing/2014/main" id="{471402A5-3AFD-46CA-A885-9A5203804591}"/>
              </a:ext>
            </a:extLst>
          </p:cNvPr>
          <p:cNvSpPr>
            <a:spLocks noChangeArrowheads="1"/>
          </p:cNvSpPr>
          <p:nvPr/>
        </p:nvSpPr>
        <p:spPr bwMode="auto">
          <a:xfrm>
            <a:off x="685800" y="3429000"/>
            <a:ext cx="3810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one, we obtain a one-stage compiler</a:t>
            </a:r>
          </a:p>
        </p:txBody>
      </p:sp>
      <p:grpSp>
        <p:nvGrpSpPr>
          <p:cNvPr id="38925" name="Group 33">
            <a:extLst>
              <a:ext uri="{FF2B5EF4-FFF2-40B4-BE49-F238E27FC236}">
                <a16:creationId xmlns:a16="http://schemas.microsoft.com/office/drawing/2014/main" id="{204721C3-D32C-450A-A645-C1C27162DF15}"/>
              </a:ext>
            </a:extLst>
          </p:cNvPr>
          <p:cNvGrpSpPr>
            <a:grpSpLocks/>
          </p:cNvGrpSpPr>
          <p:nvPr/>
        </p:nvGrpSpPr>
        <p:grpSpPr bwMode="auto">
          <a:xfrm>
            <a:off x="4648200" y="3429000"/>
            <a:ext cx="1600200" cy="914400"/>
            <a:chOff x="3312" y="1872"/>
            <a:chExt cx="1008" cy="576"/>
          </a:xfrm>
        </p:grpSpPr>
        <p:sp>
          <p:nvSpPr>
            <p:cNvPr id="38953" name="Freeform 34">
              <a:extLst>
                <a:ext uri="{FF2B5EF4-FFF2-40B4-BE49-F238E27FC236}">
                  <a16:creationId xmlns:a16="http://schemas.microsoft.com/office/drawing/2014/main" id="{1547F6BD-890C-41C9-AD1A-958C53807523}"/>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4" name="Text Box 35">
              <a:extLst>
                <a:ext uri="{FF2B5EF4-FFF2-40B4-BE49-F238E27FC236}">
                  <a16:creationId xmlns:a16="http://schemas.microsoft.com/office/drawing/2014/main" id="{C39884CB-3043-442C-B346-9D74A18A25D2}"/>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5" name="Text Box 36">
              <a:extLst>
                <a:ext uri="{FF2B5EF4-FFF2-40B4-BE49-F238E27FC236}">
                  <a16:creationId xmlns:a16="http://schemas.microsoft.com/office/drawing/2014/main" id="{0F749979-3829-4A2E-B20E-F16135EF68DB}"/>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8926" name="Rectangle 37">
            <a:extLst>
              <a:ext uri="{FF2B5EF4-FFF2-40B4-BE49-F238E27FC236}">
                <a16:creationId xmlns:a16="http://schemas.microsoft.com/office/drawing/2014/main" id="{AC9CD0BA-E185-465F-9B29-5FAB6DE7D4DD}"/>
              </a:ext>
            </a:extLst>
          </p:cNvPr>
          <p:cNvSpPr>
            <a:spLocks noChangeArrowheads="1"/>
          </p:cNvSpPr>
          <p:nvPr/>
        </p:nvSpPr>
        <p:spPr bwMode="auto">
          <a:xfrm>
            <a:off x="304800" y="4648200"/>
            <a:ext cx="2362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obtain a two-stage compiler </a:t>
            </a:r>
          </a:p>
        </p:txBody>
      </p:sp>
      <p:grpSp>
        <p:nvGrpSpPr>
          <p:cNvPr id="38927" name="Group 49">
            <a:extLst>
              <a:ext uri="{FF2B5EF4-FFF2-40B4-BE49-F238E27FC236}">
                <a16:creationId xmlns:a16="http://schemas.microsoft.com/office/drawing/2014/main" id="{36BE9D60-7CE2-4D31-B133-5D12F7633C17}"/>
              </a:ext>
            </a:extLst>
          </p:cNvPr>
          <p:cNvGrpSpPr>
            <a:grpSpLocks/>
          </p:cNvGrpSpPr>
          <p:nvPr/>
        </p:nvGrpSpPr>
        <p:grpSpPr bwMode="auto">
          <a:xfrm>
            <a:off x="7467600" y="4419600"/>
            <a:ext cx="1600200" cy="839788"/>
            <a:chOff x="1488" y="1776"/>
            <a:chExt cx="1008" cy="529"/>
          </a:xfrm>
        </p:grpSpPr>
        <p:sp>
          <p:nvSpPr>
            <p:cNvPr id="38947" name="Arc 50">
              <a:extLst>
                <a:ext uri="{FF2B5EF4-FFF2-40B4-BE49-F238E27FC236}">
                  <a16:creationId xmlns:a16="http://schemas.microsoft.com/office/drawing/2014/main" id="{7DDA9F44-190F-4C71-BE60-529B8EA9CD7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8" name="Arc 51">
              <a:extLst>
                <a:ext uri="{FF2B5EF4-FFF2-40B4-BE49-F238E27FC236}">
                  <a16:creationId xmlns:a16="http://schemas.microsoft.com/office/drawing/2014/main" id="{74186D05-BA4C-4D2D-8C52-BBED1C98401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9" name="Text Box 52">
              <a:extLst>
                <a:ext uri="{FF2B5EF4-FFF2-40B4-BE49-F238E27FC236}">
                  <a16:creationId xmlns:a16="http://schemas.microsoft.com/office/drawing/2014/main" id="{E98CAABF-7EEA-42F2-89FB-9BD9875AE7B7}"/>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50" name="Freeform 53">
              <a:extLst>
                <a:ext uri="{FF2B5EF4-FFF2-40B4-BE49-F238E27FC236}">
                  <a16:creationId xmlns:a16="http://schemas.microsoft.com/office/drawing/2014/main" id="{3CD62593-4FEC-4C3F-A68E-D0213CE2614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1" name="Text Box 54">
              <a:extLst>
                <a:ext uri="{FF2B5EF4-FFF2-40B4-BE49-F238E27FC236}">
                  <a16:creationId xmlns:a16="http://schemas.microsoft.com/office/drawing/2014/main" id="{313FDB52-CB20-4B4D-84E9-3BC7C694B85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2" name="Line 55">
              <a:extLst>
                <a:ext uri="{FF2B5EF4-FFF2-40B4-BE49-F238E27FC236}">
                  <a16:creationId xmlns:a16="http://schemas.microsoft.com/office/drawing/2014/main" id="{1918B8B4-0DF1-4C66-94C7-9C0F4A347E3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28" name="Group 63">
            <a:extLst>
              <a:ext uri="{FF2B5EF4-FFF2-40B4-BE49-F238E27FC236}">
                <a16:creationId xmlns:a16="http://schemas.microsoft.com/office/drawing/2014/main" id="{0C845F35-1784-4DE4-8870-42833B32C2B3}"/>
              </a:ext>
            </a:extLst>
          </p:cNvPr>
          <p:cNvGrpSpPr>
            <a:grpSpLocks/>
          </p:cNvGrpSpPr>
          <p:nvPr/>
        </p:nvGrpSpPr>
        <p:grpSpPr bwMode="auto">
          <a:xfrm>
            <a:off x="2286000" y="4416425"/>
            <a:ext cx="1600200" cy="839788"/>
            <a:chOff x="864" y="3071"/>
            <a:chExt cx="1008" cy="529"/>
          </a:xfrm>
        </p:grpSpPr>
        <p:sp>
          <p:nvSpPr>
            <p:cNvPr id="38941" name="Line 64">
              <a:extLst>
                <a:ext uri="{FF2B5EF4-FFF2-40B4-BE49-F238E27FC236}">
                  <a16:creationId xmlns:a16="http://schemas.microsoft.com/office/drawing/2014/main" id="{A91210FB-F6CE-461E-B1EA-71E08B9B69E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2" name="Arc 65">
              <a:extLst>
                <a:ext uri="{FF2B5EF4-FFF2-40B4-BE49-F238E27FC236}">
                  <a16:creationId xmlns:a16="http://schemas.microsoft.com/office/drawing/2014/main" id="{FBD2AD56-4157-4317-B5AC-02774E14FD9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3" name="Arc 66">
              <a:extLst>
                <a:ext uri="{FF2B5EF4-FFF2-40B4-BE49-F238E27FC236}">
                  <a16:creationId xmlns:a16="http://schemas.microsoft.com/office/drawing/2014/main" id="{8AB0FA51-BCD5-41DF-8C73-60B81B6EEF74}"/>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4" name="Freeform 67">
              <a:extLst>
                <a:ext uri="{FF2B5EF4-FFF2-40B4-BE49-F238E27FC236}">
                  <a16:creationId xmlns:a16="http://schemas.microsoft.com/office/drawing/2014/main" id="{12204A52-C454-4BC9-AFD3-6EAEE307D4A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5" name="Text Box 68">
              <a:extLst>
                <a:ext uri="{FF2B5EF4-FFF2-40B4-BE49-F238E27FC236}">
                  <a16:creationId xmlns:a16="http://schemas.microsoft.com/office/drawing/2014/main" id="{609408D4-89BF-4E9D-8C52-1F28EF0DAB8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8946" name="Text Box 69">
              <a:extLst>
                <a:ext uri="{FF2B5EF4-FFF2-40B4-BE49-F238E27FC236}">
                  <a16:creationId xmlns:a16="http://schemas.microsoft.com/office/drawing/2014/main" id="{7CBD46D1-8458-4892-AEC5-B4802319303D}"/>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8929" name="AutoShape 77">
            <a:extLst>
              <a:ext uri="{FF2B5EF4-FFF2-40B4-BE49-F238E27FC236}">
                <a16:creationId xmlns:a16="http://schemas.microsoft.com/office/drawing/2014/main" id="{46EF52F8-2A0E-4D3C-B0FE-2244797DBB0A}"/>
              </a:ext>
            </a:extLst>
          </p:cNvPr>
          <p:cNvSpPr>
            <a:spLocks noChangeArrowheads="1"/>
          </p:cNvSpPr>
          <p:nvPr/>
        </p:nvSpPr>
        <p:spPr bwMode="auto">
          <a:xfrm>
            <a:off x="3886200" y="55626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8930" name="Group 78">
            <a:extLst>
              <a:ext uri="{FF2B5EF4-FFF2-40B4-BE49-F238E27FC236}">
                <a16:creationId xmlns:a16="http://schemas.microsoft.com/office/drawing/2014/main" id="{A8C2F309-C6F8-4F9E-9A31-0B49F471FD01}"/>
              </a:ext>
            </a:extLst>
          </p:cNvPr>
          <p:cNvGrpSpPr>
            <a:grpSpLocks/>
          </p:cNvGrpSpPr>
          <p:nvPr/>
        </p:nvGrpSpPr>
        <p:grpSpPr bwMode="auto">
          <a:xfrm>
            <a:off x="3505200" y="4724400"/>
            <a:ext cx="1752600" cy="914400"/>
            <a:chOff x="960" y="1873"/>
            <a:chExt cx="1104" cy="576"/>
          </a:xfrm>
        </p:grpSpPr>
        <p:sp>
          <p:nvSpPr>
            <p:cNvPr id="38938" name="Freeform 79">
              <a:extLst>
                <a:ext uri="{FF2B5EF4-FFF2-40B4-BE49-F238E27FC236}">
                  <a16:creationId xmlns:a16="http://schemas.microsoft.com/office/drawing/2014/main" id="{8BD8F494-5112-4AB5-9B14-71FBF1CEDC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9" name="Text Box 80">
              <a:extLst>
                <a:ext uri="{FF2B5EF4-FFF2-40B4-BE49-F238E27FC236}">
                  <a16:creationId xmlns:a16="http://schemas.microsoft.com/office/drawing/2014/main" id="{D4D8082E-0899-47A5-9263-C3D74614215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8940" name="Text Box 81">
              <a:extLst>
                <a:ext uri="{FF2B5EF4-FFF2-40B4-BE49-F238E27FC236}">
                  <a16:creationId xmlns:a16="http://schemas.microsoft.com/office/drawing/2014/main" id="{2466C6C6-DBB9-46F7-A48B-194FBFE33F2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1" name="AutoShape 82">
            <a:extLst>
              <a:ext uri="{FF2B5EF4-FFF2-40B4-BE49-F238E27FC236}">
                <a16:creationId xmlns:a16="http://schemas.microsoft.com/office/drawing/2014/main" id="{A382BF3B-6844-4B7B-9E37-DEAB56FC5E2F}"/>
              </a:ext>
            </a:extLst>
          </p:cNvPr>
          <p:cNvSpPr>
            <a:spLocks noChangeArrowheads="1"/>
          </p:cNvSpPr>
          <p:nvPr/>
        </p:nvSpPr>
        <p:spPr bwMode="auto">
          <a:xfrm>
            <a:off x="6477000" y="5561013"/>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8932" name="Group 83">
            <a:extLst>
              <a:ext uri="{FF2B5EF4-FFF2-40B4-BE49-F238E27FC236}">
                <a16:creationId xmlns:a16="http://schemas.microsoft.com/office/drawing/2014/main" id="{2396AF1D-0DFC-4CF7-BF4D-5DE08F8917BB}"/>
              </a:ext>
            </a:extLst>
          </p:cNvPr>
          <p:cNvGrpSpPr>
            <a:grpSpLocks/>
          </p:cNvGrpSpPr>
          <p:nvPr/>
        </p:nvGrpSpPr>
        <p:grpSpPr bwMode="auto">
          <a:xfrm>
            <a:off x="6096000" y="4722813"/>
            <a:ext cx="1752600" cy="914400"/>
            <a:chOff x="960" y="1873"/>
            <a:chExt cx="1104" cy="576"/>
          </a:xfrm>
        </p:grpSpPr>
        <p:sp>
          <p:nvSpPr>
            <p:cNvPr id="38935" name="Freeform 84">
              <a:extLst>
                <a:ext uri="{FF2B5EF4-FFF2-40B4-BE49-F238E27FC236}">
                  <a16:creationId xmlns:a16="http://schemas.microsoft.com/office/drawing/2014/main" id="{7E06C596-2765-4964-B9B6-615FB283B72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Text Box 85">
              <a:extLst>
                <a:ext uri="{FF2B5EF4-FFF2-40B4-BE49-F238E27FC236}">
                  <a16:creationId xmlns:a16="http://schemas.microsoft.com/office/drawing/2014/main" id="{CCF52F9C-D81D-4C61-B63A-3A03C4EEEAA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37" name="Text Box 86">
              <a:extLst>
                <a:ext uri="{FF2B5EF4-FFF2-40B4-BE49-F238E27FC236}">
                  <a16:creationId xmlns:a16="http://schemas.microsoft.com/office/drawing/2014/main" id="{58DD6F9A-6152-4638-92BF-ACB4612117E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3" name="Oval 114">
            <a:extLst>
              <a:ext uri="{FF2B5EF4-FFF2-40B4-BE49-F238E27FC236}">
                <a16:creationId xmlns:a16="http://schemas.microsoft.com/office/drawing/2014/main" id="{0D8773A1-126F-42CA-A3D0-6C769BF93DF5}"/>
              </a:ext>
            </a:extLst>
          </p:cNvPr>
          <p:cNvSpPr>
            <a:spLocks noChangeArrowheads="1"/>
          </p:cNvSpPr>
          <p:nvPr/>
        </p:nvSpPr>
        <p:spPr bwMode="auto">
          <a:xfrm>
            <a:off x="3505200" y="4495800"/>
            <a:ext cx="1752600"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4" name="Oval 115">
            <a:extLst>
              <a:ext uri="{FF2B5EF4-FFF2-40B4-BE49-F238E27FC236}">
                <a16:creationId xmlns:a16="http://schemas.microsoft.com/office/drawing/2014/main" id="{90355C63-471A-426D-BBC1-C51666C47C58}"/>
              </a:ext>
            </a:extLst>
          </p:cNvPr>
          <p:cNvSpPr>
            <a:spLocks noChangeArrowheads="1"/>
          </p:cNvSpPr>
          <p:nvPr/>
        </p:nvSpPr>
        <p:spPr bwMode="auto">
          <a:xfrm>
            <a:off x="6172200" y="4495800"/>
            <a:ext cx="1600200" cy="1143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1DD4CEE-B308-429B-B31B-1B219391703B}"/>
              </a:ext>
            </a:extLst>
          </p:cNvPr>
          <p:cNvSpPr>
            <a:spLocks noGrp="1" noChangeArrowheads="1"/>
          </p:cNvSpPr>
          <p:nvPr>
            <p:ph type="title"/>
          </p:nvPr>
        </p:nvSpPr>
        <p:spPr/>
        <p:txBody>
          <a:bodyPr/>
          <a:lstStyle/>
          <a:p>
            <a:pPr eaLnBrk="1" hangingPunct="1"/>
            <a:r>
              <a:rPr lang="en-US" altLang="en-US"/>
              <a:t>Full Bootstrap</a:t>
            </a:r>
          </a:p>
        </p:txBody>
      </p:sp>
      <p:sp>
        <p:nvSpPr>
          <p:cNvPr id="39939" name="Text Box 3">
            <a:extLst>
              <a:ext uri="{FF2B5EF4-FFF2-40B4-BE49-F238E27FC236}">
                <a16:creationId xmlns:a16="http://schemas.microsoft.com/office/drawing/2014/main" id="{F1D49D98-F2BC-4691-B07B-50CD4E9B4D48}"/>
              </a:ext>
            </a:extLst>
          </p:cNvPr>
          <p:cNvSpPr txBox="1">
            <a:spLocks noChangeArrowheads="1"/>
          </p:cNvSpPr>
          <p:nvPr/>
        </p:nvSpPr>
        <p:spPr bwMode="auto">
          <a:xfrm>
            <a:off x="365125" y="1301750"/>
            <a:ext cx="8397875"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full bootstrap is necessary when we are building a new compiler from scratch.  One goal is to remove the dependence on a compiler for a different high-level language, even though such a compiler is very useful to start building the new compiler.</a:t>
            </a:r>
          </a:p>
          <a:p>
            <a:endParaRPr lang="en-US" altLang="en-US">
              <a:latin typeface="Times" panose="02020603050405020304" pitchFamily="18" charset="0"/>
            </a:endParaRPr>
          </a:p>
          <a:p>
            <a:r>
              <a:rPr lang="en-US" altLang="en-US" b="1">
                <a:latin typeface="Times" panose="02020603050405020304" pitchFamily="18" charset="0"/>
              </a:rPr>
              <a:t>Example:</a:t>
            </a:r>
          </a:p>
          <a:p>
            <a:r>
              <a:rPr lang="en-US" altLang="en-US">
                <a:latin typeface="Times" panose="02020603050405020304" pitchFamily="18" charset="0"/>
              </a:rPr>
              <a:t>We want to implement an Ada compiler for machine </a:t>
            </a:r>
            <a:r>
              <a:rPr lang="en-US" altLang="en-US" i="1">
                <a:latin typeface="Times" panose="02020603050405020304" pitchFamily="18" charset="0"/>
              </a:rPr>
              <a:t>M</a:t>
            </a:r>
            <a:r>
              <a:rPr lang="en-US" altLang="en-US">
                <a:latin typeface="Times" panose="02020603050405020304" pitchFamily="18" charset="0"/>
              </a:rPr>
              <a:t>. We don’t currently have access to any Ada compiler (not on </a:t>
            </a:r>
            <a:r>
              <a:rPr lang="en-US" altLang="en-US" i="1">
                <a:latin typeface="Times" panose="02020603050405020304" pitchFamily="18" charset="0"/>
              </a:rPr>
              <a:t>M,  </a:t>
            </a:r>
            <a:r>
              <a:rPr lang="en-US" altLang="en-US">
                <a:latin typeface="Times" panose="02020603050405020304" pitchFamily="18" charset="0"/>
              </a:rPr>
              <a:t>nor on any other machine).</a:t>
            </a:r>
          </a:p>
          <a:p>
            <a:endParaRPr lang="en-US" altLang="en-US">
              <a:latin typeface="Times" panose="02020603050405020304" pitchFamily="18" charset="0"/>
            </a:endParaRPr>
          </a:p>
          <a:p>
            <a:r>
              <a:rPr lang="en-US" altLang="en-US">
                <a:latin typeface="Times" panose="02020603050405020304" pitchFamily="18" charset="0"/>
              </a:rPr>
              <a:t>Idea: Ada is very large, so we will implement the compiler in a subset of Ada and bootstrap it from a compiler for a subset of Ada implemented in another language. (e.g. 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AAB34F-825E-4A20-B41E-95C0792F9638}"/>
              </a:ext>
            </a:extLst>
          </p:cNvPr>
          <p:cNvSpPr>
            <a:spLocks noGrp="1" noChangeArrowheads="1"/>
          </p:cNvSpPr>
          <p:nvPr>
            <p:ph type="title"/>
          </p:nvPr>
        </p:nvSpPr>
        <p:spPr>
          <a:xfrm>
            <a:off x="685800" y="381000"/>
            <a:ext cx="8077200" cy="838200"/>
          </a:xfrm>
        </p:spPr>
        <p:txBody>
          <a:bodyPr/>
          <a:lstStyle/>
          <a:p>
            <a:pPr eaLnBrk="1" hangingPunct="1"/>
            <a:r>
              <a:rPr lang="en-US" altLang="en-US" sz="4000"/>
              <a:t>Example of Language Translators</a:t>
            </a:r>
          </a:p>
        </p:txBody>
      </p:sp>
      <p:sp>
        <p:nvSpPr>
          <p:cNvPr id="6147" name="Rectangle 3">
            <a:extLst>
              <a:ext uri="{FF2B5EF4-FFF2-40B4-BE49-F238E27FC236}">
                <a16:creationId xmlns:a16="http://schemas.microsoft.com/office/drawing/2014/main" id="{8B3CEFAE-6431-4958-A899-632DB6C1A420}"/>
              </a:ext>
            </a:extLst>
          </p:cNvPr>
          <p:cNvSpPr>
            <a:spLocks noGrp="1" noChangeArrowheads="1"/>
          </p:cNvSpPr>
          <p:nvPr>
            <p:ph type="body" idx="1"/>
          </p:nvPr>
        </p:nvSpPr>
        <p:spPr/>
        <p:txBody>
          <a:bodyPr/>
          <a:lstStyle/>
          <a:p>
            <a:pPr eaLnBrk="1" hangingPunct="1"/>
            <a:r>
              <a:rPr lang="en-US" altLang="en-US"/>
              <a:t>Compilers for Fortran, COBOL, C, C++</a:t>
            </a:r>
          </a:p>
          <a:p>
            <a:pPr eaLnBrk="1" hangingPunct="1"/>
            <a:r>
              <a:rPr lang="en-US" altLang="en-US"/>
              <a:t>Interpretive compilers for Pascal (P-Code), Prolog (Warren Abstract Machine) and Java (Java Virtual Machine)</a:t>
            </a:r>
          </a:p>
          <a:p>
            <a:pPr eaLnBrk="1" hangingPunct="1"/>
            <a:r>
              <a:rPr lang="en-US" altLang="en-US"/>
              <a:t>Interpreters for APL, Scheme, Haskell, Python, and (early) LISP</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0F76A16-9BCF-477E-84FA-B76654B4AB83}"/>
              </a:ext>
            </a:extLst>
          </p:cNvPr>
          <p:cNvSpPr>
            <a:spLocks noGrp="1" noChangeArrowheads="1"/>
          </p:cNvSpPr>
          <p:nvPr>
            <p:ph type="title"/>
          </p:nvPr>
        </p:nvSpPr>
        <p:spPr/>
        <p:txBody>
          <a:bodyPr/>
          <a:lstStyle/>
          <a:p>
            <a:pPr eaLnBrk="1" hangingPunct="1"/>
            <a:r>
              <a:rPr lang="en-US" altLang="en-US"/>
              <a:t>Full Bootstrap</a:t>
            </a:r>
          </a:p>
        </p:txBody>
      </p:sp>
      <p:grpSp>
        <p:nvGrpSpPr>
          <p:cNvPr id="40963" name="Group 3">
            <a:extLst>
              <a:ext uri="{FF2B5EF4-FFF2-40B4-BE49-F238E27FC236}">
                <a16:creationId xmlns:a16="http://schemas.microsoft.com/office/drawing/2014/main" id="{7E3C4CC1-A400-4A85-874E-89E3D268677B}"/>
              </a:ext>
            </a:extLst>
          </p:cNvPr>
          <p:cNvGrpSpPr>
            <a:grpSpLocks/>
          </p:cNvGrpSpPr>
          <p:nvPr/>
        </p:nvGrpSpPr>
        <p:grpSpPr bwMode="auto">
          <a:xfrm>
            <a:off x="228600" y="1066800"/>
            <a:ext cx="7659688" cy="1768475"/>
            <a:chOff x="144" y="672"/>
            <a:chExt cx="4825" cy="1114"/>
          </a:xfrm>
        </p:grpSpPr>
        <p:grpSp>
          <p:nvGrpSpPr>
            <p:cNvPr id="40984" name="Group 4">
              <a:extLst>
                <a:ext uri="{FF2B5EF4-FFF2-40B4-BE49-F238E27FC236}">
                  <a16:creationId xmlns:a16="http://schemas.microsoft.com/office/drawing/2014/main" id="{0E5B2C92-4D5D-44EE-89BE-F0E79C6C5EBF}"/>
                </a:ext>
              </a:extLst>
            </p:cNvPr>
            <p:cNvGrpSpPr>
              <a:grpSpLocks/>
            </p:cNvGrpSpPr>
            <p:nvPr/>
          </p:nvGrpSpPr>
          <p:grpSpPr bwMode="auto">
            <a:xfrm>
              <a:off x="1872" y="960"/>
              <a:ext cx="1104" cy="826"/>
              <a:chOff x="624" y="2486"/>
              <a:chExt cx="1104" cy="826"/>
            </a:xfrm>
          </p:grpSpPr>
          <p:grpSp>
            <p:nvGrpSpPr>
              <p:cNvPr id="40986" name="Group 5">
                <a:extLst>
                  <a:ext uri="{FF2B5EF4-FFF2-40B4-BE49-F238E27FC236}">
                    <a16:creationId xmlns:a16="http://schemas.microsoft.com/office/drawing/2014/main" id="{60FECF52-E6E4-4DC4-A284-FCFC489C5172}"/>
                  </a:ext>
                </a:extLst>
              </p:cNvPr>
              <p:cNvGrpSpPr>
                <a:grpSpLocks/>
              </p:cNvGrpSpPr>
              <p:nvPr/>
            </p:nvGrpSpPr>
            <p:grpSpPr bwMode="auto">
              <a:xfrm>
                <a:off x="624" y="2736"/>
                <a:ext cx="1104" cy="576"/>
                <a:chOff x="960" y="1873"/>
                <a:chExt cx="1104" cy="576"/>
              </a:xfrm>
            </p:grpSpPr>
            <p:sp>
              <p:nvSpPr>
                <p:cNvPr id="40988" name="Freeform 6">
                  <a:extLst>
                    <a:ext uri="{FF2B5EF4-FFF2-40B4-BE49-F238E27FC236}">
                      <a16:creationId xmlns:a16="http://schemas.microsoft.com/office/drawing/2014/main" id="{9E5FB4FB-2C1B-40B4-BC6E-CE3DB9B22A1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9" name="Text Box 7">
                  <a:extLst>
                    <a:ext uri="{FF2B5EF4-FFF2-40B4-BE49-F238E27FC236}">
                      <a16:creationId xmlns:a16="http://schemas.microsoft.com/office/drawing/2014/main" id="{1FFACE25-5775-48F5-AA26-19EBE0061BA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90" name="Text Box 8">
                  <a:extLst>
                    <a:ext uri="{FF2B5EF4-FFF2-40B4-BE49-F238E27FC236}">
                      <a16:creationId xmlns:a16="http://schemas.microsoft.com/office/drawing/2014/main" id="{63AAF632-3D5D-423A-8DD2-3306B249AE2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7" name="Text Box 9">
                <a:extLst>
                  <a:ext uri="{FF2B5EF4-FFF2-40B4-BE49-F238E27FC236}">
                    <a16:creationId xmlns:a16="http://schemas.microsoft.com/office/drawing/2014/main" id="{7C942E4B-CEB1-4456-A2B2-0BA7E1E7DBA4}"/>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40985" name="Text Box 10">
              <a:extLst>
                <a:ext uri="{FF2B5EF4-FFF2-40B4-BE49-F238E27FC236}">
                  <a16:creationId xmlns:a16="http://schemas.microsoft.com/office/drawing/2014/main" id="{5CDFBB3D-3221-4911-B0E1-CD25594D4D42}"/>
                </a:ext>
              </a:extLst>
            </p:cNvPr>
            <p:cNvSpPr txBox="1">
              <a:spLocks noChangeArrowheads="1"/>
            </p:cNvSpPr>
            <p:nvPr/>
          </p:nvSpPr>
          <p:spPr bwMode="auto">
            <a:xfrm>
              <a:off x="144" y="672"/>
              <a:ext cx="48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a:t>
              </a:r>
              <a:r>
                <a:rPr lang="en-US" altLang="en-US">
                  <a:latin typeface="Times" panose="02020603050405020304" pitchFamily="18" charset="0"/>
                </a:rPr>
                <a:t> build a compiler (v1) for Ada-S in another language</a:t>
              </a:r>
              <a:endParaRPr lang="en-US" altLang="en-US" b="1">
                <a:latin typeface="Times" panose="02020603050405020304" pitchFamily="18" charset="0"/>
              </a:endParaRPr>
            </a:p>
          </p:txBody>
        </p:sp>
      </p:grpSp>
      <p:grpSp>
        <p:nvGrpSpPr>
          <p:cNvPr id="40964" name="Group 12">
            <a:extLst>
              <a:ext uri="{FF2B5EF4-FFF2-40B4-BE49-F238E27FC236}">
                <a16:creationId xmlns:a16="http://schemas.microsoft.com/office/drawing/2014/main" id="{F1F86E04-2A6E-490B-89E5-C6F1BAC14A19}"/>
              </a:ext>
            </a:extLst>
          </p:cNvPr>
          <p:cNvGrpSpPr>
            <a:grpSpLocks/>
          </p:cNvGrpSpPr>
          <p:nvPr/>
        </p:nvGrpSpPr>
        <p:grpSpPr bwMode="auto">
          <a:xfrm>
            <a:off x="457200" y="3613150"/>
            <a:ext cx="1752600" cy="1311275"/>
            <a:chOff x="624" y="2486"/>
            <a:chExt cx="1104" cy="826"/>
          </a:xfrm>
        </p:grpSpPr>
        <p:grpSp>
          <p:nvGrpSpPr>
            <p:cNvPr id="40979" name="Group 13">
              <a:extLst>
                <a:ext uri="{FF2B5EF4-FFF2-40B4-BE49-F238E27FC236}">
                  <a16:creationId xmlns:a16="http://schemas.microsoft.com/office/drawing/2014/main" id="{DDF820A8-7502-4C54-B3C5-534534CEF4C1}"/>
                </a:ext>
              </a:extLst>
            </p:cNvPr>
            <p:cNvGrpSpPr>
              <a:grpSpLocks/>
            </p:cNvGrpSpPr>
            <p:nvPr/>
          </p:nvGrpSpPr>
          <p:grpSpPr bwMode="auto">
            <a:xfrm>
              <a:off x="624" y="2736"/>
              <a:ext cx="1104" cy="576"/>
              <a:chOff x="960" y="1873"/>
              <a:chExt cx="1104" cy="576"/>
            </a:xfrm>
          </p:grpSpPr>
          <p:sp>
            <p:nvSpPr>
              <p:cNvPr id="40981" name="Freeform 14">
                <a:extLst>
                  <a:ext uri="{FF2B5EF4-FFF2-40B4-BE49-F238E27FC236}">
                    <a16:creationId xmlns:a16="http://schemas.microsoft.com/office/drawing/2014/main" id="{8B00CC25-A88D-4D83-A42B-FEB6F556426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2" name="Text Box 15">
                <a:extLst>
                  <a:ext uri="{FF2B5EF4-FFF2-40B4-BE49-F238E27FC236}">
                    <a16:creationId xmlns:a16="http://schemas.microsoft.com/office/drawing/2014/main" id="{EC1BEA89-28F5-43DB-830A-2E52101A2B9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83" name="Text Box 16">
                <a:extLst>
                  <a:ext uri="{FF2B5EF4-FFF2-40B4-BE49-F238E27FC236}">
                    <a16:creationId xmlns:a16="http://schemas.microsoft.com/office/drawing/2014/main" id="{F1D02641-9495-4CCF-997A-913D4675787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0" name="Text Box 17">
              <a:extLst>
                <a:ext uri="{FF2B5EF4-FFF2-40B4-BE49-F238E27FC236}">
                  <a16:creationId xmlns:a16="http://schemas.microsoft.com/office/drawing/2014/main" id="{646DE5BF-1003-4DA0-9F91-2D6D2FF468FA}"/>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grpSp>
        <p:nvGrpSpPr>
          <p:cNvPr id="40965" name="Group 18">
            <a:extLst>
              <a:ext uri="{FF2B5EF4-FFF2-40B4-BE49-F238E27FC236}">
                <a16:creationId xmlns:a16="http://schemas.microsoft.com/office/drawing/2014/main" id="{1582EEC8-08C5-46E4-8D93-A8C341B00265}"/>
              </a:ext>
            </a:extLst>
          </p:cNvPr>
          <p:cNvGrpSpPr>
            <a:grpSpLocks/>
          </p:cNvGrpSpPr>
          <p:nvPr/>
        </p:nvGrpSpPr>
        <p:grpSpPr bwMode="auto">
          <a:xfrm>
            <a:off x="2971800" y="3629025"/>
            <a:ext cx="1905000" cy="1295400"/>
            <a:chOff x="2448" y="1584"/>
            <a:chExt cx="1200" cy="816"/>
          </a:xfrm>
        </p:grpSpPr>
        <p:sp>
          <p:nvSpPr>
            <p:cNvPr id="40975" name="Freeform 19">
              <a:extLst>
                <a:ext uri="{FF2B5EF4-FFF2-40B4-BE49-F238E27FC236}">
                  <a16:creationId xmlns:a16="http://schemas.microsoft.com/office/drawing/2014/main" id="{30EC6A41-A3A4-41DB-9BAA-82A89085AD9F}"/>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6" name="Text Box 20">
              <a:extLst>
                <a:ext uri="{FF2B5EF4-FFF2-40B4-BE49-F238E27FC236}">
                  <a16:creationId xmlns:a16="http://schemas.microsoft.com/office/drawing/2014/main" id="{367E3987-27A7-4E78-B463-AAD7E9401752}"/>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0977" name="Text Box 21">
              <a:extLst>
                <a:ext uri="{FF2B5EF4-FFF2-40B4-BE49-F238E27FC236}">
                  <a16:creationId xmlns:a16="http://schemas.microsoft.com/office/drawing/2014/main" id="{1BC97FD9-3BA8-4A16-A9FC-BEC42B776CCA}"/>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8" name="Rectangle 22">
              <a:extLst>
                <a:ext uri="{FF2B5EF4-FFF2-40B4-BE49-F238E27FC236}">
                  <a16:creationId xmlns:a16="http://schemas.microsoft.com/office/drawing/2014/main" id="{EC78904F-F4C6-4364-A1F7-2D46D7B041AE}"/>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p>
          </p:txBody>
        </p:sp>
      </p:grpSp>
      <p:sp>
        <p:nvSpPr>
          <p:cNvPr id="40966" name="Text Box 24">
            <a:extLst>
              <a:ext uri="{FF2B5EF4-FFF2-40B4-BE49-F238E27FC236}">
                <a16:creationId xmlns:a16="http://schemas.microsoft.com/office/drawing/2014/main" id="{984D8DC2-0430-4F3F-B68B-DE3EBCD7EE0E}"/>
              </a:ext>
            </a:extLst>
          </p:cNvPr>
          <p:cNvSpPr txBox="1">
            <a:spLocks noChangeArrowheads="1"/>
          </p:cNvSpPr>
          <p:nvPr/>
        </p:nvSpPr>
        <p:spPr bwMode="auto">
          <a:xfrm>
            <a:off x="228600" y="3124200"/>
            <a:ext cx="4630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1b:</a:t>
            </a:r>
            <a:r>
              <a:rPr lang="en-US" altLang="en-US">
                <a:latin typeface="Times" panose="02020603050405020304" pitchFamily="18" charset="0"/>
              </a:rPr>
              <a:t> Compile v1 compiler on </a:t>
            </a:r>
            <a:r>
              <a:rPr lang="en-US" altLang="en-US" i="1">
                <a:latin typeface="Times" panose="02020603050405020304" pitchFamily="18" charset="0"/>
              </a:rPr>
              <a:t>M</a:t>
            </a:r>
            <a:endParaRPr lang="en-US" altLang="en-US" b="1">
              <a:latin typeface="Times" panose="02020603050405020304" pitchFamily="18" charset="0"/>
            </a:endParaRPr>
          </a:p>
        </p:txBody>
      </p:sp>
      <p:grpSp>
        <p:nvGrpSpPr>
          <p:cNvPr id="40967" name="Group 25">
            <a:extLst>
              <a:ext uri="{FF2B5EF4-FFF2-40B4-BE49-F238E27FC236}">
                <a16:creationId xmlns:a16="http://schemas.microsoft.com/office/drawing/2014/main" id="{9298FE74-7A2E-425C-92B5-4EDCE0E47B1D}"/>
              </a:ext>
            </a:extLst>
          </p:cNvPr>
          <p:cNvGrpSpPr>
            <a:grpSpLocks/>
          </p:cNvGrpSpPr>
          <p:nvPr/>
        </p:nvGrpSpPr>
        <p:grpSpPr bwMode="auto">
          <a:xfrm>
            <a:off x="1752600" y="4391025"/>
            <a:ext cx="1752600" cy="1524000"/>
            <a:chOff x="1632" y="2766"/>
            <a:chExt cx="1104" cy="960"/>
          </a:xfrm>
        </p:grpSpPr>
        <p:sp>
          <p:nvSpPr>
            <p:cNvPr id="40970" name="AutoShape 26">
              <a:extLst>
                <a:ext uri="{FF2B5EF4-FFF2-40B4-BE49-F238E27FC236}">
                  <a16:creationId xmlns:a16="http://schemas.microsoft.com/office/drawing/2014/main" id="{545F182C-D105-46CA-95A2-5DE6F7480933}"/>
                </a:ext>
              </a:extLst>
            </p:cNvPr>
            <p:cNvSpPr>
              <a:spLocks noChangeArrowheads="1"/>
            </p:cNvSpPr>
            <p:nvPr/>
          </p:nvSpPr>
          <p:spPr bwMode="auto">
            <a:xfrm>
              <a:off x="1872" y="329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0971" name="Group 27">
              <a:extLst>
                <a:ext uri="{FF2B5EF4-FFF2-40B4-BE49-F238E27FC236}">
                  <a16:creationId xmlns:a16="http://schemas.microsoft.com/office/drawing/2014/main" id="{984737AC-8A2C-4AC6-AA7C-6F06A4112095}"/>
                </a:ext>
              </a:extLst>
            </p:cNvPr>
            <p:cNvGrpSpPr>
              <a:grpSpLocks/>
            </p:cNvGrpSpPr>
            <p:nvPr/>
          </p:nvGrpSpPr>
          <p:grpSpPr bwMode="auto">
            <a:xfrm>
              <a:off x="1632" y="2766"/>
              <a:ext cx="1104" cy="576"/>
              <a:chOff x="960" y="1873"/>
              <a:chExt cx="1104" cy="576"/>
            </a:xfrm>
          </p:grpSpPr>
          <p:sp>
            <p:nvSpPr>
              <p:cNvPr id="40972" name="Freeform 28">
                <a:extLst>
                  <a:ext uri="{FF2B5EF4-FFF2-40B4-BE49-F238E27FC236}">
                    <a16:creationId xmlns:a16="http://schemas.microsoft.com/office/drawing/2014/main" id="{4424EB51-F20F-4177-8CEE-F176C86A8E5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3" name="Text Box 29">
                <a:extLst>
                  <a:ext uri="{FF2B5EF4-FFF2-40B4-BE49-F238E27FC236}">
                    <a16:creationId xmlns:a16="http://schemas.microsoft.com/office/drawing/2014/main" id="{14BE5057-661C-4346-88DE-2E306B405D7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4" name="Text Box 30">
                <a:extLst>
                  <a:ext uri="{FF2B5EF4-FFF2-40B4-BE49-F238E27FC236}">
                    <a16:creationId xmlns:a16="http://schemas.microsoft.com/office/drawing/2014/main" id="{EDA1ECF2-A3B9-4170-97C8-C97526A9AA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sp>
        <p:nvSpPr>
          <p:cNvPr id="40968" name="Oval 32">
            <a:extLst>
              <a:ext uri="{FF2B5EF4-FFF2-40B4-BE49-F238E27FC236}">
                <a16:creationId xmlns:a16="http://schemas.microsoft.com/office/drawing/2014/main" id="{03632BCA-9BDD-4768-A6EE-EA028E66FFB0}"/>
              </a:ext>
            </a:extLst>
          </p:cNvPr>
          <p:cNvSpPr>
            <a:spLocks noChangeArrowheads="1"/>
          </p:cNvSpPr>
          <p:nvPr/>
        </p:nvSpPr>
        <p:spPr bwMode="auto">
          <a:xfrm>
            <a:off x="152400" y="3581400"/>
            <a:ext cx="2286000" cy="14478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0969" name="Text Box 33">
            <a:extLst>
              <a:ext uri="{FF2B5EF4-FFF2-40B4-BE49-F238E27FC236}">
                <a16:creationId xmlns:a16="http://schemas.microsoft.com/office/drawing/2014/main" id="{5425395C-087D-45E8-AB61-6CC758F117C3}"/>
              </a:ext>
            </a:extLst>
          </p:cNvPr>
          <p:cNvSpPr txBox="1">
            <a:spLocks noChangeArrowheads="1"/>
          </p:cNvSpPr>
          <p:nvPr/>
        </p:nvSpPr>
        <p:spPr bwMode="auto">
          <a:xfrm>
            <a:off x="5105400" y="3276600"/>
            <a:ext cx="3581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This compiler can be used for bootstrapping on machine M but we do not want to rely on it  permanently, since it is written in C, and we do not want to depend on the existence of C compilers.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B114E00-9E21-435F-9946-86B0364B56DF}"/>
              </a:ext>
            </a:extLst>
          </p:cNvPr>
          <p:cNvSpPr>
            <a:spLocks noGrp="1" noChangeArrowheads="1"/>
          </p:cNvSpPr>
          <p:nvPr>
            <p:ph type="title"/>
          </p:nvPr>
        </p:nvSpPr>
        <p:spPr/>
        <p:txBody>
          <a:bodyPr/>
          <a:lstStyle/>
          <a:p>
            <a:pPr eaLnBrk="1" hangingPunct="1"/>
            <a:r>
              <a:rPr lang="en-US" altLang="en-US"/>
              <a:t>Full Bootstrap</a:t>
            </a:r>
          </a:p>
        </p:txBody>
      </p:sp>
      <p:grpSp>
        <p:nvGrpSpPr>
          <p:cNvPr id="41987" name="Group 3">
            <a:extLst>
              <a:ext uri="{FF2B5EF4-FFF2-40B4-BE49-F238E27FC236}">
                <a16:creationId xmlns:a16="http://schemas.microsoft.com/office/drawing/2014/main" id="{D865CA24-A863-4D05-876F-74EDBED63940}"/>
              </a:ext>
            </a:extLst>
          </p:cNvPr>
          <p:cNvGrpSpPr>
            <a:grpSpLocks/>
          </p:cNvGrpSpPr>
          <p:nvPr/>
        </p:nvGrpSpPr>
        <p:grpSpPr bwMode="auto">
          <a:xfrm>
            <a:off x="228600" y="990600"/>
            <a:ext cx="6529388" cy="1768475"/>
            <a:chOff x="144" y="624"/>
            <a:chExt cx="4113" cy="1114"/>
          </a:xfrm>
        </p:grpSpPr>
        <p:grpSp>
          <p:nvGrpSpPr>
            <p:cNvPr id="42009" name="Group 4">
              <a:extLst>
                <a:ext uri="{FF2B5EF4-FFF2-40B4-BE49-F238E27FC236}">
                  <a16:creationId xmlns:a16="http://schemas.microsoft.com/office/drawing/2014/main" id="{56BB926B-E42C-4DD1-BEAF-11FA0A69DC59}"/>
                </a:ext>
              </a:extLst>
            </p:cNvPr>
            <p:cNvGrpSpPr>
              <a:grpSpLocks/>
            </p:cNvGrpSpPr>
            <p:nvPr/>
          </p:nvGrpSpPr>
          <p:grpSpPr bwMode="auto">
            <a:xfrm>
              <a:off x="384" y="912"/>
              <a:ext cx="1104" cy="826"/>
              <a:chOff x="624" y="2486"/>
              <a:chExt cx="1104" cy="826"/>
            </a:xfrm>
          </p:grpSpPr>
          <p:grpSp>
            <p:nvGrpSpPr>
              <p:cNvPr id="42011" name="Group 5">
                <a:extLst>
                  <a:ext uri="{FF2B5EF4-FFF2-40B4-BE49-F238E27FC236}">
                    <a16:creationId xmlns:a16="http://schemas.microsoft.com/office/drawing/2014/main" id="{6DBF2F04-3695-41CE-8785-A3ECD0E28081}"/>
                  </a:ext>
                </a:extLst>
              </p:cNvPr>
              <p:cNvGrpSpPr>
                <a:grpSpLocks/>
              </p:cNvGrpSpPr>
              <p:nvPr/>
            </p:nvGrpSpPr>
            <p:grpSpPr bwMode="auto">
              <a:xfrm>
                <a:off x="624" y="2736"/>
                <a:ext cx="1104" cy="576"/>
                <a:chOff x="960" y="1873"/>
                <a:chExt cx="1104" cy="576"/>
              </a:xfrm>
            </p:grpSpPr>
            <p:sp>
              <p:nvSpPr>
                <p:cNvPr id="42013" name="Freeform 6">
                  <a:extLst>
                    <a:ext uri="{FF2B5EF4-FFF2-40B4-BE49-F238E27FC236}">
                      <a16:creationId xmlns:a16="http://schemas.microsoft.com/office/drawing/2014/main" id="{D716B040-5AEF-4DE1-915D-768CAF7F688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4" name="Text Box 7">
                  <a:extLst>
                    <a:ext uri="{FF2B5EF4-FFF2-40B4-BE49-F238E27FC236}">
                      <a16:creationId xmlns:a16="http://schemas.microsoft.com/office/drawing/2014/main" id="{051F31B3-42D9-4946-87A4-467193E1363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15" name="Text Box 8">
                  <a:extLst>
                    <a:ext uri="{FF2B5EF4-FFF2-40B4-BE49-F238E27FC236}">
                      <a16:creationId xmlns:a16="http://schemas.microsoft.com/office/drawing/2014/main" id="{87A9EBFB-089D-4F7C-AF5A-21FC4F7BA7F5}"/>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12" name="Text Box 9">
                <a:extLst>
                  <a:ext uri="{FF2B5EF4-FFF2-40B4-BE49-F238E27FC236}">
                    <a16:creationId xmlns:a16="http://schemas.microsoft.com/office/drawing/2014/main" id="{B7C9C00F-DF9A-4AC1-8780-32696119F04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2010" name="Text Box 10">
              <a:extLst>
                <a:ext uri="{FF2B5EF4-FFF2-40B4-BE49-F238E27FC236}">
                  <a16:creationId xmlns:a16="http://schemas.microsoft.com/office/drawing/2014/main" id="{32817FBC-582E-4222-BB13-D556F1D223DE}"/>
                </a:ext>
              </a:extLst>
            </p:cNvPr>
            <p:cNvSpPr txBox="1">
              <a:spLocks noChangeArrowheads="1"/>
            </p:cNvSpPr>
            <p:nvPr/>
          </p:nvSpPr>
          <p:spPr bwMode="auto">
            <a:xfrm>
              <a:off x="144" y="624"/>
              <a:ext cx="41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a:t>
              </a:r>
              <a:r>
                <a:rPr lang="en-US" altLang="en-US">
                  <a:latin typeface="Times" panose="02020603050405020304" pitchFamily="18" charset="0"/>
                </a:rPr>
                <a:t> Implement v2 of Ada-S compiler in Ada-S</a:t>
              </a:r>
              <a:endParaRPr lang="en-US" altLang="en-US" b="1">
                <a:latin typeface="Times" panose="02020603050405020304" pitchFamily="18" charset="0"/>
              </a:endParaRPr>
            </a:p>
          </p:txBody>
        </p:sp>
      </p:grpSp>
      <p:grpSp>
        <p:nvGrpSpPr>
          <p:cNvPr id="41988" name="Group 12">
            <a:extLst>
              <a:ext uri="{FF2B5EF4-FFF2-40B4-BE49-F238E27FC236}">
                <a16:creationId xmlns:a16="http://schemas.microsoft.com/office/drawing/2014/main" id="{DA89A009-C0AC-4CCD-AAE1-2EA1B6EEB2FC}"/>
              </a:ext>
            </a:extLst>
          </p:cNvPr>
          <p:cNvGrpSpPr>
            <a:grpSpLocks/>
          </p:cNvGrpSpPr>
          <p:nvPr/>
        </p:nvGrpSpPr>
        <p:grpSpPr bwMode="auto">
          <a:xfrm>
            <a:off x="609600" y="3352800"/>
            <a:ext cx="1752600" cy="1311275"/>
            <a:chOff x="624" y="2486"/>
            <a:chExt cx="1104" cy="826"/>
          </a:xfrm>
        </p:grpSpPr>
        <p:grpSp>
          <p:nvGrpSpPr>
            <p:cNvPr id="42004" name="Group 13">
              <a:extLst>
                <a:ext uri="{FF2B5EF4-FFF2-40B4-BE49-F238E27FC236}">
                  <a16:creationId xmlns:a16="http://schemas.microsoft.com/office/drawing/2014/main" id="{7528376A-DCFB-469B-BDFC-AF18B3EFD45D}"/>
                </a:ext>
              </a:extLst>
            </p:cNvPr>
            <p:cNvGrpSpPr>
              <a:grpSpLocks/>
            </p:cNvGrpSpPr>
            <p:nvPr/>
          </p:nvGrpSpPr>
          <p:grpSpPr bwMode="auto">
            <a:xfrm>
              <a:off x="624" y="2736"/>
              <a:ext cx="1104" cy="576"/>
              <a:chOff x="960" y="1873"/>
              <a:chExt cx="1104" cy="576"/>
            </a:xfrm>
          </p:grpSpPr>
          <p:sp>
            <p:nvSpPr>
              <p:cNvPr id="42006" name="Freeform 14">
                <a:extLst>
                  <a:ext uri="{FF2B5EF4-FFF2-40B4-BE49-F238E27FC236}">
                    <a16:creationId xmlns:a16="http://schemas.microsoft.com/office/drawing/2014/main" id="{2589FF1B-F89E-4C0F-8AFF-11C97035DE0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7" name="Text Box 15">
                <a:extLst>
                  <a:ext uri="{FF2B5EF4-FFF2-40B4-BE49-F238E27FC236}">
                    <a16:creationId xmlns:a16="http://schemas.microsoft.com/office/drawing/2014/main" id="{65059D08-4ECC-4F1C-AB9E-C5998A82017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8" name="Text Box 16">
                <a:extLst>
                  <a:ext uri="{FF2B5EF4-FFF2-40B4-BE49-F238E27FC236}">
                    <a16:creationId xmlns:a16="http://schemas.microsoft.com/office/drawing/2014/main" id="{464700FB-A82D-4E19-8BFE-C743F407862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05" name="Text Box 17">
              <a:extLst>
                <a:ext uri="{FF2B5EF4-FFF2-40B4-BE49-F238E27FC236}">
                  <a16:creationId xmlns:a16="http://schemas.microsoft.com/office/drawing/2014/main" id="{26067005-B6D6-4455-B346-B8CEA7FEA65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1989" name="AutoShape 18">
            <a:extLst>
              <a:ext uri="{FF2B5EF4-FFF2-40B4-BE49-F238E27FC236}">
                <a16:creationId xmlns:a16="http://schemas.microsoft.com/office/drawing/2014/main" id="{0805FC0B-CD8B-482C-BCB1-9A7DCCA1405F}"/>
              </a:ext>
            </a:extLst>
          </p:cNvPr>
          <p:cNvSpPr>
            <a:spLocks noChangeArrowheads="1"/>
          </p:cNvSpPr>
          <p:nvPr/>
        </p:nvSpPr>
        <p:spPr bwMode="auto">
          <a:xfrm>
            <a:off x="2286000" y="49561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1990" name="Group 19">
            <a:extLst>
              <a:ext uri="{FF2B5EF4-FFF2-40B4-BE49-F238E27FC236}">
                <a16:creationId xmlns:a16="http://schemas.microsoft.com/office/drawing/2014/main" id="{A0D9B521-3B97-45C7-A20D-917531B607E2}"/>
              </a:ext>
            </a:extLst>
          </p:cNvPr>
          <p:cNvGrpSpPr>
            <a:grpSpLocks/>
          </p:cNvGrpSpPr>
          <p:nvPr/>
        </p:nvGrpSpPr>
        <p:grpSpPr bwMode="auto">
          <a:xfrm>
            <a:off x="3124200" y="3355975"/>
            <a:ext cx="1905000" cy="1295400"/>
            <a:chOff x="2448" y="1584"/>
            <a:chExt cx="1200" cy="816"/>
          </a:xfrm>
        </p:grpSpPr>
        <p:sp>
          <p:nvSpPr>
            <p:cNvPr id="42000" name="Freeform 20">
              <a:extLst>
                <a:ext uri="{FF2B5EF4-FFF2-40B4-BE49-F238E27FC236}">
                  <a16:creationId xmlns:a16="http://schemas.microsoft.com/office/drawing/2014/main" id="{335A4BEC-218C-4107-914C-97FFC777AC5B}"/>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Text Box 21">
              <a:extLst>
                <a:ext uri="{FF2B5EF4-FFF2-40B4-BE49-F238E27FC236}">
                  <a16:creationId xmlns:a16="http://schemas.microsoft.com/office/drawing/2014/main" id="{DCF10C40-DC78-4535-82C3-AC8FC01AB713}"/>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2002" name="Text Box 22">
              <a:extLst>
                <a:ext uri="{FF2B5EF4-FFF2-40B4-BE49-F238E27FC236}">
                  <a16:creationId xmlns:a16="http://schemas.microsoft.com/office/drawing/2014/main" id="{D186BD9E-4C04-4EEF-9987-3FE1C06F3FF1}"/>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3" name="Rectangle 23">
              <a:extLst>
                <a:ext uri="{FF2B5EF4-FFF2-40B4-BE49-F238E27FC236}">
                  <a16:creationId xmlns:a16="http://schemas.microsoft.com/office/drawing/2014/main" id="{C7669CAF-C973-4D26-B70D-F326BBB0ACE4}"/>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p>
          </p:txBody>
        </p:sp>
      </p:grpSp>
      <p:sp>
        <p:nvSpPr>
          <p:cNvPr id="41991" name="Text Box 24">
            <a:extLst>
              <a:ext uri="{FF2B5EF4-FFF2-40B4-BE49-F238E27FC236}">
                <a16:creationId xmlns:a16="http://schemas.microsoft.com/office/drawing/2014/main" id="{BAC31D32-F5BB-456B-9122-95C4B9DD9EE9}"/>
              </a:ext>
            </a:extLst>
          </p:cNvPr>
          <p:cNvSpPr txBox="1">
            <a:spLocks noChangeArrowheads="1"/>
          </p:cNvSpPr>
          <p:nvPr/>
        </p:nvSpPr>
        <p:spPr bwMode="auto">
          <a:xfrm>
            <a:off x="228600" y="2895600"/>
            <a:ext cx="6073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2b:</a:t>
            </a:r>
            <a:r>
              <a:rPr lang="en-US" altLang="en-US">
                <a:latin typeface="Times" panose="02020603050405020304" pitchFamily="18" charset="0"/>
              </a:rPr>
              <a:t> Compile v2 compiler with v1 compiler</a:t>
            </a:r>
            <a:endParaRPr lang="en-US" altLang="en-US" b="1">
              <a:latin typeface="Times" panose="02020603050405020304" pitchFamily="18" charset="0"/>
            </a:endParaRPr>
          </a:p>
        </p:txBody>
      </p:sp>
      <p:grpSp>
        <p:nvGrpSpPr>
          <p:cNvPr id="41992" name="Group 25">
            <a:extLst>
              <a:ext uri="{FF2B5EF4-FFF2-40B4-BE49-F238E27FC236}">
                <a16:creationId xmlns:a16="http://schemas.microsoft.com/office/drawing/2014/main" id="{96F00652-E14F-49BE-BA48-1D3CA0121EAF}"/>
              </a:ext>
            </a:extLst>
          </p:cNvPr>
          <p:cNvGrpSpPr>
            <a:grpSpLocks/>
          </p:cNvGrpSpPr>
          <p:nvPr/>
        </p:nvGrpSpPr>
        <p:grpSpPr bwMode="auto">
          <a:xfrm>
            <a:off x="1905000" y="3733800"/>
            <a:ext cx="1752600" cy="1311275"/>
            <a:chOff x="624" y="2486"/>
            <a:chExt cx="1104" cy="826"/>
          </a:xfrm>
        </p:grpSpPr>
        <p:grpSp>
          <p:nvGrpSpPr>
            <p:cNvPr id="41995" name="Group 26">
              <a:extLst>
                <a:ext uri="{FF2B5EF4-FFF2-40B4-BE49-F238E27FC236}">
                  <a16:creationId xmlns:a16="http://schemas.microsoft.com/office/drawing/2014/main" id="{89C5F1BD-9C22-41EC-B3E3-47F99F152A1A}"/>
                </a:ext>
              </a:extLst>
            </p:cNvPr>
            <p:cNvGrpSpPr>
              <a:grpSpLocks/>
            </p:cNvGrpSpPr>
            <p:nvPr/>
          </p:nvGrpSpPr>
          <p:grpSpPr bwMode="auto">
            <a:xfrm>
              <a:off x="624" y="2736"/>
              <a:ext cx="1104" cy="576"/>
              <a:chOff x="960" y="1873"/>
              <a:chExt cx="1104" cy="576"/>
            </a:xfrm>
          </p:grpSpPr>
          <p:sp>
            <p:nvSpPr>
              <p:cNvPr id="41997" name="Freeform 27">
                <a:extLst>
                  <a:ext uri="{FF2B5EF4-FFF2-40B4-BE49-F238E27FC236}">
                    <a16:creationId xmlns:a16="http://schemas.microsoft.com/office/drawing/2014/main" id="{3D2F1E7B-C544-4A22-8490-EAAB7026EA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Text Box 28">
                <a:extLst>
                  <a:ext uri="{FF2B5EF4-FFF2-40B4-BE49-F238E27FC236}">
                    <a16:creationId xmlns:a16="http://schemas.microsoft.com/office/drawing/2014/main" id="{5A3A06E8-B232-4AC1-9143-6AC1908ABF94}"/>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1999" name="Text Box 29">
                <a:extLst>
                  <a:ext uri="{FF2B5EF4-FFF2-40B4-BE49-F238E27FC236}">
                    <a16:creationId xmlns:a16="http://schemas.microsoft.com/office/drawing/2014/main" id="{D36AE1E1-6C3D-432D-ABF8-E3227EE8DDC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1996" name="Text Box 30">
              <a:extLst>
                <a:ext uri="{FF2B5EF4-FFF2-40B4-BE49-F238E27FC236}">
                  <a16:creationId xmlns:a16="http://schemas.microsoft.com/office/drawing/2014/main" id="{079CCD24-35EC-4DC7-A742-74867064BEC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230431" name="Text Box 31">
            <a:extLst>
              <a:ext uri="{FF2B5EF4-FFF2-40B4-BE49-F238E27FC236}">
                <a16:creationId xmlns:a16="http://schemas.microsoft.com/office/drawing/2014/main" id="{94F6442B-30FA-4151-9684-877D586FEDA0}"/>
              </a:ext>
            </a:extLst>
          </p:cNvPr>
          <p:cNvSpPr txBox="1">
            <a:spLocks noChangeArrowheads="1"/>
          </p:cNvSpPr>
          <p:nvPr/>
        </p:nvSpPr>
        <p:spPr bwMode="auto">
          <a:xfrm>
            <a:off x="2743200" y="1981200"/>
            <a:ext cx="584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a:t>
            </a:r>
            <a:r>
              <a:rPr lang="en-US" altLang="en-US">
                <a:latin typeface="Times" panose="02020603050405020304" pitchFamily="18" charset="0"/>
              </a:rPr>
              <a:t> Is it hard to rewrite the compiler in Ada-S?</a:t>
            </a:r>
            <a:endParaRPr lang="en-US" altLang="en-US" b="1">
              <a:latin typeface="Times" panose="02020603050405020304" pitchFamily="18" charset="0"/>
            </a:endParaRPr>
          </a:p>
        </p:txBody>
      </p:sp>
      <p:sp>
        <p:nvSpPr>
          <p:cNvPr id="230432" name="Text Box 32">
            <a:extLst>
              <a:ext uri="{FF2B5EF4-FFF2-40B4-BE49-F238E27FC236}">
                <a16:creationId xmlns:a16="http://schemas.microsoft.com/office/drawing/2014/main" id="{683F9DCA-219A-49DB-93D1-637C998D4DDD}"/>
              </a:ext>
            </a:extLst>
          </p:cNvPr>
          <p:cNvSpPr txBox="1">
            <a:spLocks noChangeArrowheads="1"/>
          </p:cNvSpPr>
          <p:nvPr/>
        </p:nvSpPr>
        <p:spPr bwMode="auto">
          <a:xfrm>
            <a:off x="4114800" y="4876800"/>
            <a:ext cx="4572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are now no longer dependent on the availability of a C compiler!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04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04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31" grpId="0" build="p" autoUpdateAnimBg="0"/>
      <p:bldP spid="230432"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FB7BC60-27AF-4987-9FE6-F609B691387C}"/>
              </a:ext>
            </a:extLst>
          </p:cNvPr>
          <p:cNvSpPr>
            <a:spLocks noGrp="1" noChangeArrowheads="1"/>
          </p:cNvSpPr>
          <p:nvPr>
            <p:ph type="title"/>
          </p:nvPr>
        </p:nvSpPr>
        <p:spPr/>
        <p:txBody>
          <a:bodyPr/>
          <a:lstStyle/>
          <a:p>
            <a:pPr eaLnBrk="1" hangingPunct="1"/>
            <a:r>
              <a:rPr lang="en-US" altLang="en-US"/>
              <a:t>Full Bootstrap</a:t>
            </a:r>
          </a:p>
        </p:txBody>
      </p:sp>
      <p:sp>
        <p:nvSpPr>
          <p:cNvPr id="43011" name="Text Box 3">
            <a:extLst>
              <a:ext uri="{FF2B5EF4-FFF2-40B4-BE49-F238E27FC236}">
                <a16:creationId xmlns:a16="http://schemas.microsoft.com/office/drawing/2014/main" id="{8734B39B-08F1-4881-A659-6E6DCA4DA158}"/>
              </a:ext>
            </a:extLst>
          </p:cNvPr>
          <p:cNvSpPr txBox="1">
            <a:spLocks noChangeArrowheads="1"/>
          </p:cNvSpPr>
          <p:nvPr/>
        </p:nvSpPr>
        <p:spPr bwMode="auto">
          <a:xfrm>
            <a:off x="228600" y="9906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a:t>
            </a:r>
            <a:r>
              <a:rPr lang="en-US" altLang="en-US">
                <a:latin typeface="Times" panose="02020603050405020304" pitchFamily="18" charset="0"/>
              </a:rPr>
              <a:t> Build a full Ada compiler in Ada-S</a:t>
            </a:r>
            <a:endParaRPr lang="en-US" altLang="en-US" b="1">
              <a:latin typeface="Times" panose="02020603050405020304" pitchFamily="18" charset="0"/>
            </a:endParaRPr>
          </a:p>
        </p:txBody>
      </p:sp>
      <p:grpSp>
        <p:nvGrpSpPr>
          <p:cNvPr id="43012" name="Group 4">
            <a:extLst>
              <a:ext uri="{FF2B5EF4-FFF2-40B4-BE49-F238E27FC236}">
                <a16:creationId xmlns:a16="http://schemas.microsoft.com/office/drawing/2014/main" id="{A999989E-1B34-480A-A6A0-DE0E2164341E}"/>
              </a:ext>
            </a:extLst>
          </p:cNvPr>
          <p:cNvGrpSpPr>
            <a:grpSpLocks/>
          </p:cNvGrpSpPr>
          <p:nvPr/>
        </p:nvGrpSpPr>
        <p:grpSpPr bwMode="auto">
          <a:xfrm>
            <a:off x="1371600" y="3048000"/>
            <a:ext cx="1752600" cy="1311275"/>
            <a:chOff x="624" y="2486"/>
            <a:chExt cx="1104" cy="826"/>
          </a:xfrm>
        </p:grpSpPr>
        <p:grpSp>
          <p:nvGrpSpPr>
            <p:cNvPr id="43033" name="Group 5">
              <a:extLst>
                <a:ext uri="{FF2B5EF4-FFF2-40B4-BE49-F238E27FC236}">
                  <a16:creationId xmlns:a16="http://schemas.microsoft.com/office/drawing/2014/main" id="{C9A16AD7-04D0-432D-9D0F-A8F7725CB8EF}"/>
                </a:ext>
              </a:extLst>
            </p:cNvPr>
            <p:cNvGrpSpPr>
              <a:grpSpLocks/>
            </p:cNvGrpSpPr>
            <p:nvPr/>
          </p:nvGrpSpPr>
          <p:grpSpPr bwMode="auto">
            <a:xfrm>
              <a:off x="624" y="2736"/>
              <a:ext cx="1104" cy="576"/>
              <a:chOff x="960" y="1873"/>
              <a:chExt cx="1104" cy="576"/>
            </a:xfrm>
          </p:grpSpPr>
          <p:sp>
            <p:nvSpPr>
              <p:cNvPr id="43035" name="Freeform 6">
                <a:extLst>
                  <a:ext uri="{FF2B5EF4-FFF2-40B4-BE49-F238E27FC236}">
                    <a16:creationId xmlns:a16="http://schemas.microsoft.com/office/drawing/2014/main" id="{8DF380F3-ABA3-406B-BDAB-A72B69AFA88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6" name="Text Box 7">
                <a:extLst>
                  <a:ext uri="{FF2B5EF4-FFF2-40B4-BE49-F238E27FC236}">
                    <a16:creationId xmlns:a16="http://schemas.microsoft.com/office/drawing/2014/main" id="{3E438B8E-CDCF-43DC-B599-43864C24464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7" name="Text Box 8">
                <a:extLst>
                  <a:ext uri="{FF2B5EF4-FFF2-40B4-BE49-F238E27FC236}">
                    <a16:creationId xmlns:a16="http://schemas.microsoft.com/office/drawing/2014/main" id="{642F6435-7054-4721-8EEB-3415A44D529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34" name="Text Box 9">
              <a:extLst>
                <a:ext uri="{FF2B5EF4-FFF2-40B4-BE49-F238E27FC236}">
                  <a16:creationId xmlns:a16="http://schemas.microsoft.com/office/drawing/2014/main" id="{AC91EE44-54FB-4609-BA09-8F3B7C6BEABD}"/>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3" name="AutoShape 10">
            <a:extLst>
              <a:ext uri="{FF2B5EF4-FFF2-40B4-BE49-F238E27FC236}">
                <a16:creationId xmlns:a16="http://schemas.microsoft.com/office/drawing/2014/main" id="{D82E39BC-D3AF-4253-A9C8-89FFD8E90554}"/>
              </a:ext>
            </a:extLst>
          </p:cNvPr>
          <p:cNvSpPr>
            <a:spLocks noChangeArrowheads="1"/>
          </p:cNvSpPr>
          <p:nvPr/>
        </p:nvSpPr>
        <p:spPr bwMode="auto">
          <a:xfrm>
            <a:off x="3048000" y="46513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3014" name="Group 11">
            <a:extLst>
              <a:ext uri="{FF2B5EF4-FFF2-40B4-BE49-F238E27FC236}">
                <a16:creationId xmlns:a16="http://schemas.microsoft.com/office/drawing/2014/main" id="{8F59D304-26EE-4C9E-9FD1-E493EF61FCFD}"/>
              </a:ext>
            </a:extLst>
          </p:cNvPr>
          <p:cNvGrpSpPr>
            <a:grpSpLocks/>
          </p:cNvGrpSpPr>
          <p:nvPr/>
        </p:nvGrpSpPr>
        <p:grpSpPr bwMode="auto">
          <a:xfrm>
            <a:off x="3886200" y="3048000"/>
            <a:ext cx="1905000" cy="1295400"/>
            <a:chOff x="2448" y="1584"/>
            <a:chExt cx="1200" cy="816"/>
          </a:xfrm>
        </p:grpSpPr>
        <p:sp>
          <p:nvSpPr>
            <p:cNvPr id="43029" name="Freeform 12">
              <a:extLst>
                <a:ext uri="{FF2B5EF4-FFF2-40B4-BE49-F238E27FC236}">
                  <a16:creationId xmlns:a16="http://schemas.microsoft.com/office/drawing/2014/main" id="{093A37EC-FE5E-4566-AADD-885C095DB69A}"/>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0" name="Text Box 13">
              <a:extLst>
                <a:ext uri="{FF2B5EF4-FFF2-40B4-BE49-F238E27FC236}">
                  <a16:creationId xmlns:a16="http://schemas.microsoft.com/office/drawing/2014/main" id="{B90DDEE0-7205-4D32-9D11-B90D0113143E}"/>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3031" name="Text Box 14">
              <a:extLst>
                <a:ext uri="{FF2B5EF4-FFF2-40B4-BE49-F238E27FC236}">
                  <a16:creationId xmlns:a16="http://schemas.microsoft.com/office/drawing/2014/main" id="{D6F60CE2-A8E2-4B7E-8D13-2BA91E3BD8DD}"/>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2" name="Rectangle 15">
              <a:extLst>
                <a:ext uri="{FF2B5EF4-FFF2-40B4-BE49-F238E27FC236}">
                  <a16:creationId xmlns:a16="http://schemas.microsoft.com/office/drawing/2014/main" id="{54DC808F-D25B-45E5-9AAC-2013C8B88AC5}"/>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p>
          </p:txBody>
        </p:sp>
      </p:grpSp>
      <p:grpSp>
        <p:nvGrpSpPr>
          <p:cNvPr id="43015" name="Group 16">
            <a:extLst>
              <a:ext uri="{FF2B5EF4-FFF2-40B4-BE49-F238E27FC236}">
                <a16:creationId xmlns:a16="http://schemas.microsoft.com/office/drawing/2014/main" id="{ABCFAE3C-E027-4D8D-BAAA-067383147258}"/>
              </a:ext>
            </a:extLst>
          </p:cNvPr>
          <p:cNvGrpSpPr>
            <a:grpSpLocks/>
          </p:cNvGrpSpPr>
          <p:nvPr/>
        </p:nvGrpSpPr>
        <p:grpSpPr bwMode="auto">
          <a:xfrm>
            <a:off x="2667000" y="3429000"/>
            <a:ext cx="1752600" cy="1311275"/>
            <a:chOff x="624" y="2486"/>
            <a:chExt cx="1104" cy="826"/>
          </a:xfrm>
        </p:grpSpPr>
        <p:grpSp>
          <p:nvGrpSpPr>
            <p:cNvPr id="43024" name="Group 17">
              <a:extLst>
                <a:ext uri="{FF2B5EF4-FFF2-40B4-BE49-F238E27FC236}">
                  <a16:creationId xmlns:a16="http://schemas.microsoft.com/office/drawing/2014/main" id="{21DC32DC-8211-4814-A6D3-9E3D372DCAF0}"/>
                </a:ext>
              </a:extLst>
            </p:cNvPr>
            <p:cNvGrpSpPr>
              <a:grpSpLocks/>
            </p:cNvGrpSpPr>
            <p:nvPr/>
          </p:nvGrpSpPr>
          <p:grpSpPr bwMode="auto">
            <a:xfrm>
              <a:off x="624" y="2736"/>
              <a:ext cx="1104" cy="576"/>
              <a:chOff x="960" y="1873"/>
              <a:chExt cx="1104" cy="576"/>
            </a:xfrm>
          </p:grpSpPr>
          <p:sp>
            <p:nvSpPr>
              <p:cNvPr id="43026" name="Freeform 18">
                <a:extLst>
                  <a:ext uri="{FF2B5EF4-FFF2-40B4-BE49-F238E27FC236}">
                    <a16:creationId xmlns:a16="http://schemas.microsoft.com/office/drawing/2014/main" id="{E129ED78-78AF-4DA6-B9E9-C8F5AC5A571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7" name="Text Box 19">
                <a:extLst>
                  <a:ext uri="{FF2B5EF4-FFF2-40B4-BE49-F238E27FC236}">
                    <a16:creationId xmlns:a16="http://schemas.microsoft.com/office/drawing/2014/main" id="{039673D5-504C-4251-A83F-A004F3D9AC9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8" name="Text Box 20">
                <a:extLst>
                  <a:ext uri="{FF2B5EF4-FFF2-40B4-BE49-F238E27FC236}">
                    <a16:creationId xmlns:a16="http://schemas.microsoft.com/office/drawing/2014/main" id="{AAFF4783-946F-423B-8235-A24B94EE5CF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3025" name="Text Box 21">
              <a:extLst>
                <a:ext uri="{FF2B5EF4-FFF2-40B4-BE49-F238E27FC236}">
                  <a16:creationId xmlns:a16="http://schemas.microsoft.com/office/drawing/2014/main" id="{38DD6402-5747-48C7-81A5-1F821ECA2AD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3016" name="Text Box 22">
            <a:extLst>
              <a:ext uri="{FF2B5EF4-FFF2-40B4-BE49-F238E27FC236}">
                <a16:creationId xmlns:a16="http://schemas.microsoft.com/office/drawing/2014/main" id="{882C0935-8A63-45FC-9C8E-C52083012412}"/>
              </a:ext>
            </a:extLst>
          </p:cNvPr>
          <p:cNvSpPr txBox="1">
            <a:spLocks noChangeArrowheads="1"/>
          </p:cNvSpPr>
          <p:nvPr/>
        </p:nvSpPr>
        <p:spPr bwMode="auto">
          <a:xfrm>
            <a:off x="228600" y="27432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3b:</a:t>
            </a:r>
            <a:r>
              <a:rPr lang="en-US" altLang="en-US">
                <a:latin typeface="Times" panose="02020603050405020304" pitchFamily="18" charset="0"/>
              </a:rPr>
              <a:t> Compile with v2 compiler</a:t>
            </a:r>
            <a:endParaRPr lang="en-US" altLang="en-US" b="1">
              <a:latin typeface="Times" panose="02020603050405020304" pitchFamily="18" charset="0"/>
            </a:endParaRPr>
          </a:p>
        </p:txBody>
      </p:sp>
      <p:grpSp>
        <p:nvGrpSpPr>
          <p:cNvPr id="43017" name="Group 23">
            <a:extLst>
              <a:ext uri="{FF2B5EF4-FFF2-40B4-BE49-F238E27FC236}">
                <a16:creationId xmlns:a16="http://schemas.microsoft.com/office/drawing/2014/main" id="{A5A76D1F-9AFB-4C95-BA9E-468C88AF757D}"/>
              </a:ext>
            </a:extLst>
          </p:cNvPr>
          <p:cNvGrpSpPr>
            <a:grpSpLocks/>
          </p:cNvGrpSpPr>
          <p:nvPr/>
        </p:nvGrpSpPr>
        <p:grpSpPr bwMode="auto">
          <a:xfrm>
            <a:off x="3124200" y="1355725"/>
            <a:ext cx="1752600" cy="1311275"/>
            <a:chOff x="624" y="2486"/>
            <a:chExt cx="1104" cy="826"/>
          </a:xfrm>
        </p:grpSpPr>
        <p:grpSp>
          <p:nvGrpSpPr>
            <p:cNvPr id="43019" name="Group 24">
              <a:extLst>
                <a:ext uri="{FF2B5EF4-FFF2-40B4-BE49-F238E27FC236}">
                  <a16:creationId xmlns:a16="http://schemas.microsoft.com/office/drawing/2014/main" id="{EC50458F-12CC-4AF7-AABB-6DC3E727EB5C}"/>
                </a:ext>
              </a:extLst>
            </p:cNvPr>
            <p:cNvGrpSpPr>
              <a:grpSpLocks/>
            </p:cNvGrpSpPr>
            <p:nvPr/>
          </p:nvGrpSpPr>
          <p:grpSpPr bwMode="auto">
            <a:xfrm>
              <a:off x="624" y="2736"/>
              <a:ext cx="1104" cy="576"/>
              <a:chOff x="960" y="1873"/>
              <a:chExt cx="1104" cy="576"/>
            </a:xfrm>
          </p:grpSpPr>
          <p:sp>
            <p:nvSpPr>
              <p:cNvPr id="43021" name="Freeform 25">
                <a:extLst>
                  <a:ext uri="{FF2B5EF4-FFF2-40B4-BE49-F238E27FC236}">
                    <a16:creationId xmlns:a16="http://schemas.microsoft.com/office/drawing/2014/main" id="{6C5AFC16-72AB-4AA5-86BA-FA75D6CDCE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Text Box 26">
                <a:extLst>
                  <a:ext uri="{FF2B5EF4-FFF2-40B4-BE49-F238E27FC236}">
                    <a16:creationId xmlns:a16="http://schemas.microsoft.com/office/drawing/2014/main" id="{822EA0AD-4EBB-42A1-8BA7-7445393DCB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3" name="Text Box 27">
                <a:extLst>
                  <a:ext uri="{FF2B5EF4-FFF2-40B4-BE49-F238E27FC236}">
                    <a16:creationId xmlns:a16="http://schemas.microsoft.com/office/drawing/2014/main" id="{AB109365-F183-4A17-BA4B-67800A1BF11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20" name="Text Box 28">
              <a:extLst>
                <a:ext uri="{FF2B5EF4-FFF2-40B4-BE49-F238E27FC236}">
                  <a16:creationId xmlns:a16="http://schemas.microsoft.com/office/drawing/2014/main" id="{7591F7BB-C884-40D5-B79A-37FBC5AF0E27}"/>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8" name="Text Box 29">
            <a:extLst>
              <a:ext uri="{FF2B5EF4-FFF2-40B4-BE49-F238E27FC236}">
                <a16:creationId xmlns:a16="http://schemas.microsoft.com/office/drawing/2014/main" id="{953DFF75-372A-49CC-B92C-2923D0CFFDBE}"/>
              </a:ext>
            </a:extLst>
          </p:cNvPr>
          <p:cNvSpPr txBox="1">
            <a:spLocks noChangeArrowheads="1"/>
          </p:cNvSpPr>
          <p:nvPr/>
        </p:nvSpPr>
        <p:spPr bwMode="auto">
          <a:xfrm>
            <a:off x="228600" y="5365750"/>
            <a:ext cx="8626475" cy="1187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this point on we can maintain the compiler in Ada. </a:t>
            </a:r>
          </a:p>
          <a:p>
            <a:r>
              <a:rPr lang="en-US" altLang="en-US">
                <a:solidFill>
                  <a:srgbClr val="FF3300"/>
                </a:solidFill>
                <a:latin typeface="Times" panose="02020603050405020304" pitchFamily="18" charset="0"/>
              </a:rPr>
              <a:t>Subsequent versions v4,v5,... of the compiler are written in the previous version of Ada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1EE8499-BACE-4950-9312-5A29B5BED3D1}"/>
              </a:ext>
            </a:extLst>
          </p:cNvPr>
          <p:cNvSpPr>
            <a:spLocks noGrp="1" noChangeArrowheads="1"/>
          </p:cNvSpPr>
          <p:nvPr>
            <p:ph type="title"/>
          </p:nvPr>
        </p:nvSpPr>
        <p:spPr/>
        <p:txBody>
          <a:bodyPr/>
          <a:lstStyle/>
          <a:p>
            <a:pPr eaLnBrk="1" hangingPunct="1"/>
            <a:r>
              <a:rPr lang="en-US" altLang="en-US"/>
              <a:t>Half Bootstrap</a:t>
            </a:r>
          </a:p>
        </p:txBody>
      </p:sp>
      <p:sp>
        <p:nvSpPr>
          <p:cNvPr id="44035" name="Text Box 3">
            <a:extLst>
              <a:ext uri="{FF2B5EF4-FFF2-40B4-BE49-F238E27FC236}">
                <a16:creationId xmlns:a16="http://schemas.microsoft.com/office/drawing/2014/main" id="{41D1E41A-2579-4854-A336-27B2418FC58B}"/>
              </a:ext>
            </a:extLst>
          </p:cNvPr>
          <p:cNvSpPr txBox="1">
            <a:spLocks noChangeArrowheads="1"/>
          </p:cNvSpPr>
          <p:nvPr/>
        </p:nvSpPr>
        <p:spPr bwMode="auto">
          <a:xfrm>
            <a:off x="228600" y="990600"/>
            <a:ext cx="868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discussed full bootstrap which is required when we have no access to a compiler for our language at all.</a:t>
            </a:r>
          </a:p>
          <a:p>
            <a:endParaRPr lang="en-US" altLang="en-US">
              <a:latin typeface="Times" panose="02020603050405020304" pitchFamily="18" charset="0"/>
            </a:endParaRPr>
          </a:p>
          <a:p>
            <a:r>
              <a:rPr lang="en-US" altLang="en-US" b="1">
                <a:latin typeface="Times" panose="02020603050405020304" pitchFamily="18" charset="0"/>
              </a:rPr>
              <a:t>Q: </a:t>
            </a:r>
            <a:r>
              <a:rPr lang="en-US" altLang="en-US">
                <a:latin typeface="Times" panose="02020603050405020304" pitchFamily="18" charset="0"/>
              </a:rPr>
              <a:t>What if we have access to an compiler for our language on a different host machine </a:t>
            </a:r>
            <a:r>
              <a:rPr lang="en-US" altLang="en-US" i="1">
                <a:latin typeface="Times" panose="02020603050405020304" pitchFamily="18" charset="0"/>
              </a:rPr>
              <a:t>HM</a:t>
            </a:r>
            <a:r>
              <a:rPr lang="en-US" altLang="en-US">
                <a:latin typeface="Times" panose="02020603050405020304" pitchFamily="18" charset="0"/>
              </a:rPr>
              <a:t> but want to develop one for target machine </a:t>
            </a:r>
            <a:r>
              <a:rPr lang="en-US" altLang="en-US" i="1">
                <a:latin typeface="Times" panose="02020603050405020304" pitchFamily="18" charset="0"/>
              </a:rPr>
              <a:t>TM</a:t>
            </a:r>
            <a:r>
              <a:rPr lang="en-US" altLang="en-US">
                <a:latin typeface="Times" panose="02020603050405020304" pitchFamily="18" charset="0"/>
              </a:rPr>
              <a:t> ? </a:t>
            </a:r>
          </a:p>
        </p:txBody>
      </p:sp>
      <p:grpSp>
        <p:nvGrpSpPr>
          <p:cNvPr id="44036" name="Group 4">
            <a:extLst>
              <a:ext uri="{FF2B5EF4-FFF2-40B4-BE49-F238E27FC236}">
                <a16:creationId xmlns:a16="http://schemas.microsoft.com/office/drawing/2014/main" id="{2E3C7E02-EDFB-4FAB-9902-B68608A85A85}"/>
              </a:ext>
            </a:extLst>
          </p:cNvPr>
          <p:cNvGrpSpPr>
            <a:grpSpLocks/>
          </p:cNvGrpSpPr>
          <p:nvPr/>
        </p:nvGrpSpPr>
        <p:grpSpPr bwMode="auto">
          <a:xfrm>
            <a:off x="762000" y="4114800"/>
            <a:ext cx="1752600" cy="914400"/>
            <a:chOff x="960" y="1873"/>
            <a:chExt cx="1104" cy="576"/>
          </a:xfrm>
        </p:grpSpPr>
        <p:sp>
          <p:nvSpPr>
            <p:cNvPr id="44048" name="Freeform 5">
              <a:extLst>
                <a:ext uri="{FF2B5EF4-FFF2-40B4-BE49-F238E27FC236}">
                  <a16:creationId xmlns:a16="http://schemas.microsoft.com/office/drawing/2014/main" id="{6BD8A8BE-73EC-4422-9002-022D31946F7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9" name="Text Box 6">
              <a:extLst>
                <a:ext uri="{FF2B5EF4-FFF2-40B4-BE49-F238E27FC236}">
                  <a16:creationId xmlns:a16="http://schemas.microsoft.com/office/drawing/2014/main" id="{6BB265D3-7CEA-4B99-8493-815E20DE37B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50" name="Text Box 7">
              <a:extLst>
                <a:ext uri="{FF2B5EF4-FFF2-40B4-BE49-F238E27FC236}">
                  <a16:creationId xmlns:a16="http://schemas.microsoft.com/office/drawing/2014/main" id="{7B0F8CEC-2EAF-4B49-916C-91ABFD89A85F}"/>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4037" name="Text Box 8">
            <a:extLst>
              <a:ext uri="{FF2B5EF4-FFF2-40B4-BE49-F238E27FC236}">
                <a16:creationId xmlns:a16="http://schemas.microsoft.com/office/drawing/2014/main" id="{DCCD8FA2-1216-4FC3-BFDA-F640E11B15CD}"/>
              </a:ext>
            </a:extLst>
          </p:cNvPr>
          <p:cNvSpPr txBox="1">
            <a:spLocks noChangeArrowheads="1"/>
          </p:cNvSpPr>
          <p:nvPr/>
        </p:nvSpPr>
        <p:spPr bwMode="auto">
          <a:xfrm>
            <a:off x="319088" y="3352800"/>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4038" name="Group 9">
            <a:extLst>
              <a:ext uri="{FF2B5EF4-FFF2-40B4-BE49-F238E27FC236}">
                <a16:creationId xmlns:a16="http://schemas.microsoft.com/office/drawing/2014/main" id="{37513C3D-3B4C-4685-9CF0-77EDBE6F597B}"/>
              </a:ext>
            </a:extLst>
          </p:cNvPr>
          <p:cNvGrpSpPr>
            <a:grpSpLocks/>
          </p:cNvGrpSpPr>
          <p:nvPr/>
        </p:nvGrpSpPr>
        <p:grpSpPr bwMode="auto">
          <a:xfrm>
            <a:off x="5257800" y="4114800"/>
            <a:ext cx="1752600" cy="914400"/>
            <a:chOff x="960" y="1873"/>
            <a:chExt cx="1104" cy="576"/>
          </a:xfrm>
        </p:grpSpPr>
        <p:sp>
          <p:nvSpPr>
            <p:cNvPr id="44045" name="Freeform 10">
              <a:extLst>
                <a:ext uri="{FF2B5EF4-FFF2-40B4-BE49-F238E27FC236}">
                  <a16:creationId xmlns:a16="http://schemas.microsoft.com/office/drawing/2014/main" id="{C4774D22-9875-4D8B-86C9-FD43F72D145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6" name="Text Box 11">
              <a:extLst>
                <a:ext uri="{FF2B5EF4-FFF2-40B4-BE49-F238E27FC236}">
                  <a16:creationId xmlns:a16="http://schemas.microsoft.com/office/drawing/2014/main" id="{6A3F900A-768F-4639-B8DB-AA2B4BCAB30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4047" name="Text Box 12">
              <a:extLst>
                <a:ext uri="{FF2B5EF4-FFF2-40B4-BE49-F238E27FC236}">
                  <a16:creationId xmlns:a16="http://schemas.microsoft.com/office/drawing/2014/main" id="{1A83F6ED-26E3-4953-A0BE-392215B0BE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grpSp>
      <p:sp>
        <p:nvSpPr>
          <p:cNvPr id="44039" name="Text Box 13">
            <a:extLst>
              <a:ext uri="{FF2B5EF4-FFF2-40B4-BE49-F238E27FC236}">
                <a16:creationId xmlns:a16="http://schemas.microsoft.com/office/drawing/2014/main" id="{B16E6F0A-B0FA-4A32-BAF8-6CBBF93DE732}"/>
              </a:ext>
            </a:extLst>
          </p:cNvPr>
          <p:cNvSpPr txBox="1">
            <a:spLocks noChangeArrowheads="1"/>
          </p:cNvSpPr>
          <p:nvPr/>
        </p:nvSpPr>
        <p:spPr bwMode="auto">
          <a:xfrm>
            <a:off x="4373563" y="3352800"/>
            <a:ext cx="1358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want:</a:t>
            </a:r>
          </a:p>
        </p:txBody>
      </p:sp>
      <p:sp>
        <p:nvSpPr>
          <p:cNvPr id="234510" name="Text Box 14">
            <a:extLst>
              <a:ext uri="{FF2B5EF4-FFF2-40B4-BE49-F238E27FC236}">
                <a16:creationId xmlns:a16="http://schemas.microsoft.com/office/drawing/2014/main" id="{D495E0E2-629D-4CD6-9A90-8C295B0BE3D1}"/>
              </a:ext>
            </a:extLst>
          </p:cNvPr>
          <p:cNvSpPr txBox="1">
            <a:spLocks noChangeArrowheads="1"/>
          </p:cNvSpPr>
          <p:nvPr/>
        </p:nvSpPr>
        <p:spPr bwMode="auto">
          <a:xfrm>
            <a:off x="228600" y="51974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TM</a:t>
            </a:r>
            <a:r>
              <a:rPr lang="en-US" altLang="en-US">
                <a:latin typeface="Times" panose="02020603050405020304" pitchFamily="18" charset="0"/>
              </a:rPr>
              <a:t> to bootstrap the </a:t>
            </a:r>
            <a:r>
              <a:rPr lang="en-US" altLang="en-US" i="1">
                <a:latin typeface="Times" panose="02020603050405020304" pitchFamily="18" charset="0"/>
              </a:rPr>
              <a:t>TM </a:t>
            </a:r>
            <a:r>
              <a:rPr lang="en-US" altLang="en-US">
                <a:latin typeface="Times" panose="02020603050405020304" pitchFamily="18" charset="0"/>
              </a:rPr>
              <a:t>compiler.</a:t>
            </a:r>
          </a:p>
        </p:txBody>
      </p:sp>
      <p:grpSp>
        <p:nvGrpSpPr>
          <p:cNvPr id="44041" name="Group 15">
            <a:extLst>
              <a:ext uri="{FF2B5EF4-FFF2-40B4-BE49-F238E27FC236}">
                <a16:creationId xmlns:a16="http://schemas.microsoft.com/office/drawing/2014/main" id="{3152E1DC-5A59-4C13-92AE-8BBE1C7F0C4C}"/>
              </a:ext>
            </a:extLst>
          </p:cNvPr>
          <p:cNvGrpSpPr>
            <a:grpSpLocks/>
          </p:cNvGrpSpPr>
          <p:nvPr/>
        </p:nvGrpSpPr>
        <p:grpSpPr bwMode="auto">
          <a:xfrm>
            <a:off x="2514600" y="4114800"/>
            <a:ext cx="1752600" cy="914400"/>
            <a:chOff x="960" y="1873"/>
            <a:chExt cx="1104" cy="576"/>
          </a:xfrm>
        </p:grpSpPr>
        <p:sp>
          <p:nvSpPr>
            <p:cNvPr id="44042" name="Freeform 16">
              <a:extLst>
                <a:ext uri="{FF2B5EF4-FFF2-40B4-BE49-F238E27FC236}">
                  <a16:creationId xmlns:a16="http://schemas.microsoft.com/office/drawing/2014/main" id="{14DB4070-31D1-4680-BF8D-17835033AC0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Text Box 17">
              <a:extLst>
                <a:ext uri="{FF2B5EF4-FFF2-40B4-BE49-F238E27FC236}">
                  <a16:creationId xmlns:a16="http://schemas.microsoft.com/office/drawing/2014/main" id="{3868474E-E6A0-4F8C-BD17-11C708C2C5F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44" name="Text Box 18">
              <a:extLst>
                <a:ext uri="{FF2B5EF4-FFF2-40B4-BE49-F238E27FC236}">
                  <a16:creationId xmlns:a16="http://schemas.microsoft.com/office/drawing/2014/main" id="{7CBD2B7E-D32D-41E6-8F70-116CD4FA8D7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4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0"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reeform 2">
            <a:extLst>
              <a:ext uri="{FF2B5EF4-FFF2-40B4-BE49-F238E27FC236}">
                <a16:creationId xmlns:a16="http://schemas.microsoft.com/office/drawing/2014/main" id="{D6DFCB5B-FE18-4DCE-A440-A13298712B07}"/>
              </a:ext>
            </a:extLst>
          </p:cNvPr>
          <p:cNvSpPr>
            <a:spLocks/>
          </p:cNvSpPr>
          <p:nvPr/>
        </p:nvSpPr>
        <p:spPr bwMode="auto">
          <a:xfrm>
            <a:off x="3200400" y="4114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Text Box 3">
            <a:extLst>
              <a:ext uri="{FF2B5EF4-FFF2-40B4-BE49-F238E27FC236}">
                <a16:creationId xmlns:a16="http://schemas.microsoft.com/office/drawing/2014/main" id="{6151D7E3-6B6F-45E7-B08A-4E72B66BE492}"/>
              </a:ext>
            </a:extLst>
          </p:cNvPr>
          <p:cNvSpPr txBox="1">
            <a:spLocks noChangeArrowheads="1"/>
          </p:cNvSpPr>
          <p:nvPr/>
        </p:nvSpPr>
        <p:spPr bwMode="auto">
          <a:xfrm>
            <a:off x="3429000" y="4572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sp>
        <p:nvSpPr>
          <p:cNvPr id="45060" name="Text Box 4">
            <a:extLst>
              <a:ext uri="{FF2B5EF4-FFF2-40B4-BE49-F238E27FC236}">
                <a16:creationId xmlns:a16="http://schemas.microsoft.com/office/drawing/2014/main" id="{461C712C-848B-49FD-9015-3C7670CCA4E9}"/>
              </a:ext>
            </a:extLst>
          </p:cNvPr>
          <p:cNvSpPr txBox="1">
            <a:spLocks noChangeArrowheads="1"/>
          </p:cNvSpPr>
          <p:nvPr/>
        </p:nvSpPr>
        <p:spPr bwMode="auto">
          <a:xfrm>
            <a:off x="3048000" y="41148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61" name="Rectangle 5">
            <a:extLst>
              <a:ext uri="{FF2B5EF4-FFF2-40B4-BE49-F238E27FC236}">
                <a16:creationId xmlns:a16="http://schemas.microsoft.com/office/drawing/2014/main" id="{9A795088-BE7F-4BCD-B52A-BCE7F5B45B2D}"/>
              </a:ext>
            </a:extLst>
          </p:cNvPr>
          <p:cNvSpPr>
            <a:spLocks noGrp="1" noChangeArrowheads="1"/>
          </p:cNvSpPr>
          <p:nvPr>
            <p:ph type="title"/>
          </p:nvPr>
        </p:nvSpPr>
        <p:spPr/>
        <p:txBody>
          <a:bodyPr/>
          <a:lstStyle/>
          <a:p>
            <a:pPr eaLnBrk="1" hangingPunct="1"/>
            <a:r>
              <a:rPr lang="en-US" altLang="en-US"/>
              <a:t>Half Bootstrap</a:t>
            </a:r>
          </a:p>
        </p:txBody>
      </p:sp>
      <p:sp>
        <p:nvSpPr>
          <p:cNvPr id="45062" name="Text Box 6">
            <a:extLst>
              <a:ext uri="{FF2B5EF4-FFF2-40B4-BE49-F238E27FC236}">
                <a16:creationId xmlns:a16="http://schemas.microsoft.com/office/drawing/2014/main" id="{F8FF38F7-531E-4CBD-BB09-55FD78A7BABC}"/>
              </a:ext>
            </a:extLst>
          </p:cNvPr>
          <p:cNvSpPr txBox="1">
            <a:spLocks noChangeArrowheads="1"/>
          </p:cNvSpPr>
          <p:nvPr/>
        </p:nvSpPr>
        <p:spPr bwMode="auto">
          <a:xfrm>
            <a:off x="304800" y="9302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M</a:t>
            </a:r>
            <a:r>
              <a:rPr lang="en-US" altLang="en-US">
                <a:latin typeface="Times" panose="02020603050405020304" pitchFamily="18" charset="0"/>
              </a:rPr>
              <a:t> to bootstrap the </a:t>
            </a:r>
            <a:r>
              <a:rPr lang="en-US" altLang="en-US" i="1">
                <a:latin typeface="Times" panose="02020603050405020304" pitchFamily="18" charset="0"/>
              </a:rPr>
              <a:t>M </a:t>
            </a:r>
            <a:r>
              <a:rPr lang="en-US" altLang="en-US">
                <a:latin typeface="Times" panose="02020603050405020304" pitchFamily="18" charset="0"/>
              </a:rPr>
              <a:t>compiler.</a:t>
            </a:r>
          </a:p>
        </p:txBody>
      </p:sp>
      <p:sp>
        <p:nvSpPr>
          <p:cNvPr id="45063" name="Text Box 7">
            <a:extLst>
              <a:ext uri="{FF2B5EF4-FFF2-40B4-BE49-F238E27FC236}">
                <a16:creationId xmlns:a16="http://schemas.microsoft.com/office/drawing/2014/main" id="{1947A2A2-FD34-4785-AB36-DD843A17FD5D}"/>
              </a:ext>
            </a:extLst>
          </p:cNvPr>
          <p:cNvSpPr txBox="1">
            <a:spLocks noChangeArrowheads="1"/>
          </p:cNvSpPr>
          <p:nvPr/>
        </p:nvSpPr>
        <p:spPr bwMode="auto">
          <a:xfrm>
            <a:off x="304800" y="1889125"/>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 Ada-&gt;TM compiler in Ada</a:t>
            </a:r>
            <a:endParaRPr lang="en-US" altLang="en-US" b="1">
              <a:latin typeface="Times" panose="02020603050405020304" pitchFamily="18" charset="0"/>
            </a:endParaRPr>
          </a:p>
        </p:txBody>
      </p:sp>
      <p:grpSp>
        <p:nvGrpSpPr>
          <p:cNvPr id="45064" name="Group 8">
            <a:extLst>
              <a:ext uri="{FF2B5EF4-FFF2-40B4-BE49-F238E27FC236}">
                <a16:creationId xmlns:a16="http://schemas.microsoft.com/office/drawing/2014/main" id="{B9A30F21-9A2F-445C-A199-AA3C3DD9A8F7}"/>
              </a:ext>
            </a:extLst>
          </p:cNvPr>
          <p:cNvGrpSpPr>
            <a:grpSpLocks/>
          </p:cNvGrpSpPr>
          <p:nvPr/>
        </p:nvGrpSpPr>
        <p:grpSpPr bwMode="auto">
          <a:xfrm>
            <a:off x="1447800" y="2438400"/>
            <a:ext cx="1752600" cy="914400"/>
            <a:chOff x="960" y="1873"/>
            <a:chExt cx="1104" cy="576"/>
          </a:xfrm>
        </p:grpSpPr>
        <p:sp>
          <p:nvSpPr>
            <p:cNvPr id="45079" name="Freeform 9">
              <a:extLst>
                <a:ext uri="{FF2B5EF4-FFF2-40B4-BE49-F238E27FC236}">
                  <a16:creationId xmlns:a16="http://schemas.microsoft.com/office/drawing/2014/main" id="{641C3571-2CBB-4473-8B92-CD606D10691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Text Box 10">
              <a:extLst>
                <a:ext uri="{FF2B5EF4-FFF2-40B4-BE49-F238E27FC236}">
                  <a16:creationId xmlns:a16="http://schemas.microsoft.com/office/drawing/2014/main" id="{2D4B431F-E816-4EBB-AE12-7A445252C3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81" name="Text Box 11">
              <a:extLst>
                <a:ext uri="{FF2B5EF4-FFF2-40B4-BE49-F238E27FC236}">
                  <a16:creationId xmlns:a16="http://schemas.microsoft.com/office/drawing/2014/main" id="{1DF3F146-B7F2-448F-B294-607496C9397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5065" name="Text Box 12">
            <a:extLst>
              <a:ext uri="{FF2B5EF4-FFF2-40B4-BE49-F238E27FC236}">
                <a16:creationId xmlns:a16="http://schemas.microsoft.com/office/drawing/2014/main" id="{D6688D51-E163-4708-879F-D40A7C722EE7}"/>
              </a:ext>
            </a:extLst>
          </p:cNvPr>
          <p:cNvSpPr txBox="1">
            <a:spLocks noChangeArrowheads="1"/>
          </p:cNvSpPr>
          <p:nvPr/>
        </p:nvSpPr>
        <p:spPr bwMode="auto">
          <a:xfrm>
            <a:off x="304800" y="35052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on </a:t>
            </a:r>
            <a:r>
              <a:rPr lang="en-US" altLang="en-US" i="1">
                <a:latin typeface="Times" panose="02020603050405020304" pitchFamily="18" charset="0"/>
              </a:rPr>
              <a:t>HM</a:t>
            </a:r>
            <a:endParaRPr lang="en-US" altLang="en-US" b="1">
              <a:latin typeface="Times" panose="02020603050405020304" pitchFamily="18" charset="0"/>
            </a:endParaRPr>
          </a:p>
        </p:txBody>
      </p:sp>
      <p:grpSp>
        <p:nvGrpSpPr>
          <p:cNvPr id="45066" name="Group 13">
            <a:extLst>
              <a:ext uri="{FF2B5EF4-FFF2-40B4-BE49-F238E27FC236}">
                <a16:creationId xmlns:a16="http://schemas.microsoft.com/office/drawing/2014/main" id="{C5E805B0-2110-49DA-A275-FFAD1DCF18E3}"/>
              </a:ext>
            </a:extLst>
          </p:cNvPr>
          <p:cNvGrpSpPr>
            <a:grpSpLocks/>
          </p:cNvGrpSpPr>
          <p:nvPr/>
        </p:nvGrpSpPr>
        <p:grpSpPr bwMode="auto">
          <a:xfrm>
            <a:off x="533400" y="4114800"/>
            <a:ext cx="1752600" cy="914400"/>
            <a:chOff x="960" y="1873"/>
            <a:chExt cx="1104" cy="576"/>
          </a:xfrm>
        </p:grpSpPr>
        <p:sp>
          <p:nvSpPr>
            <p:cNvPr id="45076" name="Freeform 14">
              <a:extLst>
                <a:ext uri="{FF2B5EF4-FFF2-40B4-BE49-F238E27FC236}">
                  <a16:creationId xmlns:a16="http://schemas.microsoft.com/office/drawing/2014/main" id="{532D7DEA-5AFF-4795-82CD-F18C5831DDD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7" name="Text Box 15">
              <a:extLst>
                <a:ext uri="{FF2B5EF4-FFF2-40B4-BE49-F238E27FC236}">
                  <a16:creationId xmlns:a16="http://schemas.microsoft.com/office/drawing/2014/main" id="{0721DB22-84DF-48F0-9DDD-E69E7B047D2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78" name="Text Box 16">
              <a:extLst>
                <a:ext uri="{FF2B5EF4-FFF2-40B4-BE49-F238E27FC236}">
                  <a16:creationId xmlns:a16="http://schemas.microsoft.com/office/drawing/2014/main" id="{6AA43D06-62FB-44BE-B58F-EE6FFDACEF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5067" name="Group 17">
            <a:extLst>
              <a:ext uri="{FF2B5EF4-FFF2-40B4-BE49-F238E27FC236}">
                <a16:creationId xmlns:a16="http://schemas.microsoft.com/office/drawing/2014/main" id="{B5D91E23-D786-4D33-AACD-DF6070CC3404}"/>
              </a:ext>
            </a:extLst>
          </p:cNvPr>
          <p:cNvGrpSpPr>
            <a:grpSpLocks/>
          </p:cNvGrpSpPr>
          <p:nvPr/>
        </p:nvGrpSpPr>
        <p:grpSpPr bwMode="auto">
          <a:xfrm>
            <a:off x="1828800" y="4495800"/>
            <a:ext cx="1752600" cy="914400"/>
            <a:chOff x="960" y="1873"/>
            <a:chExt cx="1104" cy="576"/>
          </a:xfrm>
        </p:grpSpPr>
        <p:sp>
          <p:nvSpPr>
            <p:cNvPr id="45073" name="Freeform 18">
              <a:extLst>
                <a:ext uri="{FF2B5EF4-FFF2-40B4-BE49-F238E27FC236}">
                  <a16:creationId xmlns:a16="http://schemas.microsoft.com/office/drawing/2014/main" id="{CC7CBA62-83AE-4F61-AC7E-10BE03824DF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4" name="Text Box 19">
              <a:extLst>
                <a:ext uri="{FF2B5EF4-FFF2-40B4-BE49-F238E27FC236}">
                  <a16:creationId xmlns:a16="http://schemas.microsoft.com/office/drawing/2014/main" id="{15802393-7254-4C1A-96F3-F754809BF0A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5075" name="Text Box 20">
              <a:extLst>
                <a:ext uri="{FF2B5EF4-FFF2-40B4-BE49-F238E27FC236}">
                  <a16:creationId xmlns:a16="http://schemas.microsoft.com/office/drawing/2014/main" id="{B32D8685-8489-46F2-812A-6852E4D3E9D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5068" name="AutoShape 21">
            <a:extLst>
              <a:ext uri="{FF2B5EF4-FFF2-40B4-BE49-F238E27FC236}">
                <a16:creationId xmlns:a16="http://schemas.microsoft.com/office/drawing/2014/main" id="{1099BC74-B383-4B1D-B5C8-7FEE44D6E526}"/>
              </a:ext>
            </a:extLst>
          </p:cNvPr>
          <p:cNvSpPr>
            <a:spLocks noChangeArrowheads="1"/>
          </p:cNvSpPr>
          <p:nvPr/>
        </p:nvSpPr>
        <p:spPr bwMode="auto">
          <a:xfrm>
            <a:off x="22098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5069" name="Group 22">
            <a:extLst>
              <a:ext uri="{FF2B5EF4-FFF2-40B4-BE49-F238E27FC236}">
                <a16:creationId xmlns:a16="http://schemas.microsoft.com/office/drawing/2014/main" id="{3E7292B7-2EF4-4BB1-A7CC-A2295E7E385C}"/>
              </a:ext>
            </a:extLst>
          </p:cNvPr>
          <p:cNvGrpSpPr>
            <a:grpSpLocks/>
          </p:cNvGrpSpPr>
          <p:nvPr/>
        </p:nvGrpSpPr>
        <p:grpSpPr bwMode="auto">
          <a:xfrm>
            <a:off x="2819400" y="3657600"/>
            <a:ext cx="5502275" cy="1644650"/>
            <a:chOff x="2064" y="1728"/>
            <a:chExt cx="3466" cy="1036"/>
          </a:xfrm>
        </p:grpSpPr>
        <p:sp>
          <p:nvSpPr>
            <p:cNvPr id="45070" name="Oval 23">
              <a:extLst>
                <a:ext uri="{FF2B5EF4-FFF2-40B4-BE49-F238E27FC236}">
                  <a16:creationId xmlns:a16="http://schemas.microsoft.com/office/drawing/2014/main" id="{01A3469C-1C7C-4EB7-946B-9FE0E82AC7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5071" name="Line 24">
              <a:extLst>
                <a:ext uri="{FF2B5EF4-FFF2-40B4-BE49-F238E27FC236}">
                  <a16:creationId xmlns:a16="http://schemas.microsoft.com/office/drawing/2014/main" id="{5AE367B8-2C55-4221-B571-9CF1FE574B53}"/>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Text Box 25">
              <a:extLst>
                <a:ext uri="{FF2B5EF4-FFF2-40B4-BE49-F238E27FC236}">
                  <a16:creationId xmlns:a16="http://schemas.microsoft.com/office/drawing/2014/main" id="{678C24F3-FE52-4A14-849B-5EFDC8CD6B30}"/>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Cross compiler: running on </a:t>
              </a:r>
              <a:r>
                <a:rPr lang="en-US" altLang="en-US" i="1">
                  <a:solidFill>
                    <a:srgbClr val="FF3300"/>
                  </a:solidFill>
                  <a:latin typeface="Times" panose="02020603050405020304" pitchFamily="18" charset="0"/>
                </a:rPr>
                <a:t>HM </a:t>
              </a:r>
              <a:r>
                <a:rPr lang="en-US" altLang="en-US">
                  <a:solidFill>
                    <a:srgbClr val="FF3300"/>
                  </a:solidFill>
                  <a:latin typeface="Times" panose="02020603050405020304" pitchFamily="18" charset="0"/>
                </a:rPr>
                <a:t>but emits </a:t>
              </a:r>
              <a:r>
                <a:rPr lang="en-US" altLang="en-US" i="1">
                  <a:solidFill>
                    <a:srgbClr val="FF3300"/>
                  </a:solidFill>
                  <a:latin typeface="Times" panose="02020603050405020304" pitchFamily="18" charset="0"/>
                </a:rPr>
                <a:t>TM</a:t>
              </a:r>
              <a:r>
                <a:rPr lang="en-US" altLang="en-US">
                  <a:solidFill>
                    <a:srgbClr val="FF3300"/>
                  </a:solidFill>
                  <a:latin typeface="Times" panose="02020603050405020304" pitchFamily="18" charset="0"/>
                </a:rPr>
                <a:t> code</a:t>
              </a: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reeform 2">
            <a:extLst>
              <a:ext uri="{FF2B5EF4-FFF2-40B4-BE49-F238E27FC236}">
                <a16:creationId xmlns:a16="http://schemas.microsoft.com/office/drawing/2014/main" id="{B3804819-4AAB-4DE7-8360-F7B0F88B47F7}"/>
              </a:ext>
            </a:extLst>
          </p:cNvPr>
          <p:cNvSpPr>
            <a:spLocks/>
          </p:cNvSpPr>
          <p:nvPr/>
        </p:nvSpPr>
        <p:spPr bwMode="auto">
          <a:xfrm>
            <a:off x="3200400" y="16002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3" name="Text Box 3">
            <a:extLst>
              <a:ext uri="{FF2B5EF4-FFF2-40B4-BE49-F238E27FC236}">
                <a16:creationId xmlns:a16="http://schemas.microsoft.com/office/drawing/2014/main" id="{697E19EF-6B0B-4F2A-892E-8DEDA7BEB492}"/>
              </a:ext>
            </a:extLst>
          </p:cNvPr>
          <p:cNvSpPr txBox="1">
            <a:spLocks noChangeArrowheads="1"/>
          </p:cNvSpPr>
          <p:nvPr/>
        </p:nvSpPr>
        <p:spPr bwMode="auto">
          <a:xfrm>
            <a:off x="3429000" y="2057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sp>
        <p:nvSpPr>
          <p:cNvPr id="46084" name="Text Box 4">
            <a:extLst>
              <a:ext uri="{FF2B5EF4-FFF2-40B4-BE49-F238E27FC236}">
                <a16:creationId xmlns:a16="http://schemas.microsoft.com/office/drawing/2014/main" id="{78425D1E-E5F9-4762-8348-7B0A96556747}"/>
              </a:ext>
            </a:extLst>
          </p:cNvPr>
          <p:cNvSpPr txBox="1">
            <a:spLocks noChangeArrowheads="1"/>
          </p:cNvSpPr>
          <p:nvPr/>
        </p:nvSpPr>
        <p:spPr bwMode="auto">
          <a:xfrm>
            <a:off x="3048000" y="16002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85" name="Rectangle 5">
            <a:extLst>
              <a:ext uri="{FF2B5EF4-FFF2-40B4-BE49-F238E27FC236}">
                <a16:creationId xmlns:a16="http://schemas.microsoft.com/office/drawing/2014/main" id="{83AD8CE2-C5B9-469B-B505-40105F5D79C3}"/>
              </a:ext>
            </a:extLst>
          </p:cNvPr>
          <p:cNvSpPr>
            <a:spLocks noGrp="1" noChangeArrowheads="1"/>
          </p:cNvSpPr>
          <p:nvPr>
            <p:ph type="title"/>
          </p:nvPr>
        </p:nvSpPr>
        <p:spPr/>
        <p:txBody>
          <a:bodyPr/>
          <a:lstStyle/>
          <a:p>
            <a:pPr eaLnBrk="1" hangingPunct="1"/>
            <a:r>
              <a:rPr lang="en-US" altLang="en-US"/>
              <a:t>Half Bootstrap</a:t>
            </a:r>
          </a:p>
        </p:txBody>
      </p:sp>
      <p:sp>
        <p:nvSpPr>
          <p:cNvPr id="46086" name="Text Box 6">
            <a:extLst>
              <a:ext uri="{FF2B5EF4-FFF2-40B4-BE49-F238E27FC236}">
                <a16:creationId xmlns:a16="http://schemas.microsoft.com/office/drawing/2014/main" id="{D220CD0D-0030-4B91-8F25-883B1E03F4C5}"/>
              </a:ext>
            </a:extLst>
          </p:cNvPr>
          <p:cNvSpPr txBox="1">
            <a:spLocks noChangeArrowheads="1"/>
          </p:cNvSpPr>
          <p:nvPr/>
        </p:nvSpPr>
        <p:spPr bwMode="auto">
          <a:xfrm>
            <a:off x="304800" y="9144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Cross compile our </a:t>
            </a:r>
            <a:r>
              <a:rPr lang="en-US" altLang="en-US" i="1">
                <a:latin typeface="Times" panose="02020603050405020304" pitchFamily="18" charset="0"/>
              </a:rPr>
              <a:t>TM</a:t>
            </a:r>
            <a:r>
              <a:rPr lang="en-US" altLang="en-US">
                <a:latin typeface="Times" panose="02020603050405020304" pitchFamily="18" charset="0"/>
              </a:rPr>
              <a:t>  compiler.</a:t>
            </a:r>
            <a:endParaRPr lang="en-US" altLang="en-US" b="1">
              <a:latin typeface="Times" panose="02020603050405020304" pitchFamily="18" charset="0"/>
            </a:endParaRPr>
          </a:p>
        </p:txBody>
      </p:sp>
      <p:grpSp>
        <p:nvGrpSpPr>
          <p:cNvPr id="46087" name="Group 7">
            <a:extLst>
              <a:ext uri="{FF2B5EF4-FFF2-40B4-BE49-F238E27FC236}">
                <a16:creationId xmlns:a16="http://schemas.microsoft.com/office/drawing/2014/main" id="{6F7F60E4-1625-4E65-9EC6-B9E1EF1C13B7}"/>
              </a:ext>
            </a:extLst>
          </p:cNvPr>
          <p:cNvGrpSpPr>
            <a:grpSpLocks/>
          </p:cNvGrpSpPr>
          <p:nvPr/>
        </p:nvGrpSpPr>
        <p:grpSpPr bwMode="auto">
          <a:xfrm>
            <a:off x="533400" y="1600200"/>
            <a:ext cx="1752600" cy="914400"/>
            <a:chOff x="960" y="1873"/>
            <a:chExt cx="1104" cy="576"/>
          </a:xfrm>
        </p:grpSpPr>
        <p:sp>
          <p:nvSpPr>
            <p:cNvPr id="46098" name="Freeform 8">
              <a:extLst>
                <a:ext uri="{FF2B5EF4-FFF2-40B4-BE49-F238E27FC236}">
                  <a16:creationId xmlns:a16="http://schemas.microsoft.com/office/drawing/2014/main" id="{06FB81CD-BC46-44AE-AFAE-A1E4B582D10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9" name="Text Box 9">
              <a:extLst>
                <a:ext uri="{FF2B5EF4-FFF2-40B4-BE49-F238E27FC236}">
                  <a16:creationId xmlns:a16="http://schemas.microsoft.com/office/drawing/2014/main" id="{1119100D-EF09-4877-AF9B-891CA9BEA2F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100" name="Text Box 10">
              <a:extLst>
                <a:ext uri="{FF2B5EF4-FFF2-40B4-BE49-F238E27FC236}">
                  <a16:creationId xmlns:a16="http://schemas.microsoft.com/office/drawing/2014/main" id="{8BE27671-B6AC-4157-B8CC-A020295769D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6088" name="Group 11">
            <a:extLst>
              <a:ext uri="{FF2B5EF4-FFF2-40B4-BE49-F238E27FC236}">
                <a16:creationId xmlns:a16="http://schemas.microsoft.com/office/drawing/2014/main" id="{54EF15C2-C479-4295-BFF4-D8EEC2748FC1}"/>
              </a:ext>
            </a:extLst>
          </p:cNvPr>
          <p:cNvGrpSpPr>
            <a:grpSpLocks/>
          </p:cNvGrpSpPr>
          <p:nvPr/>
        </p:nvGrpSpPr>
        <p:grpSpPr bwMode="auto">
          <a:xfrm>
            <a:off x="1828800" y="1981200"/>
            <a:ext cx="1752600" cy="914400"/>
            <a:chOff x="960" y="1873"/>
            <a:chExt cx="1104" cy="576"/>
          </a:xfrm>
        </p:grpSpPr>
        <p:sp>
          <p:nvSpPr>
            <p:cNvPr id="46095" name="Freeform 12">
              <a:extLst>
                <a:ext uri="{FF2B5EF4-FFF2-40B4-BE49-F238E27FC236}">
                  <a16:creationId xmlns:a16="http://schemas.microsoft.com/office/drawing/2014/main" id="{3B4B353F-A704-463D-B755-2742518F26D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Text Box 13">
              <a:extLst>
                <a:ext uri="{FF2B5EF4-FFF2-40B4-BE49-F238E27FC236}">
                  <a16:creationId xmlns:a16="http://schemas.microsoft.com/office/drawing/2014/main" id="{9292A4E5-74AE-4EA0-AD10-F98A04D56B9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97" name="Text Box 14">
              <a:extLst>
                <a:ext uri="{FF2B5EF4-FFF2-40B4-BE49-F238E27FC236}">
                  <a16:creationId xmlns:a16="http://schemas.microsoft.com/office/drawing/2014/main" id="{0525C278-A124-4864-9AF5-60C012598B2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6089" name="AutoShape 15">
            <a:extLst>
              <a:ext uri="{FF2B5EF4-FFF2-40B4-BE49-F238E27FC236}">
                <a16:creationId xmlns:a16="http://schemas.microsoft.com/office/drawing/2014/main" id="{ED7763C3-875F-467B-A6D5-B9798F64D06D}"/>
              </a:ext>
            </a:extLst>
          </p:cNvPr>
          <p:cNvSpPr>
            <a:spLocks noChangeArrowheads="1"/>
          </p:cNvSpPr>
          <p:nvPr/>
        </p:nvSpPr>
        <p:spPr bwMode="auto">
          <a:xfrm>
            <a:off x="2209800" y="2819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6090" name="Group 16">
            <a:extLst>
              <a:ext uri="{FF2B5EF4-FFF2-40B4-BE49-F238E27FC236}">
                <a16:creationId xmlns:a16="http://schemas.microsoft.com/office/drawing/2014/main" id="{75C9C3A8-1B2B-4FF5-939A-94F703794387}"/>
              </a:ext>
            </a:extLst>
          </p:cNvPr>
          <p:cNvGrpSpPr>
            <a:grpSpLocks/>
          </p:cNvGrpSpPr>
          <p:nvPr/>
        </p:nvGrpSpPr>
        <p:grpSpPr bwMode="auto">
          <a:xfrm>
            <a:off x="2819400" y="1219200"/>
            <a:ext cx="5502275" cy="1600200"/>
            <a:chOff x="2064" y="1728"/>
            <a:chExt cx="3466" cy="1008"/>
          </a:xfrm>
        </p:grpSpPr>
        <p:sp>
          <p:nvSpPr>
            <p:cNvPr id="46092" name="Oval 17">
              <a:extLst>
                <a:ext uri="{FF2B5EF4-FFF2-40B4-BE49-F238E27FC236}">
                  <a16:creationId xmlns:a16="http://schemas.microsoft.com/office/drawing/2014/main" id="{A1E22B2F-5379-496E-85FE-E33F740E183F}"/>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6093" name="Line 18">
              <a:extLst>
                <a:ext uri="{FF2B5EF4-FFF2-40B4-BE49-F238E27FC236}">
                  <a16:creationId xmlns:a16="http://schemas.microsoft.com/office/drawing/2014/main" id="{1C45710B-E9EF-4204-8A08-07B67B3B541E}"/>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4" name="Text Box 19">
              <a:extLst>
                <a:ext uri="{FF2B5EF4-FFF2-40B4-BE49-F238E27FC236}">
                  <a16:creationId xmlns:a16="http://schemas.microsoft.com/office/drawing/2014/main" id="{172E2D57-97B8-4C01-B183-BDC513F96E75}"/>
                </a:ext>
              </a:extLst>
            </p:cNvPr>
            <p:cNvSpPr txBox="1">
              <a:spLocks noChangeArrowheads="1"/>
            </p:cNvSpPr>
            <p:nvPr/>
          </p:nvSpPr>
          <p:spPr bwMode="auto">
            <a:xfrm>
              <a:off x="3888" y="2016"/>
              <a:ext cx="1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DONE!</a:t>
              </a:r>
            </a:p>
          </p:txBody>
        </p:sp>
      </p:grpSp>
      <p:sp>
        <p:nvSpPr>
          <p:cNvPr id="46091" name="Text Box 20">
            <a:extLst>
              <a:ext uri="{FF2B5EF4-FFF2-40B4-BE49-F238E27FC236}">
                <a16:creationId xmlns:a16="http://schemas.microsoft.com/office/drawing/2014/main" id="{84B7BF55-5D44-4732-8372-9CEB9CEA7162}"/>
              </a:ext>
            </a:extLst>
          </p:cNvPr>
          <p:cNvSpPr txBox="1">
            <a:spLocks noChangeArrowheads="1"/>
          </p:cNvSpPr>
          <p:nvPr/>
        </p:nvSpPr>
        <p:spPr bwMode="auto">
          <a:xfrm>
            <a:off x="441325" y="4098925"/>
            <a:ext cx="8474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now on we can develop subsequent versions of the compiler completely on </a:t>
            </a:r>
            <a:r>
              <a:rPr lang="en-US" altLang="en-US" i="1">
                <a:solidFill>
                  <a:srgbClr val="FF3300"/>
                </a:solidFill>
                <a:latin typeface="Times" panose="02020603050405020304" pitchFamily="18" charset="0"/>
              </a:rPr>
              <a:t>TM</a:t>
            </a:r>
            <a:endParaRPr lang="en-US" altLang="en-US">
              <a:solidFill>
                <a:srgbClr val="FF3300"/>
              </a:solidFill>
              <a:latin typeface="Times"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E31FA2F-4E40-43B7-B30B-0ADB7E230195}"/>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7107" name="Text Box 3">
            <a:extLst>
              <a:ext uri="{FF2B5EF4-FFF2-40B4-BE49-F238E27FC236}">
                <a16:creationId xmlns:a16="http://schemas.microsoft.com/office/drawing/2014/main" id="{996E8B3A-7703-4547-9EB3-9C86194F7100}"/>
              </a:ext>
            </a:extLst>
          </p:cNvPr>
          <p:cNvSpPr txBox="1">
            <a:spLocks noChangeArrowheads="1"/>
          </p:cNvSpPr>
          <p:nvPr/>
        </p:nvSpPr>
        <p:spPr bwMode="auto">
          <a:xfrm>
            <a:off x="365125" y="1530350"/>
            <a:ext cx="86264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The efficiency of programs and compilers:</a:t>
            </a:r>
            <a:endParaRPr lang="en-US" altLang="en-US">
              <a:latin typeface="Times" panose="02020603050405020304" pitchFamily="18" charset="0"/>
            </a:endParaRPr>
          </a:p>
          <a:p>
            <a:pPr lvl="1"/>
            <a:r>
              <a:rPr lang="en-US" altLang="en-US">
                <a:latin typeface="Times" panose="02020603050405020304" pitchFamily="18" charset="0"/>
              </a:rPr>
              <a:t>Efficiency of programs: </a:t>
            </a:r>
          </a:p>
          <a:p>
            <a:pPr lvl="2"/>
            <a:r>
              <a:rPr lang="en-US" altLang="en-US">
                <a:latin typeface="Times" panose="02020603050405020304" pitchFamily="18" charset="0"/>
              </a:rPr>
              <a:t>- memory usage</a:t>
            </a:r>
          </a:p>
          <a:p>
            <a:pPr lvl="2"/>
            <a:r>
              <a:rPr lang="en-US" altLang="en-US">
                <a:latin typeface="Times" panose="02020603050405020304" pitchFamily="18" charset="0"/>
              </a:rPr>
              <a:t>- runtime</a:t>
            </a:r>
          </a:p>
          <a:p>
            <a:pPr lvl="1"/>
            <a:r>
              <a:rPr lang="en-US" altLang="en-US">
                <a:latin typeface="Times" panose="02020603050405020304" pitchFamily="18" charset="0"/>
              </a:rPr>
              <a:t>Efficiency of compilers: </a:t>
            </a:r>
          </a:p>
          <a:p>
            <a:pPr lvl="2"/>
            <a:r>
              <a:rPr lang="en-US" altLang="en-US">
                <a:latin typeface="Times" panose="02020603050405020304" pitchFamily="18" charset="0"/>
              </a:rPr>
              <a:t>- Efficiency of the compiler itself</a:t>
            </a:r>
          </a:p>
          <a:p>
            <a:pPr lvl="2"/>
            <a:r>
              <a:rPr lang="en-US" altLang="en-US">
                <a:latin typeface="Times" panose="02020603050405020304" pitchFamily="18" charset="0"/>
              </a:rPr>
              <a:t>- Efficiency of the emitted code</a:t>
            </a:r>
          </a:p>
        </p:txBody>
      </p:sp>
      <p:sp>
        <p:nvSpPr>
          <p:cNvPr id="47108" name="Text Box 4">
            <a:extLst>
              <a:ext uri="{FF2B5EF4-FFF2-40B4-BE49-F238E27FC236}">
                <a16:creationId xmlns:a16="http://schemas.microsoft.com/office/drawing/2014/main" id="{D03616A0-CDBD-4193-8383-540CD2F3485E}"/>
              </a:ext>
            </a:extLst>
          </p:cNvPr>
          <p:cNvSpPr txBox="1">
            <a:spLocks noChangeArrowheads="1"/>
          </p:cNvSpPr>
          <p:nvPr/>
        </p:nvSpPr>
        <p:spPr bwMode="auto">
          <a:xfrm>
            <a:off x="288925" y="4375150"/>
            <a:ext cx="8702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start from a simple compiler (generating inefficient code) and develop more sophisticated version of it. We can then use bootstrapping to improve performance of the compiler.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E4C3014-64D0-4093-B3F4-AD98F34DC90B}"/>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8131" name="Text Box 3">
            <a:extLst>
              <a:ext uri="{FF2B5EF4-FFF2-40B4-BE49-F238E27FC236}">
                <a16:creationId xmlns:a16="http://schemas.microsoft.com/office/drawing/2014/main" id="{7C22827E-5F6D-4526-BB92-7D31438AEC0B}"/>
              </a:ext>
            </a:extLst>
          </p:cNvPr>
          <p:cNvSpPr txBox="1">
            <a:spLocks noChangeArrowheads="1"/>
          </p:cNvSpPr>
          <p:nvPr/>
        </p:nvSpPr>
        <p:spPr bwMode="auto">
          <a:xfrm>
            <a:off x="457200" y="990600"/>
            <a:ext cx="1341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8132" name="Group 4">
            <a:extLst>
              <a:ext uri="{FF2B5EF4-FFF2-40B4-BE49-F238E27FC236}">
                <a16:creationId xmlns:a16="http://schemas.microsoft.com/office/drawing/2014/main" id="{3DDC9748-475B-4255-9BA5-6B00DBFED609}"/>
              </a:ext>
            </a:extLst>
          </p:cNvPr>
          <p:cNvGrpSpPr>
            <a:grpSpLocks/>
          </p:cNvGrpSpPr>
          <p:nvPr/>
        </p:nvGrpSpPr>
        <p:grpSpPr bwMode="auto">
          <a:xfrm>
            <a:off x="1828800" y="1295400"/>
            <a:ext cx="1752600" cy="914400"/>
            <a:chOff x="960" y="1873"/>
            <a:chExt cx="1104" cy="576"/>
          </a:xfrm>
        </p:grpSpPr>
        <p:sp>
          <p:nvSpPr>
            <p:cNvPr id="48181" name="Freeform 5">
              <a:extLst>
                <a:ext uri="{FF2B5EF4-FFF2-40B4-BE49-F238E27FC236}">
                  <a16:creationId xmlns:a16="http://schemas.microsoft.com/office/drawing/2014/main" id="{6506EFA4-C62C-4513-B46A-C24766CB179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82" name="Text Box 6">
              <a:extLst>
                <a:ext uri="{FF2B5EF4-FFF2-40B4-BE49-F238E27FC236}">
                  <a16:creationId xmlns:a16="http://schemas.microsoft.com/office/drawing/2014/main" id="{CF3551AF-5ECF-4CFA-8437-5307F501B7A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slow</a:t>
              </a:r>
              <a:endParaRPr lang="en-US" altLang="en-US">
                <a:latin typeface="Times" panose="02020603050405020304" pitchFamily="18" charset="0"/>
              </a:endParaRPr>
            </a:p>
          </p:txBody>
        </p:sp>
        <p:sp>
          <p:nvSpPr>
            <p:cNvPr id="48183" name="Text Box 7">
              <a:extLst>
                <a:ext uri="{FF2B5EF4-FFF2-40B4-BE49-F238E27FC236}">
                  <a16:creationId xmlns:a16="http://schemas.microsoft.com/office/drawing/2014/main" id="{6467B717-D1C7-4252-9893-5C77A1ED574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8133" name="Group 8">
            <a:extLst>
              <a:ext uri="{FF2B5EF4-FFF2-40B4-BE49-F238E27FC236}">
                <a16:creationId xmlns:a16="http://schemas.microsoft.com/office/drawing/2014/main" id="{69AFF796-C33B-49AE-BCB3-C895168A34A1}"/>
              </a:ext>
            </a:extLst>
          </p:cNvPr>
          <p:cNvGrpSpPr>
            <a:grpSpLocks/>
          </p:cNvGrpSpPr>
          <p:nvPr/>
        </p:nvGrpSpPr>
        <p:grpSpPr bwMode="auto">
          <a:xfrm>
            <a:off x="3581400" y="1295400"/>
            <a:ext cx="1752600" cy="863600"/>
            <a:chOff x="2448" y="2736"/>
            <a:chExt cx="1104" cy="544"/>
          </a:xfrm>
        </p:grpSpPr>
        <p:sp>
          <p:nvSpPr>
            <p:cNvPr id="48178" name="Freeform 9">
              <a:extLst>
                <a:ext uri="{FF2B5EF4-FFF2-40B4-BE49-F238E27FC236}">
                  <a16:creationId xmlns:a16="http://schemas.microsoft.com/office/drawing/2014/main" id="{1767B087-2BA6-49E9-9340-E9A140A631EE}"/>
                </a:ext>
              </a:extLst>
            </p:cNvPr>
            <p:cNvSpPr>
              <a:spLocks/>
            </p:cNvSpPr>
            <p:nvPr/>
          </p:nvSpPr>
          <p:spPr bwMode="auto">
            <a:xfrm>
              <a:off x="2496" y="273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9" name="Text Box 10">
              <a:extLst>
                <a:ext uri="{FF2B5EF4-FFF2-40B4-BE49-F238E27FC236}">
                  <a16:creationId xmlns:a16="http://schemas.microsoft.com/office/drawing/2014/main" id="{239B5F5B-5410-4429-9A2B-B6EC2F28FA10}"/>
                </a:ext>
              </a:extLst>
            </p:cNvPr>
            <p:cNvSpPr txBox="1">
              <a:spLocks noChangeArrowheads="1"/>
            </p:cNvSpPr>
            <p:nvPr/>
          </p:nvSpPr>
          <p:spPr bwMode="auto">
            <a:xfrm>
              <a:off x="2448" y="273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80" name="Text Box 11">
              <a:extLst>
                <a:ext uri="{FF2B5EF4-FFF2-40B4-BE49-F238E27FC236}">
                  <a16:creationId xmlns:a16="http://schemas.microsoft.com/office/drawing/2014/main" id="{E8FF9D86-2CA6-465D-90A2-385009B922A8}"/>
                </a:ext>
              </a:extLst>
            </p:cNvPr>
            <p:cNvSpPr txBox="1">
              <a:spLocks noChangeArrowheads="1"/>
            </p:cNvSpPr>
            <p:nvPr/>
          </p:nvSpPr>
          <p:spPr bwMode="auto">
            <a:xfrm>
              <a:off x="2640" y="29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34" name="Text Box 12">
            <a:extLst>
              <a:ext uri="{FF2B5EF4-FFF2-40B4-BE49-F238E27FC236}">
                <a16:creationId xmlns:a16="http://schemas.microsoft.com/office/drawing/2014/main" id="{AA4E100B-A3C7-42D4-B6E1-8BB7AB57FE6D}"/>
              </a:ext>
            </a:extLst>
          </p:cNvPr>
          <p:cNvSpPr txBox="1">
            <a:spLocks noChangeArrowheads="1"/>
          </p:cNvSpPr>
          <p:nvPr/>
        </p:nvSpPr>
        <p:spPr bwMode="auto">
          <a:xfrm>
            <a:off x="5334000" y="990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implement:</a:t>
            </a:r>
          </a:p>
        </p:txBody>
      </p:sp>
      <p:grpSp>
        <p:nvGrpSpPr>
          <p:cNvPr id="48135" name="Group 13">
            <a:extLst>
              <a:ext uri="{FF2B5EF4-FFF2-40B4-BE49-F238E27FC236}">
                <a16:creationId xmlns:a16="http://schemas.microsoft.com/office/drawing/2014/main" id="{8DD97A47-E34A-4C2B-871D-97F827BAD298}"/>
              </a:ext>
            </a:extLst>
          </p:cNvPr>
          <p:cNvGrpSpPr>
            <a:grpSpLocks/>
          </p:cNvGrpSpPr>
          <p:nvPr/>
        </p:nvGrpSpPr>
        <p:grpSpPr bwMode="auto">
          <a:xfrm>
            <a:off x="7315200" y="1295400"/>
            <a:ext cx="1752600" cy="914400"/>
            <a:chOff x="960" y="1873"/>
            <a:chExt cx="1104" cy="576"/>
          </a:xfrm>
        </p:grpSpPr>
        <p:sp>
          <p:nvSpPr>
            <p:cNvPr id="48175" name="Freeform 14">
              <a:extLst>
                <a:ext uri="{FF2B5EF4-FFF2-40B4-BE49-F238E27FC236}">
                  <a16:creationId xmlns:a16="http://schemas.microsoft.com/office/drawing/2014/main" id="{DB846E5E-95F8-4B79-8508-A9A6B8E9039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6" name="Text Box 15">
              <a:extLst>
                <a:ext uri="{FF2B5EF4-FFF2-40B4-BE49-F238E27FC236}">
                  <a16:creationId xmlns:a16="http://schemas.microsoft.com/office/drawing/2014/main" id="{8D800025-78DC-48E7-8A4D-C028C9174AF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7" name="Text Box 16">
              <a:extLst>
                <a:ext uri="{FF2B5EF4-FFF2-40B4-BE49-F238E27FC236}">
                  <a16:creationId xmlns:a16="http://schemas.microsoft.com/office/drawing/2014/main" id="{68539084-80F9-4A99-9DE6-0EFAD248F68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242705" name="Group 17">
            <a:extLst>
              <a:ext uri="{FF2B5EF4-FFF2-40B4-BE49-F238E27FC236}">
                <a16:creationId xmlns:a16="http://schemas.microsoft.com/office/drawing/2014/main" id="{67765B64-14F9-4BCA-BFE5-16F2EE1ECC59}"/>
              </a:ext>
            </a:extLst>
          </p:cNvPr>
          <p:cNvGrpSpPr>
            <a:grpSpLocks/>
          </p:cNvGrpSpPr>
          <p:nvPr/>
        </p:nvGrpSpPr>
        <p:grpSpPr bwMode="auto">
          <a:xfrm>
            <a:off x="304800" y="2209800"/>
            <a:ext cx="5486400" cy="2133600"/>
            <a:chOff x="48" y="1392"/>
            <a:chExt cx="3456" cy="1344"/>
          </a:xfrm>
        </p:grpSpPr>
        <p:grpSp>
          <p:nvGrpSpPr>
            <p:cNvPr id="48159" name="Group 18">
              <a:extLst>
                <a:ext uri="{FF2B5EF4-FFF2-40B4-BE49-F238E27FC236}">
                  <a16:creationId xmlns:a16="http://schemas.microsoft.com/office/drawing/2014/main" id="{EB85D24D-617D-4F65-B21B-C57AD93EF706}"/>
                </a:ext>
              </a:extLst>
            </p:cNvPr>
            <p:cNvGrpSpPr>
              <a:grpSpLocks/>
            </p:cNvGrpSpPr>
            <p:nvPr/>
          </p:nvGrpSpPr>
          <p:grpSpPr bwMode="auto">
            <a:xfrm>
              <a:off x="768" y="1536"/>
              <a:ext cx="1104" cy="576"/>
              <a:chOff x="960" y="1873"/>
              <a:chExt cx="1104" cy="576"/>
            </a:xfrm>
          </p:grpSpPr>
          <p:sp>
            <p:nvSpPr>
              <p:cNvPr id="48172" name="Freeform 19">
                <a:extLst>
                  <a:ext uri="{FF2B5EF4-FFF2-40B4-BE49-F238E27FC236}">
                    <a16:creationId xmlns:a16="http://schemas.microsoft.com/office/drawing/2014/main" id="{5B5A8C42-0708-431B-8E48-CA29416DCD2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3" name="Text Box 20">
                <a:extLst>
                  <a:ext uri="{FF2B5EF4-FFF2-40B4-BE49-F238E27FC236}">
                    <a16:creationId xmlns:a16="http://schemas.microsoft.com/office/drawing/2014/main" id="{63D1A595-95B3-4C69-94E6-5601F337E5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4" name="Text Box 21">
                <a:extLst>
                  <a:ext uri="{FF2B5EF4-FFF2-40B4-BE49-F238E27FC236}">
                    <a16:creationId xmlns:a16="http://schemas.microsoft.com/office/drawing/2014/main" id="{40500E9D-6527-4FB6-A94F-4C9819AFF0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60" name="AutoShape 22">
              <a:extLst>
                <a:ext uri="{FF2B5EF4-FFF2-40B4-BE49-F238E27FC236}">
                  <a16:creationId xmlns:a16="http://schemas.microsoft.com/office/drawing/2014/main" id="{27933D08-60D4-49A9-91A4-DDFF40AAE019}"/>
                </a:ext>
              </a:extLst>
            </p:cNvPr>
            <p:cNvSpPr>
              <a:spLocks noChangeArrowheads="1"/>
            </p:cNvSpPr>
            <p:nvPr/>
          </p:nvSpPr>
          <p:spPr bwMode="auto">
            <a:xfrm>
              <a:off x="1824" y="230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61" name="Group 23">
              <a:extLst>
                <a:ext uri="{FF2B5EF4-FFF2-40B4-BE49-F238E27FC236}">
                  <a16:creationId xmlns:a16="http://schemas.microsoft.com/office/drawing/2014/main" id="{F4E84F8D-2508-44D0-9691-20C079897E74}"/>
                </a:ext>
              </a:extLst>
            </p:cNvPr>
            <p:cNvGrpSpPr>
              <a:grpSpLocks/>
            </p:cNvGrpSpPr>
            <p:nvPr/>
          </p:nvGrpSpPr>
          <p:grpSpPr bwMode="auto">
            <a:xfrm>
              <a:off x="2400" y="1536"/>
              <a:ext cx="1104" cy="576"/>
              <a:chOff x="2256" y="2304"/>
              <a:chExt cx="1104" cy="576"/>
            </a:xfrm>
          </p:grpSpPr>
          <p:grpSp>
            <p:nvGrpSpPr>
              <p:cNvPr id="48167" name="Group 24">
                <a:extLst>
                  <a:ext uri="{FF2B5EF4-FFF2-40B4-BE49-F238E27FC236}">
                    <a16:creationId xmlns:a16="http://schemas.microsoft.com/office/drawing/2014/main" id="{1302F52A-5443-42BB-AA07-FD8B01CC72BE}"/>
                  </a:ext>
                </a:extLst>
              </p:cNvPr>
              <p:cNvGrpSpPr>
                <a:grpSpLocks/>
              </p:cNvGrpSpPr>
              <p:nvPr/>
            </p:nvGrpSpPr>
            <p:grpSpPr bwMode="auto">
              <a:xfrm>
                <a:off x="2256" y="2304"/>
                <a:ext cx="1104" cy="576"/>
                <a:chOff x="2256" y="2304"/>
                <a:chExt cx="1104" cy="576"/>
              </a:xfrm>
            </p:grpSpPr>
            <p:sp>
              <p:nvSpPr>
                <p:cNvPr id="48169" name="Freeform 25">
                  <a:extLst>
                    <a:ext uri="{FF2B5EF4-FFF2-40B4-BE49-F238E27FC236}">
                      <a16:creationId xmlns:a16="http://schemas.microsoft.com/office/drawing/2014/main" id="{7AD5537B-691F-448E-8A12-2FD95757F495}"/>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0" name="Text Box 26">
                  <a:extLst>
                    <a:ext uri="{FF2B5EF4-FFF2-40B4-BE49-F238E27FC236}">
                      <a16:creationId xmlns:a16="http://schemas.microsoft.com/office/drawing/2014/main" id="{F4377655-5A4B-49CE-B1E5-306EAE454784}"/>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1" name="Text Box 27">
                  <a:extLst>
                    <a:ext uri="{FF2B5EF4-FFF2-40B4-BE49-F238E27FC236}">
                      <a16:creationId xmlns:a16="http://schemas.microsoft.com/office/drawing/2014/main" id="{0026D70D-0776-4F52-A69E-941A64C6AAAF}"/>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68" name="Rectangle 28">
                <a:extLst>
                  <a:ext uri="{FF2B5EF4-FFF2-40B4-BE49-F238E27FC236}">
                    <a16:creationId xmlns:a16="http://schemas.microsoft.com/office/drawing/2014/main" id="{6D33FAA5-AE37-4865-86DA-DF4FC73BFBF3}"/>
                  </a:ext>
                </a:extLst>
              </p:cNvPr>
              <p:cNvSpPr>
                <a:spLocks noChangeArrowheads="1"/>
              </p:cNvSpPr>
              <p:nvPr/>
            </p:nvSpPr>
            <p:spPr bwMode="auto">
              <a:xfrm>
                <a:off x="2544" y="2544"/>
                <a:ext cx="5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62" name="Text Box 29">
              <a:extLst>
                <a:ext uri="{FF2B5EF4-FFF2-40B4-BE49-F238E27FC236}">
                  <a16:creationId xmlns:a16="http://schemas.microsoft.com/office/drawing/2014/main" id="{F79D1ABD-508A-4C35-9851-AD5E6663F37D}"/>
                </a:ext>
              </a:extLst>
            </p:cNvPr>
            <p:cNvSpPr txBox="1">
              <a:spLocks noChangeArrowheads="1"/>
            </p:cNvSpPr>
            <p:nvPr/>
          </p:nvSpPr>
          <p:spPr bwMode="auto">
            <a:xfrm>
              <a:off x="48" y="1392"/>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p>
          </p:txBody>
        </p:sp>
        <p:grpSp>
          <p:nvGrpSpPr>
            <p:cNvPr id="48163" name="Group 30">
              <a:extLst>
                <a:ext uri="{FF2B5EF4-FFF2-40B4-BE49-F238E27FC236}">
                  <a16:creationId xmlns:a16="http://schemas.microsoft.com/office/drawing/2014/main" id="{90E53817-F624-4A70-91A8-9DFED68BC3CB}"/>
                </a:ext>
              </a:extLst>
            </p:cNvPr>
            <p:cNvGrpSpPr>
              <a:grpSpLocks/>
            </p:cNvGrpSpPr>
            <p:nvPr/>
          </p:nvGrpSpPr>
          <p:grpSpPr bwMode="auto">
            <a:xfrm>
              <a:off x="1584" y="1808"/>
              <a:ext cx="1104" cy="528"/>
              <a:chOff x="1440" y="2576"/>
              <a:chExt cx="1104" cy="528"/>
            </a:xfrm>
          </p:grpSpPr>
          <p:sp>
            <p:nvSpPr>
              <p:cNvPr id="48164" name="Freeform 31">
                <a:extLst>
                  <a:ext uri="{FF2B5EF4-FFF2-40B4-BE49-F238E27FC236}">
                    <a16:creationId xmlns:a16="http://schemas.microsoft.com/office/drawing/2014/main" id="{F4C86A4F-6F57-4105-A201-DAC74206CDF5}"/>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5" name="Text Box 32">
                <a:extLst>
                  <a:ext uri="{FF2B5EF4-FFF2-40B4-BE49-F238E27FC236}">
                    <a16:creationId xmlns:a16="http://schemas.microsoft.com/office/drawing/2014/main" id="{25597D31-4AB2-4FEF-B60A-3A63DFEC9396}"/>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66" name="Text Box 33">
                <a:extLst>
                  <a:ext uri="{FF2B5EF4-FFF2-40B4-BE49-F238E27FC236}">
                    <a16:creationId xmlns:a16="http://schemas.microsoft.com/office/drawing/2014/main" id="{E0EFA0F1-8680-4157-B320-CE54727B83FC}"/>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grpSp>
        <p:nvGrpSpPr>
          <p:cNvPr id="242722" name="Group 34">
            <a:extLst>
              <a:ext uri="{FF2B5EF4-FFF2-40B4-BE49-F238E27FC236}">
                <a16:creationId xmlns:a16="http://schemas.microsoft.com/office/drawing/2014/main" id="{F5C76B32-7B5C-4BBF-8699-E96371B98AB4}"/>
              </a:ext>
            </a:extLst>
          </p:cNvPr>
          <p:cNvGrpSpPr>
            <a:grpSpLocks/>
          </p:cNvGrpSpPr>
          <p:nvPr/>
        </p:nvGrpSpPr>
        <p:grpSpPr bwMode="auto">
          <a:xfrm>
            <a:off x="228600" y="4114800"/>
            <a:ext cx="8855075" cy="2286000"/>
            <a:chOff x="0" y="2592"/>
            <a:chExt cx="5578" cy="1440"/>
          </a:xfrm>
        </p:grpSpPr>
        <p:sp>
          <p:nvSpPr>
            <p:cNvPr id="48138" name="Text Box 35">
              <a:extLst>
                <a:ext uri="{FF2B5EF4-FFF2-40B4-BE49-F238E27FC236}">
                  <a16:creationId xmlns:a16="http://schemas.microsoft.com/office/drawing/2014/main" id="{313ABD3C-CDE3-439B-A486-9160EDE185FC}"/>
                </a:ext>
              </a:extLst>
            </p:cNvPr>
            <p:cNvSpPr txBox="1">
              <a:spLocks noChangeArrowheads="1"/>
            </p:cNvSpPr>
            <p:nvPr/>
          </p:nvSpPr>
          <p:spPr bwMode="auto">
            <a:xfrm>
              <a:off x="0" y="2736"/>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p>
          </p:txBody>
        </p:sp>
        <p:grpSp>
          <p:nvGrpSpPr>
            <p:cNvPr id="48139" name="Group 36">
              <a:extLst>
                <a:ext uri="{FF2B5EF4-FFF2-40B4-BE49-F238E27FC236}">
                  <a16:creationId xmlns:a16="http://schemas.microsoft.com/office/drawing/2014/main" id="{226DBE93-C291-456C-B0B6-B3ED79F95574}"/>
                </a:ext>
              </a:extLst>
            </p:cNvPr>
            <p:cNvGrpSpPr>
              <a:grpSpLocks/>
            </p:cNvGrpSpPr>
            <p:nvPr/>
          </p:nvGrpSpPr>
          <p:grpSpPr bwMode="auto">
            <a:xfrm>
              <a:off x="624" y="2592"/>
              <a:ext cx="4954" cy="1440"/>
              <a:chOff x="624" y="2592"/>
              <a:chExt cx="4954" cy="1440"/>
            </a:xfrm>
          </p:grpSpPr>
          <p:grpSp>
            <p:nvGrpSpPr>
              <p:cNvPr id="48140" name="Group 37">
                <a:extLst>
                  <a:ext uri="{FF2B5EF4-FFF2-40B4-BE49-F238E27FC236}">
                    <a16:creationId xmlns:a16="http://schemas.microsoft.com/office/drawing/2014/main" id="{A22FD15B-8E49-4753-B411-805937EBA040}"/>
                  </a:ext>
                </a:extLst>
              </p:cNvPr>
              <p:cNvGrpSpPr>
                <a:grpSpLocks/>
              </p:cNvGrpSpPr>
              <p:nvPr/>
            </p:nvGrpSpPr>
            <p:grpSpPr bwMode="auto">
              <a:xfrm>
                <a:off x="624" y="2832"/>
                <a:ext cx="1104" cy="576"/>
                <a:chOff x="960" y="1873"/>
                <a:chExt cx="1104" cy="576"/>
              </a:xfrm>
            </p:grpSpPr>
            <p:sp>
              <p:nvSpPr>
                <p:cNvPr id="48156" name="Freeform 38">
                  <a:extLst>
                    <a:ext uri="{FF2B5EF4-FFF2-40B4-BE49-F238E27FC236}">
                      <a16:creationId xmlns:a16="http://schemas.microsoft.com/office/drawing/2014/main" id="{98318418-D731-40BB-9D41-DB6DF0851111}"/>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7" name="Text Box 39">
                  <a:extLst>
                    <a:ext uri="{FF2B5EF4-FFF2-40B4-BE49-F238E27FC236}">
                      <a16:creationId xmlns:a16="http://schemas.microsoft.com/office/drawing/2014/main" id="{634609FC-2BC0-4B23-8BDC-9E02DF26FBC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8" name="Text Box 40">
                  <a:extLst>
                    <a:ext uri="{FF2B5EF4-FFF2-40B4-BE49-F238E27FC236}">
                      <a16:creationId xmlns:a16="http://schemas.microsoft.com/office/drawing/2014/main" id="{6EA4A0F7-52A4-4893-9262-F327120E7A3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41" name="AutoShape 41">
                <a:extLst>
                  <a:ext uri="{FF2B5EF4-FFF2-40B4-BE49-F238E27FC236}">
                    <a16:creationId xmlns:a16="http://schemas.microsoft.com/office/drawing/2014/main" id="{D27517AB-1B95-431B-90CA-7CA2D6F0528F}"/>
                  </a:ext>
                </a:extLst>
              </p:cNvPr>
              <p:cNvSpPr>
                <a:spLocks noChangeArrowheads="1"/>
              </p:cNvSpPr>
              <p:nvPr/>
            </p:nvSpPr>
            <p:spPr bwMode="auto">
              <a:xfrm>
                <a:off x="1680" y="360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42" name="Group 42">
                <a:extLst>
                  <a:ext uri="{FF2B5EF4-FFF2-40B4-BE49-F238E27FC236}">
                    <a16:creationId xmlns:a16="http://schemas.microsoft.com/office/drawing/2014/main" id="{CD75BA0C-194B-4C73-A823-CB7612B5F161}"/>
                  </a:ext>
                </a:extLst>
              </p:cNvPr>
              <p:cNvGrpSpPr>
                <a:grpSpLocks/>
              </p:cNvGrpSpPr>
              <p:nvPr/>
            </p:nvGrpSpPr>
            <p:grpSpPr bwMode="auto">
              <a:xfrm>
                <a:off x="2256" y="2832"/>
                <a:ext cx="1104" cy="576"/>
                <a:chOff x="2256" y="2304"/>
                <a:chExt cx="1104" cy="576"/>
              </a:xfrm>
            </p:grpSpPr>
            <p:grpSp>
              <p:nvGrpSpPr>
                <p:cNvPr id="48151" name="Group 43">
                  <a:extLst>
                    <a:ext uri="{FF2B5EF4-FFF2-40B4-BE49-F238E27FC236}">
                      <a16:creationId xmlns:a16="http://schemas.microsoft.com/office/drawing/2014/main" id="{0BB3E70F-1507-446B-B54C-2219DA73CAE3}"/>
                    </a:ext>
                  </a:extLst>
                </p:cNvPr>
                <p:cNvGrpSpPr>
                  <a:grpSpLocks/>
                </p:cNvGrpSpPr>
                <p:nvPr/>
              </p:nvGrpSpPr>
              <p:grpSpPr bwMode="auto">
                <a:xfrm>
                  <a:off x="2256" y="2304"/>
                  <a:ext cx="1104" cy="576"/>
                  <a:chOff x="2256" y="2304"/>
                  <a:chExt cx="1104" cy="576"/>
                </a:xfrm>
              </p:grpSpPr>
              <p:sp>
                <p:nvSpPr>
                  <p:cNvPr id="48153" name="Freeform 44">
                    <a:extLst>
                      <a:ext uri="{FF2B5EF4-FFF2-40B4-BE49-F238E27FC236}">
                        <a16:creationId xmlns:a16="http://schemas.microsoft.com/office/drawing/2014/main" id="{DD60BFDA-A9C8-4C69-BBA5-0EFCFC781362}"/>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4" name="Text Box 45">
                    <a:extLst>
                      <a:ext uri="{FF2B5EF4-FFF2-40B4-BE49-F238E27FC236}">
                        <a16:creationId xmlns:a16="http://schemas.microsoft.com/office/drawing/2014/main" id="{CA173B92-57C0-4DE9-8AC9-52C045FCBF29}"/>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5" name="Text Box 46">
                    <a:extLst>
                      <a:ext uri="{FF2B5EF4-FFF2-40B4-BE49-F238E27FC236}">
                        <a16:creationId xmlns:a16="http://schemas.microsoft.com/office/drawing/2014/main" id="{07A4E593-50A5-432F-A9C1-BE651251A75B}"/>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52" name="Rectangle 47">
                  <a:extLst>
                    <a:ext uri="{FF2B5EF4-FFF2-40B4-BE49-F238E27FC236}">
                      <a16:creationId xmlns:a16="http://schemas.microsoft.com/office/drawing/2014/main" id="{B1A4280C-7352-4829-B8C3-EBADB8591FD1}"/>
                    </a:ext>
                  </a:extLst>
                </p:cNvPr>
                <p:cNvSpPr>
                  <a:spLocks noChangeArrowheads="1"/>
                </p:cNvSpPr>
                <p:nvPr/>
              </p:nvSpPr>
              <p:spPr bwMode="auto">
                <a:xfrm>
                  <a:off x="2544" y="2544"/>
                  <a:ext cx="4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fast</a:t>
                  </a:r>
                </a:p>
              </p:txBody>
            </p:sp>
          </p:grpSp>
          <p:grpSp>
            <p:nvGrpSpPr>
              <p:cNvPr id="48143" name="Group 48">
                <a:extLst>
                  <a:ext uri="{FF2B5EF4-FFF2-40B4-BE49-F238E27FC236}">
                    <a16:creationId xmlns:a16="http://schemas.microsoft.com/office/drawing/2014/main" id="{FBD2330B-6E19-42FA-B864-A0F4E7B1C3B7}"/>
                  </a:ext>
                </a:extLst>
              </p:cNvPr>
              <p:cNvGrpSpPr>
                <a:grpSpLocks/>
              </p:cNvGrpSpPr>
              <p:nvPr/>
            </p:nvGrpSpPr>
            <p:grpSpPr bwMode="auto">
              <a:xfrm>
                <a:off x="1440" y="3104"/>
                <a:ext cx="1104" cy="528"/>
                <a:chOff x="1440" y="2576"/>
                <a:chExt cx="1104" cy="528"/>
              </a:xfrm>
            </p:grpSpPr>
            <p:sp>
              <p:nvSpPr>
                <p:cNvPr id="48148" name="Freeform 49">
                  <a:extLst>
                    <a:ext uri="{FF2B5EF4-FFF2-40B4-BE49-F238E27FC236}">
                      <a16:creationId xmlns:a16="http://schemas.microsoft.com/office/drawing/2014/main" id="{66238A10-7736-4772-91FF-9B1571801BA2}"/>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9" name="Text Box 50">
                  <a:extLst>
                    <a:ext uri="{FF2B5EF4-FFF2-40B4-BE49-F238E27FC236}">
                      <a16:creationId xmlns:a16="http://schemas.microsoft.com/office/drawing/2014/main" id="{BDDB4247-89FE-4AC5-B839-2F736AA9E7BB}"/>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fast</a:t>
                  </a:r>
                </a:p>
              </p:txBody>
            </p:sp>
            <p:sp>
              <p:nvSpPr>
                <p:cNvPr id="48150" name="Text Box 51">
                  <a:extLst>
                    <a:ext uri="{FF2B5EF4-FFF2-40B4-BE49-F238E27FC236}">
                      <a16:creationId xmlns:a16="http://schemas.microsoft.com/office/drawing/2014/main" id="{430BED81-230A-466E-A6FA-7451B559E2FE}"/>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nvGrpSpPr>
              <p:cNvPr id="48144" name="Group 52">
                <a:extLst>
                  <a:ext uri="{FF2B5EF4-FFF2-40B4-BE49-F238E27FC236}">
                    <a16:creationId xmlns:a16="http://schemas.microsoft.com/office/drawing/2014/main" id="{2C72CACE-7F98-4766-8461-21449F7D0024}"/>
                  </a:ext>
                </a:extLst>
              </p:cNvPr>
              <p:cNvGrpSpPr>
                <a:grpSpLocks/>
              </p:cNvGrpSpPr>
              <p:nvPr/>
            </p:nvGrpSpPr>
            <p:grpSpPr bwMode="auto">
              <a:xfrm>
                <a:off x="2112" y="2592"/>
                <a:ext cx="3466" cy="1008"/>
                <a:chOff x="2064" y="1728"/>
                <a:chExt cx="3466" cy="1008"/>
              </a:xfrm>
            </p:grpSpPr>
            <p:sp>
              <p:nvSpPr>
                <p:cNvPr id="48145" name="Oval 53">
                  <a:extLst>
                    <a:ext uri="{FF2B5EF4-FFF2-40B4-BE49-F238E27FC236}">
                      <a16:creationId xmlns:a16="http://schemas.microsoft.com/office/drawing/2014/main" id="{4BCC9671-D022-4D71-BF0D-D043128BA0CA}"/>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8146" name="Line 54">
                  <a:extLst>
                    <a:ext uri="{FF2B5EF4-FFF2-40B4-BE49-F238E27FC236}">
                      <a16:creationId xmlns:a16="http://schemas.microsoft.com/office/drawing/2014/main" id="{A81DC18D-FC07-47D5-94E9-98E672A14410}"/>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7" name="Text Box 55">
                  <a:extLst>
                    <a:ext uri="{FF2B5EF4-FFF2-40B4-BE49-F238E27FC236}">
                      <a16:creationId xmlns:a16="http://schemas.microsoft.com/office/drawing/2014/main" id="{A34D3CEF-E741-402E-84FD-0FB58C40795A}"/>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Fast compiler that emits fast code!</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27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4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FC507E7-BCD0-4575-860A-5A11BF23C351}"/>
              </a:ext>
            </a:extLst>
          </p:cNvPr>
          <p:cNvSpPr>
            <a:spLocks noGrp="1" noChangeArrowheads="1"/>
          </p:cNvSpPr>
          <p:nvPr>
            <p:ph type="title"/>
          </p:nvPr>
        </p:nvSpPr>
        <p:spPr/>
        <p:txBody>
          <a:bodyPr/>
          <a:lstStyle/>
          <a:p>
            <a:pPr eaLnBrk="1" hangingPunct="1"/>
            <a:r>
              <a:rPr lang="en-US" altLang="en-US"/>
              <a:t>The Triangle Language Processor</a:t>
            </a:r>
          </a:p>
        </p:txBody>
      </p:sp>
      <p:sp>
        <p:nvSpPr>
          <p:cNvPr id="49155" name="Rectangle 3">
            <a:extLst>
              <a:ext uri="{FF2B5EF4-FFF2-40B4-BE49-F238E27FC236}">
                <a16:creationId xmlns:a16="http://schemas.microsoft.com/office/drawing/2014/main" id="{465058DF-D5F5-4C56-8AA7-8A93A823D6D8}"/>
              </a:ext>
            </a:extLst>
          </p:cNvPr>
          <p:cNvSpPr>
            <a:spLocks noGrp="1" noChangeArrowheads="1"/>
          </p:cNvSpPr>
          <p:nvPr>
            <p:ph type="body" idx="1"/>
          </p:nvPr>
        </p:nvSpPr>
        <p:spPr>
          <a:xfrm>
            <a:off x="685800" y="1371600"/>
            <a:ext cx="7772400" cy="2819400"/>
          </a:xfrm>
        </p:spPr>
        <p:txBody>
          <a:bodyPr/>
          <a:lstStyle/>
          <a:p>
            <a:pPr eaLnBrk="1" hangingPunct="1">
              <a:lnSpc>
                <a:spcPct val="90000"/>
              </a:lnSpc>
            </a:pPr>
            <a:r>
              <a:rPr lang="en-US" altLang="en-US" sz="2400"/>
              <a:t>The Triangle language processor includes a compiler, an interpreter, and a disassembler</a:t>
            </a:r>
          </a:p>
          <a:p>
            <a:pPr eaLnBrk="1" hangingPunct="1">
              <a:lnSpc>
                <a:spcPct val="90000"/>
              </a:lnSpc>
            </a:pPr>
            <a:r>
              <a:rPr lang="en-US" altLang="en-US" sz="2400"/>
              <a:t>The compiler and interpreter together constitute an interpretive compiler</a:t>
            </a:r>
          </a:p>
          <a:p>
            <a:pPr eaLnBrk="1" hangingPunct="1">
              <a:lnSpc>
                <a:spcPct val="90000"/>
              </a:lnSpc>
            </a:pPr>
            <a:r>
              <a:rPr lang="en-US" altLang="en-US" sz="2400"/>
              <a:t>TAM is an abstract machine</a:t>
            </a:r>
          </a:p>
          <a:p>
            <a:pPr eaLnBrk="1" hangingPunct="1">
              <a:lnSpc>
                <a:spcPct val="90000"/>
              </a:lnSpc>
            </a:pPr>
            <a:r>
              <a:rPr lang="en-US" altLang="en-US" sz="2400"/>
              <a:t>TAL (Triangle Assembly Language) is an abstract version of the machine language of the TAM</a:t>
            </a:r>
          </a:p>
        </p:txBody>
      </p:sp>
      <p:sp>
        <p:nvSpPr>
          <p:cNvPr id="49156" name="Freeform 5">
            <a:extLst>
              <a:ext uri="{FF2B5EF4-FFF2-40B4-BE49-F238E27FC236}">
                <a16:creationId xmlns:a16="http://schemas.microsoft.com/office/drawing/2014/main" id="{BE22FD24-3E29-452A-91E3-49A61176D452}"/>
              </a:ext>
            </a:extLst>
          </p:cNvPr>
          <p:cNvSpPr>
            <a:spLocks/>
          </p:cNvSpPr>
          <p:nvPr/>
        </p:nvSpPr>
        <p:spPr bwMode="auto">
          <a:xfrm>
            <a:off x="685800" y="4648200"/>
            <a:ext cx="2209800" cy="838200"/>
          </a:xfrm>
          <a:custGeom>
            <a:avLst/>
            <a:gdLst>
              <a:gd name="T0" fmla="*/ 0 w 1008"/>
              <a:gd name="T1" fmla="*/ 0 h 528"/>
              <a:gd name="T2" fmla="*/ 2209800 w 1008"/>
              <a:gd name="T3" fmla="*/ 0 h 528"/>
              <a:gd name="T4" fmla="*/ 2209800 w 1008"/>
              <a:gd name="T5" fmla="*/ 457200 h 528"/>
              <a:gd name="T6" fmla="*/ 1788886 w 1008"/>
              <a:gd name="T7" fmla="*/ 457200 h 528"/>
              <a:gd name="T8" fmla="*/ 1788886 w 1008"/>
              <a:gd name="T9" fmla="*/ 838200 h 528"/>
              <a:gd name="T10" fmla="*/ 420914 w 1008"/>
              <a:gd name="T11" fmla="*/ 838200 h 528"/>
              <a:gd name="T12" fmla="*/ 420914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6">
            <a:extLst>
              <a:ext uri="{FF2B5EF4-FFF2-40B4-BE49-F238E27FC236}">
                <a16:creationId xmlns:a16="http://schemas.microsoft.com/office/drawing/2014/main" id="{CA36F3A1-430A-4832-9D2B-CCF2856DFF6A}"/>
              </a:ext>
            </a:extLst>
          </p:cNvPr>
          <p:cNvSpPr txBox="1">
            <a:spLocks noChangeArrowheads="1"/>
          </p:cNvSpPr>
          <p:nvPr/>
        </p:nvSpPr>
        <p:spPr bwMode="auto">
          <a:xfrm>
            <a:off x="685800" y="4648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Triangle-&gt;TAM</a:t>
            </a:r>
          </a:p>
        </p:txBody>
      </p:sp>
      <p:sp>
        <p:nvSpPr>
          <p:cNvPr id="49158" name="Text Box 7">
            <a:extLst>
              <a:ext uri="{FF2B5EF4-FFF2-40B4-BE49-F238E27FC236}">
                <a16:creationId xmlns:a16="http://schemas.microsoft.com/office/drawing/2014/main" id="{77D6391F-37F7-42F5-B337-70F26522FA96}"/>
              </a:ext>
            </a:extLst>
          </p:cNvPr>
          <p:cNvSpPr txBox="1">
            <a:spLocks noChangeArrowheads="1"/>
          </p:cNvSpPr>
          <p:nvPr/>
        </p:nvSpPr>
        <p:spPr bwMode="auto">
          <a:xfrm>
            <a:off x="1219200" y="5105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sp>
        <p:nvSpPr>
          <p:cNvPr id="49159" name="Rectangle 8">
            <a:extLst>
              <a:ext uri="{FF2B5EF4-FFF2-40B4-BE49-F238E27FC236}">
                <a16:creationId xmlns:a16="http://schemas.microsoft.com/office/drawing/2014/main" id="{5211A758-29C3-4AC0-8889-60753C9C9E49}"/>
              </a:ext>
            </a:extLst>
          </p:cNvPr>
          <p:cNvSpPr>
            <a:spLocks noChangeArrowheads="1"/>
          </p:cNvSpPr>
          <p:nvPr/>
        </p:nvSpPr>
        <p:spPr bwMode="auto">
          <a:xfrm>
            <a:off x="3886200" y="4648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TAM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49160" name="Group 9">
            <a:extLst>
              <a:ext uri="{FF2B5EF4-FFF2-40B4-BE49-F238E27FC236}">
                <a16:creationId xmlns:a16="http://schemas.microsoft.com/office/drawing/2014/main" id="{6300BD95-0002-4F6E-BD67-0A353483B494}"/>
              </a:ext>
            </a:extLst>
          </p:cNvPr>
          <p:cNvGrpSpPr>
            <a:grpSpLocks/>
          </p:cNvGrpSpPr>
          <p:nvPr/>
        </p:nvGrpSpPr>
        <p:grpSpPr bwMode="auto">
          <a:xfrm>
            <a:off x="5791200" y="4648200"/>
            <a:ext cx="1752600" cy="914400"/>
            <a:chOff x="624" y="3312"/>
            <a:chExt cx="1104" cy="576"/>
          </a:xfrm>
        </p:grpSpPr>
        <p:sp>
          <p:nvSpPr>
            <p:cNvPr id="49161" name="Freeform 10">
              <a:extLst>
                <a:ext uri="{FF2B5EF4-FFF2-40B4-BE49-F238E27FC236}">
                  <a16:creationId xmlns:a16="http://schemas.microsoft.com/office/drawing/2014/main" id="{FF2E3425-C441-4737-9971-D28A73C9D28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2" name="Text Box 11">
              <a:extLst>
                <a:ext uri="{FF2B5EF4-FFF2-40B4-BE49-F238E27FC236}">
                  <a16:creationId xmlns:a16="http://schemas.microsoft.com/office/drawing/2014/main" id="{39CFC798-115A-454C-9623-DD7277FAC14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TAM-&gt;TAL</a:t>
              </a:r>
            </a:p>
          </p:txBody>
        </p:sp>
        <p:sp>
          <p:nvSpPr>
            <p:cNvPr id="49163" name="Text Box 12">
              <a:extLst>
                <a:ext uri="{FF2B5EF4-FFF2-40B4-BE49-F238E27FC236}">
                  <a16:creationId xmlns:a16="http://schemas.microsoft.com/office/drawing/2014/main" id="{3EEBDB27-9976-4E59-A27A-5D333031E518}"/>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0150059-6516-44F9-BEDE-A5D2E1D8BFC2}"/>
              </a:ext>
            </a:extLst>
          </p:cNvPr>
          <p:cNvSpPr>
            <a:spLocks noGrp="1" noChangeArrowheads="1"/>
          </p:cNvSpPr>
          <p:nvPr>
            <p:ph type="title"/>
          </p:nvPr>
        </p:nvSpPr>
        <p:spPr/>
        <p:txBody>
          <a:bodyPr/>
          <a:lstStyle/>
          <a:p>
            <a:pPr eaLnBrk="1" hangingPunct="1"/>
            <a:r>
              <a:rPr lang="en-GB" altLang="en-US"/>
              <a:t>Conclusion</a:t>
            </a:r>
          </a:p>
        </p:txBody>
      </p:sp>
      <p:sp>
        <p:nvSpPr>
          <p:cNvPr id="50179" name="Rectangle 3">
            <a:extLst>
              <a:ext uri="{FF2B5EF4-FFF2-40B4-BE49-F238E27FC236}">
                <a16:creationId xmlns:a16="http://schemas.microsoft.com/office/drawing/2014/main" id="{BC904AB6-6E30-40A0-86BB-7C567716440E}"/>
              </a:ext>
            </a:extLst>
          </p:cNvPr>
          <p:cNvSpPr>
            <a:spLocks noGrp="1" noChangeArrowheads="1"/>
          </p:cNvSpPr>
          <p:nvPr>
            <p:ph type="body" idx="1"/>
          </p:nvPr>
        </p:nvSpPr>
        <p:spPr>
          <a:xfrm>
            <a:off x="685800" y="1143000"/>
            <a:ext cx="7772400" cy="4724400"/>
          </a:xfrm>
        </p:spPr>
        <p:txBody>
          <a:bodyPr/>
          <a:lstStyle/>
          <a:p>
            <a:pPr marL="533400" indent="-533400" eaLnBrk="1" hangingPunct="1"/>
            <a:r>
              <a:rPr lang="en-GB" altLang="en-US" sz="2400"/>
              <a:t>To write a good compiler you may be writing several simpler ones first</a:t>
            </a:r>
          </a:p>
          <a:p>
            <a:pPr marL="533400" indent="-533400" eaLnBrk="1" hangingPunct="1"/>
            <a:r>
              <a:rPr lang="en-GB" altLang="en-US" sz="2400"/>
              <a:t>You have to think about the source language, the target language and the implementation language.</a:t>
            </a:r>
          </a:p>
          <a:p>
            <a:pPr marL="533400" indent="-533400" eaLnBrk="1" hangingPunct="1"/>
            <a:r>
              <a:rPr lang="en-GB" altLang="en-US" sz="2400"/>
              <a:t>Strategies for implementing a compiler</a:t>
            </a:r>
          </a:p>
          <a:p>
            <a:pPr marL="914400" lvl="1" indent="-457200" eaLnBrk="1" hangingPunct="1">
              <a:buFont typeface="Wingdings" panose="05000000000000000000" pitchFamily="2" charset="2"/>
              <a:buAutoNum type="arabicPeriod"/>
            </a:pPr>
            <a:r>
              <a:rPr lang="en-US" altLang="en-US" sz="2400"/>
              <a:t>Write it in machine code</a:t>
            </a:r>
          </a:p>
          <a:p>
            <a:pPr marL="914400" lvl="1" indent="-457200" eaLnBrk="1" hangingPunct="1">
              <a:buFont typeface="Wingdings" panose="05000000000000000000" pitchFamily="2" charset="2"/>
              <a:buAutoNum type="arabicPeriod"/>
            </a:pPr>
            <a:r>
              <a:rPr lang="en-US" altLang="en-US" sz="2400"/>
              <a:t>Write it in a lower level language and compile it using an existing compiler</a:t>
            </a:r>
          </a:p>
          <a:p>
            <a:pPr marL="914400" lvl="1" indent="-457200" eaLnBrk="1" hangingPunct="1">
              <a:buFont typeface="Wingdings" panose="05000000000000000000" pitchFamily="2" charset="2"/>
              <a:buAutoNum type="arabicPeriod"/>
            </a:pPr>
            <a:r>
              <a:rPr lang="en-US" altLang="en-US" sz="2400"/>
              <a:t>Write it in the same language that it compiles and bootstrap</a:t>
            </a:r>
            <a:endParaRPr lang="en-GB" altLang="en-US" sz="2400"/>
          </a:p>
          <a:p>
            <a:pPr marL="533400" indent="-533400" eaLnBrk="1" hangingPunct="1"/>
            <a:r>
              <a:rPr lang="en-GB" altLang="en-US" sz="2400"/>
              <a:t>The work of a compiler writer is never finished, there is always version 1.x and version 2.0 and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DB6C5F3-C6AB-443D-AC60-9C80BA421834}"/>
              </a:ext>
            </a:extLst>
          </p:cNvPr>
          <p:cNvSpPr>
            <a:spLocks noGrp="1" noChangeArrowheads="1"/>
          </p:cNvSpPr>
          <p:nvPr>
            <p:ph type="title"/>
          </p:nvPr>
        </p:nvSpPr>
        <p:spPr>
          <a:xfrm>
            <a:off x="762000" y="207963"/>
            <a:ext cx="7772400" cy="614362"/>
          </a:xfrm>
        </p:spPr>
        <p:txBody>
          <a:bodyPr/>
          <a:lstStyle/>
          <a:p>
            <a:pPr eaLnBrk="1" hangingPunct="1"/>
            <a:r>
              <a:rPr lang="en-US" altLang="en-US" sz="4000"/>
              <a:t>Terminology</a:t>
            </a:r>
          </a:p>
        </p:txBody>
      </p:sp>
      <p:sp>
        <p:nvSpPr>
          <p:cNvPr id="7171" name="Text Box 3">
            <a:extLst>
              <a:ext uri="{FF2B5EF4-FFF2-40B4-BE49-F238E27FC236}">
                <a16:creationId xmlns:a16="http://schemas.microsoft.com/office/drawing/2014/main" id="{4CD648D5-9DF4-41FA-99FE-1B5AAA7AD40C}"/>
              </a:ext>
            </a:extLst>
          </p:cNvPr>
          <p:cNvSpPr txBox="1">
            <a:spLocks noChangeArrowheads="1"/>
          </p:cNvSpPr>
          <p:nvPr/>
        </p:nvSpPr>
        <p:spPr bwMode="auto">
          <a:xfrm>
            <a:off x="3657600" y="1981200"/>
            <a:ext cx="1435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a:t>
            </a:r>
            <a:endParaRPr lang="en-US" altLang="en-US" b="1">
              <a:latin typeface="Times" panose="02020603050405020304" pitchFamily="18" charset="0"/>
            </a:endParaRPr>
          </a:p>
        </p:txBody>
      </p:sp>
      <p:sp>
        <p:nvSpPr>
          <p:cNvPr id="7172" name="Text Box 4">
            <a:extLst>
              <a:ext uri="{FF2B5EF4-FFF2-40B4-BE49-F238E27FC236}">
                <a16:creationId xmlns:a16="http://schemas.microsoft.com/office/drawing/2014/main" id="{C5808A6B-D63A-4FA1-B37B-ACCDEC6C5CEA}"/>
              </a:ext>
            </a:extLst>
          </p:cNvPr>
          <p:cNvSpPr txBox="1">
            <a:spLocks noChangeArrowheads="1"/>
          </p:cNvSpPr>
          <p:nvPr/>
        </p:nvSpPr>
        <p:spPr bwMode="auto">
          <a:xfrm>
            <a:off x="1371600" y="19812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input</a:t>
            </a:r>
            <a:endParaRPr lang="en-US" altLang="en-US" b="1">
              <a:latin typeface="Times" panose="02020603050405020304" pitchFamily="18" charset="0"/>
            </a:endParaRPr>
          </a:p>
        </p:txBody>
      </p:sp>
      <p:sp>
        <p:nvSpPr>
          <p:cNvPr id="7173" name="Line 5">
            <a:extLst>
              <a:ext uri="{FF2B5EF4-FFF2-40B4-BE49-F238E27FC236}">
                <a16:creationId xmlns:a16="http://schemas.microsoft.com/office/drawing/2014/main" id="{E957785F-E24F-476E-9B15-54947791DE28}"/>
              </a:ext>
            </a:extLst>
          </p:cNvPr>
          <p:cNvSpPr>
            <a:spLocks noChangeShapeType="1"/>
          </p:cNvSpPr>
          <p:nvPr/>
        </p:nvSpPr>
        <p:spPr bwMode="auto">
          <a:xfrm>
            <a:off x="2286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Line 6">
            <a:extLst>
              <a:ext uri="{FF2B5EF4-FFF2-40B4-BE49-F238E27FC236}">
                <a16:creationId xmlns:a16="http://schemas.microsoft.com/office/drawing/2014/main" id="{F98CE566-4111-4F5A-9255-FB68830F8945}"/>
              </a:ext>
            </a:extLst>
          </p:cNvPr>
          <p:cNvSpPr>
            <a:spLocks noChangeShapeType="1"/>
          </p:cNvSpPr>
          <p:nvPr/>
        </p:nvSpPr>
        <p:spPr bwMode="auto">
          <a:xfrm>
            <a:off x="5334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a:extLst>
              <a:ext uri="{FF2B5EF4-FFF2-40B4-BE49-F238E27FC236}">
                <a16:creationId xmlns:a16="http://schemas.microsoft.com/office/drawing/2014/main" id="{3A0E7130-30AA-49C7-8C94-6C319619F7BE}"/>
              </a:ext>
            </a:extLst>
          </p:cNvPr>
          <p:cNvSpPr txBox="1">
            <a:spLocks noChangeArrowheads="1"/>
          </p:cNvSpPr>
          <p:nvPr/>
        </p:nvSpPr>
        <p:spPr bwMode="auto">
          <a:xfrm>
            <a:off x="6553200" y="19812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output</a:t>
            </a:r>
            <a:endParaRPr lang="en-US" altLang="en-US" b="1">
              <a:latin typeface="Times" panose="02020603050405020304" pitchFamily="18" charset="0"/>
            </a:endParaRPr>
          </a:p>
        </p:txBody>
      </p:sp>
      <p:sp>
        <p:nvSpPr>
          <p:cNvPr id="7176" name="Text Box 8">
            <a:extLst>
              <a:ext uri="{FF2B5EF4-FFF2-40B4-BE49-F238E27FC236}">
                <a16:creationId xmlns:a16="http://schemas.microsoft.com/office/drawing/2014/main" id="{8D87646B-64CC-4810-ADB9-E4E59CA51906}"/>
              </a:ext>
            </a:extLst>
          </p:cNvPr>
          <p:cNvSpPr txBox="1">
            <a:spLocks noChangeArrowheads="1"/>
          </p:cNvSpPr>
          <p:nvPr/>
        </p:nvSpPr>
        <p:spPr bwMode="auto">
          <a:xfrm>
            <a:off x="517525" y="2422525"/>
            <a:ext cx="214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chemeClr val="tx2"/>
                </a:solidFill>
                <a:latin typeface="Times" panose="02020603050405020304" pitchFamily="18" charset="0"/>
              </a:rPr>
              <a:t>source program</a:t>
            </a:r>
            <a:endParaRPr lang="en-US" altLang="en-US" i="1">
              <a:solidFill>
                <a:srgbClr val="008000"/>
              </a:solidFill>
              <a:latin typeface="Times" panose="02020603050405020304" pitchFamily="18" charset="0"/>
            </a:endParaRPr>
          </a:p>
        </p:txBody>
      </p:sp>
      <p:sp>
        <p:nvSpPr>
          <p:cNvPr id="7177" name="Text Box 9">
            <a:extLst>
              <a:ext uri="{FF2B5EF4-FFF2-40B4-BE49-F238E27FC236}">
                <a16:creationId xmlns:a16="http://schemas.microsoft.com/office/drawing/2014/main" id="{52708977-4ADB-4AAD-87E0-DA1AAAF8E74E}"/>
              </a:ext>
            </a:extLst>
          </p:cNvPr>
          <p:cNvSpPr txBox="1">
            <a:spLocks noChangeArrowheads="1"/>
          </p:cNvSpPr>
          <p:nvPr/>
        </p:nvSpPr>
        <p:spPr bwMode="auto">
          <a:xfrm>
            <a:off x="6248400" y="2438400"/>
            <a:ext cx="2071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object program</a:t>
            </a:r>
          </a:p>
        </p:txBody>
      </p:sp>
      <p:grpSp>
        <p:nvGrpSpPr>
          <p:cNvPr id="168970" name="Group 10">
            <a:extLst>
              <a:ext uri="{FF2B5EF4-FFF2-40B4-BE49-F238E27FC236}">
                <a16:creationId xmlns:a16="http://schemas.microsoft.com/office/drawing/2014/main" id="{EC02BD52-0BCB-4D09-AE4C-5B8297FF463A}"/>
              </a:ext>
            </a:extLst>
          </p:cNvPr>
          <p:cNvGrpSpPr>
            <a:grpSpLocks/>
          </p:cNvGrpSpPr>
          <p:nvPr/>
        </p:nvGrpSpPr>
        <p:grpSpPr bwMode="auto">
          <a:xfrm>
            <a:off x="452438" y="2819400"/>
            <a:ext cx="2435225" cy="1974850"/>
            <a:chOff x="285" y="1248"/>
            <a:chExt cx="1534" cy="1244"/>
          </a:xfrm>
        </p:grpSpPr>
        <p:sp>
          <p:nvSpPr>
            <p:cNvPr id="7187" name="Text Box 11">
              <a:extLst>
                <a:ext uri="{FF2B5EF4-FFF2-40B4-BE49-F238E27FC236}">
                  <a16:creationId xmlns:a16="http://schemas.microsoft.com/office/drawing/2014/main" id="{FD05D3BB-A5A8-4424-B958-284073D34727}"/>
                </a:ext>
              </a:extLst>
            </p:cNvPr>
            <p:cNvSpPr txBox="1">
              <a:spLocks noChangeArrowheads="1"/>
            </p:cNvSpPr>
            <p:nvPr/>
          </p:nvSpPr>
          <p:spPr bwMode="auto">
            <a:xfrm>
              <a:off x="285"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source language</a:t>
              </a:r>
              <a:endParaRPr lang="en-US" altLang="en-US">
                <a:latin typeface="Times" panose="02020603050405020304" pitchFamily="18" charset="0"/>
              </a:endParaRPr>
            </a:p>
          </p:txBody>
        </p:sp>
        <p:sp>
          <p:nvSpPr>
            <p:cNvPr id="7188" name="Line 12">
              <a:extLst>
                <a:ext uri="{FF2B5EF4-FFF2-40B4-BE49-F238E27FC236}">
                  <a16:creationId xmlns:a16="http://schemas.microsoft.com/office/drawing/2014/main" id="{7F867F36-79C6-4164-BABA-028D03E24FA1}"/>
                </a:ext>
              </a:extLst>
            </p:cNvPr>
            <p:cNvSpPr>
              <a:spLocks noChangeShapeType="1"/>
            </p:cNvSpPr>
            <p:nvPr/>
          </p:nvSpPr>
          <p:spPr bwMode="auto">
            <a:xfrm>
              <a:off x="1056"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3" name="Group 13">
            <a:extLst>
              <a:ext uri="{FF2B5EF4-FFF2-40B4-BE49-F238E27FC236}">
                <a16:creationId xmlns:a16="http://schemas.microsoft.com/office/drawing/2014/main" id="{E8EE7D42-02B7-495E-99CF-7F2D3C8140F3}"/>
              </a:ext>
            </a:extLst>
          </p:cNvPr>
          <p:cNvGrpSpPr>
            <a:grpSpLocks/>
          </p:cNvGrpSpPr>
          <p:nvPr/>
        </p:nvGrpSpPr>
        <p:grpSpPr bwMode="auto">
          <a:xfrm>
            <a:off x="2919413" y="2438400"/>
            <a:ext cx="3297237" cy="3438525"/>
            <a:chOff x="1839" y="1008"/>
            <a:chExt cx="2077" cy="2166"/>
          </a:xfrm>
        </p:grpSpPr>
        <p:sp>
          <p:nvSpPr>
            <p:cNvPr id="7185" name="Text Box 14">
              <a:extLst>
                <a:ext uri="{FF2B5EF4-FFF2-40B4-BE49-F238E27FC236}">
                  <a16:creationId xmlns:a16="http://schemas.microsoft.com/office/drawing/2014/main" id="{C8C1B2CC-60C0-4D5A-B549-175DD517FE96}"/>
                </a:ext>
              </a:extLst>
            </p:cNvPr>
            <p:cNvSpPr txBox="1">
              <a:spLocks noChangeArrowheads="1"/>
            </p:cNvSpPr>
            <p:nvPr/>
          </p:nvSpPr>
          <p:spPr bwMode="auto">
            <a:xfrm>
              <a:off x="1839" y="2650"/>
              <a:ext cx="2077"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implementation language</a:t>
              </a:r>
              <a:endParaRPr lang="en-US" altLang="en-US">
                <a:latin typeface="Times" panose="02020603050405020304" pitchFamily="18" charset="0"/>
              </a:endParaRPr>
            </a:p>
          </p:txBody>
        </p:sp>
        <p:sp>
          <p:nvSpPr>
            <p:cNvPr id="7186" name="Line 15">
              <a:extLst>
                <a:ext uri="{FF2B5EF4-FFF2-40B4-BE49-F238E27FC236}">
                  <a16:creationId xmlns:a16="http://schemas.microsoft.com/office/drawing/2014/main" id="{A87A5FDB-3BF0-43CB-8D3B-BB093843D874}"/>
                </a:ext>
              </a:extLst>
            </p:cNvPr>
            <p:cNvSpPr>
              <a:spLocks noChangeShapeType="1"/>
            </p:cNvSpPr>
            <p:nvPr/>
          </p:nvSpPr>
          <p:spPr bwMode="auto">
            <a:xfrm>
              <a:off x="2784" y="1008"/>
              <a:ext cx="0" cy="163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6" name="Group 16">
            <a:extLst>
              <a:ext uri="{FF2B5EF4-FFF2-40B4-BE49-F238E27FC236}">
                <a16:creationId xmlns:a16="http://schemas.microsoft.com/office/drawing/2014/main" id="{CBB31628-A289-447D-9883-556E4998F98C}"/>
              </a:ext>
            </a:extLst>
          </p:cNvPr>
          <p:cNvGrpSpPr>
            <a:grpSpLocks/>
          </p:cNvGrpSpPr>
          <p:nvPr/>
        </p:nvGrpSpPr>
        <p:grpSpPr bwMode="auto">
          <a:xfrm>
            <a:off x="6091238" y="2819400"/>
            <a:ext cx="2435225" cy="1974850"/>
            <a:chOff x="3837" y="1248"/>
            <a:chExt cx="1534" cy="1244"/>
          </a:xfrm>
        </p:grpSpPr>
        <p:sp>
          <p:nvSpPr>
            <p:cNvPr id="7183" name="Text Box 17">
              <a:extLst>
                <a:ext uri="{FF2B5EF4-FFF2-40B4-BE49-F238E27FC236}">
                  <a16:creationId xmlns:a16="http://schemas.microsoft.com/office/drawing/2014/main" id="{B225D2F8-ED38-454C-92F5-B3624915E09B}"/>
                </a:ext>
              </a:extLst>
            </p:cNvPr>
            <p:cNvSpPr txBox="1">
              <a:spLocks noChangeArrowheads="1"/>
            </p:cNvSpPr>
            <p:nvPr/>
          </p:nvSpPr>
          <p:spPr bwMode="auto">
            <a:xfrm>
              <a:off x="3837"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target language</a:t>
              </a:r>
              <a:endParaRPr lang="en-US" altLang="en-US">
                <a:latin typeface="Times" panose="02020603050405020304" pitchFamily="18" charset="0"/>
              </a:endParaRPr>
            </a:p>
          </p:txBody>
        </p:sp>
        <p:sp>
          <p:nvSpPr>
            <p:cNvPr id="7184" name="Line 18">
              <a:extLst>
                <a:ext uri="{FF2B5EF4-FFF2-40B4-BE49-F238E27FC236}">
                  <a16:creationId xmlns:a16="http://schemas.microsoft.com/office/drawing/2014/main" id="{6F020F7F-53C3-469B-AD43-E281DE411C47}"/>
                </a:ext>
              </a:extLst>
            </p:cNvPr>
            <p:cNvSpPr>
              <a:spLocks noChangeShapeType="1"/>
            </p:cNvSpPr>
            <p:nvPr/>
          </p:nvSpPr>
          <p:spPr bwMode="auto">
            <a:xfrm>
              <a:off x="4608"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81" name="Text Box 19">
            <a:extLst>
              <a:ext uri="{FF2B5EF4-FFF2-40B4-BE49-F238E27FC236}">
                <a16:creationId xmlns:a16="http://schemas.microsoft.com/office/drawing/2014/main" id="{7535A9D9-C78E-45CE-96D9-F893ED682485}"/>
              </a:ext>
            </a:extLst>
          </p:cNvPr>
          <p:cNvSpPr txBox="1">
            <a:spLocks noChangeArrowheads="1"/>
          </p:cNvSpPr>
          <p:nvPr/>
        </p:nvSpPr>
        <p:spPr bwMode="auto">
          <a:xfrm>
            <a:off x="533400" y="1219200"/>
            <a:ext cx="775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programming languages play a role in this picture? </a:t>
            </a:r>
            <a:endParaRPr lang="en-US" altLang="en-US" b="1">
              <a:latin typeface="Times" panose="02020603050405020304" pitchFamily="18" charset="0"/>
            </a:endParaRPr>
          </a:p>
        </p:txBody>
      </p:sp>
      <p:sp>
        <p:nvSpPr>
          <p:cNvPr id="168980" name="Text Box 20">
            <a:extLst>
              <a:ext uri="{FF2B5EF4-FFF2-40B4-BE49-F238E27FC236}">
                <a16:creationId xmlns:a16="http://schemas.microsoft.com/office/drawing/2014/main" id="{2F141F31-E225-4188-A489-D593A7258A7A}"/>
              </a:ext>
            </a:extLst>
          </p:cNvPr>
          <p:cNvSpPr txBox="1">
            <a:spLocks noChangeArrowheads="1"/>
          </p:cNvSpPr>
          <p:nvPr/>
        </p:nvSpPr>
        <p:spPr bwMode="auto">
          <a:xfrm>
            <a:off x="381000" y="5638800"/>
            <a:ext cx="2163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A: </a:t>
            </a:r>
            <a:r>
              <a:rPr lang="en-US" altLang="en-US">
                <a:latin typeface="Times" panose="02020603050405020304" pitchFamily="18" charset="0"/>
              </a:rPr>
              <a:t>All of them! </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8970"/>
                                        </p:tgtEl>
                                        <p:attrNameLst>
                                          <p:attrName>style.visibility</p:attrName>
                                        </p:attrNameLst>
                                      </p:cBhvr>
                                      <p:to>
                                        <p:strVal val="visible"/>
                                      </p:to>
                                    </p:set>
                                    <p:animEffect transition="in" filter="wipe(up)">
                                      <p:cBhvr>
                                        <p:cTn id="7" dur="500"/>
                                        <p:tgtEl>
                                          <p:spTgt spid="168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8976"/>
                                        </p:tgtEl>
                                        <p:attrNameLst>
                                          <p:attrName>style.visibility</p:attrName>
                                        </p:attrNameLst>
                                      </p:cBhvr>
                                      <p:to>
                                        <p:strVal val="visible"/>
                                      </p:to>
                                    </p:set>
                                    <p:animEffect transition="in" filter="wipe(up)">
                                      <p:cBhvr>
                                        <p:cTn id="12" dur="500"/>
                                        <p:tgtEl>
                                          <p:spTgt spid="1689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8973"/>
                                        </p:tgtEl>
                                        <p:attrNameLst>
                                          <p:attrName>style.visibility</p:attrName>
                                        </p:attrNameLst>
                                      </p:cBhvr>
                                      <p:to>
                                        <p:strVal val="visible"/>
                                      </p:to>
                                    </p:set>
                                    <p:animEffect transition="in" filter="wipe(up)">
                                      <p:cBhvr>
                                        <p:cTn id="17" dur="500"/>
                                        <p:tgtEl>
                                          <p:spTgt spid="1689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8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15AD40D-BA52-477C-A9A0-9C0F037A0237}"/>
              </a:ext>
            </a:extLst>
          </p:cNvPr>
          <p:cNvSpPr>
            <a:spLocks noGrp="1" noChangeArrowheads="1"/>
          </p:cNvSpPr>
          <p:nvPr>
            <p:ph type="title"/>
          </p:nvPr>
        </p:nvSpPr>
        <p:spPr>
          <a:xfrm>
            <a:off x="685800" y="0"/>
            <a:ext cx="7772400" cy="914400"/>
          </a:xfrm>
        </p:spPr>
        <p:txBody>
          <a:bodyPr/>
          <a:lstStyle/>
          <a:p>
            <a:pPr eaLnBrk="1" hangingPunct="1"/>
            <a:r>
              <a:rPr lang="en-US" altLang="en-US"/>
              <a:t>Tombstone Diagrams</a:t>
            </a:r>
          </a:p>
        </p:txBody>
      </p:sp>
      <p:sp>
        <p:nvSpPr>
          <p:cNvPr id="8195" name="Rectangle 3">
            <a:extLst>
              <a:ext uri="{FF2B5EF4-FFF2-40B4-BE49-F238E27FC236}">
                <a16:creationId xmlns:a16="http://schemas.microsoft.com/office/drawing/2014/main" id="{12A545BD-ACF9-4BED-9F39-EDC25F2C3AE3}"/>
              </a:ext>
            </a:extLst>
          </p:cNvPr>
          <p:cNvSpPr>
            <a:spLocks noGrp="1" noChangeArrowheads="1"/>
          </p:cNvSpPr>
          <p:nvPr>
            <p:ph type="body" idx="1"/>
          </p:nvPr>
        </p:nvSpPr>
        <p:spPr>
          <a:xfrm>
            <a:off x="381000" y="685800"/>
            <a:ext cx="8763000" cy="2667000"/>
          </a:xfrm>
          <a:noFill/>
        </p:spPr>
        <p:txBody>
          <a:bodyPr/>
          <a:lstStyle/>
          <a:p>
            <a:pPr eaLnBrk="1" hangingPunct="1">
              <a:lnSpc>
                <a:spcPct val="80000"/>
              </a:lnSpc>
              <a:buFontTx/>
              <a:buNone/>
            </a:pPr>
            <a:r>
              <a:rPr lang="en-US" altLang="en-US" sz="2400"/>
              <a:t>	     What are they?</a:t>
            </a:r>
          </a:p>
          <a:p>
            <a:pPr eaLnBrk="1" hangingPunct="1">
              <a:lnSpc>
                <a:spcPct val="80000"/>
              </a:lnSpc>
            </a:pPr>
            <a:r>
              <a:rPr lang="en-US" altLang="en-US" sz="2400"/>
              <a:t>diagrams consisting out of a set of “puzzle pieces” we can use to reason about language processors and programs</a:t>
            </a:r>
          </a:p>
          <a:p>
            <a:pPr eaLnBrk="1" hangingPunct="1">
              <a:lnSpc>
                <a:spcPct val="80000"/>
              </a:lnSpc>
            </a:pPr>
            <a:r>
              <a:rPr lang="en-US" altLang="en-US" sz="2400"/>
              <a:t>different kinds of pieces</a:t>
            </a:r>
          </a:p>
          <a:p>
            <a:pPr lvl="1" eaLnBrk="1" hangingPunct="1">
              <a:lnSpc>
                <a:spcPct val="80000"/>
              </a:lnSpc>
            </a:pPr>
            <a:r>
              <a:rPr lang="en-US" altLang="en-US" sz="2400"/>
              <a:t>the base of the piece always contains the implementation language</a:t>
            </a:r>
          </a:p>
          <a:p>
            <a:pPr eaLnBrk="1" hangingPunct="1">
              <a:lnSpc>
                <a:spcPct val="80000"/>
              </a:lnSpc>
            </a:pPr>
            <a:r>
              <a:rPr lang="en-US" altLang="en-US" sz="2400"/>
              <a:t>combination rules (not all diagrams are “well formed”)</a:t>
            </a:r>
          </a:p>
        </p:txBody>
      </p:sp>
      <p:grpSp>
        <p:nvGrpSpPr>
          <p:cNvPr id="171012" name="Group 4">
            <a:extLst>
              <a:ext uri="{FF2B5EF4-FFF2-40B4-BE49-F238E27FC236}">
                <a16:creationId xmlns:a16="http://schemas.microsoft.com/office/drawing/2014/main" id="{A292BFF3-E5BD-4306-BEF5-975724DDA743}"/>
              </a:ext>
            </a:extLst>
          </p:cNvPr>
          <p:cNvGrpSpPr>
            <a:grpSpLocks/>
          </p:cNvGrpSpPr>
          <p:nvPr/>
        </p:nvGrpSpPr>
        <p:grpSpPr bwMode="auto">
          <a:xfrm>
            <a:off x="76200" y="5105400"/>
            <a:ext cx="4435475" cy="1219200"/>
            <a:chOff x="48" y="3216"/>
            <a:chExt cx="2794" cy="768"/>
          </a:xfrm>
        </p:grpSpPr>
        <p:sp>
          <p:nvSpPr>
            <p:cNvPr id="8215" name="AutoShape 5">
              <a:extLst>
                <a:ext uri="{FF2B5EF4-FFF2-40B4-BE49-F238E27FC236}">
                  <a16:creationId xmlns:a16="http://schemas.microsoft.com/office/drawing/2014/main" id="{802E24E0-19FF-420D-9856-9E910950E1D1}"/>
                </a:ext>
              </a:extLst>
            </p:cNvPr>
            <p:cNvSpPr>
              <a:spLocks noChangeArrowheads="1"/>
            </p:cNvSpPr>
            <p:nvPr/>
          </p:nvSpPr>
          <p:spPr bwMode="auto">
            <a:xfrm>
              <a:off x="1056" y="355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sp>
          <p:nvSpPr>
            <p:cNvPr id="8216" name="Text Box 6">
              <a:extLst>
                <a:ext uri="{FF2B5EF4-FFF2-40B4-BE49-F238E27FC236}">
                  <a16:creationId xmlns:a16="http://schemas.microsoft.com/office/drawing/2014/main" id="{6525C667-3789-4BF9-9FB5-CC4C0CB446B2}"/>
                </a:ext>
              </a:extLst>
            </p:cNvPr>
            <p:cNvSpPr txBox="1">
              <a:spLocks noChangeArrowheads="1"/>
            </p:cNvSpPr>
            <p:nvPr/>
          </p:nvSpPr>
          <p:spPr bwMode="auto">
            <a:xfrm>
              <a:off x="48" y="3216"/>
              <a:ext cx="27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Machine implemented in hardware</a:t>
              </a:r>
            </a:p>
          </p:txBody>
        </p:sp>
      </p:grpSp>
      <p:grpSp>
        <p:nvGrpSpPr>
          <p:cNvPr id="171015" name="Group 7">
            <a:extLst>
              <a:ext uri="{FF2B5EF4-FFF2-40B4-BE49-F238E27FC236}">
                <a16:creationId xmlns:a16="http://schemas.microsoft.com/office/drawing/2014/main" id="{8B20DF5A-CB7A-4733-9C77-43B92D09052E}"/>
              </a:ext>
            </a:extLst>
          </p:cNvPr>
          <p:cNvGrpSpPr>
            <a:grpSpLocks/>
          </p:cNvGrpSpPr>
          <p:nvPr/>
        </p:nvGrpSpPr>
        <p:grpSpPr bwMode="auto">
          <a:xfrm>
            <a:off x="4800600" y="3276600"/>
            <a:ext cx="3673475" cy="1447800"/>
            <a:chOff x="3024" y="2064"/>
            <a:chExt cx="2314" cy="912"/>
          </a:xfrm>
        </p:grpSpPr>
        <p:grpSp>
          <p:nvGrpSpPr>
            <p:cNvPr id="8210" name="Group 8">
              <a:extLst>
                <a:ext uri="{FF2B5EF4-FFF2-40B4-BE49-F238E27FC236}">
                  <a16:creationId xmlns:a16="http://schemas.microsoft.com/office/drawing/2014/main" id="{66214C4F-414A-4EA4-94A4-98C67152EC6B}"/>
                </a:ext>
              </a:extLst>
            </p:cNvPr>
            <p:cNvGrpSpPr>
              <a:grpSpLocks/>
            </p:cNvGrpSpPr>
            <p:nvPr/>
          </p:nvGrpSpPr>
          <p:grpSpPr bwMode="auto">
            <a:xfrm>
              <a:off x="3648" y="2400"/>
              <a:ext cx="1018" cy="576"/>
              <a:chOff x="3648" y="2400"/>
              <a:chExt cx="1018" cy="576"/>
            </a:xfrm>
          </p:grpSpPr>
          <p:sp>
            <p:nvSpPr>
              <p:cNvPr id="8212" name="Freeform 9">
                <a:extLst>
                  <a:ext uri="{FF2B5EF4-FFF2-40B4-BE49-F238E27FC236}">
                    <a16:creationId xmlns:a16="http://schemas.microsoft.com/office/drawing/2014/main" id="{34610355-1281-4AA6-8590-772855308B23}"/>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3" name="Text Box 10">
                <a:extLst>
                  <a:ext uri="{FF2B5EF4-FFF2-40B4-BE49-F238E27FC236}">
                    <a16:creationId xmlns:a16="http://schemas.microsoft.com/office/drawing/2014/main" id="{DC7243EF-C93B-4982-B4DC-F05F0B188146}"/>
                  </a:ext>
                </a:extLst>
              </p:cNvPr>
              <p:cNvSpPr txBox="1">
                <a:spLocks noChangeArrowheads="1"/>
              </p:cNvSpPr>
              <p:nvPr/>
            </p:nvSpPr>
            <p:spPr bwMode="auto">
              <a:xfrm>
                <a:off x="3648" y="2400"/>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S -&gt; T</a:t>
                </a:r>
              </a:p>
            </p:txBody>
          </p:sp>
          <p:sp>
            <p:nvSpPr>
              <p:cNvPr id="8214" name="Text Box 11">
                <a:extLst>
                  <a:ext uri="{FF2B5EF4-FFF2-40B4-BE49-F238E27FC236}">
                    <a16:creationId xmlns:a16="http://schemas.microsoft.com/office/drawing/2014/main" id="{8721EFFA-77EA-45DE-A840-D6626C9257AC}"/>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grpSp>
        <p:sp>
          <p:nvSpPr>
            <p:cNvPr id="8211" name="Text Box 12">
              <a:extLst>
                <a:ext uri="{FF2B5EF4-FFF2-40B4-BE49-F238E27FC236}">
                  <a16:creationId xmlns:a16="http://schemas.microsoft.com/office/drawing/2014/main" id="{A2A5FE04-7358-465B-B18C-FD38E94E762A}"/>
                </a:ext>
              </a:extLst>
            </p:cNvPr>
            <p:cNvSpPr txBox="1">
              <a:spLocks noChangeArrowheads="1"/>
            </p:cNvSpPr>
            <p:nvPr/>
          </p:nvSpPr>
          <p:spPr bwMode="auto">
            <a:xfrm>
              <a:off x="3024" y="2064"/>
              <a:ext cx="231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 implemented in L</a:t>
              </a:r>
            </a:p>
          </p:txBody>
        </p:sp>
      </p:grpSp>
      <p:grpSp>
        <p:nvGrpSpPr>
          <p:cNvPr id="171021" name="Group 13">
            <a:extLst>
              <a:ext uri="{FF2B5EF4-FFF2-40B4-BE49-F238E27FC236}">
                <a16:creationId xmlns:a16="http://schemas.microsoft.com/office/drawing/2014/main" id="{1E20CBCC-E2C9-441F-AE69-E9D758E95B01}"/>
              </a:ext>
            </a:extLst>
          </p:cNvPr>
          <p:cNvGrpSpPr>
            <a:grpSpLocks/>
          </p:cNvGrpSpPr>
          <p:nvPr/>
        </p:nvGrpSpPr>
        <p:grpSpPr bwMode="auto">
          <a:xfrm>
            <a:off x="4894263" y="5105400"/>
            <a:ext cx="3302000" cy="1222375"/>
            <a:chOff x="3083" y="3216"/>
            <a:chExt cx="2080" cy="770"/>
          </a:xfrm>
        </p:grpSpPr>
        <p:sp>
          <p:nvSpPr>
            <p:cNvPr id="8208" name="Rectangle 14">
              <a:extLst>
                <a:ext uri="{FF2B5EF4-FFF2-40B4-BE49-F238E27FC236}">
                  <a16:creationId xmlns:a16="http://schemas.microsoft.com/office/drawing/2014/main" id="{614DA85E-2103-4871-A5F7-26225C0FF049}"/>
                </a:ext>
              </a:extLst>
            </p:cNvPr>
            <p:cNvSpPr>
              <a:spLocks noChangeArrowheads="1"/>
            </p:cNvSpPr>
            <p:nvPr/>
          </p:nvSpPr>
          <p:spPr bwMode="auto">
            <a:xfrm>
              <a:off x="3877" y="355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a:p>
              <a:pPr algn="ctr"/>
              <a:r>
                <a:rPr lang="en-US" altLang="en-US">
                  <a:latin typeface="Times" panose="02020603050405020304" pitchFamily="18" charset="0"/>
                </a:rPr>
                <a:t>L</a:t>
              </a:r>
            </a:p>
          </p:txBody>
        </p:sp>
        <p:sp>
          <p:nvSpPr>
            <p:cNvPr id="8209" name="Text Box 15">
              <a:extLst>
                <a:ext uri="{FF2B5EF4-FFF2-40B4-BE49-F238E27FC236}">
                  <a16:creationId xmlns:a16="http://schemas.microsoft.com/office/drawing/2014/main" id="{920962D8-89B1-4E36-B1F5-C6ADE72F198A}"/>
                </a:ext>
              </a:extLst>
            </p:cNvPr>
            <p:cNvSpPr txBox="1">
              <a:spLocks noChangeArrowheads="1"/>
            </p:cNvSpPr>
            <p:nvPr/>
          </p:nvSpPr>
          <p:spPr bwMode="auto">
            <a:xfrm>
              <a:off x="3083" y="3216"/>
              <a:ext cx="2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Language interpreter in L</a:t>
              </a:r>
            </a:p>
          </p:txBody>
        </p:sp>
      </p:grpSp>
      <p:grpSp>
        <p:nvGrpSpPr>
          <p:cNvPr id="171024" name="Group 16">
            <a:extLst>
              <a:ext uri="{FF2B5EF4-FFF2-40B4-BE49-F238E27FC236}">
                <a16:creationId xmlns:a16="http://schemas.microsoft.com/office/drawing/2014/main" id="{51B39A23-F8D5-4CC3-BE09-2FC9D7ED0624}"/>
              </a:ext>
            </a:extLst>
          </p:cNvPr>
          <p:cNvGrpSpPr>
            <a:grpSpLocks/>
          </p:cNvGrpSpPr>
          <p:nvPr/>
        </p:nvGrpSpPr>
        <p:grpSpPr bwMode="auto">
          <a:xfrm>
            <a:off x="381000" y="3276600"/>
            <a:ext cx="3717925" cy="1373188"/>
            <a:chOff x="240" y="2064"/>
            <a:chExt cx="2342" cy="865"/>
          </a:xfrm>
        </p:grpSpPr>
        <p:sp>
          <p:nvSpPr>
            <p:cNvPr id="8200" name="Text Box 17">
              <a:extLst>
                <a:ext uri="{FF2B5EF4-FFF2-40B4-BE49-F238E27FC236}">
                  <a16:creationId xmlns:a16="http://schemas.microsoft.com/office/drawing/2014/main" id="{CA89414B-9714-402C-A8B4-C8239FABA815}"/>
                </a:ext>
              </a:extLst>
            </p:cNvPr>
            <p:cNvSpPr txBox="1">
              <a:spLocks noChangeArrowheads="1"/>
            </p:cNvSpPr>
            <p:nvPr/>
          </p:nvSpPr>
          <p:spPr bwMode="auto">
            <a:xfrm>
              <a:off x="240" y="2064"/>
              <a:ext cx="23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Program P implemented in L</a:t>
              </a:r>
            </a:p>
          </p:txBody>
        </p:sp>
        <p:grpSp>
          <p:nvGrpSpPr>
            <p:cNvPr id="8201" name="Group 18">
              <a:extLst>
                <a:ext uri="{FF2B5EF4-FFF2-40B4-BE49-F238E27FC236}">
                  <a16:creationId xmlns:a16="http://schemas.microsoft.com/office/drawing/2014/main" id="{AB3FA11F-43A2-4556-8BA0-5DC089A3AD90}"/>
                </a:ext>
              </a:extLst>
            </p:cNvPr>
            <p:cNvGrpSpPr>
              <a:grpSpLocks/>
            </p:cNvGrpSpPr>
            <p:nvPr/>
          </p:nvGrpSpPr>
          <p:grpSpPr bwMode="auto">
            <a:xfrm>
              <a:off x="816" y="2400"/>
              <a:ext cx="1008" cy="529"/>
              <a:chOff x="864" y="3071"/>
              <a:chExt cx="1008" cy="529"/>
            </a:xfrm>
          </p:grpSpPr>
          <p:sp>
            <p:nvSpPr>
              <p:cNvPr id="8202" name="Line 19">
                <a:extLst>
                  <a:ext uri="{FF2B5EF4-FFF2-40B4-BE49-F238E27FC236}">
                    <a16:creationId xmlns:a16="http://schemas.microsoft.com/office/drawing/2014/main" id="{C90CD8A3-DB63-48AC-9FD0-C8A5CBF5A58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Arc 20">
                <a:extLst>
                  <a:ext uri="{FF2B5EF4-FFF2-40B4-BE49-F238E27FC236}">
                    <a16:creationId xmlns:a16="http://schemas.microsoft.com/office/drawing/2014/main" id="{35FD52FE-B44D-45DB-AF63-0B3FA6E915E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Arc 21">
                <a:extLst>
                  <a:ext uri="{FF2B5EF4-FFF2-40B4-BE49-F238E27FC236}">
                    <a16:creationId xmlns:a16="http://schemas.microsoft.com/office/drawing/2014/main" id="{AB1AE289-BFB7-4E42-BF66-80F44B84E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Freeform 22">
                <a:extLst>
                  <a:ext uri="{FF2B5EF4-FFF2-40B4-BE49-F238E27FC236}">
                    <a16:creationId xmlns:a16="http://schemas.microsoft.com/office/drawing/2014/main" id="{C4679B4C-56E5-4C08-B2E8-81D7F5C9E15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Text Box 23">
                <a:extLst>
                  <a:ext uri="{FF2B5EF4-FFF2-40B4-BE49-F238E27FC236}">
                    <a16:creationId xmlns:a16="http://schemas.microsoft.com/office/drawing/2014/main" id="{177238EA-E092-4BB8-BC7F-22DA4774E81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8207" name="Text Box 24">
                <a:extLst>
                  <a:ext uri="{FF2B5EF4-FFF2-40B4-BE49-F238E27FC236}">
                    <a16:creationId xmlns:a16="http://schemas.microsoft.com/office/drawing/2014/main" id="{50F9DFDF-AEA7-4035-A4A2-98EBFC4D531E}"/>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710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71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27EC9D-AD8B-4E35-87AF-3EFE4AFD19D0}"/>
              </a:ext>
            </a:extLst>
          </p:cNvPr>
          <p:cNvSpPr>
            <a:spLocks noGrp="1" noChangeArrowheads="1"/>
          </p:cNvSpPr>
          <p:nvPr>
            <p:ph type="title"/>
          </p:nvPr>
        </p:nvSpPr>
        <p:spPr>
          <a:xfrm>
            <a:off x="685800" y="152400"/>
            <a:ext cx="7772400" cy="1143000"/>
          </a:xfrm>
        </p:spPr>
        <p:txBody>
          <a:bodyPr/>
          <a:lstStyle/>
          <a:p>
            <a:pPr eaLnBrk="1" hangingPunct="1"/>
            <a:r>
              <a:rPr lang="en-US" altLang="en-US" sz="3600"/>
              <a:t>Tombstone diagrams: Combination rules</a:t>
            </a:r>
          </a:p>
        </p:txBody>
      </p:sp>
      <p:grpSp>
        <p:nvGrpSpPr>
          <p:cNvPr id="173059" name="Group 3">
            <a:extLst>
              <a:ext uri="{FF2B5EF4-FFF2-40B4-BE49-F238E27FC236}">
                <a16:creationId xmlns:a16="http://schemas.microsoft.com/office/drawing/2014/main" id="{9ECF2E23-2FD6-4E63-8D6B-E3461CE66D87}"/>
              </a:ext>
            </a:extLst>
          </p:cNvPr>
          <p:cNvGrpSpPr>
            <a:grpSpLocks/>
          </p:cNvGrpSpPr>
          <p:nvPr/>
        </p:nvGrpSpPr>
        <p:grpSpPr bwMode="auto">
          <a:xfrm>
            <a:off x="3505200" y="1446213"/>
            <a:ext cx="4191000" cy="1830387"/>
            <a:chOff x="2208" y="911"/>
            <a:chExt cx="2640" cy="1153"/>
          </a:xfrm>
        </p:grpSpPr>
        <p:grpSp>
          <p:nvGrpSpPr>
            <p:cNvPr id="9268" name="Group 4">
              <a:extLst>
                <a:ext uri="{FF2B5EF4-FFF2-40B4-BE49-F238E27FC236}">
                  <a16:creationId xmlns:a16="http://schemas.microsoft.com/office/drawing/2014/main" id="{389CD38B-D380-4BDF-8BCA-51D8315B4AFC}"/>
                </a:ext>
              </a:extLst>
            </p:cNvPr>
            <p:cNvGrpSpPr>
              <a:grpSpLocks/>
            </p:cNvGrpSpPr>
            <p:nvPr/>
          </p:nvGrpSpPr>
          <p:grpSpPr bwMode="auto">
            <a:xfrm>
              <a:off x="2208" y="911"/>
              <a:ext cx="1008" cy="529"/>
              <a:chOff x="864" y="3071"/>
              <a:chExt cx="1008" cy="529"/>
            </a:xfrm>
          </p:grpSpPr>
          <p:sp>
            <p:nvSpPr>
              <p:cNvPr id="9281" name="Line 5">
                <a:extLst>
                  <a:ext uri="{FF2B5EF4-FFF2-40B4-BE49-F238E27FC236}">
                    <a16:creationId xmlns:a16="http://schemas.microsoft.com/office/drawing/2014/main" id="{B824DA8A-756F-4D11-9588-3F5A4D49C46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2" name="Arc 6">
                <a:extLst>
                  <a:ext uri="{FF2B5EF4-FFF2-40B4-BE49-F238E27FC236}">
                    <a16:creationId xmlns:a16="http://schemas.microsoft.com/office/drawing/2014/main" id="{9A543325-CB09-4C83-A2ED-F9DF7570E64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Arc 7">
                <a:extLst>
                  <a:ext uri="{FF2B5EF4-FFF2-40B4-BE49-F238E27FC236}">
                    <a16:creationId xmlns:a16="http://schemas.microsoft.com/office/drawing/2014/main" id="{DFB963C9-68EC-4F46-AB55-1BA8D925206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Freeform 8">
                <a:extLst>
                  <a:ext uri="{FF2B5EF4-FFF2-40B4-BE49-F238E27FC236}">
                    <a16:creationId xmlns:a16="http://schemas.microsoft.com/office/drawing/2014/main" id="{0523A51D-F40F-41D9-9505-923E25B57A7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Text Box 9">
                <a:extLst>
                  <a:ext uri="{FF2B5EF4-FFF2-40B4-BE49-F238E27FC236}">
                    <a16:creationId xmlns:a16="http://schemas.microsoft.com/office/drawing/2014/main" id="{4680246D-4081-4B9F-9C18-E0E0E11804F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a:t>
                </a:r>
              </a:p>
            </p:txBody>
          </p:sp>
          <p:sp>
            <p:nvSpPr>
              <p:cNvPr id="9286" name="Text Box 10">
                <a:extLst>
                  <a:ext uri="{FF2B5EF4-FFF2-40B4-BE49-F238E27FC236}">
                    <a16:creationId xmlns:a16="http://schemas.microsoft.com/office/drawing/2014/main" id="{C635B28C-87FB-43D9-98AA-B2D6FEF7241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69" name="Group 11">
              <a:extLst>
                <a:ext uri="{FF2B5EF4-FFF2-40B4-BE49-F238E27FC236}">
                  <a16:creationId xmlns:a16="http://schemas.microsoft.com/office/drawing/2014/main" id="{1752DBE4-9EDB-4432-A58D-22BED0CA5B31}"/>
                </a:ext>
              </a:extLst>
            </p:cNvPr>
            <p:cNvGrpSpPr>
              <a:grpSpLocks/>
            </p:cNvGrpSpPr>
            <p:nvPr/>
          </p:nvGrpSpPr>
          <p:grpSpPr bwMode="auto">
            <a:xfrm>
              <a:off x="3840" y="911"/>
              <a:ext cx="1008" cy="529"/>
              <a:chOff x="1488" y="1776"/>
              <a:chExt cx="1008" cy="529"/>
            </a:xfrm>
          </p:grpSpPr>
          <p:sp>
            <p:nvSpPr>
              <p:cNvPr id="9275" name="Arc 12">
                <a:extLst>
                  <a:ext uri="{FF2B5EF4-FFF2-40B4-BE49-F238E27FC236}">
                    <a16:creationId xmlns:a16="http://schemas.microsoft.com/office/drawing/2014/main" id="{C1A4D4D6-59F7-4F35-A45B-FB11DFA59AE5}"/>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6" name="Arc 13">
                <a:extLst>
                  <a:ext uri="{FF2B5EF4-FFF2-40B4-BE49-F238E27FC236}">
                    <a16:creationId xmlns:a16="http://schemas.microsoft.com/office/drawing/2014/main" id="{03723EB5-E5D7-4D9C-B413-9AFE4A94AF74}"/>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7" name="Text Box 14">
                <a:extLst>
                  <a:ext uri="{FF2B5EF4-FFF2-40B4-BE49-F238E27FC236}">
                    <a16:creationId xmlns:a16="http://schemas.microsoft.com/office/drawing/2014/main" id="{51DAC93A-C018-45A5-BFDB-57F63398C88A}"/>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sp>
            <p:nvSpPr>
              <p:cNvPr id="9278" name="Freeform 15">
                <a:extLst>
                  <a:ext uri="{FF2B5EF4-FFF2-40B4-BE49-F238E27FC236}">
                    <a16:creationId xmlns:a16="http://schemas.microsoft.com/office/drawing/2014/main" id="{3EB67D88-BE24-4D5D-AC3D-380E6D7D5B2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9" name="Text Box 16">
                <a:extLst>
                  <a:ext uri="{FF2B5EF4-FFF2-40B4-BE49-F238E27FC236}">
                    <a16:creationId xmlns:a16="http://schemas.microsoft.com/office/drawing/2014/main" id="{D7C764FE-79D8-42F2-B0D3-A730966BBCE7}"/>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t>
                </a:r>
              </a:p>
            </p:txBody>
          </p:sp>
          <p:sp>
            <p:nvSpPr>
              <p:cNvPr id="9280" name="Line 17">
                <a:extLst>
                  <a:ext uri="{FF2B5EF4-FFF2-40B4-BE49-F238E27FC236}">
                    <a16:creationId xmlns:a16="http://schemas.microsoft.com/office/drawing/2014/main" id="{D2A0C4EC-329D-4259-B7FA-D771B65C8022}"/>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0" name="Group 18">
              <a:extLst>
                <a:ext uri="{FF2B5EF4-FFF2-40B4-BE49-F238E27FC236}">
                  <a16:creationId xmlns:a16="http://schemas.microsoft.com/office/drawing/2014/main" id="{24360B22-BD00-4F26-A9EF-ADA05D468A27}"/>
                </a:ext>
              </a:extLst>
            </p:cNvPr>
            <p:cNvGrpSpPr>
              <a:grpSpLocks/>
            </p:cNvGrpSpPr>
            <p:nvPr/>
          </p:nvGrpSpPr>
          <p:grpSpPr bwMode="auto">
            <a:xfrm>
              <a:off x="3024" y="1104"/>
              <a:ext cx="1008" cy="576"/>
              <a:chOff x="3658" y="2496"/>
              <a:chExt cx="1008" cy="576"/>
            </a:xfrm>
          </p:grpSpPr>
          <p:sp>
            <p:nvSpPr>
              <p:cNvPr id="9272" name="Freeform 19">
                <a:extLst>
                  <a:ext uri="{FF2B5EF4-FFF2-40B4-BE49-F238E27FC236}">
                    <a16:creationId xmlns:a16="http://schemas.microsoft.com/office/drawing/2014/main" id="{6736A17E-5556-4B8C-AA5C-D60B2E0703B4}"/>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3" name="Text Box 20">
                <a:extLst>
                  <a:ext uri="{FF2B5EF4-FFF2-40B4-BE49-F238E27FC236}">
                    <a16:creationId xmlns:a16="http://schemas.microsoft.com/office/drawing/2014/main" id="{474EF955-7FC1-476C-89E2-E2FDB1D85930}"/>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74" name="Text Box 21">
                <a:extLst>
                  <a:ext uri="{FF2B5EF4-FFF2-40B4-BE49-F238E27FC236}">
                    <a16:creationId xmlns:a16="http://schemas.microsoft.com/office/drawing/2014/main" id="{F082FF49-3659-4714-9F59-CC0B2B530933}"/>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sp>
          <p:nvSpPr>
            <p:cNvPr id="9271" name="AutoShape 22">
              <a:extLst>
                <a:ext uri="{FF2B5EF4-FFF2-40B4-BE49-F238E27FC236}">
                  <a16:creationId xmlns:a16="http://schemas.microsoft.com/office/drawing/2014/main" id="{3A2C0692-6944-4509-923A-BC0C34954622}"/>
                </a:ext>
              </a:extLst>
            </p:cNvPr>
            <p:cNvSpPr>
              <a:spLocks noChangeArrowheads="1"/>
            </p:cNvSpPr>
            <p:nvPr/>
          </p:nvSpPr>
          <p:spPr bwMode="auto">
            <a:xfrm>
              <a:off x="3216" y="163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grpSp>
        <p:nvGrpSpPr>
          <p:cNvPr id="173079" name="Group 23">
            <a:extLst>
              <a:ext uri="{FF2B5EF4-FFF2-40B4-BE49-F238E27FC236}">
                <a16:creationId xmlns:a16="http://schemas.microsoft.com/office/drawing/2014/main" id="{4C2C8092-AA60-4023-BF33-AAAEB9E42BA2}"/>
              </a:ext>
            </a:extLst>
          </p:cNvPr>
          <p:cNvGrpSpPr>
            <a:grpSpLocks/>
          </p:cNvGrpSpPr>
          <p:nvPr/>
        </p:nvGrpSpPr>
        <p:grpSpPr bwMode="auto">
          <a:xfrm>
            <a:off x="4191000" y="4113213"/>
            <a:ext cx="2895600" cy="1220787"/>
            <a:chOff x="2640" y="2591"/>
            <a:chExt cx="1824" cy="769"/>
          </a:xfrm>
        </p:grpSpPr>
        <p:grpSp>
          <p:nvGrpSpPr>
            <p:cNvPr id="9257" name="Group 24">
              <a:extLst>
                <a:ext uri="{FF2B5EF4-FFF2-40B4-BE49-F238E27FC236}">
                  <a16:creationId xmlns:a16="http://schemas.microsoft.com/office/drawing/2014/main" id="{531FBEB8-BEE9-4A4F-A46D-FFA0ECE9BF79}"/>
                </a:ext>
              </a:extLst>
            </p:cNvPr>
            <p:cNvGrpSpPr>
              <a:grpSpLocks/>
            </p:cNvGrpSpPr>
            <p:nvPr/>
          </p:nvGrpSpPr>
          <p:grpSpPr bwMode="auto">
            <a:xfrm>
              <a:off x="2640" y="2591"/>
              <a:ext cx="1008" cy="529"/>
              <a:chOff x="864" y="3071"/>
              <a:chExt cx="1008" cy="529"/>
            </a:xfrm>
          </p:grpSpPr>
          <p:sp>
            <p:nvSpPr>
              <p:cNvPr id="9262" name="Line 25">
                <a:extLst>
                  <a:ext uri="{FF2B5EF4-FFF2-40B4-BE49-F238E27FC236}">
                    <a16:creationId xmlns:a16="http://schemas.microsoft.com/office/drawing/2014/main" id="{4CC9B8C2-9A3E-4FB7-A87D-2C1E51D9CBCE}"/>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3" name="Arc 26">
                <a:extLst>
                  <a:ext uri="{FF2B5EF4-FFF2-40B4-BE49-F238E27FC236}">
                    <a16:creationId xmlns:a16="http://schemas.microsoft.com/office/drawing/2014/main" id="{E9CC70D4-E087-4C17-A269-88CE851661E7}"/>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4" name="Arc 27">
                <a:extLst>
                  <a:ext uri="{FF2B5EF4-FFF2-40B4-BE49-F238E27FC236}">
                    <a16:creationId xmlns:a16="http://schemas.microsoft.com/office/drawing/2014/main" id="{A56CDD3F-3562-4842-A136-F3ECA0CB803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5" name="Freeform 28">
                <a:extLst>
                  <a:ext uri="{FF2B5EF4-FFF2-40B4-BE49-F238E27FC236}">
                    <a16:creationId xmlns:a16="http://schemas.microsoft.com/office/drawing/2014/main" id="{5871703F-0A70-4AF0-B7AC-C762704B1A7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6" name="Text Box 29">
                <a:extLst>
                  <a:ext uri="{FF2B5EF4-FFF2-40B4-BE49-F238E27FC236}">
                    <a16:creationId xmlns:a16="http://schemas.microsoft.com/office/drawing/2014/main" id="{6676750B-5BD2-4F52-B7D0-C2993EB40D4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67" name="Text Box 30">
                <a:extLst>
                  <a:ext uri="{FF2B5EF4-FFF2-40B4-BE49-F238E27FC236}">
                    <a16:creationId xmlns:a16="http://schemas.microsoft.com/office/drawing/2014/main" id="{4F0842E3-F910-44C3-8D97-D839507472B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58" name="Group 31">
              <a:extLst>
                <a:ext uri="{FF2B5EF4-FFF2-40B4-BE49-F238E27FC236}">
                  <a16:creationId xmlns:a16="http://schemas.microsoft.com/office/drawing/2014/main" id="{FBEFE0D4-05AA-46D0-8B1C-ACB7A3ACC983}"/>
                </a:ext>
              </a:extLst>
            </p:cNvPr>
            <p:cNvGrpSpPr>
              <a:grpSpLocks/>
            </p:cNvGrpSpPr>
            <p:nvPr/>
          </p:nvGrpSpPr>
          <p:grpSpPr bwMode="auto">
            <a:xfrm>
              <a:off x="3456" y="2784"/>
              <a:ext cx="1008" cy="576"/>
              <a:chOff x="3658" y="2496"/>
              <a:chExt cx="1008" cy="576"/>
            </a:xfrm>
          </p:grpSpPr>
          <p:sp>
            <p:nvSpPr>
              <p:cNvPr id="9259" name="Freeform 32">
                <a:extLst>
                  <a:ext uri="{FF2B5EF4-FFF2-40B4-BE49-F238E27FC236}">
                    <a16:creationId xmlns:a16="http://schemas.microsoft.com/office/drawing/2014/main" id="{E9C740E9-91B5-41BC-A33E-1289751CA36C}"/>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0" name="Text Box 33">
                <a:extLst>
                  <a:ext uri="{FF2B5EF4-FFF2-40B4-BE49-F238E27FC236}">
                    <a16:creationId xmlns:a16="http://schemas.microsoft.com/office/drawing/2014/main" id="{8E2E9855-432E-4DC7-8E75-E8F85D90411D}"/>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61" name="Text Box 34">
                <a:extLst>
                  <a:ext uri="{FF2B5EF4-FFF2-40B4-BE49-F238E27FC236}">
                    <a16:creationId xmlns:a16="http://schemas.microsoft.com/office/drawing/2014/main" id="{A73D2EB3-CDD1-4271-860C-D36A9BE08B54}"/>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grpSp>
      <p:grpSp>
        <p:nvGrpSpPr>
          <p:cNvPr id="173091" name="Group 35">
            <a:extLst>
              <a:ext uri="{FF2B5EF4-FFF2-40B4-BE49-F238E27FC236}">
                <a16:creationId xmlns:a16="http://schemas.microsoft.com/office/drawing/2014/main" id="{EB7789AD-DA85-4326-B6ED-073AF01A0089}"/>
              </a:ext>
            </a:extLst>
          </p:cNvPr>
          <p:cNvGrpSpPr>
            <a:grpSpLocks/>
          </p:cNvGrpSpPr>
          <p:nvPr/>
        </p:nvGrpSpPr>
        <p:grpSpPr bwMode="auto">
          <a:xfrm>
            <a:off x="4038600" y="4343400"/>
            <a:ext cx="2209800" cy="1143000"/>
            <a:chOff x="2544" y="2736"/>
            <a:chExt cx="1392" cy="720"/>
          </a:xfrm>
        </p:grpSpPr>
        <p:sp>
          <p:nvSpPr>
            <p:cNvPr id="9255" name="Text Box 36">
              <a:extLst>
                <a:ext uri="{FF2B5EF4-FFF2-40B4-BE49-F238E27FC236}">
                  <a16:creationId xmlns:a16="http://schemas.microsoft.com/office/drawing/2014/main" id="{6F7EFD53-2979-4946-ABE6-F57A82077EC7}"/>
                </a:ext>
              </a:extLst>
            </p:cNvPr>
            <p:cNvSpPr txBox="1">
              <a:spLocks noChangeArrowheads="1"/>
            </p:cNvSpPr>
            <p:nvPr/>
          </p:nvSpPr>
          <p:spPr bwMode="auto">
            <a:xfrm>
              <a:off x="2544" y="3168"/>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56" name="Oval 37">
              <a:extLst>
                <a:ext uri="{FF2B5EF4-FFF2-40B4-BE49-F238E27FC236}">
                  <a16:creationId xmlns:a16="http://schemas.microsoft.com/office/drawing/2014/main" id="{072DC20C-CA92-494D-9ABE-9CE8BC80E315}"/>
                </a:ext>
              </a:extLst>
            </p:cNvPr>
            <p:cNvSpPr>
              <a:spLocks noChangeArrowheads="1"/>
            </p:cNvSpPr>
            <p:nvPr/>
          </p:nvSpPr>
          <p:spPr bwMode="auto">
            <a:xfrm>
              <a:off x="2976" y="2736"/>
              <a:ext cx="960" cy="38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4" name="Group 38">
            <a:extLst>
              <a:ext uri="{FF2B5EF4-FFF2-40B4-BE49-F238E27FC236}">
                <a16:creationId xmlns:a16="http://schemas.microsoft.com/office/drawing/2014/main" id="{049E07D5-D020-4009-B4FC-06ABC1D865D9}"/>
              </a:ext>
            </a:extLst>
          </p:cNvPr>
          <p:cNvGrpSpPr>
            <a:grpSpLocks/>
          </p:cNvGrpSpPr>
          <p:nvPr/>
        </p:nvGrpSpPr>
        <p:grpSpPr bwMode="auto">
          <a:xfrm>
            <a:off x="3810000" y="1676400"/>
            <a:ext cx="1676400" cy="1143000"/>
            <a:chOff x="2400" y="1008"/>
            <a:chExt cx="1056" cy="720"/>
          </a:xfrm>
        </p:grpSpPr>
        <p:sp>
          <p:nvSpPr>
            <p:cNvPr id="9253" name="Text Box 39">
              <a:extLst>
                <a:ext uri="{FF2B5EF4-FFF2-40B4-BE49-F238E27FC236}">
                  <a16:creationId xmlns:a16="http://schemas.microsoft.com/office/drawing/2014/main" id="{B980652F-A02C-4010-B90C-1F4CC7D6E22C}"/>
                </a:ext>
              </a:extLst>
            </p:cNvPr>
            <p:cNvSpPr txBox="1">
              <a:spLocks noChangeArrowheads="1"/>
            </p:cNvSpPr>
            <p:nvPr/>
          </p:nvSpPr>
          <p:spPr bwMode="auto">
            <a:xfrm>
              <a:off x="2400" y="144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4" name="Oval 40">
              <a:extLst>
                <a:ext uri="{FF2B5EF4-FFF2-40B4-BE49-F238E27FC236}">
                  <a16:creationId xmlns:a16="http://schemas.microsoft.com/office/drawing/2014/main" id="{CA7D58A7-9894-4191-8210-A075BDAAF60F}"/>
                </a:ext>
              </a:extLst>
            </p:cNvPr>
            <p:cNvSpPr>
              <a:spLocks noChangeArrowheads="1"/>
            </p:cNvSpPr>
            <p:nvPr/>
          </p:nvSpPr>
          <p:spPr bwMode="auto">
            <a:xfrm>
              <a:off x="2544"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7" name="Group 41">
            <a:extLst>
              <a:ext uri="{FF2B5EF4-FFF2-40B4-BE49-F238E27FC236}">
                <a16:creationId xmlns:a16="http://schemas.microsoft.com/office/drawing/2014/main" id="{436692C1-7F1F-4409-8DA3-7BB2E4C6F4AD}"/>
              </a:ext>
            </a:extLst>
          </p:cNvPr>
          <p:cNvGrpSpPr>
            <a:grpSpLocks/>
          </p:cNvGrpSpPr>
          <p:nvPr/>
        </p:nvGrpSpPr>
        <p:grpSpPr bwMode="auto">
          <a:xfrm>
            <a:off x="5334000" y="2209800"/>
            <a:ext cx="1444625" cy="990600"/>
            <a:chOff x="3360" y="1344"/>
            <a:chExt cx="910" cy="624"/>
          </a:xfrm>
        </p:grpSpPr>
        <p:sp>
          <p:nvSpPr>
            <p:cNvPr id="9251" name="Text Box 42">
              <a:extLst>
                <a:ext uri="{FF2B5EF4-FFF2-40B4-BE49-F238E27FC236}">
                  <a16:creationId xmlns:a16="http://schemas.microsoft.com/office/drawing/2014/main" id="{11132B6F-6CCF-46AB-8E78-CDD44671CF55}"/>
                </a:ext>
              </a:extLst>
            </p:cNvPr>
            <p:cNvSpPr txBox="1">
              <a:spLocks noChangeArrowheads="1"/>
            </p:cNvSpPr>
            <p:nvPr/>
          </p:nvSpPr>
          <p:spPr bwMode="auto">
            <a:xfrm>
              <a:off x="3792" y="163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2" name="Oval 43">
              <a:extLst>
                <a:ext uri="{FF2B5EF4-FFF2-40B4-BE49-F238E27FC236}">
                  <a16:creationId xmlns:a16="http://schemas.microsoft.com/office/drawing/2014/main" id="{14CFFA24-3050-4883-B2F0-9C61BC711CE6}"/>
                </a:ext>
              </a:extLst>
            </p:cNvPr>
            <p:cNvSpPr>
              <a:spLocks noChangeArrowheads="1"/>
            </p:cNvSpPr>
            <p:nvPr/>
          </p:nvSpPr>
          <p:spPr bwMode="auto">
            <a:xfrm>
              <a:off x="3360" y="1344"/>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0" name="Group 44">
            <a:extLst>
              <a:ext uri="{FF2B5EF4-FFF2-40B4-BE49-F238E27FC236}">
                <a16:creationId xmlns:a16="http://schemas.microsoft.com/office/drawing/2014/main" id="{565C93AC-CC98-4298-A01A-74430483409A}"/>
              </a:ext>
            </a:extLst>
          </p:cNvPr>
          <p:cNvGrpSpPr>
            <a:grpSpLocks/>
          </p:cNvGrpSpPr>
          <p:nvPr/>
        </p:nvGrpSpPr>
        <p:grpSpPr bwMode="auto">
          <a:xfrm>
            <a:off x="5641975" y="1676400"/>
            <a:ext cx="1825625" cy="1066800"/>
            <a:chOff x="3552" y="1008"/>
            <a:chExt cx="1150" cy="672"/>
          </a:xfrm>
        </p:grpSpPr>
        <p:sp>
          <p:nvSpPr>
            <p:cNvPr id="9249" name="Text Box 45">
              <a:extLst>
                <a:ext uri="{FF2B5EF4-FFF2-40B4-BE49-F238E27FC236}">
                  <a16:creationId xmlns:a16="http://schemas.microsoft.com/office/drawing/2014/main" id="{F41EAF8D-AEC2-4DCA-B820-6F0AC380DDC5}"/>
                </a:ext>
              </a:extLst>
            </p:cNvPr>
            <p:cNvSpPr txBox="1">
              <a:spLocks noChangeArrowheads="1"/>
            </p:cNvSpPr>
            <p:nvPr/>
          </p:nvSpPr>
          <p:spPr bwMode="auto">
            <a:xfrm>
              <a:off x="4224" y="139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0" name="Oval 46">
              <a:extLst>
                <a:ext uri="{FF2B5EF4-FFF2-40B4-BE49-F238E27FC236}">
                  <a16:creationId xmlns:a16="http://schemas.microsoft.com/office/drawing/2014/main" id="{C1FC27DA-A6F7-420B-BF93-0F5126B19FA0}"/>
                </a:ext>
              </a:extLst>
            </p:cNvPr>
            <p:cNvSpPr>
              <a:spLocks noChangeArrowheads="1"/>
            </p:cNvSpPr>
            <p:nvPr/>
          </p:nvSpPr>
          <p:spPr bwMode="auto">
            <a:xfrm>
              <a:off x="3552"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3" name="Group 47">
            <a:extLst>
              <a:ext uri="{FF2B5EF4-FFF2-40B4-BE49-F238E27FC236}">
                <a16:creationId xmlns:a16="http://schemas.microsoft.com/office/drawing/2014/main" id="{CDF99235-A401-4D7F-9592-69DDC05FF321}"/>
              </a:ext>
            </a:extLst>
          </p:cNvPr>
          <p:cNvGrpSpPr>
            <a:grpSpLocks/>
          </p:cNvGrpSpPr>
          <p:nvPr/>
        </p:nvGrpSpPr>
        <p:grpSpPr bwMode="auto">
          <a:xfrm>
            <a:off x="457200" y="1371600"/>
            <a:ext cx="1600200" cy="1447800"/>
            <a:chOff x="288" y="864"/>
            <a:chExt cx="1008" cy="912"/>
          </a:xfrm>
        </p:grpSpPr>
        <p:sp>
          <p:nvSpPr>
            <p:cNvPr id="9241" name="AutoShape 48">
              <a:extLst>
                <a:ext uri="{FF2B5EF4-FFF2-40B4-BE49-F238E27FC236}">
                  <a16:creationId xmlns:a16="http://schemas.microsoft.com/office/drawing/2014/main" id="{1E1C2C74-DA45-42A3-9F63-BAE1260D9B3B}"/>
                </a:ext>
              </a:extLst>
            </p:cNvPr>
            <p:cNvSpPr>
              <a:spLocks noChangeArrowheads="1"/>
            </p:cNvSpPr>
            <p:nvPr/>
          </p:nvSpPr>
          <p:spPr bwMode="auto">
            <a:xfrm>
              <a:off x="480" y="134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42" name="Group 49">
              <a:extLst>
                <a:ext uri="{FF2B5EF4-FFF2-40B4-BE49-F238E27FC236}">
                  <a16:creationId xmlns:a16="http://schemas.microsoft.com/office/drawing/2014/main" id="{959BEDB4-6841-4554-A4C5-46B4CCB4D276}"/>
                </a:ext>
              </a:extLst>
            </p:cNvPr>
            <p:cNvGrpSpPr>
              <a:grpSpLocks/>
            </p:cNvGrpSpPr>
            <p:nvPr/>
          </p:nvGrpSpPr>
          <p:grpSpPr bwMode="auto">
            <a:xfrm>
              <a:off x="288" y="864"/>
              <a:ext cx="1008" cy="529"/>
              <a:chOff x="864" y="3071"/>
              <a:chExt cx="1008" cy="529"/>
            </a:xfrm>
          </p:grpSpPr>
          <p:sp>
            <p:nvSpPr>
              <p:cNvPr id="9243" name="Line 50">
                <a:extLst>
                  <a:ext uri="{FF2B5EF4-FFF2-40B4-BE49-F238E27FC236}">
                    <a16:creationId xmlns:a16="http://schemas.microsoft.com/office/drawing/2014/main" id="{294C3AAF-9E71-403E-B520-066C639998A6}"/>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Arc 51">
                <a:extLst>
                  <a:ext uri="{FF2B5EF4-FFF2-40B4-BE49-F238E27FC236}">
                    <a16:creationId xmlns:a16="http://schemas.microsoft.com/office/drawing/2014/main" id="{8A5F3D8D-8798-4B9A-BE1F-B3973500B2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5" name="Arc 52">
                <a:extLst>
                  <a:ext uri="{FF2B5EF4-FFF2-40B4-BE49-F238E27FC236}">
                    <a16:creationId xmlns:a16="http://schemas.microsoft.com/office/drawing/2014/main" id="{AE398A88-6957-4C67-A448-606255F06BA9}"/>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 name="Freeform 53">
                <a:extLst>
                  <a:ext uri="{FF2B5EF4-FFF2-40B4-BE49-F238E27FC236}">
                    <a16:creationId xmlns:a16="http://schemas.microsoft.com/office/drawing/2014/main" id="{79F06939-C9A2-4627-8AE7-0B859E077CB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7" name="Text Box 54">
                <a:extLst>
                  <a:ext uri="{FF2B5EF4-FFF2-40B4-BE49-F238E27FC236}">
                    <a16:creationId xmlns:a16="http://schemas.microsoft.com/office/drawing/2014/main" id="{CD4884D1-934F-466C-B015-3CD729894FA7}"/>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sp>
            <p:nvSpPr>
              <p:cNvPr id="9248" name="Text Box 55">
                <a:extLst>
                  <a:ext uri="{FF2B5EF4-FFF2-40B4-BE49-F238E27FC236}">
                    <a16:creationId xmlns:a16="http://schemas.microsoft.com/office/drawing/2014/main" id="{06C4EBCF-F658-4943-AF0B-9EDD42FF4D8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12" name="Group 56">
            <a:extLst>
              <a:ext uri="{FF2B5EF4-FFF2-40B4-BE49-F238E27FC236}">
                <a16:creationId xmlns:a16="http://schemas.microsoft.com/office/drawing/2014/main" id="{067AD0C0-4AD0-44B3-99DF-8EE826F003B7}"/>
              </a:ext>
            </a:extLst>
          </p:cNvPr>
          <p:cNvGrpSpPr>
            <a:grpSpLocks/>
          </p:cNvGrpSpPr>
          <p:nvPr/>
        </p:nvGrpSpPr>
        <p:grpSpPr bwMode="auto">
          <a:xfrm>
            <a:off x="990600" y="1676400"/>
            <a:ext cx="1447800" cy="990600"/>
            <a:chOff x="624" y="1056"/>
            <a:chExt cx="912" cy="624"/>
          </a:xfrm>
        </p:grpSpPr>
        <p:sp>
          <p:nvSpPr>
            <p:cNvPr id="9239" name="Text Box 57">
              <a:extLst>
                <a:ext uri="{FF2B5EF4-FFF2-40B4-BE49-F238E27FC236}">
                  <a16:creationId xmlns:a16="http://schemas.microsoft.com/office/drawing/2014/main" id="{3A178377-7AC7-4B99-A032-805F6ED16AEB}"/>
                </a:ext>
              </a:extLst>
            </p:cNvPr>
            <p:cNvSpPr txBox="1">
              <a:spLocks noChangeArrowheads="1"/>
            </p:cNvSpPr>
            <p:nvPr/>
          </p:nvSpPr>
          <p:spPr bwMode="auto">
            <a:xfrm>
              <a:off x="1058" y="120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40" name="Oval 58">
              <a:extLst>
                <a:ext uri="{FF2B5EF4-FFF2-40B4-BE49-F238E27FC236}">
                  <a16:creationId xmlns:a16="http://schemas.microsoft.com/office/drawing/2014/main" id="{E7345A34-058B-4C51-9A57-A572DD02B176}"/>
                </a:ext>
              </a:extLst>
            </p:cNvPr>
            <p:cNvSpPr>
              <a:spLocks noChangeArrowheads="1"/>
            </p:cNvSpPr>
            <p:nvPr/>
          </p:nvSpPr>
          <p:spPr bwMode="auto">
            <a:xfrm>
              <a:off x="624" y="1056"/>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15" name="Group 59">
            <a:extLst>
              <a:ext uri="{FF2B5EF4-FFF2-40B4-BE49-F238E27FC236}">
                <a16:creationId xmlns:a16="http://schemas.microsoft.com/office/drawing/2014/main" id="{B42DC87E-E9EA-4450-8337-0735E5B713A7}"/>
              </a:ext>
            </a:extLst>
          </p:cNvPr>
          <p:cNvGrpSpPr>
            <a:grpSpLocks/>
          </p:cNvGrpSpPr>
          <p:nvPr/>
        </p:nvGrpSpPr>
        <p:grpSpPr bwMode="auto">
          <a:xfrm>
            <a:off x="381000" y="3884613"/>
            <a:ext cx="1600200" cy="1449387"/>
            <a:chOff x="240" y="2447"/>
            <a:chExt cx="1008" cy="913"/>
          </a:xfrm>
        </p:grpSpPr>
        <p:sp>
          <p:nvSpPr>
            <p:cNvPr id="9231" name="AutoShape 60">
              <a:extLst>
                <a:ext uri="{FF2B5EF4-FFF2-40B4-BE49-F238E27FC236}">
                  <a16:creationId xmlns:a16="http://schemas.microsoft.com/office/drawing/2014/main" id="{AA10B434-157E-4199-9DA2-1AEED9D30945}"/>
                </a:ext>
              </a:extLst>
            </p:cNvPr>
            <p:cNvSpPr>
              <a:spLocks noChangeArrowheads="1"/>
            </p:cNvSpPr>
            <p:nvPr/>
          </p:nvSpPr>
          <p:spPr bwMode="auto">
            <a:xfrm>
              <a:off x="432" y="292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32" name="Group 61">
              <a:extLst>
                <a:ext uri="{FF2B5EF4-FFF2-40B4-BE49-F238E27FC236}">
                  <a16:creationId xmlns:a16="http://schemas.microsoft.com/office/drawing/2014/main" id="{7BCB468E-ECC2-4D6D-9694-D610AAF6FB59}"/>
                </a:ext>
              </a:extLst>
            </p:cNvPr>
            <p:cNvGrpSpPr>
              <a:grpSpLocks/>
            </p:cNvGrpSpPr>
            <p:nvPr/>
          </p:nvGrpSpPr>
          <p:grpSpPr bwMode="auto">
            <a:xfrm>
              <a:off x="240" y="2447"/>
              <a:ext cx="1008" cy="529"/>
              <a:chOff x="864" y="3071"/>
              <a:chExt cx="1008" cy="529"/>
            </a:xfrm>
          </p:grpSpPr>
          <p:sp>
            <p:nvSpPr>
              <p:cNvPr id="9233" name="Line 62">
                <a:extLst>
                  <a:ext uri="{FF2B5EF4-FFF2-40B4-BE49-F238E27FC236}">
                    <a16:creationId xmlns:a16="http://schemas.microsoft.com/office/drawing/2014/main" id="{97D9C589-6DE0-4E79-A93C-14C358BD39C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rc 63">
                <a:extLst>
                  <a:ext uri="{FF2B5EF4-FFF2-40B4-BE49-F238E27FC236}">
                    <a16:creationId xmlns:a16="http://schemas.microsoft.com/office/drawing/2014/main" id="{09D39194-5016-4877-904C-BA77334DD48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rc 64">
                <a:extLst>
                  <a:ext uri="{FF2B5EF4-FFF2-40B4-BE49-F238E27FC236}">
                    <a16:creationId xmlns:a16="http://schemas.microsoft.com/office/drawing/2014/main" id="{500D3387-9CE9-4A37-A7F9-C3A863ABD90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Freeform 65">
                <a:extLst>
                  <a:ext uri="{FF2B5EF4-FFF2-40B4-BE49-F238E27FC236}">
                    <a16:creationId xmlns:a16="http://schemas.microsoft.com/office/drawing/2014/main" id="{971C1FA0-9854-440C-A8AD-6833801EFFD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Text Box 66">
                <a:extLst>
                  <a:ext uri="{FF2B5EF4-FFF2-40B4-BE49-F238E27FC236}">
                    <a16:creationId xmlns:a16="http://schemas.microsoft.com/office/drawing/2014/main" id="{BF1943BE-D3CA-4984-BB17-A402D5E81C0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38" name="Text Box 67">
                <a:extLst>
                  <a:ext uri="{FF2B5EF4-FFF2-40B4-BE49-F238E27FC236}">
                    <a16:creationId xmlns:a16="http://schemas.microsoft.com/office/drawing/2014/main" id="{BFB5D845-1C9F-42E7-9400-4433AE89B9BF}"/>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24" name="Group 68">
            <a:extLst>
              <a:ext uri="{FF2B5EF4-FFF2-40B4-BE49-F238E27FC236}">
                <a16:creationId xmlns:a16="http://schemas.microsoft.com/office/drawing/2014/main" id="{25E0B909-24C5-43DA-BA83-46371DBFB077}"/>
              </a:ext>
            </a:extLst>
          </p:cNvPr>
          <p:cNvGrpSpPr>
            <a:grpSpLocks/>
          </p:cNvGrpSpPr>
          <p:nvPr/>
        </p:nvGrpSpPr>
        <p:grpSpPr bwMode="auto">
          <a:xfrm>
            <a:off x="914400" y="4191000"/>
            <a:ext cx="2343150" cy="990600"/>
            <a:chOff x="576" y="2640"/>
            <a:chExt cx="1476" cy="624"/>
          </a:xfrm>
        </p:grpSpPr>
        <p:sp>
          <p:nvSpPr>
            <p:cNvPr id="9229" name="Text Box 69">
              <a:extLst>
                <a:ext uri="{FF2B5EF4-FFF2-40B4-BE49-F238E27FC236}">
                  <a16:creationId xmlns:a16="http://schemas.microsoft.com/office/drawing/2014/main" id="{FA57C1FD-5C05-4E4E-AE73-1A5DF20DE58A}"/>
                </a:ext>
              </a:extLst>
            </p:cNvPr>
            <p:cNvSpPr txBox="1">
              <a:spLocks noChangeArrowheads="1"/>
            </p:cNvSpPr>
            <p:nvPr/>
          </p:nvSpPr>
          <p:spPr bwMode="auto">
            <a:xfrm>
              <a:off x="1104" y="2832"/>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30" name="Oval 70">
              <a:extLst>
                <a:ext uri="{FF2B5EF4-FFF2-40B4-BE49-F238E27FC236}">
                  <a16:creationId xmlns:a16="http://schemas.microsoft.com/office/drawing/2014/main" id="{621E5345-BC30-4A55-A81F-2A2CB190928E}"/>
                </a:ext>
              </a:extLst>
            </p:cNvPr>
            <p:cNvSpPr>
              <a:spLocks noChangeArrowheads="1"/>
            </p:cNvSpPr>
            <p:nvPr/>
          </p:nvSpPr>
          <p:spPr bwMode="auto">
            <a:xfrm>
              <a:off x="576" y="2640"/>
              <a:ext cx="336"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1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73112"/>
                                        </p:tgtEl>
                                        <p:attrNameLst>
                                          <p:attrName>style.visibility</p:attrName>
                                        </p:attrNameLst>
                                      </p:cBhvr>
                                      <p:to>
                                        <p:strVal val="visible"/>
                                      </p:to>
                                    </p:set>
                                    <p:animEffect transition="in" filter="wipe(left)">
                                      <p:cBhvr>
                                        <p:cTn id="11" dur="500"/>
                                        <p:tgtEl>
                                          <p:spTgt spid="1731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499"/>
                                          </p:stCondLst>
                                        </p:cTn>
                                        <p:tgtEl>
                                          <p:spTgt spid="1731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73124"/>
                                        </p:tgtEl>
                                        <p:attrNameLst>
                                          <p:attrName>style.visibility</p:attrName>
                                        </p:attrNameLst>
                                      </p:cBhvr>
                                      <p:to>
                                        <p:strVal val="visible"/>
                                      </p:to>
                                    </p:set>
                                    <p:animEffect transition="in" filter="wipe(left)">
                                      <p:cBhvr>
                                        <p:cTn id="20" dur="500"/>
                                        <p:tgtEl>
                                          <p:spTgt spid="1731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7305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73094"/>
                                        </p:tgtEl>
                                        <p:attrNameLst>
                                          <p:attrName>style.visibility</p:attrName>
                                        </p:attrNameLst>
                                      </p:cBhvr>
                                      <p:to>
                                        <p:strVal val="visible"/>
                                      </p:to>
                                    </p:set>
                                    <p:animEffect transition="in" filter="wipe(left)">
                                      <p:cBhvr>
                                        <p:cTn id="29" dur="500"/>
                                        <p:tgtEl>
                                          <p:spTgt spid="173094"/>
                                        </p:tgtEl>
                                      </p:cBhvr>
                                    </p:animEffect>
                                  </p:childTnLst>
                                </p:cTn>
                              </p:par>
                            </p:childTnLst>
                          </p:cTn>
                        </p:par>
                        <p:par>
                          <p:cTn id="30" fill="hold" nodeType="afterGroup">
                            <p:stCondLst>
                              <p:cond delay="500"/>
                            </p:stCondLst>
                            <p:childTnLst>
                              <p:par>
                                <p:cTn id="31" presetID="22" presetClass="entr" presetSubtype="8" fill="hold" nodeType="afterEffect">
                                  <p:stCondLst>
                                    <p:cond delay="300"/>
                                  </p:stCondLst>
                                  <p:childTnLst>
                                    <p:set>
                                      <p:cBhvr>
                                        <p:cTn id="32" dur="1" fill="hold">
                                          <p:stCondLst>
                                            <p:cond delay="0"/>
                                          </p:stCondLst>
                                        </p:cTn>
                                        <p:tgtEl>
                                          <p:spTgt spid="173097"/>
                                        </p:tgtEl>
                                        <p:attrNameLst>
                                          <p:attrName>style.visibility</p:attrName>
                                        </p:attrNameLst>
                                      </p:cBhvr>
                                      <p:to>
                                        <p:strVal val="visible"/>
                                      </p:to>
                                    </p:set>
                                    <p:animEffect transition="in" filter="wipe(left)">
                                      <p:cBhvr>
                                        <p:cTn id="33" dur="500"/>
                                        <p:tgtEl>
                                          <p:spTgt spid="173097"/>
                                        </p:tgtEl>
                                      </p:cBhvr>
                                    </p:animEffect>
                                  </p:childTnLst>
                                </p:cTn>
                              </p:par>
                            </p:childTnLst>
                          </p:cTn>
                        </p:par>
                        <p:par>
                          <p:cTn id="34" fill="hold" nodeType="afterGroup">
                            <p:stCondLst>
                              <p:cond delay="1300"/>
                            </p:stCondLst>
                            <p:childTnLst>
                              <p:par>
                                <p:cTn id="35" presetID="22" presetClass="entr" presetSubtype="8" fill="hold" nodeType="afterEffect">
                                  <p:stCondLst>
                                    <p:cond delay="300"/>
                                  </p:stCondLst>
                                  <p:childTnLst>
                                    <p:set>
                                      <p:cBhvr>
                                        <p:cTn id="36" dur="1" fill="hold">
                                          <p:stCondLst>
                                            <p:cond delay="0"/>
                                          </p:stCondLst>
                                        </p:cTn>
                                        <p:tgtEl>
                                          <p:spTgt spid="173100"/>
                                        </p:tgtEl>
                                        <p:attrNameLst>
                                          <p:attrName>style.visibility</p:attrName>
                                        </p:attrNameLst>
                                      </p:cBhvr>
                                      <p:to>
                                        <p:strVal val="visible"/>
                                      </p:to>
                                    </p:set>
                                    <p:animEffect transition="in" filter="wipe(left)">
                                      <p:cBhvr>
                                        <p:cTn id="37" dur="500"/>
                                        <p:tgtEl>
                                          <p:spTgt spid="1731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499"/>
                                          </p:stCondLst>
                                        </p:cTn>
                                        <p:tgtEl>
                                          <p:spTgt spid="173079"/>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73091"/>
                                        </p:tgtEl>
                                        <p:attrNameLst>
                                          <p:attrName>style.visibility</p:attrName>
                                        </p:attrNameLst>
                                      </p:cBhvr>
                                      <p:to>
                                        <p:strVal val="visible"/>
                                      </p:to>
                                    </p:set>
                                    <p:animEffect transition="in" filter="wipe(left)">
                                      <p:cBhvr>
                                        <p:cTn id="46" dur="500"/>
                                        <p:tgtEl>
                                          <p:spTgt spid="17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a:extLst>
              <a:ext uri="{FF2B5EF4-FFF2-40B4-BE49-F238E27FC236}">
                <a16:creationId xmlns:a16="http://schemas.microsoft.com/office/drawing/2014/main" id="{EC5D201D-76EA-48D6-A5AA-14DF553CBB8A}"/>
              </a:ext>
            </a:extLst>
          </p:cNvPr>
          <p:cNvGrpSpPr>
            <a:grpSpLocks/>
          </p:cNvGrpSpPr>
          <p:nvPr/>
        </p:nvGrpSpPr>
        <p:grpSpPr bwMode="auto">
          <a:xfrm>
            <a:off x="2895600" y="2667000"/>
            <a:ext cx="1600200" cy="839788"/>
            <a:chOff x="1488" y="1776"/>
            <a:chExt cx="1008" cy="529"/>
          </a:xfrm>
        </p:grpSpPr>
        <p:sp>
          <p:nvSpPr>
            <p:cNvPr id="10267" name="Arc 3">
              <a:extLst>
                <a:ext uri="{FF2B5EF4-FFF2-40B4-BE49-F238E27FC236}">
                  <a16:creationId xmlns:a16="http://schemas.microsoft.com/office/drawing/2014/main" id="{D95B842D-682D-4955-A806-ED4009E5771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Arc 4">
              <a:extLst>
                <a:ext uri="{FF2B5EF4-FFF2-40B4-BE49-F238E27FC236}">
                  <a16:creationId xmlns:a16="http://schemas.microsoft.com/office/drawing/2014/main" id="{B7F8A2BB-4F77-4B58-9825-8D00E23F961D}"/>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 name="Text Box 5">
              <a:extLst>
                <a:ext uri="{FF2B5EF4-FFF2-40B4-BE49-F238E27FC236}">
                  <a16:creationId xmlns:a16="http://schemas.microsoft.com/office/drawing/2014/main" id="{D679C68B-FE7D-4896-8416-68576F4753A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0270" name="Freeform 6">
              <a:extLst>
                <a:ext uri="{FF2B5EF4-FFF2-40B4-BE49-F238E27FC236}">
                  <a16:creationId xmlns:a16="http://schemas.microsoft.com/office/drawing/2014/main" id="{AFDE4F69-3113-47AF-9B56-EDDF592FF39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 name="Text Box 7">
              <a:extLst>
                <a:ext uri="{FF2B5EF4-FFF2-40B4-BE49-F238E27FC236}">
                  <a16:creationId xmlns:a16="http://schemas.microsoft.com/office/drawing/2014/main" id="{8BE71F6B-87EC-4054-A383-26D9FE3C87E8}"/>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72" name="Line 8">
              <a:extLst>
                <a:ext uri="{FF2B5EF4-FFF2-40B4-BE49-F238E27FC236}">
                  <a16:creationId xmlns:a16="http://schemas.microsoft.com/office/drawing/2014/main" id="{11A13AC4-5FD4-46A8-BAEE-DB85C2794C4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43" name="Group 9">
            <a:extLst>
              <a:ext uri="{FF2B5EF4-FFF2-40B4-BE49-F238E27FC236}">
                <a16:creationId xmlns:a16="http://schemas.microsoft.com/office/drawing/2014/main" id="{36A618F9-D1E8-41D3-9B5A-C7D27A02E992}"/>
              </a:ext>
            </a:extLst>
          </p:cNvPr>
          <p:cNvGrpSpPr>
            <a:grpSpLocks/>
          </p:cNvGrpSpPr>
          <p:nvPr/>
        </p:nvGrpSpPr>
        <p:grpSpPr bwMode="auto">
          <a:xfrm>
            <a:off x="304800" y="2667000"/>
            <a:ext cx="1600200" cy="839788"/>
            <a:chOff x="864" y="3071"/>
            <a:chExt cx="1008" cy="529"/>
          </a:xfrm>
        </p:grpSpPr>
        <p:sp>
          <p:nvSpPr>
            <p:cNvPr id="10261" name="Line 10">
              <a:extLst>
                <a:ext uri="{FF2B5EF4-FFF2-40B4-BE49-F238E27FC236}">
                  <a16:creationId xmlns:a16="http://schemas.microsoft.com/office/drawing/2014/main" id="{C14C6724-DDF6-4745-8914-AB8F333D031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11">
              <a:extLst>
                <a:ext uri="{FF2B5EF4-FFF2-40B4-BE49-F238E27FC236}">
                  <a16:creationId xmlns:a16="http://schemas.microsoft.com/office/drawing/2014/main" id="{29E1BA58-C919-46EC-BA5B-16D800157CB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Arc 12">
              <a:extLst>
                <a:ext uri="{FF2B5EF4-FFF2-40B4-BE49-F238E27FC236}">
                  <a16:creationId xmlns:a16="http://schemas.microsoft.com/office/drawing/2014/main" id="{282DEBE2-AFC0-408E-8B28-6458B6B4B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Freeform 13">
              <a:extLst>
                <a:ext uri="{FF2B5EF4-FFF2-40B4-BE49-F238E27FC236}">
                  <a16:creationId xmlns:a16="http://schemas.microsoft.com/office/drawing/2014/main" id="{08F90DDA-8A9F-4C01-AA3E-3A59144ACE0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14">
              <a:extLst>
                <a:ext uri="{FF2B5EF4-FFF2-40B4-BE49-F238E27FC236}">
                  <a16:creationId xmlns:a16="http://schemas.microsoft.com/office/drawing/2014/main" id="{39E3C513-B2B3-4C0D-A2EE-2CF9D29F252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0266" name="Text Box 15">
              <a:extLst>
                <a:ext uri="{FF2B5EF4-FFF2-40B4-BE49-F238E27FC236}">
                  <a16:creationId xmlns:a16="http://schemas.microsoft.com/office/drawing/2014/main" id="{EBF8A172-B2A5-4623-8CD6-ABE9C41D1CB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44" name="Rectangle 16">
            <a:extLst>
              <a:ext uri="{FF2B5EF4-FFF2-40B4-BE49-F238E27FC236}">
                <a16:creationId xmlns:a16="http://schemas.microsoft.com/office/drawing/2014/main" id="{0E155C27-5F3E-452C-969B-2CA095B2A288}"/>
              </a:ext>
            </a:extLst>
          </p:cNvPr>
          <p:cNvSpPr>
            <a:spLocks noGrp="1" noChangeArrowheads="1"/>
          </p:cNvSpPr>
          <p:nvPr>
            <p:ph type="title"/>
          </p:nvPr>
        </p:nvSpPr>
        <p:spPr>
          <a:xfrm>
            <a:off x="685800" y="228600"/>
            <a:ext cx="7772400" cy="762000"/>
          </a:xfrm>
        </p:spPr>
        <p:txBody>
          <a:bodyPr/>
          <a:lstStyle/>
          <a:p>
            <a:pPr eaLnBrk="1" hangingPunct="1"/>
            <a:r>
              <a:rPr lang="en-US" altLang="en-US"/>
              <a:t>Compilation </a:t>
            </a:r>
          </a:p>
        </p:txBody>
      </p:sp>
      <p:sp>
        <p:nvSpPr>
          <p:cNvPr id="10245" name="AutoShape 17">
            <a:extLst>
              <a:ext uri="{FF2B5EF4-FFF2-40B4-BE49-F238E27FC236}">
                <a16:creationId xmlns:a16="http://schemas.microsoft.com/office/drawing/2014/main" id="{031F1E2F-5402-45DA-8689-795B9385FACC}"/>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0246" name="Text Box 18">
            <a:extLst>
              <a:ext uri="{FF2B5EF4-FFF2-40B4-BE49-F238E27FC236}">
                <a16:creationId xmlns:a16="http://schemas.microsoft.com/office/drawing/2014/main" id="{D57696F5-41F0-4D16-96C5-873E60C6BA78}"/>
              </a:ext>
            </a:extLst>
          </p:cNvPr>
          <p:cNvSpPr txBox="1">
            <a:spLocks noChangeArrowheads="1"/>
          </p:cNvSpPr>
          <p:nvPr/>
        </p:nvSpPr>
        <p:spPr bwMode="auto">
          <a:xfrm>
            <a:off x="609600" y="1828800"/>
            <a:ext cx="724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Compilation of C programs on an x86 machine</a:t>
            </a:r>
            <a:endParaRPr lang="en-US" altLang="en-US" b="1">
              <a:latin typeface="Times" panose="02020603050405020304" pitchFamily="18" charset="0"/>
            </a:endParaRPr>
          </a:p>
        </p:txBody>
      </p:sp>
      <p:grpSp>
        <p:nvGrpSpPr>
          <p:cNvPr id="10247" name="Group 19">
            <a:extLst>
              <a:ext uri="{FF2B5EF4-FFF2-40B4-BE49-F238E27FC236}">
                <a16:creationId xmlns:a16="http://schemas.microsoft.com/office/drawing/2014/main" id="{30794001-6F1B-45DA-97C9-7C88DC030806}"/>
              </a:ext>
            </a:extLst>
          </p:cNvPr>
          <p:cNvGrpSpPr>
            <a:grpSpLocks/>
          </p:cNvGrpSpPr>
          <p:nvPr/>
        </p:nvGrpSpPr>
        <p:grpSpPr bwMode="auto">
          <a:xfrm>
            <a:off x="1600200" y="2973388"/>
            <a:ext cx="1600200" cy="914400"/>
            <a:chOff x="3658" y="2496"/>
            <a:chExt cx="1008" cy="576"/>
          </a:xfrm>
        </p:grpSpPr>
        <p:sp>
          <p:nvSpPr>
            <p:cNvPr id="10258" name="Freeform 20">
              <a:extLst>
                <a:ext uri="{FF2B5EF4-FFF2-40B4-BE49-F238E27FC236}">
                  <a16:creationId xmlns:a16="http://schemas.microsoft.com/office/drawing/2014/main" id="{9D0F3D69-D6FC-49AF-810D-98868DEDA449}"/>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Text Box 21">
              <a:extLst>
                <a:ext uri="{FF2B5EF4-FFF2-40B4-BE49-F238E27FC236}">
                  <a16:creationId xmlns:a16="http://schemas.microsoft.com/office/drawing/2014/main" id="{A636FDEC-E712-4014-A081-01C0190F13DE}"/>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0260" name="Text Box 22">
              <a:extLst>
                <a:ext uri="{FF2B5EF4-FFF2-40B4-BE49-F238E27FC236}">
                  <a16:creationId xmlns:a16="http://schemas.microsoft.com/office/drawing/2014/main" id="{152AD52B-6BB6-454C-B6C8-B83B25A71F9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nvGrpSpPr>
          <p:cNvPr id="175127" name="Group 23">
            <a:extLst>
              <a:ext uri="{FF2B5EF4-FFF2-40B4-BE49-F238E27FC236}">
                <a16:creationId xmlns:a16="http://schemas.microsoft.com/office/drawing/2014/main" id="{B7EFDB76-18DA-4F78-B706-35FA8E59A694}"/>
              </a:ext>
            </a:extLst>
          </p:cNvPr>
          <p:cNvGrpSpPr>
            <a:grpSpLocks/>
          </p:cNvGrpSpPr>
          <p:nvPr/>
        </p:nvGrpSpPr>
        <p:grpSpPr bwMode="auto">
          <a:xfrm>
            <a:off x="4724400" y="2743200"/>
            <a:ext cx="2895600" cy="1447800"/>
            <a:chOff x="2976" y="1728"/>
            <a:chExt cx="1824" cy="912"/>
          </a:xfrm>
        </p:grpSpPr>
        <p:sp>
          <p:nvSpPr>
            <p:cNvPr id="10249" name="AutoShape 24">
              <a:extLst>
                <a:ext uri="{FF2B5EF4-FFF2-40B4-BE49-F238E27FC236}">
                  <a16:creationId xmlns:a16="http://schemas.microsoft.com/office/drawing/2014/main" id="{F4F98F12-E6DD-46C0-864D-A613F8E31DD5}"/>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0250" name="Group 25">
              <a:extLst>
                <a:ext uri="{FF2B5EF4-FFF2-40B4-BE49-F238E27FC236}">
                  <a16:creationId xmlns:a16="http://schemas.microsoft.com/office/drawing/2014/main" id="{1C6EDAFC-C8F2-442D-BC57-651ABDFE2FCC}"/>
                </a:ext>
              </a:extLst>
            </p:cNvPr>
            <p:cNvGrpSpPr>
              <a:grpSpLocks/>
            </p:cNvGrpSpPr>
            <p:nvPr/>
          </p:nvGrpSpPr>
          <p:grpSpPr bwMode="auto">
            <a:xfrm>
              <a:off x="3792" y="1728"/>
              <a:ext cx="1008" cy="529"/>
              <a:chOff x="864" y="3071"/>
              <a:chExt cx="1008" cy="529"/>
            </a:xfrm>
          </p:grpSpPr>
          <p:sp>
            <p:nvSpPr>
              <p:cNvPr id="10252" name="Line 26">
                <a:extLst>
                  <a:ext uri="{FF2B5EF4-FFF2-40B4-BE49-F238E27FC236}">
                    <a16:creationId xmlns:a16="http://schemas.microsoft.com/office/drawing/2014/main" id="{6B0EABD5-854C-4F9B-9077-BACB36C9ABA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Arc 27">
                <a:extLst>
                  <a:ext uri="{FF2B5EF4-FFF2-40B4-BE49-F238E27FC236}">
                    <a16:creationId xmlns:a16="http://schemas.microsoft.com/office/drawing/2014/main" id="{158AC9FD-655C-472D-B564-F6644A70B4C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Arc 28">
                <a:extLst>
                  <a:ext uri="{FF2B5EF4-FFF2-40B4-BE49-F238E27FC236}">
                    <a16:creationId xmlns:a16="http://schemas.microsoft.com/office/drawing/2014/main" id="{53B3FB3D-5C19-4839-838A-773C309CD27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Freeform 29">
                <a:extLst>
                  <a:ext uri="{FF2B5EF4-FFF2-40B4-BE49-F238E27FC236}">
                    <a16:creationId xmlns:a16="http://schemas.microsoft.com/office/drawing/2014/main" id="{3920F1E8-547D-4C3D-A4C2-655E74EFE4B6}"/>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6" name="Text Box 30">
                <a:extLst>
                  <a:ext uri="{FF2B5EF4-FFF2-40B4-BE49-F238E27FC236}">
                    <a16:creationId xmlns:a16="http://schemas.microsoft.com/office/drawing/2014/main" id="{38E8071F-A852-4C9D-8DC9-D700C3CE9E7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57" name="Text Box 31">
                <a:extLst>
                  <a:ext uri="{FF2B5EF4-FFF2-40B4-BE49-F238E27FC236}">
                    <a16:creationId xmlns:a16="http://schemas.microsoft.com/office/drawing/2014/main" id="{C2C4081A-74CB-40EF-B7C2-C654523ED3F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51" name="AutoShape 32">
              <a:extLst>
                <a:ext uri="{FF2B5EF4-FFF2-40B4-BE49-F238E27FC236}">
                  <a16:creationId xmlns:a16="http://schemas.microsoft.com/office/drawing/2014/main" id="{ECB773F3-ADF3-4475-A49F-CCC5B26C3175}"/>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5106"/>
                                        </p:tgtEl>
                                        <p:attrNameLst>
                                          <p:attrName>style.visibility</p:attrName>
                                        </p:attrNameLst>
                                      </p:cBhvr>
                                      <p:to>
                                        <p:strVal val="visible"/>
                                      </p:to>
                                    </p:set>
                                    <p:animEffect transition="in" filter="wipe(left)">
                                      <p:cBhvr>
                                        <p:cTn id="7" dur="500"/>
                                        <p:tgtEl>
                                          <p:spTgt spid="175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5127"/>
                                        </p:tgtEl>
                                        <p:attrNameLst>
                                          <p:attrName>style.visibility</p:attrName>
                                        </p:attrNameLst>
                                      </p:cBhvr>
                                      <p:to>
                                        <p:strVal val="visible"/>
                                      </p:to>
                                    </p:set>
                                    <p:animEffect transition="in" filter="wipe(left)">
                                      <p:cBhvr>
                                        <p:cTn id="12" dur="500"/>
                                        <p:tgtEl>
                                          <p:spTgt spid="17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142F3EB-481B-4493-9645-89D7A855A632}"/>
              </a:ext>
            </a:extLst>
          </p:cNvPr>
          <p:cNvSpPr>
            <a:spLocks noGrp="1" noChangeArrowheads="1"/>
          </p:cNvSpPr>
          <p:nvPr>
            <p:ph type="title"/>
          </p:nvPr>
        </p:nvSpPr>
        <p:spPr/>
        <p:txBody>
          <a:bodyPr/>
          <a:lstStyle/>
          <a:p>
            <a:pPr eaLnBrk="1" hangingPunct="1"/>
            <a:r>
              <a:rPr lang="en-GB" altLang="en-US"/>
              <a:t>What is Tetris?</a:t>
            </a:r>
          </a:p>
        </p:txBody>
      </p:sp>
      <p:sp>
        <p:nvSpPr>
          <p:cNvPr id="11267" name="Rectangle 3">
            <a:extLst>
              <a:ext uri="{FF2B5EF4-FFF2-40B4-BE49-F238E27FC236}">
                <a16:creationId xmlns:a16="http://schemas.microsoft.com/office/drawing/2014/main" id="{82D9A8AD-1A7B-4D14-99E4-351E3BF33495}"/>
              </a:ext>
            </a:extLst>
          </p:cNvPr>
          <p:cNvSpPr>
            <a:spLocks noChangeArrowheads="1"/>
          </p:cNvSpPr>
          <p:nvPr/>
        </p:nvSpPr>
        <p:spPr bwMode="auto">
          <a:xfrm>
            <a:off x="2041525" y="1978025"/>
            <a:ext cx="464185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  </a:t>
            </a:r>
            <a:r>
              <a:rPr lang="en-US" altLang="en-US" sz="18000">
                <a:latin typeface="Times" panose="02020603050405020304" pitchFamily="18" charset="0"/>
              </a:rPr>
              <a:t> </a:t>
            </a:r>
            <a:r>
              <a:rPr lang="en-US" altLang="en-US">
                <a:latin typeface="Times" panose="02020603050405020304" pitchFamily="18" charset="0"/>
              </a:rPr>
              <a:t>                                                 </a:t>
            </a:r>
          </a:p>
        </p:txBody>
      </p:sp>
      <p:pic>
        <p:nvPicPr>
          <p:cNvPr id="11268" name="Picture 4" descr="board1">
            <a:extLst>
              <a:ext uri="{FF2B5EF4-FFF2-40B4-BE49-F238E27FC236}">
                <a16:creationId xmlns:a16="http://schemas.microsoft.com/office/drawing/2014/main" id="{F626469E-B26A-4B7F-880A-D4DFCE809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196975"/>
            <a:ext cx="2276475"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a:extLst>
              <a:ext uri="{FF2B5EF4-FFF2-40B4-BE49-F238E27FC236}">
                <a16:creationId xmlns:a16="http://schemas.microsoft.com/office/drawing/2014/main" id="{2F57FC2B-83E9-4975-858C-3EBBEB815F09}"/>
              </a:ext>
            </a:extLst>
          </p:cNvPr>
          <p:cNvSpPr txBox="1">
            <a:spLocks noChangeArrowheads="1"/>
          </p:cNvSpPr>
          <p:nvPr/>
        </p:nvSpPr>
        <p:spPr bwMode="auto">
          <a:xfrm>
            <a:off x="4048125" y="1576388"/>
            <a:ext cx="47005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dirty="0">
                <a:latin typeface="Times" panose="02020603050405020304" pitchFamily="18" charset="0"/>
              </a:rPr>
              <a:t>The game Tetris® was commercially introduced in 1987.</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1325</TotalTime>
  <Words>3280</Words>
  <Application>Microsoft Office PowerPoint</Application>
  <PresentationFormat>On-screen Show (4:3)</PresentationFormat>
  <Paragraphs>705</Paragraphs>
  <Slides>49</Slides>
  <Notes>49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Baskerville Old Face</vt:lpstr>
      <vt:lpstr>Times</vt:lpstr>
      <vt:lpstr>Times New Roman</vt:lpstr>
      <vt:lpstr>Tw Cen MT</vt:lpstr>
      <vt:lpstr>Wingdings</vt:lpstr>
      <vt:lpstr>330Lect1</vt:lpstr>
      <vt:lpstr>Photo Editor Photo</vt:lpstr>
      <vt:lpstr>CSCE 531 Compiler Construction Ch.2 [W]: Language Processors</vt:lpstr>
      <vt:lpstr>Today’s lecture</vt:lpstr>
      <vt:lpstr>Language Translation</vt:lpstr>
      <vt:lpstr>Example of Language Translators</vt:lpstr>
      <vt:lpstr>Terminology</vt:lpstr>
      <vt:lpstr>Tombstone Diagrams</vt:lpstr>
      <vt:lpstr>Tombstone diagrams: Combination rules</vt:lpstr>
      <vt:lpstr>Compilation </vt:lpstr>
      <vt:lpstr>What is Tetris?</vt:lpstr>
      <vt:lpstr>Cross compilation</vt:lpstr>
      <vt:lpstr>Two Stage Compilation</vt:lpstr>
      <vt:lpstr>Compiling a Compiler</vt:lpstr>
      <vt:lpstr>Half Bootstrapping</vt:lpstr>
      <vt:lpstr>Compiling a Compiler</vt:lpstr>
      <vt:lpstr>Interpreters</vt:lpstr>
      <vt:lpstr>Interpreters versus Compilers</vt:lpstr>
      <vt:lpstr>Interpreters</vt:lpstr>
      <vt:lpstr>Interpreters</vt:lpstr>
      <vt:lpstr>Interpreters</vt:lpstr>
      <vt:lpstr>Interpretive Compilers</vt:lpstr>
      <vt:lpstr>Hybrid Compilation and Interpretation</vt:lpstr>
      <vt:lpstr>PowerPoint Presentation</vt:lpstr>
      <vt:lpstr>Interpretive Compilers</vt:lpstr>
      <vt:lpstr>Portable Compilers</vt:lpstr>
      <vt:lpstr>Portable Compilers</vt:lpstr>
      <vt:lpstr>Example: a “portable” compiler kit</vt:lpstr>
      <vt:lpstr>Example: a “portable” compiler kit</vt:lpstr>
      <vt:lpstr>Example: a “portable” compiler kit</vt:lpstr>
      <vt:lpstr>Bootstrapping</vt:lpstr>
      <vt:lpstr>Bootstrapping</vt:lpstr>
      <vt:lpstr>Bootstrapping an Interpretive Compiler to Generate M code</vt:lpstr>
      <vt:lpstr>Bootstrapping an Interpretive Compiler to Generate M code (first approach)</vt:lpstr>
      <vt:lpstr>Bootstrapping an Interpretive Compiler to Generate M code (first approach)</vt:lpstr>
      <vt:lpstr>Bootstrapping an Interpretive Compiler to Generate M code (second approach)</vt:lpstr>
      <vt:lpstr>Bootstrapping an Interpretive Compiler to Generate M code (second approach)</vt:lpstr>
      <vt:lpstr>Bootstrapping an Interpretive Compiler to Generate M code (second approach)</vt:lpstr>
      <vt:lpstr>Bootstrapping an Interpretive Compiler to Generate M code</vt:lpstr>
      <vt:lpstr>Comparison of approaches to bootstrapping an interpretive compiler (portable compiler kit)</vt:lpstr>
      <vt:lpstr>Full Bootstrap</vt:lpstr>
      <vt:lpstr>Full Bootstrap</vt:lpstr>
      <vt:lpstr>Full Bootstrap</vt:lpstr>
      <vt:lpstr>Full Bootstrap</vt:lpstr>
      <vt:lpstr>Half Bootstrap</vt:lpstr>
      <vt:lpstr>Half Bootstrap</vt:lpstr>
      <vt:lpstr>Half Bootstrap</vt:lpstr>
      <vt:lpstr>Bootstrapping to Improve Efficiency</vt:lpstr>
      <vt:lpstr>Bootstrapping to Improve Efficiency</vt:lpstr>
      <vt:lpstr>The Triangle Language Processor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77</cp:revision>
  <dcterms:created xsi:type="dcterms:W3CDTF">2004-08-19T01:30:12Z</dcterms:created>
  <dcterms:modified xsi:type="dcterms:W3CDTF">2022-01-24T22:28:34Z</dcterms:modified>
</cp:coreProperties>
</file>