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256" r:id="rId2"/>
    <p:sldId id="342" r:id="rId3"/>
    <p:sldId id="280" r:id="rId4"/>
    <p:sldId id="258" r:id="rId5"/>
    <p:sldId id="259" r:id="rId6"/>
    <p:sldId id="260" r:id="rId7"/>
    <p:sldId id="261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40" r:id="rId49"/>
    <p:sldId id="341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31" r:id="rId58"/>
    <p:sldId id="332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792" autoAdjust="0"/>
  </p:normalViewPr>
  <p:slideViewPr>
    <p:cSldViewPr>
      <p:cViewPr varScale="1">
        <p:scale>
          <a:sx n="44" d="100"/>
          <a:sy n="44" d="100"/>
        </p:scale>
        <p:origin x="1011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118DADF-AE2E-4E10-A3B0-60D810FBEA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1A9E362-5971-4897-B969-7CCEC539CA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FF0A972-1BA2-4A2D-A29B-F03FB9D769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7CCFA50-9B3B-4B49-B5D9-F7AACDBBE8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26E0A6-E91C-40EE-AC0C-527937741F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5B876B3-A5FC-4F93-AD35-323E887B59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2BFCB0A-65AD-4912-B0D2-16A45AA4B5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9211157C-1600-4DD7-85AF-3C3BE97E132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C0A33C9E-384A-4B93-8099-D480541D3E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A6D952CE-784F-4BE4-B61E-54BA43CD64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42A17CA4-88E5-4C8D-96B1-F4C48ADB6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23DCCD-CCAA-4298-8278-6C5A3B949D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2CF75F9-F2FE-44DC-932F-85FCB9DBB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534DA7-5384-4AB9-811F-4EB4816F80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461A355F-3609-4231-AB2E-35F9DE3C4A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1A6BB807-B74F-442A-8678-4F1F2BF9E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Allen B. Tucker and Robert E. Noonan.  </a:t>
            </a:r>
            <a:r>
              <a:rPr lang="en-US" altLang="en-US" i="1" dirty="0"/>
              <a:t>Programming Languages: Principles and Paradigms, 2</a:t>
            </a:r>
            <a:r>
              <a:rPr lang="en-US" altLang="en-US" i="1" baseline="30000" dirty="0"/>
              <a:t>nd</a:t>
            </a:r>
            <a:r>
              <a:rPr lang="en-US" altLang="en-US" i="1" dirty="0"/>
              <a:t> ed.</a:t>
            </a:r>
            <a:r>
              <a:rPr lang="en-US" altLang="en-US" dirty="0"/>
              <a:t>  McGraw-Hill, 2007 [T].</a:t>
            </a:r>
          </a:p>
          <a:p>
            <a:r>
              <a:rPr lang="en-US" altLang="en-US" dirty="0"/>
              <a:t>Carlo </a:t>
            </a:r>
            <a:r>
              <a:rPr lang="en-US" altLang="en-US" dirty="0" err="1"/>
              <a:t>Ghezzi</a:t>
            </a:r>
            <a:r>
              <a:rPr lang="en-US" altLang="en-US" dirty="0"/>
              <a:t> and Mehdi </a:t>
            </a:r>
            <a:r>
              <a:rPr lang="en-US" altLang="en-US" dirty="0" err="1"/>
              <a:t>Jazayeri</a:t>
            </a:r>
            <a:r>
              <a:rPr lang="en-US" altLang="en-US" dirty="0"/>
              <a:t>.  </a:t>
            </a:r>
            <a:r>
              <a:rPr lang="en-US" altLang="en-US" i="1" dirty="0"/>
              <a:t>Programming Language Concepts, 3</a:t>
            </a:r>
            <a:r>
              <a:rPr lang="en-US" altLang="en-US" i="1" baseline="30000" dirty="0"/>
              <a:t>rd</a:t>
            </a:r>
            <a:r>
              <a:rPr lang="en-US" altLang="en-US" i="1" dirty="0"/>
              <a:t> ed.  </a:t>
            </a:r>
            <a:r>
              <a:rPr lang="en-US" altLang="en-US" dirty="0"/>
              <a:t>Wiley, 1998 [G&amp;J].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578AEB9-1D53-4BD3-AF7A-E3BC5666B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B4EFCA-7C33-4A93-B1F3-6D3AFF4E1162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0D3222E-EE25-408F-B035-8E1675E6B8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D187425-60EF-4C39-991B-02F21BF38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31B19EC-AA8B-412E-9056-5EAB354E9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C5C20D-19D5-4124-B7D2-28AD5C6070E8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A4583AE-3DC4-4DFB-B10B-D401075C41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0EFBC3A-D2FB-4E5B-B172-CADD0A324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8E85389-586C-489F-B421-2C7233DDE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C646F4-2EAF-4552-842D-7DE5450B50A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8957F7E-B1AE-496F-88D6-5FDAB70871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3FDC1EC-8774-47C4-B0CE-46F0D3A52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8CAF227-8137-451D-8761-817DD048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2F467C-9E42-4D1E-BFDF-060612C0535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211B2172-E00A-4335-AC7E-CBB524365C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83B53D7-A4E0-4A6D-8DD9-79E31673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1FD2B77-5EF6-4EEF-80F0-8A152C765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16B63B-AB77-4E61-B0A6-D1D0C2A8A38D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9EF4E589-312C-4D7B-B9B2-6789FF509B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95B4DD-944B-4B8A-A27B-3F41468AD0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29759C8-F8E4-4C2A-99C9-4E77484B5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F83912-1D90-4B74-AAD7-125341B8F63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1CD4D94-0056-4D25-9E8B-276E1220F7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1CED7AA-293D-451A-AA9F-F93DC50BC8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2E9A222-ADA7-4D8B-B9EE-E944CDC05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7F43B2-F938-4CC5-B5D3-7D9CA9F00FC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CAB1E274-9453-491C-941D-E50010CAC7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914E088-C56C-4530-B11A-C78BBDA1D5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E291441-3FF5-41A5-AE2D-D646CD8CE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6591E7-9DF2-4532-A9C0-B00763633B0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096988F1-800B-465C-A09F-1B1ABFBD8B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A8C13A17-8611-4E7A-B3BE-8761A639CA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54DE7A30-96A7-4D47-A1B2-83257ADA0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24546B-BB39-424B-960E-4AF90E8DFE6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A8CAECD-7E05-442E-A490-BD6EED2BF6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34050128-8776-4524-9F84-4D51118390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64CABB2-721C-41ED-ABC2-F62E6E02B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F8E658-BB63-4219-9778-4AE82A671A4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9D388465-062E-49CD-B2D7-0363F2CE61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CF9F7CD3-423B-4D51-81D1-BFD35579D0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C4D9F6C-5160-4EDB-AAC8-863F13367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8FD3E6-3C8B-4C0E-81DF-D43711FB503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FE21A0F-09E0-46DB-BE17-7FADE655C6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2D323D48-795E-4ABC-8889-1D66BBBBA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654C4DC-6565-4441-8FBD-D08F7A990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FAEC3-DDE0-45DA-ABF6-AB15FFC4FA9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FCFC9C3B-DA14-4573-970E-74460125DB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D11AA254-4380-4962-9275-56C1D64073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0BB8A9F3-B1CC-4A41-A2A4-F61131802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7DEC15-90B1-4D79-9D27-293C91CE0CA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FD8AA6D-5E57-4D17-96EC-2CACDECB0A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368E47C-1032-4EC8-8E42-77CCA089B0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9F2EDA15-A5B3-4944-9BAE-0BBBFA395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D4C4-9397-4A6E-B720-B24D0B4EB2F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01F42B8-6714-4505-A579-448CDCC154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44BCD7A-FF05-48AB-8B62-58E16C7B4D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D49C85FB-95EE-495F-ACDF-97DEB061C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5987F7-F868-454C-A4FD-2F43D7EC0A93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3095551D-D2FF-4D8F-8B1C-F9B125669F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D0E85475-2D49-41B1-BCA5-8C60A0CF95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B9D5AA15-F527-48EA-A516-514A74A70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8F8971-D617-4C10-8FE4-BDCD6A9BCFD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7B7EE5C5-B4A4-4045-8365-C9AB7596C3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31E2B137-F5B8-41EF-88CD-5EE45FB6C9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8FB57CD-9215-4227-9CDE-7E9529A7F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89F6FB-542F-4EA3-89B9-31B3C49CA60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C5247D15-16FB-405D-B73D-5097372886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4B492697-33A3-441C-A3C0-5269A319420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7D3634F-82D0-453E-B966-6EACF7FCB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63D7B6-0840-4850-8BFB-F81566F4ADF1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E07389D-2140-4577-8873-7141573220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D2DE3B61-5D3F-450B-B552-3C5E396612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7DD6C06B-A9EC-4F2B-BB3C-2BC97E5DB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535284-D80F-4706-B5ED-EC45ABBF819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13C092D-9AD5-4341-91B2-8CCC9598CF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4C57FBD2-C28A-40DF-84D2-B876465E9F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BB973110-C14E-49E9-A7A2-0A62ABC6F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795464-8DBB-4234-B4A3-0F6C198BD80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31A14008-D16F-4C07-9C1A-E45F123C4E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BDB0469D-FC2D-4C1D-8F1B-FD70A505BE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A39A81A8-F748-48B9-AC27-A49DE76D9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92B49-93B6-4546-A05D-DA5349B31E4E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74B46EB7-7215-4A5A-A803-D8E5B1E233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085DED99-C30A-45A7-A4D7-8BAE3E40EB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463FEB8-CD50-4E50-BEF8-6E4EE92A8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01A043-957E-4028-8897-95C54EFA4C1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855E4F9-488E-4432-93C9-EC16DF8EAD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A79C076-AA29-4665-96C3-1A13311B1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5BB7840-F7F3-4291-88B7-44FB021A7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292182-4FA4-4800-8AE6-ACD1D9864909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16AA0EF7-562C-414F-8039-E950D52473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A686D7C-2003-4D6C-8027-C0DDF3343C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9E56C18B-A799-451E-BBE0-DF1F38F46D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396D3-4038-4D2F-81A6-C604EF1FB89C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B2B8C8F3-3F8E-42D0-BA7F-250F5DA2AE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9515B831-456A-4CD0-9255-2F51B38540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B88BB1E-B9D1-4E5D-A080-B213CA886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ABA411-AEAD-4948-8EA6-7A0D19CF3B9E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4025EDFC-94AD-4C31-A7F9-B8B00286FA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66564256-E75B-41EE-9093-CBA075835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5BFFF43-3269-45D4-A30E-DFCF0413A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AE413D-5DA2-44AE-AD62-B1028136ED5B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75070B3C-3082-4186-ACD4-D6AEA37275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5E43F704-820E-4328-8DD6-720729A8BA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ED7328D0-0722-4468-8298-564082221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3ED42F-226B-4BAD-A2F3-5E44E1AD574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63A516C-6574-4B0B-955A-7717264172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0ED68A2-EA11-488E-8402-23C09A36A0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B306763F-B93F-48A9-A835-F1D60225C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778200-5406-4D78-900D-EDCD7404FE72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1D0E06-E92B-4608-A633-85BCDF53FB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55D482A0-E2CD-437B-9821-FE44691A51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6F6CA11-C1BC-4DB7-AF08-30BEB8EFC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75CA29-610C-407D-85EE-64AB39FB35F7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439AD0F6-AB5B-4E33-80EA-5FD086CB30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C4BCDBB7-F37F-4770-AD61-F301927152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80577848-C510-461A-8948-EA165FBB7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28B880-7023-4339-9AD1-D843798663FC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EC4598AA-614E-4F4B-96B7-454513786F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0733B3E-A823-4B71-BE99-1FD50B74F9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6962A7C-0A0C-40D4-9BBB-CDA4D8C4D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F44A31-364F-4353-8C3E-47B8D77D36DF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CF6F754B-5009-4317-B977-3465DBFB75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4E0FD028-51C1-4CE5-958E-04355D3C40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5B6BD686-79D9-41F7-95C1-ECBA8C812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A0688A-27E3-475E-BB41-64E5E959FC95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43370CD5-A5F4-413D-B15C-1F0F403F86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1D62E2B7-9D37-4299-B809-D0AA907D5A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FCE91512-8C92-4F7C-BA03-1FA20C982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44E275-B838-43B0-BA66-33C391E009C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8EBBC7B-34B5-49F3-B063-2BE57AEEF2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3B135F2-728B-4E67-96C1-24DC17200B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4A877106-23EB-4C2E-BC8E-A0D454200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D087A6-FF50-419C-B4DB-0E0278273FCC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18D6409A-D720-4380-BF40-EA2708B8D4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4F5BD8A5-F154-4389-92F6-9185881BDB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75335D21-11B0-4743-AAB2-95E3D8F42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2114A7-5978-4492-BD2A-9319488AC7C3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B397BA-A773-4773-B62A-91310F8513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74DF99FD-AD0B-4B64-AE13-3DA44A57C2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86D8A291-0173-42E2-9F33-78AF26254D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15C0F1-E92C-421B-BC0F-EE11795B327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80E328A-ABF4-4023-ACF0-36FA1EDD3F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EB1190D-264E-484F-90DB-B1E610A363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63B0E077-A904-48A4-A474-D05F43E1E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8DA8B2-1D73-45D5-975D-0FD00782475E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656AD1C1-34B1-4FC8-9CD9-D65A1B3D50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088AFCF9-4E84-44EE-82F7-E17C7CFC9B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FCEE931D-AB97-43E5-9789-F39D86892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BA180-D96E-4D32-99B8-5A157C95E8DA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0A1B4343-FC9D-42FB-8A87-A1712BD72B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E533713-7368-435F-92BE-A45B14FADF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5B565D53-0D13-437A-B460-8EEF987F9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47369C-90D2-4819-831D-BF52AF08C7F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CFC4DD41-5016-4132-BFC0-52D6D59DC5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C7001414-B078-41BB-BBC2-8A91444E11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BD64FF0-8AEB-45C7-8C23-E779890C7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3E042E-AD7F-4FDE-85CD-105E722B6A57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F0FCC51F-9C2B-46BA-9AAA-631332E5CC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85F17004-56C1-4FEA-9474-BB67F6C82A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A745FCE3-F18F-439E-9D8C-4A57A3B12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E383C5-2F16-4EAF-86BE-7EF6EC3B2F26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07EC5DC8-DD63-4301-8E0A-073A3D0582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7B5B97CA-3FA7-411B-B602-C6A0B7753E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AE585AB5-C848-47E1-A1CA-572E6F0AD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FF2229-2A5F-4F77-A453-606C6F7034BA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E10DFE73-9D9B-4558-9316-D516BA0390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412D2588-E919-4D2E-8933-6C3A69B078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43B8416E-AB61-42F2-A0DD-0E359A7CF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F7F179-FE77-4465-87CC-CCEAC9895E8E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46C613A1-4721-4971-AD99-A206983EEC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DA612532-86A1-4B7E-9645-AC27CE4DA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7C24817-51E8-4AAA-8079-4C68203FE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0F8B3E-5B47-4E94-8A85-169FB59D27A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425C435-2672-4B31-96B1-5A767FDEB5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C00C044C-699B-4476-94D2-6026CA41BC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4DDC98CB-840D-4AA3-98FD-9230469A9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FB20FE-408D-4CC2-B748-3C73800DAB91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D321AA88-884F-43D5-83C6-32275DD841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5631D7F7-FD21-4E83-A093-75A69C77B2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202F556A-4BDD-4A45-9EB0-F05AFA990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717C8E-F689-4823-BAAB-22ED14E11B1D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D40F8B19-DF6B-4376-8725-6D66C5214C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EF34D523-DB39-41AB-9088-2C51CD5194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0110FAB9-2C83-4223-BC89-6FC0BED0F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ED0D94-490F-442E-83A2-FAAFB20D1F2F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5C3C0C2A-9AA1-42F7-9E29-1927FC2D19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8323D430-4A81-4829-8F1C-CFF69EA0E1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7913BCA2-ABEB-4E8B-834E-4D96E9C48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6BD70A-75EB-4082-BAEF-13CDE3BA0EE8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4A57910A-0450-4770-8EB5-CBE00147E5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07FFA6C6-0F23-47BB-BFD4-0FF2A61094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D159047E-FD91-4CC9-B4F6-3B8462EDC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DA8B03-C026-4845-89AE-4465A143E8E2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C625CCCD-7E28-4BA3-9A1C-4419F0432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EA605E8C-3C79-477F-8687-2EB275B2C0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1A671C4E-73CF-4217-B574-175C50835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B54C02-3D17-4BE5-BF36-4690811A7EFA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C38707CD-DBB3-41A1-9BD6-83F0E4999B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4BEB667D-1CA2-480B-A357-B103628638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51115C67-5B57-4715-BF9C-59F72DF9A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BDDE57-A88A-41C9-B002-D4FFBF8F2B58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6967AB60-AD3F-473E-B3FE-B065A766C3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6D28EE39-48CD-4771-B9D2-AA9E08390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0BE80A56-DD6A-4D38-AFA3-EE486014C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EF87BC-2CEF-4142-B908-468FAFE7ED57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14C0D32E-0318-4584-8533-FBC80364E4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EBD64CAB-3C95-453A-BBE8-3D75B27E2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EFBDF661-70A2-4697-B9F6-C0020A980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0CA772-DFBB-4347-A315-DC6F9F95CB22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7960AC87-E7FA-4071-BE16-3E3BFA0DEF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3F75484C-41CB-4158-85C0-E458C3B8EE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A5FBBAE7-68F2-474A-B7DB-113A9E822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8B849B-2F23-4CB2-84F1-7F6F35744EC8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8CA89B1A-F00E-4EAF-9A4D-8FB733D24B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12278880-C017-457D-B2BA-AE406AB956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38D5DBB-F2B2-4217-B424-60B88143A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0627D1-831E-4120-9F68-3B0605ADD99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CFEFDAA-821E-4B01-A44C-817558525B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9E61B9A-B721-424D-A24E-538FB9C757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907E718C-1CBA-4A21-AAC2-458008274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7B613B-BDFD-4A34-A599-5796B094917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74453F9-61BE-4E9E-9D25-0DFEA00CDF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6E496EE1-B22D-4E8D-96AD-6F484C8BCA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0E4B4561-582E-4589-B17C-7D96B2911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C334BD-ACD2-4CE0-AA36-D63051B1C8B9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9103575C-6C25-4648-A2EB-9EA0F1CC04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4873BEF1-FF58-48DE-8EB7-827B91E260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F3C15F65-2D00-4B92-803C-ECE5F940D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41C4B7-06CC-4369-A183-0486E1F0DBC1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3F18CF98-4E04-409E-9BF4-94B42494CC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293C24F6-3A18-45AD-9BB9-14179E16F0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1C4849CB-BE57-47E6-8633-8576FD27F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9E78D6-3648-4317-95B9-7498743C585D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F86AA948-C595-474F-87D5-B71932C3B0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71EA412C-BBF0-45A2-B0DF-0612E6627A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897B9BA6-2B38-4402-9A6A-F79F8AF44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D41494-4AAC-449F-A780-A7B97C765FA7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2EDEAE60-1D8D-4749-B241-EB2C902703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E14AB189-4F0C-4FFD-B8E6-BF305AAEF6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082C2D25-FB01-4B1D-A473-839BF43A1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65D86A-C091-40D4-B62D-ABCFA54C4353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2A68A217-91B8-4074-8ADA-46E7E5DE9D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48753DD3-A961-461E-B1E4-4A923BD52C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3B142501-C392-414F-A1CA-5726AC814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7888D-2626-403F-AF74-03F5F5E94B71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ADB3D7D4-A873-4AFF-959E-E225C865D7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1393F1C-C517-46C0-ADE7-5FA06045DE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AD5E5978-946A-49DB-B05A-D9FD16A89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1EDB74-F7C1-45A5-9277-984E1A3561FC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8125BEF7-F4BA-4355-84C3-84E036A872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6676" name="Text Box 3">
            <a:extLst>
              <a:ext uri="{FF2B5EF4-FFF2-40B4-BE49-F238E27FC236}">
                <a16:creationId xmlns:a16="http://schemas.microsoft.com/office/drawing/2014/main" id="{8E891720-AD81-4214-A4AB-CFE6A9FDD4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(a&lt;x) is either true (1) or false (0) in C++.  &lt; is left associative, so: (a&lt;x) &lt; b.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BA7107DC-1B8A-4B67-8F11-B61C1568E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CC571A-131D-4F1F-A7DC-C7882F3A0C07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E5F7211-7843-4EEA-852F-DB4B5B1631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121E8EF7-D8E9-4D23-8AAF-E45AA364B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E5DB05D4-88A8-4B76-99C9-39350BF24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82837B-ED20-4408-AC32-FE4E1BA0B080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32F4D030-AF64-47C5-AB8F-6743742DB9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6CE7ADD5-E7B4-40D5-81DD-D95CAB46C8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5547D794-55B3-420B-B973-09EF864A8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5197E7-7F31-448F-9AFF-4E8B03E2A9B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9316557C-7D06-493F-99BF-D61A859CFD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F3B7ADF-A833-417D-865C-36F140EE4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[Sebesta]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B5DD7B2F-142B-4484-92CF-BC5BFF5CA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298114-16F0-4BC2-A174-9200346752AB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24A5B787-6499-4960-88C2-244C0A4411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5E166E17-F51F-4D2A-9F22-8B8037020F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9AC288F8-65B0-415D-9FFF-124E73D92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B11AA0-108B-4946-BB9E-D876DAE3E233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6DE7CF32-F172-4742-A0C9-50B3C77C8D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9E61517E-E5BF-4A75-8FA8-E65D8D086E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D0BEE0A8-C422-4DD7-8F50-172029DFA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A8153F-31C0-4A1E-A77D-906FED8DCB59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0EBCCB6-A6CE-4161-99BE-16A556C297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693D4061-1F34-4C5F-9F5C-0D8CA17784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4F4AD4ED-E67F-413B-B0CA-0FC1D4344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020B29-7B01-454D-91B7-33860AFCA8EB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74B8BB82-3630-4B8D-ADF7-0DA9AF4F1D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2B99421E-77DB-4ABC-98E9-BA6095E1A7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0B689B6-0595-4D05-8DB5-550057184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48AE65-4940-450E-A368-ED4C6F3F47A9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2AFFAA44-71E1-4073-A6D7-910BB272A9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D4254E3D-D0C2-4D76-B7AE-553E02E601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BBBE0473-6CCB-43E4-8B38-497547CFB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0B9648-2D96-437B-A4C7-B59856CC69F1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8A13211B-232B-4D56-8B29-453E7A82AB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EEE31425-9EE1-4EFC-8CC6-5295D9CDA0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F86C3403-4F78-4B31-8E40-5FEDD70BC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2AE520-BD8B-4255-8B73-A12801C2E4BD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79C08303-D8F9-4E2A-9B1E-1937BC7451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38BE9562-DE9E-4700-9CB4-50F7B9662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Remember: references are to [T].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C915653D-F5C3-41AB-A5F2-925E15A57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89FFB-C828-4A70-99D6-2DC3BB2E2FE9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8BDEEEC3-03DA-4478-AAC1-8E00002213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FC5A169D-EAFD-4909-B3C2-EE6B305C9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F003E0AF-4E71-444D-A40F-2854F6D9C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CE525-42C8-489A-A0BB-0DCD1251F58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895C9177-3A08-44A0-BDF8-6E612BCA46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6548B27A-AB6F-4AD5-A2DF-ECFBE8040C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CDEF2BA4-BCE9-4D24-ABDC-A74DFBF1F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9F9D75-105E-46E1-8A4D-3DF89E6AA27D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B7E9410F-48F8-40B1-809C-D8DAF3BB05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B0D0DDC1-3A0D-430B-94EF-4DBC17AD1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A9FD57FF-AAF3-4632-A1A9-8256F3186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C37F5-087A-405B-9503-303FB02D8C4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EA1A8D4D-7EE5-474E-98BB-51033DACF2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79A43442-5C18-493C-90CA-AD4D0F4B5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[Sebesta]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9AE0E892-D7B5-4BA8-AF42-41194AB64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F502AE-30A1-49F6-B4F0-0604D0D1FEC0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982DF913-A730-4CCA-B4D6-E22A746DF6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6476178-0D90-4588-8916-E6221B041C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47CD93E9-82E3-4720-AC22-2703D415E8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4CACB2-A5F0-41C4-99E6-25B5D1D940AA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2D0CC832-54CF-4BF9-821F-E0E568ED70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D5AE54F7-4946-449D-8FF2-814D3E2EA7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1BB219C-74DB-477A-9A59-6C163F2DC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AA16D7-3E06-4B12-8FBC-E619E10B3CA5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65F60023-58D7-4FA7-861E-CDD4F641F2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853FDB7A-104D-41A2-AFE2-C39EB8571B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2AA76364-1B40-41C7-826F-E69B9938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95850F-5A5B-4CBC-A944-9DA0A2ECFD73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F8FE89AB-0980-46A9-831F-F60CFDD2D7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C944C887-695F-4CDD-8351-949D36EB03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F5BDA734-1CA6-46FF-BFA4-4591B1238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8651BE-1FCA-4E7F-9497-C27DB3AAA580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4F49D06F-F656-4C63-AD8B-B06EB26334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A9C7A34B-F229-4A65-B851-497BFDEBC9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728F58E-880F-4ADD-B720-DF539894D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CAF4B6-DE9F-4BC0-8936-F90CC30DE1B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9709ED4-19B0-42AF-B836-1FEB6B88A1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9FE2E1A8-1763-461F-9331-A2DC783C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Cf. Section 3.1 [T]</a:t>
            </a:r>
          </a:p>
          <a:p>
            <a:r>
              <a:rPr lang="en-US" altLang="en-US"/>
              <a:t>Image source: http://www.google.com/imgres?imgurl=http://www.justsaygnome.net/uploads/2/6/1/3/2613300/8287259.jpg&amp;imgrefurl=http://www.justsaygnome.net/noam-chomsky-introduction.html&amp;h=334&amp;w=250&amp;sz=34&amp;tbnid=KYNE3qluEWHUUM:&amp;tbnh=94&amp;tbnw=70&amp;prev=/search%3Fq%3Dnoam%2Bchomsky%26tbm%3Disch%26tbo%3Du&amp;zoom=1&amp;q=noam+chomsky&amp;docid=VCUD5piuTBGCfM&amp;sa=X&amp;ei=GbVTTvy1LpGftwfz653VBQ&amp;ved=0CE8Q9QEwBQ&amp;dur=2148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6E93D-66A7-4B31-8404-EBC260BC1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D32B27-E5F7-4A56-8A90-F47BBE27B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B30344-0757-462D-88FC-8B15E3C81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412AF-86FD-4B3D-BA8F-E07C7D0E5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9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510CD-8E9F-4BB0-A386-E195C1A56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D312ED-D000-494E-BE43-3DD135398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9F850-07DE-40F2-A52C-0366055EF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7BE7B-9F62-4828-AA00-BB6DEE5AA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0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B0EF56-50CB-4D87-B293-A78B7FE18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3C123-2AD7-4341-A0A2-C5965FE8C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A6D735-6902-44AD-98CF-86FCA2018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EE5C6-2773-450D-A21A-74A315638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49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4267E3-10AB-4439-A9AB-F01ACC7D5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D4CCA4-2784-418C-AED0-E826E5545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3578CA-2164-44E0-BF91-547AA8C86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560D6-64FF-489C-B772-D4F3DE845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14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200A4-249F-400C-BA34-F723062E0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602E0E-8E41-4933-B252-F504240C8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E3AE5-E034-4726-9B28-96ED26211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9E3A9-EBD4-4454-8225-2152DC0DE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56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9EAB79-460A-4648-B68C-FCB1D7814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75339-65CB-4F5E-A970-BCC20B8E6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F5BA3E-2C08-4FD6-881C-303971733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63743-EFF4-4405-800D-D1566F3AD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0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B3D9C-7A1D-4758-8DF4-CE3B453A5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59009-A90F-4EE1-B428-A65AA9333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A900B-26FE-4C9D-B7BF-0A7F8B270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82472-851B-47C3-B89C-7B27C6CA8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18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5B28C4-5A6D-4BA2-AA11-E614948DE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41844F-4066-400D-A580-6E8F68BF8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1AF57A-622A-408B-8F7F-0CE8F3338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0A0C3-90A2-4CE0-B4D1-D29FD281B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59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FFF655-FE12-448E-88D3-B3F73A201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AE4C5C-5A8E-4CC8-81E0-13D073B31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8A26CA-E1ED-4BD7-BD1F-8CD4AE9D5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FE047-8EB6-4F9C-B3D8-D30A3E039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0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049523-FF9A-4A22-A7DD-0FC6F7035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E3FC89-FB3B-4618-9D22-96729CCDF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CFE22B-AB0A-4091-88F9-5A6F538D2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E57B3-4D95-4929-937D-C8A45E980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E9F84-BDBD-4508-8FC8-FF444E2AA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C8031-21C8-4102-B320-94AEBD8F5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439D0-7E3E-44D9-BD87-A404DFE14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2095E-8658-4E8B-962A-5D567B6D1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2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54173-5D76-43D8-B500-2F46A40EC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F6779-D497-4B96-B778-4CD783074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95E47-0241-490B-84D2-0751778E3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FFCC5-3F33-4A3E-9617-7DC42420E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7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AFA85D-AF48-4281-9989-D0DE2458A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72EC3-AD0F-434D-929E-DBF859463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16C4AAD-0D77-4730-A5DC-12A7FCF806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4794ED0-9197-4A29-A73C-0832079784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CF8DC52-172D-4B65-B052-EE28D9F924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B0716F-2221-40A9-8E23-6473C607F5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9975AFC4-EFCB-4AF9-8271-7F3198C53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1F153A9A-A03D-4551-BD1E-446539910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FAF5C6CB-8443-432A-A8DB-3288CB06B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5B4AF49B-24FE-4C7A-BB1F-4BA7E4A2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>
            <a:extLst>
              <a:ext uri="{FF2B5EF4-FFF2-40B4-BE49-F238E27FC236}">
                <a16:creationId xmlns:a16="http://schemas.microsoft.com/office/drawing/2014/main" id="{C2711B29-C5A2-472B-8B61-C1E641B9A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>
            <a:extLst>
              <a:ext uri="{FF2B5EF4-FFF2-40B4-BE49-F238E27FC236}">
                <a16:creationId xmlns:a16="http://schemas.microsoft.com/office/drawing/2014/main" id="{55E68923-56CA-468F-8F96-E1F90FFBC9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16" imgW="2400635" imgH="3104762" progId="MSPhotoEd.3">
                  <p:embed/>
                </p:oleObj>
              </mc:Choice>
              <mc:Fallback>
                <p:oleObj name="Photo Editor Photo" r:id="rId16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3D86A3-B208-464D-B542-BED2B1EEFA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3276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CSCE 531</a:t>
            </a:r>
            <a:br>
              <a:rPr lang="en-US" altLang="en-US" sz="4000" dirty="0"/>
            </a:br>
            <a:r>
              <a:rPr lang="en-US" altLang="en-US" sz="4000" dirty="0"/>
              <a:t>Programming Language Structures:</a:t>
            </a:r>
            <a:br>
              <a:rPr lang="en-US" altLang="en-US" sz="4000" dirty="0"/>
            </a:br>
            <a:r>
              <a:rPr lang="en-US" altLang="en-US" sz="4000" dirty="0"/>
              <a:t>Syntax</a:t>
            </a:r>
            <a:br>
              <a:rPr lang="en-US" altLang="en-US" sz="4000" dirty="0"/>
            </a:br>
            <a:r>
              <a:rPr lang="en-US" altLang="en-US" sz="3200" dirty="0"/>
              <a:t>(Slides mainly based on Allen B. Tucker and Robert E. Noonan.  Programming Languages: Principles and Paradigms, 2nd ed.  McGraw-Hill, 2007 [T].)</a:t>
            </a:r>
            <a:br>
              <a:rPr lang="en-US" altLang="en-US" sz="3200" dirty="0"/>
            </a:br>
            <a:endParaRPr lang="en-US" altLang="en-US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F6A3E51-06B1-4677-8442-F1CF684B1D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Spring 2020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b="1" i="1" dirty="0">
              <a:latin typeface="Geneva" pitchFamily="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b="1" i="1" dirty="0">
                <a:latin typeface="Geneva" pitchFamily="112" charset="0"/>
              </a:rPr>
              <a:t>A language that is simple to parse for the compiler is also simple to parse for the human programmer. </a:t>
            </a:r>
          </a:p>
          <a:p>
            <a:r>
              <a:rPr lang="en-GB" altLang="en-US" sz="1800" b="1" i="1" dirty="0">
                <a:latin typeface="Geneva" pitchFamily="112" charset="0"/>
              </a:rPr>
              <a:t>				N. Wirth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14A22D-71F6-460A-BB32-9333F0D81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Chomsky Hierarchy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9B8473-6D4C-42B1-879E-3F80B2658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Regular grammar -- least powerful</a:t>
            </a:r>
          </a:p>
          <a:p>
            <a:pPr eaLnBrk="1" hangingPunct="1"/>
            <a:r>
              <a:rPr lang="en-GB" altLang="en-US"/>
              <a:t>Context-free grammar (BNF)</a:t>
            </a:r>
          </a:p>
          <a:p>
            <a:pPr eaLnBrk="1" hangingPunct="1"/>
            <a:r>
              <a:rPr lang="en-GB" altLang="en-US"/>
              <a:t>Context-sensitive grammar</a:t>
            </a:r>
          </a:p>
          <a:p>
            <a:pPr eaLnBrk="1" hangingPunct="1"/>
            <a:r>
              <a:rPr lang="en-GB" altLang="en-US"/>
              <a:t>Unrestricted grammar</a:t>
            </a:r>
            <a:endParaRPr lang="en-US" alt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05B6B80-30E7-43BC-A3D7-5735790F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81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D7375-47B3-4EF3-90AA-94C4F439A16F}"/>
              </a:ext>
            </a:extLst>
          </p:cNvPr>
          <p:cNvSpPr txBox="1"/>
          <p:nvPr/>
        </p:nvSpPr>
        <p:spPr>
          <a:xfrm>
            <a:off x="5715000" y="5410200"/>
            <a:ext cx="3044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Noam Chomsky, 1928-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1FE9093-4242-441B-8A26-CDFB51CE3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Regular Grammar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9055E9-EFDC-433D-9815-47249AB42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Simplest; least powerful	</a:t>
            </a:r>
          </a:p>
          <a:p>
            <a:pPr eaLnBrk="1" hangingPunct="1"/>
            <a:r>
              <a:rPr lang="en-GB" altLang="en-US"/>
              <a:t>Equivalent to:</a:t>
            </a:r>
          </a:p>
          <a:p>
            <a:pPr lvl="1" eaLnBrk="1" hangingPunct="1"/>
            <a:r>
              <a:rPr lang="en-GB" altLang="en-US"/>
              <a:t>Regular expression</a:t>
            </a:r>
          </a:p>
          <a:p>
            <a:pPr lvl="1" eaLnBrk="1" hangingPunct="1"/>
            <a:r>
              <a:rPr lang="en-GB" altLang="en-US"/>
              <a:t>Finite-state automaton</a:t>
            </a:r>
          </a:p>
          <a:p>
            <a:pPr eaLnBrk="1" hangingPunct="1"/>
            <a:r>
              <a:rPr lang="en-GB" altLang="en-US"/>
              <a:t>Right regular grammar: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T*, A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N, </a:t>
            </a:r>
            <a:r>
              <a:rPr lang="en-GB" altLang="en-US">
                <a:solidFill>
                  <a:srgbClr val="000000"/>
                </a:solidFill>
              </a:rPr>
              <a:t>B </a:t>
            </a:r>
            <a:r>
              <a:rPr lang="en-GB" altLang="en-US">
                <a:solidFill>
                  <a:srgbClr val="000000"/>
                </a:solidFill>
                <a:sym typeface="Symbol" panose="05050102010706020507" pitchFamily="18" charset="2"/>
              </a:rPr>
              <a:t></a:t>
            </a:r>
            <a:r>
              <a:rPr lang="en-GB" altLang="en-US">
                <a:solidFill>
                  <a:srgbClr val="000000"/>
                </a:solidFill>
              </a:rPr>
              <a:t> N</a:t>
            </a:r>
          </a:p>
          <a:p>
            <a:pPr lvl="1" eaLnBrk="1" hangingPunct="1">
              <a:buFontTx/>
              <a:buNone/>
            </a:pPr>
            <a:r>
              <a:rPr lang="en-GB" altLang="en-US"/>
              <a:t>A </a:t>
            </a:r>
            <a:r>
              <a:rPr lang="en-GB" altLang="en-US">
                <a:cs typeface="Times New Roman" panose="02020603050405020304" pitchFamily="18" charset="0"/>
              </a:rPr>
              <a:t>→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r>
              <a:rPr lang="en-GB" altLang="en-US">
                <a:cs typeface="Times New Roman" panose="02020603050405020304" pitchFamily="18" charset="0"/>
              </a:rPr>
              <a:t>B</a:t>
            </a:r>
          </a:p>
          <a:p>
            <a:pPr lvl="1" eaLnBrk="1" hangingPunct="1">
              <a:buFontTx/>
              <a:buNone/>
            </a:pPr>
            <a:r>
              <a:rPr lang="en-GB" altLang="en-US">
                <a:cs typeface="Times New Roman" panose="02020603050405020304" pitchFamily="18" charset="0"/>
              </a:rPr>
              <a:t>A →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CEDF7D0-D1B1-4408-9BF8-4B7E34893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A26EABE-7AD7-473C-BB59-1EF8E8A08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i="1"/>
              <a:t>Integer</a:t>
            </a:r>
            <a:r>
              <a:rPr lang="en-GB" altLang="en-US" sz="2400"/>
              <a:t> </a:t>
            </a:r>
            <a:r>
              <a:rPr lang="en-GB" altLang="en-US" sz="2400">
                <a:cs typeface="Times New Roman" panose="02020603050405020304" pitchFamily="18" charset="0"/>
              </a:rPr>
              <a:t>→ 0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1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... | 9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                 0 | 1 | ... | 9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DC525C7-0F94-4EBE-99D3-E1483101C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Context-Sensitive Grammars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DF2D925-2050-4475-8F12-9B13D2CAE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14663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Production:</a:t>
            </a:r>
          </a:p>
          <a:p>
            <a:pPr eaLnBrk="1" hangingPunct="1"/>
            <a:r>
              <a:rPr lang="en-GB" altLang="en-US"/>
              <a:t>    </a:t>
            </a:r>
            <a:r>
              <a:rPr lang="en-GB" altLang="en-US">
                <a:cs typeface="Times New Roman" panose="02020603050405020304" pitchFamily="18" charset="0"/>
              </a:rPr>
              <a:t>α → β		|α| ≤ |β|</a:t>
            </a:r>
          </a:p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    α, β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</a:t>
            </a:r>
            <a:r>
              <a:rPr lang="en-GB" altLang="en-US">
                <a:cs typeface="Times New Roman" panose="02020603050405020304" pitchFamily="18" charset="0"/>
              </a:rPr>
              <a:t>(N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GB" altLang="en-US">
                <a:cs typeface="Times New Roman" panose="02020603050405020304" pitchFamily="18" charset="0"/>
              </a:rPr>
              <a:t> T)*</a:t>
            </a:r>
          </a:p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i.e., left-hand side can be composed of strings of terminals and nonterminals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D4795C-6C6A-4CF9-ADEA-1D22989CE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Unrestricted Grammar</a:t>
            </a: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66D9B13-CBAE-47D8-BE42-22E64FBDB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Equivalent to:</a:t>
            </a:r>
          </a:p>
          <a:p>
            <a:pPr lvl="1" eaLnBrk="1" hangingPunct="1"/>
            <a:r>
              <a:rPr lang="en-GB" altLang="en-US"/>
              <a:t>Turing machine</a:t>
            </a:r>
          </a:p>
          <a:p>
            <a:pPr lvl="1" eaLnBrk="1" hangingPunct="1"/>
            <a:r>
              <a:rPr lang="en-GB" altLang="en-US"/>
              <a:t>von Neumann machine</a:t>
            </a:r>
          </a:p>
          <a:p>
            <a:pPr lvl="1" eaLnBrk="1" hangingPunct="1"/>
            <a:r>
              <a:rPr lang="en-GB" altLang="en-US"/>
              <a:t>C++, Java</a:t>
            </a:r>
          </a:p>
          <a:p>
            <a:pPr eaLnBrk="1" hangingPunct="1"/>
            <a:r>
              <a:rPr lang="en-US" altLang="en-US"/>
              <a:t>That is, can compute any computable function.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062B16-D362-4058-9674-F973153C9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2.1.1 Backus-Naur Form (BNF)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049CE39-BDF0-465A-BB6C-2565F3D28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153400" cy="3697287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Stylized version of a context-free grammar (cf. Chomsky hierarchy)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Sometimes called Backus Normal Form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First used to define syntax of </a:t>
            </a:r>
            <a:r>
              <a:rPr lang="en-GB" dirty="0" err="1"/>
              <a:t>Algol</a:t>
            </a:r>
            <a:r>
              <a:rPr lang="en-GB" dirty="0"/>
              <a:t> 60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Now used to define syntax of most major languages</a:t>
            </a:r>
          </a:p>
          <a:p>
            <a:pPr>
              <a:defRPr/>
            </a:pPr>
            <a:r>
              <a:rPr lang="en-GB" dirty="0"/>
              <a:t> </a:t>
            </a:r>
            <a:r>
              <a:rPr lang="en-US" dirty="0"/>
              <a:t>Extended BNF</a:t>
            </a:r>
          </a:p>
          <a:p>
            <a:pPr lvl="1">
              <a:defRPr/>
            </a:pPr>
            <a:r>
              <a:rPr lang="en-US" dirty="0"/>
              <a:t>Improves readability and </a:t>
            </a:r>
            <a:r>
              <a:rPr lang="en-US" dirty="0" err="1"/>
              <a:t>writability</a:t>
            </a:r>
            <a:r>
              <a:rPr lang="en-US" dirty="0"/>
              <a:t> of BNF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D7C2620-2255-449E-9AC2-545B31D39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BNF Grammar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F1D136A-3D06-42B4-8541-A8D7A45CF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00963" cy="4459288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7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Set of </a:t>
            </a:r>
            <a:r>
              <a:rPr lang="en-GB" altLang="en-US" i="1"/>
              <a:t>productions</a:t>
            </a:r>
            <a:r>
              <a:rPr lang="en-GB" altLang="en-US"/>
              <a:t>: </a:t>
            </a:r>
            <a:r>
              <a:rPr lang="en-GB" altLang="en-US" i="1"/>
              <a:t>P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terminal</a:t>
            </a:r>
            <a:r>
              <a:rPr lang="en-GB" altLang="en-US"/>
              <a:t> symbols: </a:t>
            </a:r>
            <a:r>
              <a:rPr lang="en-GB" altLang="en-US" i="1"/>
              <a:t>T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nonterminal</a:t>
            </a:r>
            <a:r>
              <a:rPr lang="en-GB" altLang="en-US"/>
              <a:t> symbols: </a:t>
            </a:r>
            <a:r>
              <a:rPr lang="en-GB" altLang="en-US" i="1"/>
              <a:t>N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start </a:t>
            </a:r>
            <a:r>
              <a:rPr lang="en-GB" altLang="en-US"/>
              <a:t>symbol:  </a:t>
            </a: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production</a:t>
            </a:r>
            <a:r>
              <a:rPr lang="en-GB" altLang="en-US"/>
              <a:t> has the form</a:t>
            </a: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where</a:t>
            </a:r>
            <a:r>
              <a:rPr lang="en-GB" altLang="en-US" i="1"/>
              <a:t>             </a:t>
            </a:r>
            <a:r>
              <a:rPr lang="en-GB" altLang="en-US"/>
              <a:t>and</a:t>
            </a:r>
            <a:r>
              <a:rPr lang="en-GB" altLang="en-US" i="1"/>
              <a:t> </a:t>
            </a:r>
            <a:endParaRPr lang="en-GB" altLang="en-US"/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EADD95BC-3352-433E-8E2E-0C2B3A2C1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25" y="4381500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r:id="rId4" imgW="85680" imgH="190440" progId="">
                  <p:embed/>
                </p:oleObj>
              </mc:Choice>
              <mc:Fallback>
                <p:oleObj r:id="rId4" imgW="85680" imgH="190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4381500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B9552511-87DA-43D6-B2FB-210BEA399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1738" y="3341688"/>
          <a:ext cx="3571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6" imgW="85680" imgH="190440" progId="">
                  <p:embed/>
                </p:oleObj>
              </mc:Choice>
              <mc:Fallback>
                <p:oleObj r:id="rId6" imgW="85680" imgH="1904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3341688"/>
                        <a:ext cx="35718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96329DAC-1C72-4920-B155-B6DC8D7E82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1325" y="3286125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r:id="rId7" imgW="85680" imgH="190440" progId="">
                  <p:embed/>
                </p:oleObj>
              </mc:Choice>
              <mc:Fallback>
                <p:oleObj r:id="rId7" imgW="85680" imgH="1904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286125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id="{EEDDBF3C-CDEC-49FD-A233-C9E40178BC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5814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8" imgW="419100" imgH="127000" progId="Equation.3">
                  <p:embed/>
                </p:oleObj>
              </mc:Choice>
              <mc:Fallback>
                <p:oleObj name="Equation" r:id="rId8" imgW="419100" imgH="127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>
            <a:extLst>
              <a:ext uri="{FF2B5EF4-FFF2-40B4-BE49-F238E27FC236}">
                <a16:creationId xmlns:a16="http://schemas.microsoft.com/office/drawing/2014/main" id="{EB844A0A-1301-4172-8F65-CF8702B2B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486400"/>
          <a:ext cx="1020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10" imgW="431800" imgH="127000" progId="Equation.3">
                  <p:embed/>
                </p:oleObj>
              </mc:Choice>
              <mc:Fallback>
                <p:oleObj name="Equation" r:id="rId10" imgW="431800" imgH="127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0207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AA3212FA-1B8D-4C88-8219-B2061AEE7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5410200"/>
          <a:ext cx="2071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12" imgW="876300" imgH="165100" progId="Equation.3">
                  <p:embed/>
                </p:oleObj>
              </mc:Choice>
              <mc:Fallback>
                <p:oleObj name="Equation" r:id="rId12" imgW="876300" imgH="16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20716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>
            <a:extLst>
              <a:ext uri="{FF2B5EF4-FFF2-40B4-BE49-F238E27FC236}">
                <a16:creationId xmlns:a16="http://schemas.microsoft.com/office/drawing/2014/main" id="{C0C052E5-0AD8-4FD2-9086-861B0BFF6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2725" y="5137150"/>
          <a:ext cx="1081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4" imgW="457200" imgH="127000" progId="Equation.3">
                  <p:embed/>
                </p:oleObj>
              </mc:Choice>
              <mc:Fallback>
                <p:oleObj name="Equation" r:id="rId14" imgW="457200" imgH="127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5137150"/>
                        <a:ext cx="10810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0BBEC54-56F5-443B-959F-FE73C0B31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Example: Binary Digits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FD0E6D9-8C9A-43BB-8477-9C07192B675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05000"/>
            <a:ext cx="7772400" cy="3810000"/>
          </a:xfrm>
          <a:noFill/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Consider the grammar: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</a:t>
            </a:r>
            <a:r>
              <a:rPr lang="en-GB" altLang="en-US" sz="2400" i="1"/>
              <a:t>binaryDigit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/>
              <a:t> </a:t>
            </a:r>
            <a:r>
              <a:rPr lang="en-GB" altLang="en-US" sz="2400"/>
              <a:t>0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/>
              <a:t>	</a:t>
            </a:r>
            <a:r>
              <a:rPr lang="en-GB" altLang="en-US" sz="2400" i="1"/>
              <a:t>binaryDigit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/>
              <a:t> </a:t>
            </a:r>
            <a:r>
              <a:rPr lang="en-GB" altLang="en-US" sz="2400"/>
              <a:t>1</a:t>
            </a:r>
            <a:endParaRPr lang="en-GB" altLang="en-US" sz="2400" i="1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or equivalently: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</a:t>
            </a:r>
            <a:r>
              <a:rPr lang="en-GB" altLang="en-US" sz="2400" i="1"/>
              <a:t>binaryDigit</a:t>
            </a:r>
            <a:r>
              <a:rPr lang="en-GB" altLang="en-US" sz="2400"/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>
                <a:cs typeface="Times New Roman" panose="02020603050405020304" pitchFamily="18" charset="0"/>
              </a:rPr>
              <a:t> 0 | 1</a:t>
            </a: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Here, | is a metacharacter that separates alternatives.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B0E3C34-C13F-4CC2-8050-8389572B8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2.1.2  Derivations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9B0ED3C-F0EF-490E-9821-97F9107DB6D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Consider the following grammar (</a:t>
            </a:r>
            <a:r>
              <a:rPr lang="en-GB" altLang="en-US" i="1"/>
              <a:t>G</a:t>
            </a:r>
            <a:r>
              <a:rPr lang="en-GB" altLang="en-US" sz="2400" i="1"/>
              <a:t>integer</a:t>
            </a:r>
            <a:r>
              <a:rPr lang="en-GB" altLang="en-US"/>
              <a:t>):</a:t>
            </a:r>
            <a:endParaRPr lang="en-GB" altLang="en-US" sz="2400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</a:t>
            </a:r>
            <a:r>
              <a:rPr lang="en-GB" altLang="en-US" i="1"/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Digit</a:t>
            </a:r>
            <a:r>
              <a:rPr lang="en-GB" altLang="en-US" i="1">
                <a:cs typeface="Times New Roman" panose="02020603050405020304" pitchFamily="18" charset="0"/>
              </a:rPr>
              <a:t> | </a:t>
            </a:r>
            <a:r>
              <a:rPr lang="en-GB" altLang="en-US">
                <a:cs typeface="Times New Roman" panose="02020603050405020304" pitchFamily="18" charset="0"/>
              </a:rPr>
              <a:t>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Digit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0 | 1 | 2 | 3 | 4 | 5 | 6 | 7 | 8 | 9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 can </a:t>
            </a:r>
            <a:r>
              <a:rPr lang="en-GB" altLang="en-US" i="1"/>
              <a:t>derive</a:t>
            </a:r>
            <a:r>
              <a:rPr lang="en-GB" altLang="en-US"/>
              <a:t> any unsigned integer, like 352, from this grammar. 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E793C3-1E02-4452-8C37-98CC7E80E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as an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Integer</a:t>
            </a:r>
            <a:endParaRPr lang="en-GB" altLang="en-US" sz="320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8133FF2-A740-484D-83DA-05FA125149F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 6-step process, starting with: 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Integer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4E5-AF22-48D8-A30C-674DAC8E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91E2-623B-4C4C-87AA-3C8F043A6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goal of this set of slides in the context of CSCE 531 is to present the grammar of a simple language, </a:t>
            </a:r>
            <a:r>
              <a:rPr lang="en-US" dirty="0" err="1"/>
              <a:t>CLite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03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5D09FCF-4423-4B2F-9ADF-BD553290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 1)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B7F7B1F-3850-45F9-AB26-E4EDCEE86F6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Use a grammar rule to enable each step:</a:t>
            </a: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endParaRPr lang="en-GB" altLang="en-US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7186FA0-5B4B-4EBA-BB00-58EABD50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1-2)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F2D584-30C9-413B-AFBF-C11428C2563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Replace a nonterminal by a right-hand side of one of its rules: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84DA9BD-1E12-46D9-A903-2ABDE65E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1-3)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10F8895-EB02-4DEC-B3BA-CCE7332FA78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Each step follows from the one before it.</a:t>
            </a:r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3DAE66-318F-4FB6-8B02-820E85245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1-4)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D4723A-4A73-4FE4-AF84-332E3BC548A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01C3D8-EBD8-4F2A-9B99-CC2595C3F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1-5)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2B54A1A-7969-4050-A8A6-06505656ADF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44D421B-390F-457B-9875-19043A38F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1-6)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67FAE0-BEB9-4809-91DB-90A072B55A8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You know you’re finished when there are only terminal symbols remaining.</a:t>
            </a: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3 5 2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346C61-2C25-4C95-AA52-B66BF946B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 Different Derivation of 352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66DCDAC-3691-407D-9E0C-65B9A0CAF92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772400" cy="4754563"/>
          </a:xfrm>
        </p:spPr>
        <p:txBody>
          <a:bodyPr lIns="0" tIns="0" rIns="0" bIns="0"/>
          <a:lstStyle/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 Digit Digit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</a:t>
            </a:r>
            <a:r>
              <a:rPr lang="en-GB" altLang="en-US">
                <a:cs typeface="Times New Roman" panose="02020603050405020304" pitchFamily="18" charset="0"/>
              </a:rPr>
              <a:t>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</a:t>
            </a:r>
            <a:r>
              <a:rPr lang="en-GB" altLang="en-US">
                <a:cs typeface="Times New Roman" panose="02020603050405020304" pitchFamily="18" charset="0"/>
              </a:rPr>
              <a:t>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3 5 2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This is called a </a:t>
            </a:r>
            <a:r>
              <a:rPr lang="en-GB" altLang="en-US" i="1">
                <a:cs typeface="Times New Roman" panose="02020603050405020304" pitchFamily="18" charset="0"/>
              </a:rPr>
              <a:t>leftmost derivation</a:t>
            </a:r>
            <a:r>
              <a:rPr lang="en-GB" altLang="en-US">
                <a:cs typeface="Times New Roman" panose="02020603050405020304" pitchFamily="18" charset="0"/>
              </a:rPr>
              <a:t>, since at each step the leftmost nonterminal is replaced. 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(The first one was a </a:t>
            </a:r>
            <a:r>
              <a:rPr lang="en-GB" altLang="en-US" i="1">
                <a:cs typeface="Times New Roman" panose="02020603050405020304" pitchFamily="18" charset="0"/>
              </a:rPr>
              <a:t>rightmost derivation</a:t>
            </a:r>
            <a:r>
              <a:rPr lang="en-GB" altLang="en-US">
                <a:cs typeface="Times New Roman" panose="02020603050405020304" pitchFamily="18" charset="0"/>
              </a:rPr>
              <a:t>.)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6EC020E-3D48-4AF7-9C63-8131E521A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Notation for Derivations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A42E9D9-0B80-4335-9EDB-90180BF5E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>
                <a:cs typeface="Times New Roman" panose="02020603050405020304" pitchFamily="18" charset="0"/>
              </a:rPr>
              <a:t>* </a:t>
            </a:r>
            <a:r>
              <a:rPr lang="en-GB" altLang="en-US">
                <a:cs typeface="Times New Roman" panose="02020603050405020304" pitchFamily="18" charset="0"/>
              </a:rPr>
              <a:t>352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Means that 352 can be derived in a finite number of steps using the grammar for </a:t>
            </a:r>
            <a:r>
              <a:rPr lang="en-GB" altLang="en-US">
                <a:cs typeface="Times New Roman" panose="02020603050405020304" pitchFamily="18" charset="0"/>
              </a:rPr>
              <a:t>Integer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352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>
                <a:cs typeface="Times New Roman" panose="02020603050405020304" pitchFamily="18" charset="0"/>
              </a:rPr>
              <a:t> L(G)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Means that 352 is a member of the language defined by grammar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L(G) = </a:t>
            </a:r>
            <a:r>
              <a:rPr lang="en-GB" altLang="en-US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>
                <a:cs typeface="Times New Roman" panose="02020603050405020304" pitchFamily="18" charset="0"/>
              </a:rPr>
              <a:t> T* | 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>
                <a:cs typeface="Times New Roman" panose="02020603050405020304" pitchFamily="18" charset="0"/>
              </a:rPr>
              <a:t>*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}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	</a:t>
            </a:r>
            <a:r>
              <a:rPr lang="en-GB" altLang="en-US" i="1">
                <a:cs typeface="Times New Roman" panose="02020603050405020304" pitchFamily="18" charset="0"/>
              </a:rPr>
              <a:t>Means that the language defined by grammar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>
                <a:cs typeface="Times New Roman" panose="02020603050405020304" pitchFamily="18" charset="0"/>
              </a:rPr>
              <a:t> is the set of all symbol strings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that can be derived as an </a:t>
            </a:r>
            <a:r>
              <a:rPr lang="en-GB" altLang="en-US">
                <a:cs typeface="Times New Roman" panose="02020603050405020304" pitchFamily="18" charset="0"/>
              </a:rPr>
              <a:t>Integer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6D529A8-3853-4B06-A6ED-EF680F5CE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2.1.3 Parse Trees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03A4B53-1136-452B-A032-668BD268C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parse tree</a:t>
            </a:r>
            <a:r>
              <a:rPr lang="en-GB" altLang="en-US"/>
              <a:t> is a graphical representation of  a derivation.</a:t>
            </a:r>
          </a:p>
          <a:p>
            <a:pPr marL="436563" indent="-414338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The root of the tree is the start symbol.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Each internal node of the tree corresponds to a step in the derivation.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children of a node represent a right-hand side of a production.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Each leaf node represents a symbol of the derived string, reading from left to right.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0FC2C10-F8B2-45E5-97CF-E5636E937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87463"/>
          </a:xfrm>
        </p:spPr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E.g., The step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Integer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Digit</a:t>
            </a:r>
            <a:br>
              <a:rPr lang="en-GB" altLang="en-US" sz="3200" i="1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  <a:t>appears in the parse tree as:</a:t>
            </a:r>
            <a:br>
              <a:rPr lang="en-GB" altLang="en-US" sz="320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C1D3006-A9AE-4801-BBFD-BD4D9C120E2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757B90E1-3285-453B-908D-D2E945FC2B4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754313"/>
            <a:ext cx="2792413" cy="2484437"/>
            <a:chOff x="1680" y="1274"/>
            <a:chExt cx="1759" cy="1565"/>
          </a:xfrm>
        </p:grpSpPr>
        <p:sp>
          <p:nvSpPr>
            <p:cNvPr id="29701" name="Text Box 5">
              <a:extLst>
                <a:ext uri="{FF2B5EF4-FFF2-40B4-BE49-F238E27FC236}">
                  <a16:creationId xmlns:a16="http://schemas.microsoft.com/office/drawing/2014/main" id="{4D0DF659-729C-4F03-9E8A-795EEAB69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127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2" name="Text Box 6">
              <a:extLst>
                <a:ext uri="{FF2B5EF4-FFF2-40B4-BE49-F238E27FC236}">
                  <a16:creationId xmlns:a16="http://schemas.microsoft.com/office/drawing/2014/main" id="{D00A6EAD-CDB1-4E5D-B990-D80818C6D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51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3" name="Text Box 7">
              <a:extLst>
                <a:ext uri="{FF2B5EF4-FFF2-40B4-BE49-F238E27FC236}">
                  <a16:creationId xmlns:a16="http://schemas.microsoft.com/office/drawing/2014/main" id="{6BE8CA4C-49AF-4C85-877C-A88DCF24A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551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Digit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68C9C014-6D68-43EC-9AD0-5328001F2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632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7E1D01AC-EE8B-4D5A-936A-FC1DC5E1E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4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F98FC84-C56D-4528-B14F-CB263A54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Syntax and Semantics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CCB735E-5B13-4714-BAED-0B4BEAB0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Syntax is the set of rules that specify the composition of programs from letters, digits and other characters.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Semantics is the set of rules that specify what the result/outcome of a program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Problems with English language description of Syntax and Semantics: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verbosity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ambiguity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FB9F085C-C274-4316-8CC8-C5AEBE4E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2911475" cy="10493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Parse Tree for 352 </a:t>
            </a:r>
            <a:br>
              <a:rPr lang="en-GB" altLang="en-US" b="1">
                <a:latin typeface="Arial" panose="020B0604020202020204" pitchFamily="34" charset="0"/>
              </a:rPr>
            </a:br>
            <a:r>
              <a:rPr lang="en-GB" altLang="en-US" b="1">
                <a:latin typeface="Arial" panose="020B0604020202020204" pitchFamily="34" charset="0"/>
              </a:rPr>
              <a:t>as an </a:t>
            </a:r>
            <a:r>
              <a:rPr lang="en-GB" altLang="en-US" b="1" i="1">
                <a:latin typeface="Arial" panose="020B0604020202020204" pitchFamily="34" charset="0"/>
              </a:rPr>
              <a:t>Integer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2.1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B620D594-D4BA-4FA6-A300-CC5FD3CF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3608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0D941BF-4944-463D-ADEF-2E9D795A2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Arithmetic Expression Grammar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2DE598-24BD-49A2-A183-BA22E374A3E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following grammar defines the language of arithmetic expressions with 1-digit integers, addition, and subtraction.</a:t>
            </a: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Expr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Expr + Term |  Expr – Term | Term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Term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0 | ... | 9 |  </a:t>
            </a:r>
            <a:r>
              <a:rPr lang="en-GB" altLang="en-US">
                <a:cs typeface="Times New Roman" panose="02020603050405020304" pitchFamily="18" charset="0"/>
              </a:rPr>
              <a:t>( </a:t>
            </a:r>
            <a:r>
              <a:rPr lang="en-GB" altLang="en-US" i="1">
                <a:cs typeface="Times New Roman" panose="02020603050405020304" pitchFamily="18" charset="0"/>
              </a:rPr>
              <a:t> Expr  </a:t>
            </a:r>
            <a:r>
              <a:rPr lang="en-GB" altLang="en-US"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8AA826E8-35BD-42CE-8AAB-ADAB2FF8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1876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the  </a:t>
            </a:r>
            <a:br>
              <a:rPr lang="en-GB" altLang="en-US" b="1"/>
            </a:br>
            <a:r>
              <a:rPr lang="en-GB" altLang="en-US" b="1"/>
              <a:t>String 5-4+3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2.2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30F2FA7-C349-4A63-A0BA-4301AF27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0704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A1802C4-8C2A-4F99-BEB2-5227D47D7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4272D51-ED5A-4B5D-B084-20612EE13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8006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</a:t>
            </a: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2.1.5  Ambiguous Grammars</a:t>
            </a:r>
            <a:endParaRPr lang="en-US" altLang="en-US" sz="2400">
              <a:latin typeface="Geneva" pitchFamily="112" charset="0"/>
            </a:endParaRP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6F34F13-90F7-4223-9372-2AC998BB3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304800"/>
            <a:ext cx="7948612" cy="990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2.1.4 Associativity and Precedence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204849D-AD8F-43ED-8DE7-F72320D3B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grammar can be used to define associativity and precedence among the operators in an expression.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E.g., + and - are left-associative operators in mathematics;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* and / have higher precedence than + and - .</a:t>
            </a:r>
          </a:p>
          <a:p>
            <a:pPr marL="436563" indent="-414338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Consider the grammar </a:t>
            </a:r>
            <a:r>
              <a:rPr lang="en-GB" altLang="en-US" i="1"/>
              <a:t>G</a:t>
            </a:r>
            <a:r>
              <a:rPr lang="en-GB" altLang="en-US" baseline="-25000"/>
              <a:t>1</a:t>
            </a:r>
            <a:r>
              <a:rPr lang="en-GB" altLang="en-US"/>
              <a:t>: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Expr </a:t>
            </a:r>
            <a:r>
              <a:rPr lang="en-GB" altLang="en-US">
                <a:cs typeface="Times New Roman" panose="02020603050405020304" pitchFamily="18" charset="0"/>
              </a:rPr>
              <a:t>-&gt; Expr + Term | Expr – Term | Term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Term -&gt; Term * Factor | Term / Factor |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	Term % Factor | Factor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Factor -&gt; Primary ** Factor | Primary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Primary -&gt; 0 | ... | 9 | ( Expr )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3B3492A8-C050-4086-ADBA-C69B6787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95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>
            <a:extLst>
              <a:ext uri="{FF2B5EF4-FFF2-40B4-BE49-F238E27FC236}">
                <a16:creationId xmlns:a16="http://schemas.microsoft.com/office/drawing/2014/main" id="{53C19749-0182-4B69-858D-6F745E84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3414713" cy="11382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4**2**3+5*6+7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2.3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29F72CF-65CE-451E-B4A6-AA2E5F76A45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438400"/>
            <a:ext cx="7772400" cy="41148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Precedence		Associativity	Operators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3			right		   **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    2			    left		   *  /  % \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1		          left		   +  -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/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Note: These relationships are shown by the structure of the parse tree: highest precedence at the bottom, and left-associativity on the left at each level.</a:t>
            </a:r>
          </a:p>
        </p:txBody>
      </p:sp>
      <p:sp>
        <p:nvSpPr>
          <p:cNvPr id="36867" name="AutoShape 3">
            <a:extLst>
              <a:ext uri="{FF2B5EF4-FFF2-40B4-BE49-F238E27FC236}">
                <a16:creationId xmlns:a16="http://schemas.microsoft.com/office/drawing/2014/main" id="{F07A49E2-EA78-45C6-881F-1C237313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4035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Associativity and Precedence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Table 2.1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DE1C4474-ACB4-424F-8D02-415094EF0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970E33CE-28D1-4A91-BCD0-B066A6A26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AC25A55C-1B5E-4E5F-805E-92B7F020D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338753F-A111-424D-B882-F5345ED06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304800"/>
            <a:ext cx="7948612" cy="1066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2.1.5 Ambiguous Grammars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31D3B34-BD98-4D54-8C63-1D5FCC48F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343400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A grammar is </a:t>
            </a:r>
            <a:r>
              <a:rPr lang="en-GB" altLang="en-US" sz="2400" i="1"/>
              <a:t>ambiguous</a:t>
            </a:r>
            <a:r>
              <a:rPr lang="en-GB" altLang="en-US" sz="2400"/>
              <a:t> if one of its strings has two or more different parse trees.  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E.g., Grammar </a:t>
            </a:r>
            <a:r>
              <a:rPr lang="en-GB" altLang="en-US" sz="2400" i="1"/>
              <a:t>G</a:t>
            </a:r>
            <a:r>
              <a:rPr lang="en-GB" altLang="en-US" sz="2400" baseline="-25000"/>
              <a:t>1</a:t>
            </a:r>
            <a:r>
              <a:rPr lang="en-GB" altLang="en-US" sz="2400"/>
              <a:t> above is unambiguous.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C, C++, and Java have a large number of 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operators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precedence levels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Instead of using a large grammar, we can: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Write a smaller ambiguous grammar,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Give separate precedence and associativity (e.g., Table 2.1)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495CD3D-4BD8-4D94-9EF2-6A2901857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8382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An Ambiguous Expression Grammar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G</a:t>
            </a:r>
            <a:r>
              <a:rPr lang="en-GB" altLang="en-US" sz="3200" baseline="-25000">
                <a:solidFill>
                  <a:srgbClr val="000000"/>
                </a:solidFill>
                <a:latin typeface="Geneva" pitchFamily="112" charset="0"/>
              </a:rPr>
              <a:t>2</a:t>
            </a:r>
            <a:endParaRPr lang="en-GB" altLang="en-US" sz="320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C9C8B49-DFD4-4781-8332-1B200391B2E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555625" indent="-53340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Expr </a:t>
            </a:r>
            <a:r>
              <a:rPr lang="en-GB" altLang="en-US" i="1">
                <a:cs typeface="Times New Roman" panose="02020603050405020304" pitchFamily="18" charset="0"/>
              </a:rPr>
              <a:t>-&gt; Expr  Op  Expr | ( Expr ) |  Integer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Op -&gt; + | - | * | / | % | **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Notes: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 baseline="-25000">
                <a:cs typeface="Times New Roman" panose="02020603050405020304" pitchFamily="18" charset="0"/>
              </a:rPr>
              <a:t>2</a:t>
            </a:r>
            <a:r>
              <a:rPr lang="en-GB" altLang="en-US" i="1">
                <a:cs typeface="Times New Roman" panose="02020603050405020304" pitchFamily="18" charset="0"/>
              </a:rPr>
              <a:t> is equivalent to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 baseline="-25000">
                <a:cs typeface="Times New Roman" panose="02020603050405020304" pitchFamily="18" charset="0"/>
              </a:rPr>
              <a:t>1</a:t>
            </a:r>
            <a:r>
              <a:rPr lang="en-GB" altLang="en-US" i="1">
                <a:cs typeface="Times New Roman" panose="02020603050405020304" pitchFamily="18" charset="0"/>
              </a:rPr>
              <a:t>.  i.e., its language is the same.  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 baseline="-25000">
                <a:cs typeface="Times New Roman" panose="02020603050405020304" pitchFamily="18" charset="0"/>
              </a:rPr>
              <a:t>2</a:t>
            </a:r>
            <a:r>
              <a:rPr lang="en-GB" altLang="en-US" i="1">
                <a:cs typeface="Times New Roman" panose="02020603050405020304" pitchFamily="18" charset="0"/>
              </a:rPr>
              <a:t> has fewer productions and nonterminals than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 baseline="-25000">
                <a:cs typeface="Times New Roman" panose="02020603050405020304" pitchFamily="18" charset="0"/>
              </a:rPr>
              <a:t>1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However,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 baseline="-25000">
                <a:cs typeface="Times New Roman" panose="02020603050405020304" pitchFamily="18" charset="0"/>
              </a:rPr>
              <a:t>2</a:t>
            </a:r>
            <a:r>
              <a:rPr lang="en-GB" altLang="en-US" i="1">
                <a:cs typeface="Times New Roman" panose="02020603050405020304" pitchFamily="18" charset="0"/>
              </a:rPr>
              <a:t> is ambiguous</a:t>
            </a:r>
            <a:r>
              <a:rPr lang="en-GB" altLang="en-US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E65F3167-ECDA-4635-BFE8-4D8C958C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578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>
            <a:extLst>
              <a:ext uri="{FF2B5EF4-FFF2-40B4-BE49-F238E27FC236}">
                <a16:creationId xmlns:a16="http://schemas.microsoft.com/office/drawing/2014/main" id="{1219229E-6DB2-422A-97DC-FC7799A5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3694113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Ambiguous Parse of 5-4+3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Using Grammar </a:t>
            </a:r>
            <a:r>
              <a:rPr lang="en-GB" altLang="en-US" b="1" i="1"/>
              <a:t>G</a:t>
            </a:r>
            <a:r>
              <a:rPr lang="en-GB" altLang="en-US" b="1" baseline="-25000"/>
              <a:t>2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2.4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9BDDC7-4C84-4A62-8824-2540AA2D6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C595AD-70FE-41E8-9E82-4D53AC91A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495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</a:t>
            </a:r>
            <a:r>
              <a:rPr lang="en-US" altLang="en-US" sz="2400"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CF77CE7-A550-4304-8B1F-F2D192D49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The Dangling Else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C5B764E-732A-477F-AB30-60F409D6A1C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543800" cy="4114800"/>
          </a:xfrm>
        </p:spPr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IfStatement </a:t>
            </a:r>
            <a:r>
              <a:rPr lang="en-GB" altLang="en-US" i="1">
                <a:cs typeface="Times New Roman" panose="02020603050405020304" pitchFamily="18" charset="0"/>
              </a:rPr>
              <a:t>-&gt;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>
                <a:cs typeface="Times New Roman" panose="02020603050405020304" pitchFamily="18" charset="0"/>
              </a:rPr>
              <a:t> Expression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Statement |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>
                <a:cs typeface="Times New Roman" panose="02020603050405020304" pitchFamily="18" charset="0"/>
              </a:rPr>
              <a:t> Expression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Statement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>
                <a:cs typeface="Times New Roman" panose="02020603050405020304" pitchFamily="18" charset="0"/>
              </a:rPr>
              <a:t> Statement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Statement -&gt; Assignment | IfStatement | Block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Block -&gt; </a:t>
            </a:r>
            <a:r>
              <a:rPr lang="en-GB" altLang="en-US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Statements </a:t>
            </a:r>
            <a:r>
              <a:rPr lang="en-GB" altLang="en-US">
                <a:cs typeface="Times New Roman" panose="02020603050405020304" pitchFamily="18" charset="0"/>
              </a:rPr>
              <a:t>}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Statements -&gt; Statements  Statement  |  Statement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CFBC0E3-B8B1-42F8-8047-54901D2F3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Example of Dangling Else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709EAC3-A159-456F-8208-597A02DB814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With which ‘if’ does the following ‘else’ associate?	</a:t>
            </a: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if (x &lt; 0)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	if (y &lt; 0)  y = y  - 1;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	else y = 0;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Answer: </a:t>
            </a:r>
            <a:r>
              <a:rPr lang="en-GB" altLang="en-US" i="1"/>
              <a:t>either one!</a:t>
            </a:r>
            <a:r>
              <a:rPr lang="en-GB" altLang="en-US"/>
              <a:t>	</a:t>
            </a:r>
            <a:endParaRPr lang="en-GB" altLang="en-US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extLst>
              <a:ext uri="{FF2B5EF4-FFF2-40B4-BE49-F238E27FC236}">
                <a16:creationId xmlns:a16="http://schemas.microsoft.com/office/drawing/2014/main" id="{205EF447-18C6-4342-B8FE-8A9FE0EC0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7200"/>
            <a:ext cx="4392613" cy="706438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The </a:t>
            </a:r>
            <a:r>
              <a:rPr lang="en-GB" altLang="en-US" b="1" i="1">
                <a:latin typeface="Arial" panose="020B0604020202020204" pitchFamily="34" charset="0"/>
              </a:rPr>
              <a:t>Dangling Else</a:t>
            </a:r>
            <a:r>
              <a:rPr lang="en-GB" altLang="en-US" b="1">
                <a:latin typeface="Arial" panose="020B0604020202020204" pitchFamily="34" charset="0"/>
              </a:rPr>
              <a:t> Ambiguity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2.5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2C413B17-F3D8-4FF9-9FFA-2AB105B0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17663"/>
            <a:ext cx="899318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186F0C9-AD0B-4F6B-9E5A-93C56C34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1371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Solving the dangling else ambiguity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F3B32C2-71C8-4373-859E-A12AC9185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00963" cy="4841875"/>
          </a:xfrm>
        </p:spPr>
        <p:txBody>
          <a:bodyPr lIns="0" tIns="0" rIns="0" bIns="0"/>
          <a:lstStyle/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Algol 60, C, C++: associate each </a:t>
            </a:r>
            <a:r>
              <a:rPr lang="en-GB" altLang="en-US">
                <a:latin typeface="Geneva" pitchFamily="112" charset="0"/>
              </a:rPr>
              <a:t>else</a:t>
            </a:r>
            <a:r>
              <a:rPr lang="en-GB" altLang="en-US"/>
              <a:t> with closest </a:t>
            </a:r>
            <a:r>
              <a:rPr lang="en-GB" altLang="en-US">
                <a:latin typeface="Geneva" pitchFamily="112" charset="0"/>
              </a:rPr>
              <a:t>if</a:t>
            </a:r>
            <a:r>
              <a:rPr lang="en-GB" altLang="en-US"/>
              <a:t>; use </a:t>
            </a:r>
            <a:r>
              <a:rPr lang="en-GB" altLang="en-US">
                <a:latin typeface="Geneva" pitchFamily="112" charset="0"/>
              </a:rPr>
              <a:t>{}</a:t>
            </a:r>
            <a:r>
              <a:rPr lang="en-GB" altLang="en-US"/>
              <a:t> or </a:t>
            </a:r>
            <a:r>
              <a:rPr lang="en-GB" altLang="en-US">
                <a:latin typeface="Geneva" pitchFamily="112" charset="0"/>
              </a:rPr>
              <a:t>begin…end</a:t>
            </a:r>
            <a:r>
              <a:rPr lang="en-GB" altLang="en-US"/>
              <a:t> to override.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Algol 68, Modula, Ada: use explicit delimiter to end every conditional (e.g., </a:t>
            </a:r>
            <a:r>
              <a:rPr lang="en-GB" altLang="en-US">
                <a:latin typeface="Geneva" pitchFamily="112" charset="0"/>
              </a:rPr>
              <a:t>if…fi</a:t>
            </a:r>
            <a:r>
              <a:rPr lang="en-GB" altLang="en-US"/>
              <a:t>)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Java: rewrite the grammar to limit what can appear in a conditional: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IfThenStatement </a:t>
            </a:r>
            <a:r>
              <a:rPr lang="en-GB" altLang="en-US" sz="2400">
                <a:cs typeface="Times New Roman" panose="02020603050405020304" pitchFamily="18" charset="0"/>
              </a:rPr>
              <a:t>-&gt;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>
                <a:cs typeface="Times New Roman" panose="02020603050405020304" pitchFamily="18" charset="0"/>
              </a:rPr>
              <a:t> Expression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>
                <a:cs typeface="Times New Roman" panose="02020603050405020304" pitchFamily="18" charset="0"/>
              </a:rPr>
              <a:t> Statement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IfThenElseStatement -&gt;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>
                <a:cs typeface="Times New Roman" panose="02020603050405020304" pitchFamily="18" charset="0"/>
              </a:rPr>
              <a:t> Expression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>
                <a:cs typeface="Times New Roman" panose="02020603050405020304" pitchFamily="18" charset="0"/>
              </a:rPr>
              <a:t> </a:t>
            </a:r>
            <a:r>
              <a:rPr lang="en-GB" altLang="en-US" sz="2400">
                <a:cs typeface="Times New Roman" panose="02020603050405020304" pitchFamily="18" charset="0"/>
              </a:rPr>
              <a:t>StatementNoShortIf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				  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>
                <a:cs typeface="Times New Roman" panose="02020603050405020304" pitchFamily="18" charset="0"/>
              </a:rPr>
              <a:t> Statement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The category </a:t>
            </a:r>
            <a:r>
              <a:rPr lang="en-GB" altLang="en-US" i="1"/>
              <a:t>StatementNoShortIf</a:t>
            </a:r>
            <a:r>
              <a:rPr lang="en-GB" altLang="en-US"/>
              <a:t> includes all statements except </a:t>
            </a:r>
            <a:r>
              <a:rPr lang="en-GB" altLang="en-US" i="1"/>
              <a:t>IfThenStatement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ED479E5-8FF6-4128-BB62-4724BDDB6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2.2  Extended BNF (EBNF)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FD60EE6-A6EF-4AA7-B7C0-5E69A960D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BNF: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recursion for iteration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nonterminals (abstractions) for grouping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EBNF: additional metacharacters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{  }</a:t>
            </a:r>
            <a:r>
              <a:rPr lang="en-GB" altLang="en-US" i="1"/>
              <a:t>  for a series of zero or more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(  )</a:t>
            </a:r>
            <a:r>
              <a:rPr lang="en-GB" altLang="en-US" i="1"/>
              <a:t>  for a list, must pick one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[  ]</a:t>
            </a:r>
            <a:r>
              <a:rPr lang="en-GB" altLang="en-US" i="1"/>
              <a:t>  for an optional list; pick none or one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4D8386E-5722-4232-9529-45251DAA9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7620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EBNF Examples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DE2F37C-0271-4BE2-A2CF-9D6B76CE6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 </a:t>
            </a:r>
            <a:r>
              <a:rPr lang="en-GB" altLang="en-US"/>
              <a:t>is a list of one or more</a:t>
            </a:r>
            <a:r>
              <a:rPr lang="en-GB" altLang="en-US" i="1"/>
              <a:t> Terms </a:t>
            </a:r>
            <a:r>
              <a:rPr lang="en-GB" altLang="en-US"/>
              <a:t>separated by operators</a:t>
            </a:r>
            <a:r>
              <a:rPr lang="en-GB" altLang="en-US" i="1"/>
              <a:t> + </a:t>
            </a:r>
            <a:r>
              <a:rPr lang="en-GB" altLang="en-US"/>
              <a:t>and</a:t>
            </a:r>
            <a:r>
              <a:rPr lang="en-GB" altLang="en-US" i="1"/>
              <a:t> -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Expression</a:t>
            </a:r>
            <a:r>
              <a:rPr lang="en-GB" altLang="en-US" i="1"/>
              <a:t> </a:t>
            </a:r>
            <a:r>
              <a:rPr lang="en-GB" altLang="en-US" i="1">
                <a:cs typeface="Times New Roman" panose="02020603050405020304" pitchFamily="18" charset="0"/>
              </a:rPr>
              <a:t>-&gt; </a:t>
            </a:r>
            <a:r>
              <a:rPr lang="en-GB" altLang="en-US">
                <a:cs typeface="Times New Roman" panose="02020603050405020304" pitchFamily="18" charset="0"/>
              </a:rPr>
              <a:t>Term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{ (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+</a:t>
            </a:r>
            <a:r>
              <a:rPr lang="en-GB" altLang="en-US" i="1">
                <a:cs typeface="Times New Roman" panose="02020603050405020304" pitchFamily="18" charset="0"/>
              </a:rPr>
              <a:t> |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-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 </a:t>
            </a:r>
            <a:r>
              <a:rPr lang="en-GB" altLang="en-US">
                <a:cs typeface="Times New Roman" panose="02020603050405020304" pitchFamily="18" charset="0"/>
              </a:rPr>
              <a:t>Term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}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IfStatement</a:t>
            </a:r>
            <a:r>
              <a:rPr lang="en-GB" altLang="en-US" i="1">
                <a:cs typeface="Times New Roman" panose="02020603050405020304" pitchFamily="18" charset="0"/>
              </a:rPr>
              <a:t> -&gt;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Expression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Statement</a:t>
            </a:r>
            <a:r>
              <a:rPr lang="en-GB" altLang="en-US" i="1">
                <a:cs typeface="Times New Roman" panose="02020603050405020304" pitchFamily="18" charset="0"/>
              </a:rPr>
              <a:t>  </a:t>
            </a:r>
            <a:r>
              <a:rPr lang="en-GB" altLang="en-US" b="1" i="1">
                <a:cs typeface="Times New Roman" panose="02020603050405020304" pitchFamily="18" charset="0"/>
              </a:rPr>
              <a:t>[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Statement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]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C-style EBNF lists alternatives vertically and uses </a:t>
            </a:r>
            <a:r>
              <a:rPr lang="en-GB" altLang="en-US" i="1" baseline="-25000">
                <a:cs typeface="Times New Roman" panose="02020603050405020304" pitchFamily="18" charset="0"/>
              </a:rPr>
              <a:t>opt</a:t>
            </a:r>
            <a:r>
              <a:rPr lang="en-GB" altLang="en-US" i="1">
                <a:cs typeface="Times New Roman" panose="02020603050405020304" pitchFamily="18" charset="0"/>
              </a:rPr>
              <a:t> to signify optional parts.  E.g.,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</a:t>
            </a:r>
            <a:r>
              <a:rPr lang="en-GB" altLang="en-US" sz="2400" i="1">
                <a:cs typeface="Times New Roman" panose="02020603050405020304" pitchFamily="18" charset="0"/>
              </a:rPr>
              <a:t>IfStatement: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>
                <a:cs typeface="Times New Roman" panose="02020603050405020304" pitchFamily="18" charset="0"/>
              </a:rPr>
              <a:t>			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sz="2400" i="1">
                <a:cs typeface="Times New Roman" panose="02020603050405020304" pitchFamily="18" charset="0"/>
              </a:rPr>
              <a:t> Expression 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>
                <a:cs typeface="Times New Roman" panose="02020603050405020304" pitchFamily="18" charset="0"/>
              </a:rPr>
              <a:t> Statement ElsePart</a:t>
            </a:r>
            <a:r>
              <a:rPr lang="en-GB" altLang="en-US" sz="2400" i="1" baseline="-25000">
                <a:cs typeface="Times New Roman" panose="02020603050405020304" pitchFamily="18" charset="0"/>
              </a:rPr>
              <a:t>opt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baseline="-25000">
                <a:cs typeface="Times New Roman" panose="02020603050405020304" pitchFamily="18" charset="0"/>
              </a:rPr>
              <a:t>	</a:t>
            </a:r>
            <a:r>
              <a:rPr lang="en-GB" altLang="en-US" sz="2400" i="1">
                <a:cs typeface="Times New Roman" panose="02020603050405020304" pitchFamily="18" charset="0"/>
              </a:rPr>
              <a:t>ElsePart: 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>
                <a:cs typeface="Times New Roman" panose="02020603050405020304" pitchFamily="18" charset="0"/>
              </a:rPr>
              <a:t>			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 i="1">
                <a:cs typeface="Times New Roman" panose="02020603050405020304" pitchFamily="18" charset="0"/>
              </a:rPr>
              <a:t> Statement</a:t>
            </a:r>
            <a:r>
              <a:rPr lang="en-GB" altLang="en-US" i="1">
                <a:cs typeface="Times New Roman" panose="02020603050405020304" pitchFamily="18" charset="0"/>
              </a:rPr>
              <a:t> 	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ABD1AD4-235E-429C-A8F5-328802488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EBNF to BNF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0EB1B40-CB75-45CC-8278-A8F2CF0FCD1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229600" cy="46482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 can always rewrite an EBNF grammar as a BNF grammar.</a:t>
            </a:r>
            <a:r>
              <a:rPr lang="en-GB" altLang="en-US" i="1"/>
              <a:t>  </a:t>
            </a:r>
            <a:r>
              <a:rPr lang="en-GB" altLang="en-US"/>
              <a:t>E.g.,</a:t>
            </a:r>
            <a:r>
              <a:rPr lang="en-GB" altLang="en-US" i="1"/>
              <a:t>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A</a:t>
            </a:r>
            <a:r>
              <a:rPr lang="en-GB" altLang="en-US"/>
              <a:t> </a:t>
            </a:r>
            <a:r>
              <a:rPr lang="en-GB" altLang="en-US" i="1">
                <a:cs typeface="Times New Roman" panose="02020603050405020304" pitchFamily="18" charset="0"/>
              </a:rPr>
              <a:t>-&gt; x </a:t>
            </a:r>
            <a:r>
              <a:rPr lang="en-GB" altLang="en-US" b="1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y </a:t>
            </a:r>
            <a:r>
              <a:rPr lang="en-GB" altLang="en-US" b="1">
                <a:cs typeface="Times New Roman" panose="02020603050405020304" pitchFamily="18" charset="0"/>
              </a:rPr>
              <a:t>}</a:t>
            </a:r>
            <a:r>
              <a:rPr lang="en-GB" altLang="en-US" i="1">
                <a:cs typeface="Times New Roman" panose="02020603050405020304" pitchFamily="18" charset="0"/>
              </a:rPr>
              <a:t>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can be rewritten: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A -&gt; x A'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A' -&gt; e|  y A'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(The letter e stands for the empty string.)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(Rewriting EBNF rules with ( ), [ ] is left as an exercise.)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While EBNF is no more powerful than BNF, its rules are  often simpler and clearer.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0C2B0840-E115-401E-A5C1-571F8C78E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4114800" cy="7810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Syntax Diagram for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 i="1">
                <a:latin typeface="Arial" panose="020B0604020202020204" pitchFamily="34" charset="0"/>
              </a:rPr>
              <a:t>Expressions</a:t>
            </a:r>
            <a:r>
              <a:rPr lang="en-GB" altLang="en-US" b="1">
                <a:latin typeface="Arial" panose="020B0604020202020204" pitchFamily="34" charset="0"/>
              </a:rPr>
              <a:t> with Addition 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185D04DF-B652-48B7-B630-00FF2FC5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848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7234FB34-342A-438E-A064-8052425B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6970713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EBNF Grammar from [G&amp;J]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DE8725F-7B63-4C8A-8071-9D27A59E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6248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(a) Syntax rules</a:t>
            </a:r>
          </a:p>
          <a:p>
            <a:pPr eaLnBrk="1" hangingPunct="1"/>
            <a:r>
              <a:rPr lang="en-US" altLang="en-US" sz="2000"/>
              <a:t>&lt;program&gt;::={ &lt;statement&gt;* }</a:t>
            </a:r>
          </a:p>
          <a:p>
            <a:pPr eaLnBrk="1" hangingPunct="1"/>
            <a:r>
              <a:rPr lang="en-US" altLang="en-US" sz="2000"/>
              <a:t>&lt;statement&gt;::=&lt;assignment&gt; | &lt;conditional&gt; | &lt;loop&gt;</a:t>
            </a:r>
          </a:p>
          <a:p>
            <a:pPr eaLnBrk="1" hangingPunct="1"/>
            <a:r>
              <a:rPr lang="en-US" altLang="en-US" sz="2000"/>
              <a:t>&lt;assignment&gt;::=&lt;identifier&gt; =&lt;expr&gt;;</a:t>
            </a:r>
          </a:p>
          <a:p>
            <a:pPr eaLnBrk="1" hangingPunct="1"/>
            <a:r>
              <a:rPr lang="en-US" altLang="en-US" sz="2000"/>
              <a:t>&lt;conditional&gt;::=</a:t>
            </a:r>
            <a:r>
              <a:rPr lang="en-US" altLang="en-US" sz="2000" b="1"/>
              <a:t>if&lt;e</a:t>
            </a:r>
            <a:r>
              <a:rPr lang="en-US" altLang="en-US" sz="2000"/>
              <a:t>xpr&gt; {&lt;statement&gt;+ } |</a:t>
            </a:r>
          </a:p>
          <a:p>
            <a:pPr eaLnBrk="1" hangingPunct="1"/>
            <a:r>
              <a:rPr lang="en-US" altLang="en-US" sz="2000" b="1"/>
              <a:t>if&lt;e</a:t>
            </a:r>
            <a:r>
              <a:rPr lang="en-US" altLang="en-US" sz="2000"/>
              <a:t>xpr&gt; { &lt;statement&gt;+ } </a:t>
            </a:r>
            <a:r>
              <a:rPr lang="en-US" altLang="en-US" sz="2000" b="1"/>
              <a:t>else </a:t>
            </a:r>
            <a:r>
              <a:rPr lang="en-US" altLang="en-US" sz="2000"/>
              <a:t>{ &lt;statement&gt;+ </a:t>
            </a:r>
            <a:r>
              <a:rPr lang="en-US" altLang="en-US" sz="2000" b="1"/>
              <a:t>}</a:t>
            </a:r>
          </a:p>
          <a:p>
            <a:pPr eaLnBrk="1" hangingPunct="1"/>
            <a:r>
              <a:rPr lang="en-US" altLang="en-US" sz="2000"/>
              <a:t>&lt;loop&gt;::=</a:t>
            </a:r>
            <a:r>
              <a:rPr lang="en-US" altLang="en-US" sz="2000" b="1"/>
              <a:t>while&lt;</a:t>
            </a:r>
            <a:r>
              <a:rPr lang="en-US" altLang="en-US" sz="2000"/>
              <a:t>expr&gt; { &lt;statement&gt;+ }</a:t>
            </a:r>
          </a:p>
          <a:p>
            <a:pPr eaLnBrk="1" hangingPunct="1"/>
            <a:r>
              <a:rPr lang="en-US" altLang="en-US" sz="2000"/>
              <a:t>&lt;expr&gt; ::=&lt;identifier&gt; | &lt;number&gt;| (&lt;expr&gt;) |</a:t>
            </a:r>
          </a:p>
          <a:p>
            <a:pPr eaLnBrk="1" hangingPunct="1"/>
            <a:r>
              <a:rPr lang="en-US" altLang="en-US" sz="2000"/>
              <a:t>&lt;expr&gt;&lt;operator&gt;&lt;expr&gt;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(b) Lexical rules</a:t>
            </a:r>
          </a:p>
          <a:p>
            <a:pPr eaLnBrk="1" hangingPunct="1"/>
            <a:r>
              <a:rPr lang="en-US" altLang="en-US" sz="2000"/>
              <a:t>&lt;operator&gt;::= </a:t>
            </a:r>
            <a:r>
              <a:rPr lang="en-US" altLang="en-US" sz="2000" b="1"/>
              <a:t>+ | - | * | / | = | ≠ | &lt; | &gt; | ≤ | ≥</a:t>
            </a:r>
          </a:p>
          <a:p>
            <a:pPr eaLnBrk="1" hangingPunct="1"/>
            <a:r>
              <a:rPr lang="en-US" altLang="en-US" sz="2000"/>
              <a:t>&lt;identifier&gt;::= &lt;letter&gt; &lt;ld&gt;*</a:t>
            </a:r>
          </a:p>
          <a:p>
            <a:pPr eaLnBrk="1" hangingPunct="1"/>
            <a:r>
              <a:rPr lang="en-US" altLang="en-US" sz="2000"/>
              <a:t>&lt;ld&gt;::= &lt;letter&gt; | &lt;digit&gt;</a:t>
            </a:r>
          </a:p>
          <a:p>
            <a:pPr eaLnBrk="1" hangingPunct="1"/>
            <a:r>
              <a:rPr lang="en-US" altLang="en-US" sz="2000"/>
              <a:t>&lt;number&gt;::= &lt;digit&gt;+</a:t>
            </a:r>
          </a:p>
          <a:p>
            <a:pPr eaLnBrk="1" hangingPunct="1"/>
            <a:r>
              <a:rPr lang="en-US" altLang="en-US" sz="2000"/>
              <a:t>&lt;letter&gt;::= a | b | c | … | z</a:t>
            </a:r>
          </a:p>
          <a:p>
            <a:pPr eaLnBrk="1" hangingPunct="1"/>
            <a:r>
              <a:rPr lang="en-US" altLang="en-US" sz="2000"/>
              <a:t>&lt;digit&gt;::= 0 | 1 | … | 9</a:t>
            </a:r>
          </a:p>
        </p:txBody>
      </p:sp>
    </p:spTree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extLst>
              <a:ext uri="{FF2B5EF4-FFF2-40B4-BE49-F238E27FC236}">
                <a16:creationId xmlns:a16="http://schemas.microsoft.com/office/drawing/2014/main" id="{6AEF5BB9-5BC9-40C5-86F1-5E225BB3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4800"/>
            <a:ext cx="7312025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Syntax Diagrams from [G&amp;J] 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7A11369F-D3B7-43CF-BB52-D163DF04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4196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FC65576-A486-4746-94BA-6043BE694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solidFill>
                  <a:schemeClr val="tx1"/>
                </a:solidFill>
              </a:rPr>
              <a:t>Thinking about Syntax</a:t>
            </a:r>
            <a:endParaRPr lang="en-GB" altLang="en-US" sz="4000">
              <a:solidFill>
                <a:schemeClr val="tx1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4B7479-FA48-4896-8E03-C567F766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</a:t>
            </a:r>
            <a:r>
              <a:rPr lang="en-GB" altLang="en-US" i="1"/>
              <a:t>syntax</a:t>
            </a:r>
            <a:r>
              <a:rPr lang="en-GB" altLang="en-US"/>
              <a:t> of a programming language is a precise description of all its grammatically correct programs.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Precise syntax was first used with Algol 60, and has been used ever since.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Three levels: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Concrete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F45A1A0-429B-4D66-8432-9619EE823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991E12-5004-45F9-87A3-37278032C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5720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2.1.3  Parse Trees</a:t>
            </a:r>
          </a:p>
          <a:p>
            <a:pPr marL="922338" lvl="1" indent="-4572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 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solidFill>
                  <a:srgbClr val="1C13FF"/>
                </a:solidFill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7EBEB23-9517-433C-B020-BA027F09F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3988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2.3  Syntax of a Small Language: </a:t>
            </a:r>
            <a:r>
              <a:rPr lang="en-GB" altLang="en-US" sz="4000" i="1"/>
              <a:t>Clite</a:t>
            </a:r>
            <a:endParaRPr lang="en-GB" altLang="en-US" sz="40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E36621A-3B2E-4AE6-A262-028B1D0BD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495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Motivation for using a subset of C: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				Grammar			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u="sng"/>
              <a:t>Language 		(pages)	 Reference</a:t>
            </a:r>
            <a:endParaRPr lang="en-GB" altLang="en-US" sz="240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Pascal		5		Jensen &amp; Wirth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C			     	6		Kernighan &amp; Richie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C++		22		Stroustrup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Java		14		Gosling, et. al.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</a:t>
            </a:r>
            <a:r>
              <a:rPr lang="en-GB" altLang="en-US" sz="2400" i="1"/>
              <a:t>Clite</a:t>
            </a:r>
            <a:r>
              <a:rPr lang="en-GB" altLang="en-US" sz="2400"/>
              <a:t> grammar fits on one page (Figure 2.7 on p.38 [T]; next 3 slides), so it’s a far better tool for studying language design.</a:t>
            </a:r>
            <a:endParaRPr lang="en-GB" altLang="en-US" sz="2400" i="1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B292DCA-3F0A-4F88-B128-8A7D25C00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278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chemeClr val="tx1"/>
                </a:solidFill>
              </a:rPr>
              <a:t>Fig. 2.7 [T] </a:t>
            </a:r>
            <a:r>
              <a:rPr lang="en-GB" altLang="en-US" sz="4000" i="1"/>
              <a:t>Clite</a:t>
            </a:r>
            <a:r>
              <a:rPr lang="en-GB" altLang="en-US" sz="4000"/>
              <a:t> Grammar: Statements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D46C93F-807B-4B52-B2AE-CE03582D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1725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8B893142-D273-44C8-BAC4-2C122FE8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4201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2000" i="1"/>
              <a:t>           Program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int main ( )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Declarations Statements </a:t>
            </a:r>
            <a:r>
              <a:rPr lang="en-US" altLang="en-US" sz="2000"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Declarations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Declaration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Declaration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Type 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,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;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  Type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int | bool | float | char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Statements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>
                <a:sym typeface="Symbol" panose="05050102010706020507" pitchFamily="18" charset="2"/>
              </a:rPr>
              <a:t> ; </a:t>
            </a:r>
            <a:r>
              <a:rPr lang="en-US" altLang="en-US" sz="2000">
                <a:sym typeface="Symbol" panose="05050102010706020507" pitchFamily="18" charset="2"/>
              </a:rPr>
              <a:t>| </a:t>
            </a:r>
            <a:r>
              <a:rPr lang="en-US" altLang="en-US" sz="2000" i="1">
                <a:sym typeface="Symbol" panose="05050102010706020507" pitchFamily="18" charset="2"/>
              </a:rPr>
              <a:t>Block | Assignment | IfStatement | WhileStatement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Block </a:t>
            </a:r>
            <a:r>
              <a:rPr lang="en-US" altLang="en-US" sz="2000">
                <a:sym typeface="Symbol" panose="05050102010706020507" pitchFamily="18" charset="2"/>
              </a:rPr>
              <a:t> { </a:t>
            </a:r>
            <a:r>
              <a:rPr lang="en-US" altLang="en-US" sz="2000" i="1"/>
              <a:t>Statements </a:t>
            </a:r>
            <a:r>
              <a:rPr lang="en-US" altLang="en-US" sz="2000"/>
              <a:t>}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Assignment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=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>
                <a:sym typeface="Symbol" panose="05050102010706020507" pitchFamily="18" charset="2"/>
              </a:rPr>
              <a:t> ;</a:t>
            </a:r>
            <a:endParaRPr lang="en-US" altLang="en-US" sz="2000">
              <a:latin typeface="Courier" pitchFamily="1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IfStatement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if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else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endParaRPr lang="en-US" altLang="en-US" sz="2000" i="1"/>
          </a:p>
          <a:p>
            <a:pPr>
              <a:lnSpc>
                <a:spcPct val="125000"/>
              </a:lnSpc>
            </a:pPr>
            <a:r>
              <a:rPr lang="en-US" altLang="en-US" sz="2000" i="1"/>
              <a:t>WhileStatement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while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</a:t>
            </a:r>
            <a:endParaRPr lang="en-US" altLang="en-US" sz="2000">
              <a:latin typeface="Courier" pitchFamily="1" charset="0"/>
            </a:endParaRPr>
          </a:p>
          <a:p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A126419-074A-481A-B217-D7D6F8ED4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671513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rgbClr val="1C13FF"/>
                </a:solidFill>
              </a:rPr>
              <a:t>Fig. 2.7</a:t>
            </a:r>
            <a:r>
              <a:rPr lang="en-GB" altLang="en-US" sz="4000"/>
              <a:t> </a:t>
            </a:r>
            <a:r>
              <a:rPr lang="en-GB" altLang="en-US" sz="4000" i="1"/>
              <a:t>Clite</a:t>
            </a:r>
            <a:r>
              <a:rPr lang="en-GB" altLang="en-US" sz="4000"/>
              <a:t> Grammar: Expressions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A196DFB-C5FA-4740-A863-79C8A5CFA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2041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4A27FC66-B1D0-406B-AE26-8FCBFAC8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219200"/>
            <a:ext cx="78835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  Expression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Conjunction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|| </a:t>
            </a:r>
            <a:r>
              <a:rPr lang="en-US" altLang="en-US" sz="2000" i="1">
                <a:sym typeface="Symbol" panose="05050102010706020507" pitchFamily="18" charset="2"/>
              </a:rPr>
              <a:t>Conjunction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Conjunction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&amp;&amp;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</a:p>
          <a:p>
            <a:r>
              <a:rPr lang="en-US" altLang="en-US" sz="2000" i="1"/>
              <a:t>      Equality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Relation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EquOp Relation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  EquOp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== | != </a:t>
            </a:r>
          </a:p>
          <a:p>
            <a:r>
              <a:rPr lang="en-US" altLang="en-US" sz="2000" i="1"/>
              <a:t>      Relation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Addition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RelOp Addition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 RelOp </a:t>
            </a:r>
            <a:r>
              <a:rPr lang="en-US" altLang="en-US" sz="2000">
                <a:sym typeface="Symbol" panose="05050102010706020507" pitchFamily="18" charset="2"/>
              </a:rPr>
              <a:t>   </a:t>
            </a:r>
            <a:r>
              <a:rPr lang="en-US" altLang="en-US" sz="2000">
                <a:latin typeface="Courier" pitchFamily="1" charset="0"/>
              </a:rPr>
              <a:t>&lt; | &lt;= | &gt; | &gt;= 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Addition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Term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AddOp Term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AddOp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+ | -</a:t>
            </a:r>
            <a:endParaRPr lang="en-US" altLang="en-US" sz="2000"/>
          </a:p>
          <a:p>
            <a:r>
              <a:rPr lang="en-US" altLang="en-US" sz="2000" i="1"/>
              <a:t>           Term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Factor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MulOp Factor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>
              <a:latin typeface="Courier" pitchFamily="1" charset="0"/>
            </a:endParaRPr>
          </a:p>
          <a:p>
            <a:r>
              <a:rPr lang="en-US" altLang="en-US" sz="2000" i="1"/>
              <a:t>        MulOp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* | / | %</a:t>
            </a:r>
            <a:endParaRPr lang="en-US" altLang="en-US" sz="2000"/>
          </a:p>
          <a:p>
            <a:r>
              <a:rPr lang="en-US" altLang="en-US" sz="2000" i="1"/>
              <a:t>        Factor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UnaryOp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/>
              <a:t> </a:t>
            </a:r>
            <a:r>
              <a:rPr lang="en-US" altLang="en-US" sz="2000" i="1">
                <a:sym typeface="Symbol" panose="05050102010706020507" pitchFamily="18" charset="2"/>
              </a:rPr>
              <a:t>Primary</a:t>
            </a:r>
            <a:endParaRPr lang="en-US" altLang="en-US" sz="2000" i="1"/>
          </a:p>
          <a:p>
            <a:r>
              <a:rPr lang="en-US" altLang="en-US" sz="2000" i="1"/>
              <a:t>    UnaryOp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- | !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Primary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 </a:t>
            </a:r>
            <a:r>
              <a:rPr lang="en-US" altLang="en-US" sz="2000">
                <a:sym typeface="Symbol" panose="05050102010706020507" pitchFamily="18" charset="2"/>
              </a:rPr>
              <a:t>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| Literal | </a:t>
            </a:r>
            <a:r>
              <a:rPr lang="en-US" altLang="en-US" sz="2000">
                <a:sym typeface="Symbol" panose="05050102010706020507" pitchFamily="18" charset="2"/>
              </a:rPr>
              <a:t> 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  | 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	          </a:t>
            </a:r>
            <a:r>
              <a:rPr lang="en-US" altLang="en-US" sz="2000" i="1">
                <a:sym typeface="Symbol" panose="05050102010706020507" pitchFamily="18" charset="2"/>
              </a:rPr>
              <a:t>Type </a:t>
            </a:r>
            <a:r>
              <a:rPr lang="en-US" altLang="en-US" sz="2000">
                <a:sym typeface="Symbol" panose="05050102010706020507" pitchFamily="18" charset="2"/>
              </a:rPr>
              <a:t>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</a:t>
            </a:r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0DDF8CE-0ED1-45AD-8955-400A34C84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700" y="457200"/>
            <a:ext cx="7480300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rgbClr val="1C13FF"/>
                </a:solidFill>
              </a:rPr>
              <a:t>Fig. 2.7</a:t>
            </a:r>
            <a:r>
              <a:rPr lang="en-GB" altLang="en-US" sz="4000"/>
              <a:t>  </a:t>
            </a:r>
            <a:r>
              <a:rPr lang="en-GB" altLang="en-US" sz="4000" i="1"/>
              <a:t>Clite</a:t>
            </a:r>
            <a:r>
              <a:rPr lang="en-GB" altLang="en-US" sz="4000"/>
              <a:t> grammar: lexical level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94A62DCB-2194-4EB8-BD60-F322B87B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/>
              <a:t>  Identifier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2800">
                <a:sym typeface="Symbol" panose="05050102010706020507" pitchFamily="18" charset="2"/>
              </a:rPr>
              <a:t>|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Letter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|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 Digit </a:t>
            </a:r>
            <a:r>
              <a:rPr lang="en-US" altLang="en-US" sz="2800">
                <a:sym typeface="Symbol" panose="05050102010706020507" pitchFamily="18" charset="2"/>
              </a:rPr>
              <a:t>   </a:t>
            </a:r>
            <a:r>
              <a:rPr lang="en-US" altLang="en-US" sz="2800">
                <a:latin typeface="Courier" pitchFamily="1" charset="0"/>
              </a:rPr>
              <a:t>0 | 1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9</a:t>
            </a:r>
            <a:endParaRPr lang="en-US" altLang="en-US" sz="2800">
              <a:sym typeface="Symbol" panose="05050102010706020507" pitchFamily="18" charset="2"/>
            </a:endParaRPr>
          </a:p>
          <a:p>
            <a:r>
              <a:rPr lang="en-US" altLang="en-US" sz="2800" i="1"/>
              <a:t>      Literal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Integer | Boolean | Float | Char</a:t>
            </a:r>
          </a:p>
          <a:p>
            <a:r>
              <a:rPr lang="en-US" altLang="en-US" sz="2800" i="1"/>
              <a:t>      Integer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>
              <a:latin typeface="Courier" pitchFamily="1" charset="0"/>
            </a:endParaRPr>
          </a:p>
          <a:p>
            <a:r>
              <a:rPr lang="en-US" altLang="en-US" sz="2800" i="1"/>
              <a:t>    Boolean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true | False</a:t>
            </a:r>
          </a:p>
          <a:p>
            <a:r>
              <a:rPr lang="en-US" altLang="en-US" sz="2800" i="1"/>
              <a:t>        Float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/>
              <a:t>Integer</a:t>
            </a:r>
            <a:r>
              <a:rPr lang="en-US" altLang="en-US" sz="2800">
                <a:latin typeface="Courier" pitchFamily="1" charset="0"/>
              </a:rPr>
              <a:t> . </a:t>
            </a:r>
            <a:r>
              <a:rPr lang="en-US" altLang="en-US" sz="2800" i="1"/>
              <a:t>Integer</a:t>
            </a:r>
            <a:endParaRPr lang="en-US" altLang="en-US" sz="2800"/>
          </a:p>
          <a:p>
            <a:r>
              <a:rPr lang="en-US" altLang="en-US" sz="2800" i="1"/>
              <a:t>         Char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>
                <a:latin typeface="Courier" pitchFamily="1" charset="0"/>
              </a:rPr>
              <a:t>‘ </a:t>
            </a:r>
            <a:r>
              <a:rPr lang="en-US" altLang="en-US" sz="2800" i="1">
                <a:sym typeface="Symbol" panose="05050102010706020507" pitchFamily="18" charset="2"/>
              </a:rPr>
              <a:t>ASCII Char</a:t>
            </a:r>
            <a:r>
              <a:rPr lang="en-US" altLang="en-US" sz="2800">
                <a:latin typeface="Courier" pitchFamily="1" charset="0"/>
              </a:rPr>
              <a:t> ‘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1E75D40-9172-473D-99DF-0B554E06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Issues Not Addressed by this Grammar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FB353AE-7284-4A51-BB13-6DF3D4620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Comments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Whitespace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Distinguishing one token </a:t>
            </a:r>
            <a:r>
              <a:rPr lang="en-GB" altLang="en-US">
                <a:latin typeface="Geneva" pitchFamily="112" charset="0"/>
              </a:rPr>
              <a:t>&lt;=</a:t>
            </a:r>
            <a:r>
              <a:rPr lang="en-GB" altLang="en-US"/>
              <a:t> from two tokens </a:t>
            </a:r>
            <a:r>
              <a:rPr lang="en-GB" altLang="en-US">
                <a:latin typeface="Geneva" pitchFamily="112" charset="0"/>
              </a:rPr>
              <a:t>&lt;  =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Distinguishing identifiers from keywords like </a:t>
            </a:r>
            <a:r>
              <a:rPr lang="en-GB" altLang="en-US">
                <a:latin typeface="Geneva" pitchFamily="112" charset="0"/>
              </a:rPr>
              <a:t>if</a:t>
            </a:r>
            <a:endParaRPr lang="en-GB" altLang="en-US"/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These issues are addressed by identifying two levels: 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level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syntactic level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All issues above are lexical ones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9E514F6-5363-4D33-9952-E6C265BAD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48613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2.3.1  Lexical Syntax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09C5E2B-AB5C-4196-AD16-7320FD5F6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76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Input</a:t>
            </a:r>
            <a:r>
              <a:rPr lang="en-GB" altLang="en-US"/>
              <a:t>: a stream of characters from the ASCII set, keyed by a programmer.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Output</a:t>
            </a:r>
            <a:r>
              <a:rPr lang="en-GB" altLang="en-US"/>
              <a:t>: a stream of </a:t>
            </a:r>
            <a:r>
              <a:rPr lang="en-GB" altLang="en-US" i="1"/>
              <a:t>tokens</a:t>
            </a:r>
            <a:r>
              <a:rPr lang="en-GB" altLang="en-US"/>
              <a:t> or basic symbols, classified as follows: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Identifiers</a:t>
            </a:r>
            <a:r>
              <a:rPr lang="en-GB" altLang="en-US" i="1"/>
              <a:t> 	e.g.,</a:t>
            </a:r>
            <a:r>
              <a:rPr lang="en-GB" altLang="en-US"/>
              <a:t> </a:t>
            </a:r>
            <a:r>
              <a:rPr lang="en-GB" altLang="en-US" i="1">
                <a:latin typeface="Geneva" pitchFamily="112" charset="0"/>
              </a:rPr>
              <a:t>Stack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x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i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push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Literals</a:t>
            </a:r>
            <a:r>
              <a:rPr lang="en-GB" altLang="en-US" i="1"/>
              <a:t>		e.g., </a:t>
            </a:r>
            <a:r>
              <a:rPr lang="en-GB" altLang="en-US" i="1">
                <a:latin typeface="Geneva" pitchFamily="112" charset="0"/>
              </a:rPr>
              <a:t>123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'x'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3.25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true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Keywords</a:t>
            </a:r>
            <a:r>
              <a:rPr lang="en-GB" altLang="en-US" i="1"/>
              <a:t> 	</a:t>
            </a:r>
            <a:r>
              <a:rPr lang="en-GB" altLang="en-US" i="1">
                <a:latin typeface="Geneva" pitchFamily="112" charset="0"/>
              </a:rPr>
              <a:t>bool char else false float if int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latin typeface="Geneva" pitchFamily="112" charset="0"/>
              </a:rPr>
              <a:t>				main true while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Operators	e.g., </a:t>
            </a:r>
            <a:r>
              <a:rPr lang="en-GB" altLang="en-US" i="1">
                <a:latin typeface="Geneva" pitchFamily="112" charset="0"/>
              </a:rPr>
              <a:t>= || &amp;&amp; == != &lt; &lt;= &gt; &gt;= + - * / !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Punctuation</a:t>
            </a: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; , { } ( )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“A token is a logically cohesive sequence of characters representing a single symbol” [T, p.60] 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5221595-E370-4219-86D0-3BA7EE6F9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Scan: Divide Input into Tokens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803F58-D442-4832-8947-F864E98BE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5410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An example mini Triangle source program: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07348592-F7F2-49AF-90FE-D78BC43A6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 var y: Integer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in  !new year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y := y+1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E38335BE-13AE-4412-BEAA-0A77B5F7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let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08481D19-9C0C-48C2-A07C-A6AD4924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788736B6-9200-4000-8BD8-4F65B1D8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var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325FFD5C-E65E-4075-B8D8-F79B00D6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var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D50616E8-818E-4725-81ED-C2D97E2C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ident.</a:t>
            </a: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9309F1C6-9F76-4A1B-99BD-D540F7A7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y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228AFCFE-8186-4366-8118-C63CA9AA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57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8380" name="AutoShape 12">
            <a:extLst>
              <a:ext uri="{FF2B5EF4-FFF2-40B4-BE49-F238E27FC236}">
                <a16:creationId xmlns:a16="http://schemas.microsoft.com/office/drawing/2014/main" id="{FD4F6A60-144A-4C37-9279-EFCF9236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3200"/>
            <a:ext cx="838200" cy="541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70F70A53-285A-4251-8809-D5C02597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8765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Times" panose="02020603050405020304" pitchFamily="18" charset="0"/>
              </a:rPr>
              <a:t>scanner</a:t>
            </a:r>
          </a:p>
        </p:txBody>
      </p:sp>
      <p:grpSp>
        <p:nvGrpSpPr>
          <p:cNvPr id="58382" name="Group 14">
            <a:extLst>
              <a:ext uri="{FF2B5EF4-FFF2-40B4-BE49-F238E27FC236}">
                <a16:creationId xmlns:a16="http://schemas.microsoft.com/office/drawing/2014/main" id="{16270111-9B62-4689-B057-3D3D490EA10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406775"/>
            <a:ext cx="1066800" cy="933450"/>
            <a:chOff x="2400" y="2010"/>
            <a:chExt cx="672" cy="588"/>
          </a:xfrm>
        </p:grpSpPr>
        <p:sp>
          <p:nvSpPr>
            <p:cNvPr id="58410" name="Text Box 15">
              <a:extLst>
                <a:ext uri="{FF2B5EF4-FFF2-40B4-BE49-F238E27FC236}">
                  <a16:creationId xmlns:a16="http://schemas.microsoft.com/office/drawing/2014/main" id="{B8000B51-1E07-404F-ADD3-2FCA75FF8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colon</a:t>
              </a:r>
            </a:p>
          </p:txBody>
        </p:sp>
        <p:sp>
          <p:nvSpPr>
            <p:cNvPr id="58411" name="Text Box 16">
              <a:extLst>
                <a:ext uri="{FF2B5EF4-FFF2-40B4-BE49-F238E27FC236}">
                  <a16:creationId xmlns:a16="http://schemas.microsoft.com/office/drawing/2014/main" id="{F7A6CF50-8786-450E-BC6F-F18D88859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" pitchFamily="1" charset="0"/>
                </a:rPr>
                <a:t>:</a:t>
              </a: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grpSp>
        <p:nvGrpSpPr>
          <p:cNvPr id="58383" name="Group 17">
            <a:extLst>
              <a:ext uri="{FF2B5EF4-FFF2-40B4-BE49-F238E27FC236}">
                <a16:creationId xmlns:a16="http://schemas.microsoft.com/office/drawing/2014/main" id="{E531F2A1-D072-4509-BA97-4A8628C7FC1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403600"/>
            <a:ext cx="1676400" cy="933450"/>
            <a:chOff x="2400" y="2010"/>
            <a:chExt cx="672" cy="588"/>
          </a:xfrm>
        </p:grpSpPr>
        <p:sp>
          <p:nvSpPr>
            <p:cNvPr id="58408" name="Text Box 18">
              <a:extLst>
                <a:ext uri="{FF2B5EF4-FFF2-40B4-BE49-F238E27FC236}">
                  <a16:creationId xmlns:a16="http://schemas.microsoft.com/office/drawing/2014/main" id="{890BA64E-1B6A-4435-B50F-C0913F31E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9" name="Text Box 19">
              <a:extLst>
                <a:ext uri="{FF2B5EF4-FFF2-40B4-BE49-F238E27FC236}">
                  <a16:creationId xmlns:a16="http://schemas.microsoft.com/office/drawing/2014/main" id="{A4DA8CA5-59D7-4CAB-BE32-3426301C1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Integer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4" name="Group 20">
            <a:extLst>
              <a:ext uri="{FF2B5EF4-FFF2-40B4-BE49-F238E27FC236}">
                <a16:creationId xmlns:a16="http://schemas.microsoft.com/office/drawing/2014/main" id="{7C30A22C-E444-4949-BF34-39124F247EDE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429000"/>
            <a:ext cx="1066800" cy="933450"/>
            <a:chOff x="2400" y="2010"/>
            <a:chExt cx="672" cy="588"/>
          </a:xfrm>
        </p:grpSpPr>
        <p:sp>
          <p:nvSpPr>
            <p:cNvPr id="58406" name="Text Box 21">
              <a:extLst>
                <a:ext uri="{FF2B5EF4-FFF2-40B4-BE49-F238E27FC236}">
                  <a16:creationId xmlns:a16="http://schemas.microsoft.com/office/drawing/2014/main" id="{6F3C0363-FC58-483A-B379-7ACC901C0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</a:t>
              </a:r>
            </a:p>
          </p:txBody>
        </p:sp>
        <p:sp>
          <p:nvSpPr>
            <p:cNvPr id="58407" name="Text Box 22">
              <a:extLst>
                <a:ext uri="{FF2B5EF4-FFF2-40B4-BE49-F238E27FC236}">
                  <a16:creationId xmlns:a16="http://schemas.microsoft.com/office/drawing/2014/main" id="{4F350C80-F971-448A-A340-9D959B3E9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5" name="Group 23">
            <a:extLst>
              <a:ext uri="{FF2B5EF4-FFF2-40B4-BE49-F238E27FC236}">
                <a16:creationId xmlns:a16="http://schemas.microsoft.com/office/drawing/2014/main" id="{A0A14C90-54C4-4C76-8345-30E019C8707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1066800" cy="933450"/>
            <a:chOff x="2400" y="2010"/>
            <a:chExt cx="672" cy="588"/>
          </a:xfrm>
        </p:grpSpPr>
        <p:sp>
          <p:nvSpPr>
            <p:cNvPr id="58404" name="Text Box 24">
              <a:extLst>
                <a:ext uri="{FF2B5EF4-FFF2-40B4-BE49-F238E27FC236}">
                  <a16:creationId xmlns:a16="http://schemas.microsoft.com/office/drawing/2014/main" id="{C256B375-164A-4B82-A846-DDBBA43ED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5" name="Text Box 25">
              <a:extLst>
                <a:ext uri="{FF2B5EF4-FFF2-40B4-BE49-F238E27FC236}">
                  <a16:creationId xmlns:a16="http://schemas.microsoft.com/office/drawing/2014/main" id="{06D0BB39-B53C-4A92-BFF7-96ED8DE63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6" name="Group 26">
            <a:extLst>
              <a:ext uri="{FF2B5EF4-FFF2-40B4-BE49-F238E27FC236}">
                <a16:creationId xmlns:a16="http://schemas.microsoft.com/office/drawing/2014/main" id="{A2996B6E-FA52-4755-9125-9641B5C3BF33}"/>
              </a:ext>
            </a:extLst>
          </p:cNvPr>
          <p:cNvGrpSpPr>
            <a:grpSpLocks/>
          </p:cNvGrpSpPr>
          <p:nvPr/>
        </p:nvGrpSpPr>
        <p:grpSpPr bwMode="auto">
          <a:xfrm>
            <a:off x="1843088" y="5102225"/>
            <a:ext cx="1277937" cy="933450"/>
            <a:chOff x="2400" y="2010"/>
            <a:chExt cx="672" cy="588"/>
          </a:xfrm>
        </p:grpSpPr>
        <p:sp>
          <p:nvSpPr>
            <p:cNvPr id="58402" name="Text Box 27">
              <a:extLst>
                <a:ext uri="{FF2B5EF4-FFF2-40B4-BE49-F238E27FC236}">
                  <a16:creationId xmlns:a16="http://schemas.microsoft.com/office/drawing/2014/main" id="{4EA07260-5177-48FD-B900-62753BE38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becomes</a:t>
              </a:r>
            </a:p>
          </p:txBody>
        </p:sp>
        <p:sp>
          <p:nvSpPr>
            <p:cNvPr id="58403" name="Text Box 28">
              <a:extLst>
                <a:ext uri="{FF2B5EF4-FFF2-40B4-BE49-F238E27FC236}">
                  <a16:creationId xmlns:a16="http://schemas.microsoft.com/office/drawing/2014/main" id="{71567CF7-6418-4A64-928B-935D3284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:=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sp>
        <p:nvSpPr>
          <p:cNvPr id="58387" name="Text Box 29">
            <a:extLst>
              <a:ext uri="{FF2B5EF4-FFF2-40B4-BE49-F238E27FC236}">
                <a16:creationId xmlns:a16="http://schemas.microsoft.com/office/drawing/2014/main" id="{487102D6-ECA7-4430-9980-CD2404AE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48456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sp>
        <p:nvSpPr>
          <p:cNvPr id="58388" name="Text Box 30">
            <a:extLst>
              <a:ext uri="{FF2B5EF4-FFF2-40B4-BE49-F238E27FC236}">
                <a16:creationId xmlns:a16="http://schemas.microsoft.com/office/drawing/2014/main" id="{410D7419-D16B-411B-B9FF-460F3268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24351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grpSp>
        <p:nvGrpSpPr>
          <p:cNvPr id="58389" name="Group 31">
            <a:extLst>
              <a:ext uri="{FF2B5EF4-FFF2-40B4-BE49-F238E27FC236}">
                <a16:creationId xmlns:a16="http://schemas.microsoft.com/office/drawing/2014/main" id="{1870DA22-B512-4AA9-90AE-28B23E6CBDB0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5102225"/>
            <a:ext cx="1066800" cy="933450"/>
            <a:chOff x="2400" y="2010"/>
            <a:chExt cx="672" cy="588"/>
          </a:xfrm>
        </p:grpSpPr>
        <p:sp>
          <p:nvSpPr>
            <p:cNvPr id="58400" name="Text Box 32">
              <a:extLst>
                <a:ext uri="{FF2B5EF4-FFF2-40B4-BE49-F238E27FC236}">
                  <a16:creationId xmlns:a16="http://schemas.microsoft.com/office/drawing/2014/main" id="{CBC5CB1C-2518-41EC-BDB2-82FD190F1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1" name="Text Box 33">
              <a:extLst>
                <a:ext uri="{FF2B5EF4-FFF2-40B4-BE49-F238E27FC236}">
                  <a16:creationId xmlns:a16="http://schemas.microsoft.com/office/drawing/2014/main" id="{D8CFE7D4-99DC-46E3-A389-4936B3429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0" name="Group 34">
            <a:extLst>
              <a:ext uri="{FF2B5EF4-FFF2-40B4-BE49-F238E27FC236}">
                <a16:creationId xmlns:a16="http://schemas.microsoft.com/office/drawing/2014/main" id="{08E244D8-50FC-4986-A042-18CC71875E79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5105400"/>
            <a:ext cx="1066800" cy="933450"/>
            <a:chOff x="2400" y="2010"/>
            <a:chExt cx="672" cy="588"/>
          </a:xfrm>
        </p:grpSpPr>
        <p:sp>
          <p:nvSpPr>
            <p:cNvPr id="58398" name="Text Box 35">
              <a:extLst>
                <a:ext uri="{FF2B5EF4-FFF2-40B4-BE49-F238E27FC236}">
                  <a16:creationId xmlns:a16="http://schemas.microsoft.com/office/drawing/2014/main" id="{B004A6F3-DF85-4428-9B2B-D07D58B33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op.</a:t>
              </a:r>
            </a:p>
          </p:txBody>
        </p:sp>
        <p:sp>
          <p:nvSpPr>
            <p:cNvPr id="58399" name="Text Box 36">
              <a:extLst>
                <a:ext uri="{FF2B5EF4-FFF2-40B4-BE49-F238E27FC236}">
                  <a16:creationId xmlns:a16="http://schemas.microsoft.com/office/drawing/2014/main" id="{3A7ADE1E-2352-4EF9-BAD7-68BF42DC0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+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1" name="Group 37">
            <a:extLst>
              <a:ext uri="{FF2B5EF4-FFF2-40B4-BE49-F238E27FC236}">
                <a16:creationId xmlns:a16="http://schemas.microsoft.com/office/drawing/2014/main" id="{9602D41D-FA64-4026-ABFC-73A8E90D8CC8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5105400"/>
            <a:ext cx="1066800" cy="933450"/>
            <a:chOff x="2400" y="2010"/>
            <a:chExt cx="672" cy="588"/>
          </a:xfrm>
        </p:grpSpPr>
        <p:sp>
          <p:nvSpPr>
            <p:cNvPr id="58396" name="Text Box 38">
              <a:extLst>
                <a:ext uri="{FF2B5EF4-FFF2-40B4-BE49-F238E27FC236}">
                  <a16:creationId xmlns:a16="http://schemas.microsoft.com/office/drawing/2014/main" id="{26E8C40B-9B14-4B41-9542-415A2CF90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intlit</a:t>
              </a:r>
            </a:p>
          </p:txBody>
        </p:sp>
        <p:sp>
          <p:nvSpPr>
            <p:cNvPr id="58397" name="Text Box 39">
              <a:extLst>
                <a:ext uri="{FF2B5EF4-FFF2-40B4-BE49-F238E27FC236}">
                  <a16:creationId xmlns:a16="http://schemas.microsoft.com/office/drawing/2014/main" id="{390F4011-60D5-4C05-BF8E-F56CFB24A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1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2" name="Group 40">
            <a:extLst>
              <a:ext uri="{FF2B5EF4-FFF2-40B4-BE49-F238E27FC236}">
                <a16:creationId xmlns:a16="http://schemas.microsoft.com/office/drawing/2014/main" id="{F39F24BF-A9C6-45F7-A217-BF9C3E58942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105400"/>
            <a:ext cx="1066800" cy="933450"/>
            <a:chOff x="2400" y="2010"/>
            <a:chExt cx="672" cy="588"/>
          </a:xfrm>
        </p:grpSpPr>
        <p:sp>
          <p:nvSpPr>
            <p:cNvPr id="58394" name="Text Box 41">
              <a:extLst>
                <a:ext uri="{FF2B5EF4-FFF2-40B4-BE49-F238E27FC236}">
                  <a16:creationId xmlns:a16="http://schemas.microsoft.com/office/drawing/2014/main" id="{1A3DB340-5935-4D7B-9E31-6902BCEC7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eot</a:t>
              </a:r>
            </a:p>
          </p:txBody>
        </p:sp>
        <p:sp>
          <p:nvSpPr>
            <p:cNvPr id="58395" name="Text Box 42">
              <a:extLst>
                <a:ext uri="{FF2B5EF4-FFF2-40B4-BE49-F238E27FC236}">
                  <a16:creationId xmlns:a16="http://schemas.microsoft.com/office/drawing/2014/main" id="{772E5DC8-651D-4464-8C5E-AF8FBD901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sp>
        <p:nvSpPr>
          <p:cNvPr id="58393" name="Text Box 43">
            <a:extLst>
              <a:ext uri="{FF2B5EF4-FFF2-40B4-BE49-F238E27FC236}">
                <a16:creationId xmlns:a16="http://schemas.microsoft.com/office/drawing/2014/main" id="{C43F3E64-FF6C-47F2-B01F-5B05F999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36725"/>
            <a:ext cx="49291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Scan </a:t>
            </a:r>
            <a:r>
              <a:rPr lang="en-US" altLang="en-US">
                <a:latin typeface="Times" panose="02020603050405020304" pitchFamily="18" charset="0"/>
              </a:rPr>
              <a:t>is a synonim of lexically analyze</a:t>
            </a:r>
          </a:p>
          <a:p>
            <a:r>
              <a:rPr lang="en-US" altLang="en-US" b="1">
                <a:latin typeface="Times" panose="02020603050405020304" pitchFamily="18" charset="0"/>
              </a:rPr>
              <a:t>Tokens</a:t>
            </a:r>
            <a:r>
              <a:rPr lang="en-US" altLang="en-US">
                <a:latin typeface="Times" panose="02020603050405020304" pitchFamily="18" charset="0"/>
              </a:rPr>
              <a:t> are “words” in the input, for example  keywords, operators, identifiers, literals, etc.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8B5D9B4-1B52-43F3-BE62-3D0AC4CDB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Developing a Scanner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CC7B66F-EBFB-45CB-9F8B-A95A9C86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80400" cy="4864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Monaco" charset="0"/>
              </a:rPr>
              <a:t>public class</a:t>
            </a:r>
            <a:r>
              <a:rPr lang="en-US" altLang="en-US" sz="2000">
                <a:latin typeface="Monaco" charset="0"/>
              </a:rPr>
              <a:t> Token {</a:t>
            </a:r>
          </a:p>
          <a:p>
            <a:r>
              <a:rPr lang="en-US" altLang="en-US" sz="2000">
                <a:latin typeface="Monaco" charset="0"/>
              </a:rPr>
              <a:t>   byte kind; String spelling;</a:t>
            </a: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final static byte </a:t>
            </a:r>
          </a:p>
          <a:p>
            <a:r>
              <a:rPr lang="en-US" altLang="en-US" sz="2000" b="1">
                <a:latin typeface="Monaco" charset="0"/>
              </a:rPr>
              <a:t>      </a:t>
            </a:r>
            <a:r>
              <a:rPr lang="en-US" altLang="en-US" sz="2000">
                <a:latin typeface="Monaco" charset="0"/>
              </a:rPr>
              <a:t>IDENTIFIER = 0; INTLITERAL = 1; OPERATOR   = 2;</a:t>
            </a:r>
          </a:p>
          <a:p>
            <a:r>
              <a:rPr lang="en-US" altLang="en-US" sz="2000">
                <a:latin typeface="Monaco" charset="0"/>
              </a:rPr>
              <a:t>      BEGIN      = 3; CONST      = 4; ...</a:t>
            </a:r>
          </a:p>
          <a:p>
            <a:r>
              <a:rPr lang="en-US" altLang="en-US" sz="2000">
                <a:latin typeface="Monaco" charset="0"/>
              </a:rPr>
              <a:t>      ...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public </a:t>
            </a:r>
            <a:r>
              <a:rPr lang="en-US" altLang="en-US" sz="2000">
                <a:latin typeface="Monaco" charset="0"/>
              </a:rPr>
              <a:t>Token(</a:t>
            </a:r>
            <a:r>
              <a:rPr lang="en-US" altLang="en-US" sz="2000" b="1">
                <a:latin typeface="Monaco" charset="0"/>
              </a:rPr>
              <a:t>byte </a:t>
            </a:r>
            <a:r>
              <a:rPr lang="en-US" altLang="en-US" sz="2000">
                <a:latin typeface="Monaco" charset="0"/>
              </a:rPr>
              <a:t>kind, String spelling) {</a:t>
            </a:r>
          </a:p>
          <a:p>
            <a:r>
              <a:rPr lang="en-US" altLang="en-US" sz="2000">
                <a:latin typeface="Monaco" charset="0"/>
              </a:rPr>
              <a:t>      this.kind = kind; this.spelling = spelling;</a:t>
            </a:r>
          </a:p>
          <a:p>
            <a:r>
              <a:rPr lang="en-US" altLang="en-US" sz="2000">
                <a:latin typeface="Monaco" charset="0"/>
              </a:rPr>
              <a:t>      </a:t>
            </a:r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if spelling matches a keyword change my kind</a:t>
            </a:r>
          </a:p>
          <a:p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      automatically</a:t>
            </a:r>
            <a:endParaRPr lang="en-US" altLang="en-US" sz="2000">
              <a:solidFill>
                <a:srgbClr val="660066"/>
              </a:solidFill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}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...</a:t>
            </a:r>
          </a:p>
          <a:p>
            <a:r>
              <a:rPr lang="en-US" altLang="en-US" sz="2000">
                <a:latin typeface="Monaco" charset="0"/>
              </a:rPr>
              <a:t>}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4B97559-7896-4E2A-9BCF-7CB0A996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1050925"/>
            <a:ext cx="546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The scanner will return an array of Tokens: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137EA6C-F55D-4082-B2D1-DAD34665E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Whitespace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B4A7C65-A1B5-4B7C-BA85-2ADC2C6F0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Whitespace is any space, tab, end-of-line character (or characters), or character sequence inside a comment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 token may contain embedded whitespace 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(unless it is a character or string literal)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Example: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&gt;=    one token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&gt;  =  two tokens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483538-048E-4A65-BCE8-0BBE65899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Levels of Syntax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BEE2B5-83F1-4491-9617-8EC28A4BC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syntax = all the basic symbols of the language (names, values, operators, etc.)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Concrete syntax = rules for writing expressions, statements and programs.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 = internal representation of the program, favoring content over form.  E.g.,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C: 	if ( expr ) ...		discard ( )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Ada: 	if ( expr ) then	discard </a:t>
            </a:r>
            <a:r>
              <a:rPr lang="en-GB" altLang="en-US">
                <a:solidFill>
                  <a:srgbClr val="008000"/>
                </a:solidFill>
              </a:rPr>
              <a:t>then</a:t>
            </a:r>
            <a:endParaRPr lang="en-GB" alt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924D987-65F7-464A-B91F-ACE917513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Whitespace Examples in Pascal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08CE81D-8083-48AF-9FDE-F94F106F9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175" y="1820863"/>
            <a:ext cx="8137525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  a  &lt;  b  do</a:t>
            </a:r>
            <a:r>
              <a:rPr lang="en-GB" altLang="en-US" sz="2400"/>
              <a:t>		</a:t>
            </a:r>
            <a:r>
              <a:rPr lang="en-GB" altLang="en-US" sz="2400" i="1"/>
              <a:t>legal </a:t>
            </a:r>
            <a:r>
              <a:rPr lang="en-GB" altLang="en-US" sz="2400"/>
              <a:t>- spacing between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  a&lt;b  do</a:t>
            </a:r>
            <a:r>
              <a:rPr lang="en-GB" altLang="en-US" sz="2400"/>
              <a:t>			spacing not needed for &lt;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>
              <a:latin typeface="Geneva" pitchFamily="112" charset="0"/>
            </a:endParaRP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whilea&lt;bdo</a:t>
            </a:r>
            <a:r>
              <a:rPr lang="en-GB" altLang="en-US" sz="2400"/>
              <a:t>			</a:t>
            </a:r>
            <a:r>
              <a:rPr lang="en-GB" altLang="en-US" sz="2400" i="1"/>
              <a:t>illegal</a:t>
            </a:r>
            <a:r>
              <a:rPr lang="en-GB" altLang="en-US" sz="2400"/>
              <a:t> - can’t tell boundaries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whilea  &lt;  bdo</a:t>
            </a:r>
            <a:r>
              <a:rPr lang="en-GB" altLang="en-US" sz="2400"/>
              <a:t>			between tokens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B98B0AB-F276-46DE-AE38-F236C4AEB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Comments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48A1151-76B2-43A3-A35A-62549D9B3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685925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Not defined in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Clite</a:t>
            </a:r>
            <a:r>
              <a:rPr lang="en-GB" altLang="en-US"/>
              <a:t> uses // comment style of C++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13EE259-0219-460D-BB6A-F8EF44221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Identifier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1509F22-F293-495D-BA36-489879824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038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Sequence of letters and digits, starting with a letter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	if</a:t>
            </a:r>
            <a:r>
              <a:rPr lang="en-GB" altLang="en-US" sz="2400"/>
              <a:t> is both an identifier and a keyword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	Most languages require identifiers to be distinct from keywords</a:t>
            </a:r>
            <a:endParaRPr lang="en-GB" altLang="en-US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 some languages, keywords are merely predefined (and thus can be redefined by the programmer)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5CB46F4-6DE1-4029-9B5C-B51E4B21C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05F2866-4211-4292-8AAA-44D0E3E4EDE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7772400" cy="4114800"/>
          </a:xfrm>
        </p:spPr>
        <p:txBody>
          <a:bodyPr lIns="0" tIns="0" rIns="0" bIns="0" anchor="ctr"/>
          <a:lstStyle/>
          <a:p>
            <a:pPr marL="0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program confusing;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const true = false;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begin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    if  (a&lt;b) = true then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	f(a)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    else …</a:t>
            </a:r>
            <a:endParaRPr lang="en-GB" altLang="en-U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DF31112D-B10F-4A56-9C52-308EE7F4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79486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altLang="en-US" sz="4400">
                <a:solidFill>
                  <a:schemeClr val="tx2"/>
                </a:solidFill>
                <a:latin typeface="Tw Cen MT" panose="020B0602020104020603" pitchFamily="34" charset="0"/>
              </a:rPr>
              <a:t>Redefining Identifiers can be dangerous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02B6FF8-D7EC-44D0-95E7-9B6522027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013" y="381000"/>
            <a:ext cx="7773987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Should Identifiers be case-sensitive?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D4CB1EC-DBEA-4FFC-A592-C2DF2DBAD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3657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Older languages: no.   Why?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Pascal: no.	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Modula: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C, C++: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Java: yes  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PHP: partly yes, partly no.  What about orthogonality?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76DC575-823C-494A-90F5-35157BCD9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2.3.2 Concrete Syntax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EED2B1D-14E1-44EC-87BF-AA8A7799B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3988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a parse of its Tokens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; is a statement terminator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(Algol-60, Pascal use ; as a separator)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Rule for IfStatement is ambiguous: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“The else ambiguity is  resolved by connecting an </a:t>
            </a:r>
            <a:r>
              <a:rPr lang="en-GB" altLang="en-US" b="1"/>
              <a:t>else</a:t>
            </a:r>
            <a:r>
              <a:rPr lang="en-GB" altLang="en-US"/>
              <a:t> with the last encountered else-less if.”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[Stroustrup, 1991]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B7926D6-4F49-4604-9EAD-D5816F1E5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Expressions in </a:t>
            </a:r>
            <a:r>
              <a:rPr lang="en-GB" altLang="en-US" i="1"/>
              <a:t>Clite</a:t>
            </a:r>
            <a:endParaRPr lang="en-GB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1432F-CA38-4E35-A8DE-00F8A1969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676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13 grammar rules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Use of meta braces – operators are left associative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C++ expressions require 4 pages of grammar rules [Stroustrup]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 uses an ambiguous expression grammar [Kernighan and Ritchie]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477F7B0-C212-4A30-B9D2-43285DAD6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Associativity and Precedence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5C3AE2B-788C-4D77-9907-CF2C56312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3432175"/>
          </a:xfrm>
        </p:spPr>
        <p:txBody>
          <a:bodyPr lIns="0" tIns="0" rIns="0" bIns="0">
            <a:spAutoFit/>
          </a:bodyPr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u="sng"/>
              <a:t>Clite Operator		Associativity</a:t>
            </a:r>
            <a:endParaRPr lang="en-GB" altLang="en-US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Unary </a:t>
            </a:r>
            <a:r>
              <a:rPr lang="en-GB" altLang="en-US">
                <a:latin typeface="Geneva" pitchFamily="112" charset="0"/>
              </a:rPr>
              <a:t>- !</a:t>
            </a:r>
            <a:r>
              <a:rPr lang="en-GB" altLang="en-US"/>
              <a:t> 	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* /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+ -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&lt; &lt;= &gt; &gt;=</a:t>
            </a:r>
            <a:r>
              <a:rPr lang="en-GB" altLang="en-US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== !=	</a:t>
            </a:r>
            <a:r>
              <a:rPr lang="en-GB" altLang="en-US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&amp;&amp;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||	</a:t>
            </a:r>
            <a:r>
              <a:rPr lang="en-GB" altLang="en-US"/>
              <a:t>			left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C16199F-2FB7-4D62-833F-A5247B719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813" y="381000"/>
            <a:ext cx="7773987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i="1"/>
              <a:t>Clite</a:t>
            </a:r>
            <a:r>
              <a:rPr lang="en-GB" altLang="en-US" sz="4000"/>
              <a:t> Equality, Relational Operators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E70C460-4FF7-41EE-BBAD-0C53CEBFF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3988" cy="4724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… are non-associative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     (an idea borrowed from Ada)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Why is this important?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 C++, the expression: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if (a &lt; x &lt; b)</a:t>
            </a:r>
            <a:endParaRPr lang="en-GB" altLang="en-US">
              <a:latin typeface="Geneva" pitchFamily="112" charset="0"/>
            </a:endParaRP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is </a:t>
            </a:r>
            <a:r>
              <a:rPr lang="en-GB" altLang="en-US"/>
              <a:t>not</a:t>
            </a:r>
            <a:r>
              <a:rPr lang="en-GB" altLang="en-US" i="1"/>
              <a:t> equivalent to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if (a &lt; x &amp;&amp; x &lt; b)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But it is error-free! 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So, what does it mean?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0974DA6-5C1B-4A99-A86C-0564E9A52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Bonus Slides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E126EE1-CF64-4283-A910-A0E4DFA3B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5257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2.3  Syntax of a Small Language: </a:t>
            </a:r>
            <a:r>
              <a:rPr lang="en-US" altLang="en-US" sz="18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2.3.2  Concrete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2.4  Compilers and Interpreters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2.5  Linking Syntax and Semantics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2.5.1  Abstract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2.5.2  Abstract Syntax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2.5.3  Abstract Syntax of </a:t>
            </a:r>
            <a:r>
              <a:rPr lang="en-US" altLang="en-US" sz="1800" i="1">
                <a:solidFill>
                  <a:srgbClr val="1C13FF"/>
                </a:solidFill>
                <a:latin typeface="Geneva" pitchFamily="112" charset="0"/>
              </a:rPr>
              <a:t>Clite</a:t>
            </a:r>
            <a:endParaRPr lang="en-US" altLang="en-US" sz="1800" i="1">
              <a:latin typeface="Geneva" pitchFamily="11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78E5D40-AA3F-416F-BD42-F6639CD57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 Grammars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FB38D49-B4BE-41F8-A904-7D238E559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metalanguage</a:t>
            </a:r>
            <a:r>
              <a:rPr lang="en-GB" altLang="en-US"/>
              <a:t> is a language used to define other languages.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grammar</a:t>
            </a:r>
            <a:r>
              <a:rPr lang="en-GB" altLang="en-US"/>
              <a:t> is a metalanguage used to define the syntax of a language.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Our interest</a:t>
            </a:r>
            <a:r>
              <a:rPr lang="en-GB" altLang="en-US"/>
              <a:t>: using grammars to define the syntax of a programming language.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ED0B309-CCE7-414A-865E-97639EAFC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2.4  Compilers and Interpreters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E27D840B-C693-46E4-81B6-7EBFE58F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372586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Lexical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1B81C6FF-35B0-4430-987C-E6E79526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727450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Syntactic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02C66681-2411-4B52-B349-2D8158A6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74491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Semantic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AA34F118-A7E5-4225-ABFB-65F477FE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3732213"/>
            <a:ext cx="1081088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Optimizer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5D0486E0-606A-4498-8371-415A1719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3740150"/>
            <a:ext cx="1049337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Generator</a:t>
            </a: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EB50A9B2-5049-4C1B-A7D4-09503C7997C6}"/>
              </a:ext>
            </a:extLst>
          </p:cNvPr>
          <p:cNvSpPr txBox="1">
            <a:spLocks noChangeArrowheads="1"/>
          </p:cNvSpPr>
          <p:nvPr/>
        </p:nvSpPr>
        <p:spPr bwMode="auto">
          <a:xfrm rot="-3762811">
            <a:off x="2059781" y="31694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Tokens</a:t>
            </a: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563CFE20-20E9-48BF-B9B7-A8E68AB02FA4}"/>
              </a:ext>
            </a:extLst>
          </p:cNvPr>
          <p:cNvSpPr txBox="1">
            <a:spLocks noChangeArrowheads="1"/>
          </p:cNvSpPr>
          <p:nvPr/>
        </p:nvSpPr>
        <p:spPr bwMode="auto">
          <a:xfrm rot="-4028082">
            <a:off x="3307556" y="2847182"/>
            <a:ext cx="1487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Abstract Syntax</a:t>
            </a:r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FED4B666-BF0C-4E59-BAA5-FA5E27600FB8}"/>
              </a:ext>
            </a:extLst>
          </p:cNvPr>
          <p:cNvSpPr txBox="1">
            <a:spLocks noChangeArrowheads="1"/>
          </p:cNvSpPr>
          <p:nvPr/>
        </p:nvSpPr>
        <p:spPr bwMode="auto">
          <a:xfrm rot="-795">
            <a:off x="8031163" y="3416300"/>
            <a:ext cx="946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Machine </a:t>
            </a:r>
          </a:p>
          <a:p>
            <a:r>
              <a:rPr lang="en-US" altLang="en-US" sz="1600"/>
              <a:t>Code</a:t>
            </a: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0E506CF7-F593-4936-B654-B8A38C1E8987}"/>
              </a:ext>
            </a:extLst>
          </p:cNvPr>
          <p:cNvSpPr txBox="1">
            <a:spLocks noChangeArrowheads="1"/>
          </p:cNvSpPr>
          <p:nvPr/>
        </p:nvSpPr>
        <p:spPr bwMode="auto">
          <a:xfrm rot="-4196626">
            <a:off x="6003925" y="2546351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id="{2606EFC6-08DE-47CD-A3B7-C37373155826}"/>
              </a:ext>
            </a:extLst>
          </p:cNvPr>
          <p:cNvSpPr txBox="1">
            <a:spLocks noChangeArrowheads="1"/>
          </p:cNvSpPr>
          <p:nvPr/>
        </p:nvSpPr>
        <p:spPr bwMode="auto">
          <a:xfrm rot="-795">
            <a:off x="144463" y="3317875"/>
            <a:ext cx="884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Source</a:t>
            </a:r>
          </a:p>
          <a:p>
            <a:r>
              <a:rPr lang="en-US" altLang="en-US" sz="1600"/>
              <a:t>Program</a:t>
            </a:r>
          </a:p>
        </p:txBody>
      </p:sp>
      <p:sp>
        <p:nvSpPr>
          <p:cNvPr id="71693" name="Text Box 13">
            <a:extLst>
              <a:ext uri="{FF2B5EF4-FFF2-40B4-BE49-F238E27FC236}">
                <a16:creationId xmlns:a16="http://schemas.microsoft.com/office/drawing/2014/main" id="{04C7B15E-E5D5-40AE-A972-FE8E709439BD}"/>
              </a:ext>
            </a:extLst>
          </p:cNvPr>
          <p:cNvSpPr txBox="1">
            <a:spLocks noChangeArrowheads="1"/>
          </p:cNvSpPr>
          <p:nvPr/>
        </p:nvSpPr>
        <p:spPr bwMode="auto">
          <a:xfrm rot="-4122126">
            <a:off x="4487862" y="2554288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4" name="Line 14">
            <a:extLst>
              <a:ext uri="{FF2B5EF4-FFF2-40B4-BE49-F238E27FC236}">
                <a16:creationId xmlns:a16="http://schemas.microsoft.com/office/drawing/2014/main" id="{48E32463-C4C5-49B0-ABF9-2606CF264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4005263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02F3AF91-9A8D-47EB-82B4-A3C636E8C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7025" y="4013200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6">
            <a:extLst>
              <a:ext uri="{FF2B5EF4-FFF2-40B4-BE49-F238E27FC236}">
                <a16:creationId xmlns:a16="http://schemas.microsoft.com/office/drawing/2014/main" id="{970F43C1-0D7D-488D-BAAD-A77E9B169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1613" y="4000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7">
            <a:extLst>
              <a:ext uri="{FF2B5EF4-FFF2-40B4-BE49-F238E27FC236}">
                <a16:creationId xmlns:a16="http://schemas.microsoft.com/office/drawing/2014/main" id="{9D214F10-8BB7-4B85-B58E-9E00C36B6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3" y="4017963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18">
            <a:extLst>
              <a:ext uri="{FF2B5EF4-FFF2-40B4-BE49-F238E27FC236}">
                <a16:creationId xmlns:a16="http://schemas.microsoft.com/office/drawing/2014/main" id="{83DBB0C2-20C9-47E9-A48B-38F768CC6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0125" y="4016375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9">
            <a:extLst>
              <a:ext uri="{FF2B5EF4-FFF2-40B4-BE49-F238E27FC236}">
                <a16:creationId xmlns:a16="http://schemas.microsoft.com/office/drawing/2014/main" id="{B712A38E-600E-47EE-AC4F-1468120DD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2800" y="401320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F497487-DF49-4B08-B167-7105A2EDC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9906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Lexer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2CFF817-61DB-4214-9E68-D74DF50E8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3988" cy="4419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a regular grammar, simpler than the context-free grammars described in EBNF</a:t>
            </a:r>
          </a:p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characters 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Separate: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Speed: 75% of time for non-optimizing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Simpler design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Character sets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End of line conventions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4B9866C1-1512-4F85-981D-087E9F96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77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237070C-83FC-487E-A9C1-FC3B6CA50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Parser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F37FA63-93BF-4A55-8B03-FBCB5B45A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239000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BNF/EBNF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abstract syntax tree (parse tree)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syntax: parse tree with punctuation, many nonterminals discarded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D8F50E2-427D-43C3-8617-F404C7A6B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Semantic Analysis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78B0E72-C192-4751-8E06-B7F997D04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Check that all identifiers are declared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Perform type checking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implied conversion operators 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   	(i.e., make them explicit)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Sometimes called contextual analysis, and including the determination of scope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52D79AE-04B7-4F37-B914-E36D04818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Code Optimization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1BD8120-F34A-4019-A478-2961B1F40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3152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Evaluate constant expressions at compile-time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Reorder code to improve cache performance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Eliminate common subexpressions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Eliminate unnecessary code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824969C-2CB8-4CE1-BF50-2DF6C4591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Code Generation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C4CBDEA-57AE-4837-A58A-B112F2DF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589088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machine code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Instruction selection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Register management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Peephole optimization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25A0272-15FE-4350-89CF-1A01EBD11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48613" cy="12588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Interpreter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DFB3D8D-578E-46B5-B6D3-195D582C4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71963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Replaces last 2 phases of a compiler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Mixed: intermediate code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Pure: stream of ASCII characters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Mixed interpreters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Java, Perl, Python, Haskell, Scheme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Pure interpreters: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most Basics, shell commands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71C4ED5-E4D8-4BE2-B7A7-7D54DC25A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2.5  Linking Syntax and Semantics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00C9E7C-64BC-418C-B1C2-F93E9ECF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086600" cy="35814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Output: parse tree is inefficient</a:t>
            </a:r>
          </a:p>
          <a:p>
            <a:pPr eaLnBrk="1" hangingPunct="1"/>
            <a:r>
              <a:rPr lang="en-GB" altLang="en-US"/>
              <a:t>Example: </a:t>
            </a:r>
            <a:r>
              <a:rPr lang="en-GB" altLang="en-US" u="sng"/>
              <a:t>Fig. 2.9</a:t>
            </a:r>
            <a:r>
              <a:rPr lang="en-GB" altLang="en-US"/>
              <a:t> (next slide)</a:t>
            </a:r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9C189B0-7DBB-4EF9-B1E9-7D9947DDF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Parse Tree for </a:t>
            </a:r>
            <a:br>
              <a:rPr lang="en-US" altLang="en-US" sz="3600"/>
            </a:br>
            <a:r>
              <a:rPr lang="en-US" altLang="en-US" sz="3600"/>
              <a:t>z = x + 2*y;</a:t>
            </a:r>
            <a:br>
              <a:rPr lang="en-US" altLang="en-US" sz="3600"/>
            </a:br>
            <a:r>
              <a:rPr lang="en-US" altLang="en-US" sz="3600">
                <a:solidFill>
                  <a:srgbClr val="1C13FF"/>
                </a:solidFill>
              </a:rPr>
              <a:t>Fig. 2.9</a:t>
            </a:r>
            <a:endParaRPr lang="en-US" altLang="en-US"/>
          </a:p>
        </p:txBody>
      </p:sp>
      <p:pic>
        <p:nvPicPr>
          <p:cNvPr id="79875" name="Picture 3" descr="Picture 1">
            <a:extLst>
              <a:ext uri="{FF2B5EF4-FFF2-40B4-BE49-F238E27FC236}">
                <a16:creationId xmlns:a16="http://schemas.microsoft.com/office/drawing/2014/main" id="{4BDCCF59-A3C3-4FA9-95E4-57157F1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58616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07A9DBC-446B-4D13-88C3-DC43C5362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99363" cy="811213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Finding a More Efficient Tree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2C7C8BA-D06D-42CE-8E1A-45B27E6C4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0813" cy="4495800"/>
          </a:xfrm>
        </p:spPr>
        <p:txBody>
          <a:bodyPr lIns="0" tIns="0" rIns="0" bIns="0"/>
          <a:lstStyle/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</a:t>
            </a:r>
            <a:r>
              <a:rPr lang="en-GB" altLang="en-US" i="1"/>
              <a:t> shape</a:t>
            </a:r>
            <a:r>
              <a:rPr lang="en-GB" altLang="en-US"/>
              <a:t> of the parse tree reveals the meaning of the program.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So we want a tree that removes its inefficiency and keeps its shape. 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Remove separator/punctuation terminal symbols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Remove all trivial root nonterminals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Replace remaining nonterminals with leaf terminals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Example: </a:t>
            </a:r>
            <a:r>
              <a:rPr lang="en-GB" altLang="en-US" u="sng"/>
              <a:t>Fig. 2.10</a:t>
            </a:r>
            <a:r>
              <a:rPr lang="en-GB" altLang="en-US"/>
              <a:t> (next slide)</a:t>
            </a:r>
            <a:endParaRPr lang="en-GB" altLang="en-US" u="sng">
              <a:hlinkClick r:id="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92D60695-9B45-4A4D-AAB3-6FEA143A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7D9A29A8-0908-4B26-9E47-97F15E12B7AE}" type="slidenum">
              <a:rPr lang="en-US" altLang="en-US" sz="1400"/>
              <a:pPr algn="ctr" eaLnBrk="1" hangingPunct="1"/>
              <a:t>8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665A4DB-CC4B-44C7-95F6-F83E990D7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r>
              <a:rPr lang="en-US" altLang="en-US" sz="3200"/>
              <a:t>The General Problem of Describing Syntax: Terminology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48283D8-FF04-45EE-B375-77C7918D1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i="1"/>
              <a:t>sentence </a:t>
            </a:r>
            <a:r>
              <a:rPr lang="en-US" altLang="en-US"/>
              <a:t>is a string of characters over some alphabet</a:t>
            </a:r>
          </a:p>
          <a:p>
            <a:r>
              <a:rPr lang="en-US" altLang="en-US"/>
              <a:t>A </a:t>
            </a:r>
            <a:r>
              <a:rPr lang="en-US" altLang="en-US" i="1"/>
              <a:t>language</a:t>
            </a:r>
            <a:r>
              <a:rPr lang="en-US" altLang="en-US"/>
              <a:t> is a set of sentences</a:t>
            </a:r>
          </a:p>
          <a:p>
            <a:r>
              <a:rPr lang="en-US" altLang="en-US"/>
              <a:t>A</a:t>
            </a:r>
            <a:r>
              <a:rPr lang="en-US" altLang="en-US" i="1"/>
              <a:t> lexeme </a:t>
            </a:r>
            <a:r>
              <a:rPr lang="en-US" altLang="en-US"/>
              <a:t>is the lowest level syntactic unit of a language (e.g.,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sum, begin</a:t>
            </a:r>
            <a:r>
              <a:rPr lang="en-US" altLang="en-US"/>
              <a:t>)</a:t>
            </a:r>
          </a:p>
          <a:p>
            <a:r>
              <a:rPr lang="en-US" altLang="en-US"/>
              <a:t>A </a:t>
            </a:r>
            <a:r>
              <a:rPr lang="en-US" altLang="en-US" i="1"/>
              <a:t>token </a:t>
            </a:r>
            <a:r>
              <a:rPr lang="en-US" altLang="en-US"/>
              <a:t>is a category of lexemes (e.g., identifier)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630A1FC-16AA-41BF-B04F-9D650B0C1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6858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Abstract Syntax Tree for </a:t>
            </a:r>
            <a:br>
              <a:rPr lang="en-US" altLang="en-US" sz="3600"/>
            </a:br>
            <a:r>
              <a:rPr lang="en-US" altLang="en-US" sz="3600"/>
              <a:t>z = x + 2*y;</a:t>
            </a:r>
            <a:br>
              <a:rPr lang="en-US" altLang="en-US" sz="3600"/>
            </a:br>
            <a:r>
              <a:rPr lang="en-US" altLang="en-US" sz="3600"/>
              <a:t>Fig. 2.10</a:t>
            </a:r>
            <a:endParaRPr lang="en-US" altLang="en-US"/>
          </a:p>
        </p:txBody>
      </p:sp>
      <p:pic>
        <p:nvPicPr>
          <p:cNvPr id="81923" name="Picture 3" descr="Picture 3">
            <a:extLst>
              <a:ext uri="{FF2B5EF4-FFF2-40B4-BE49-F238E27FC236}">
                <a16:creationId xmlns:a16="http://schemas.microsoft.com/office/drawing/2014/main" id="{75297FCA-E49E-4301-A721-8FCA269B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58950"/>
            <a:ext cx="1873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Picture 1">
            <a:extLst>
              <a:ext uri="{FF2B5EF4-FFF2-40B4-BE49-F238E27FC236}">
                <a16:creationId xmlns:a16="http://schemas.microsoft.com/office/drawing/2014/main" id="{019B2D45-F5E3-4240-BC45-20983120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4994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2166201-1EAC-4F87-A67B-77AC7CFB2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0813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B66FC66-A4F1-4329-A8F1-34E1100D4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2859088"/>
            <a:ext cx="3071812" cy="1636712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/>
              <a:t>Pascal</a:t>
            </a:r>
            <a:endParaRPr lang="en-GB" altLang="en-US" sz="2400" b="1"/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while i &lt; n do begin</a:t>
            </a:r>
          </a:p>
          <a:p>
            <a:pPr marL="738188" lvl="1" indent="-28098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>
                <a:latin typeface="Geneva" pitchFamily="112" charset="0"/>
              </a:rPr>
              <a:t>i := i + 1;</a:t>
            </a:r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end;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A8E08EB4-0D84-43CE-A827-78FC49C3B904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4419600" y="2819400"/>
            <a:ext cx="2514600" cy="19050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/>
              <a:t>C/C++</a:t>
            </a:r>
            <a:endParaRPr lang="en-GB" altLang="en-US" sz="2400" b="1"/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while (i &lt; n) {</a:t>
            </a:r>
          </a:p>
          <a:p>
            <a:pPr marL="738188" lvl="1" indent="-28098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>
                <a:latin typeface="Geneva" pitchFamily="112" charset="0"/>
              </a:rPr>
              <a:t>i = i + 1;</a:t>
            </a:r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  <a:endParaRPr lang="en-GB" altLang="en-US" sz="2400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B5E31EB5-F534-49F6-B5FB-B03F9E7A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Removes “syntactic sugar” and keeps essential elements of a language.  E.g., consider the following two equivalent loops: 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0191AE53-4F4A-464C-8E66-FE673EA2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029200"/>
            <a:ext cx="7566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only essential information in each of these is 1) that it is</a:t>
            </a:r>
          </a:p>
          <a:p>
            <a:r>
              <a:rPr lang="en-US" altLang="en-US"/>
              <a:t>a </a:t>
            </a:r>
            <a:r>
              <a:rPr lang="en-US" altLang="en-US" i="1"/>
              <a:t>loop</a:t>
            </a:r>
            <a:r>
              <a:rPr lang="en-US" altLang="en-US"/>
              <a:t>, 2) that its terminating condition is </a:t>
            </a:r>
            <a:r>
              <a:rPr lang="en-US" altLang="en-US">
                <a:latin typeface="Geneva" pitchFamily="112" charset="0"/>
              </a:rPr>
              <a:t>i &lt; n</a:t>
            </a:r>
            <a:r>
              <a:rPr lang="en-US" altLang="en-US"/>
              <a:t>, and 3) that</a:t>
            </a:r>
          </a:p>
          <a:p>
            <a:r>
              <a:rPr lang="en-US" altLang="en-US"/>
              <a:t>its body increments the current value of </a:t>
            </a:r>
            <a:r>
              <a:rPr lang="en-US" altLang="en-US">
                <a:latin typeface="Geneva" pitchFamily="112" charset="0"/>
              </a:rPr>
              <a:t>i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03CEA22-F5B2-416F-BC30-77665C5C9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4588" y="228600"/>
            <a:ext cx="7770812" cy="741363"/>
          </a:xfrm>
        </p:spPr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Abstract Syntax of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Clite</a:t>
            </a: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 Assignments</a:t>
            </a: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7D18B7-9D08-4262-ACA8-51C76AC3BFD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295400"/>
            <a:ext cx="8153400" cy="4648200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Assignment = Variable </a:t>
            </a:r>
            <a:r>
              <a:rPr lang="en-GB" altLang="en-US" sz="2000">
                <a:latin typeface="Geneva" pitchFamily="112" charset="0"/>
              </a:rPr>
              <a:t>target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source</a:t>
            </a:r>
            <a:endParaRPr lang="en-GB" altLang="en-US" sz="2000" b="1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/>
              <a:t>[[The RHS of the rule above is a list of named essential elements that compose the LHS]]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Expression = VariableRef | Value | Binary | Unary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/>
              <a:t>[[The RHS of the rule above has a list of alternatives for the LHS---This type of rule translates into an abstract class in a Java lexer]]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VariableRef = Variable | ArrayRef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Variable = String </a:t>
            </a:r>
            <a:r>
              <a:rPr lang="en-GB" altLang="en-US" sz="2000">
                <a:latin typeface="Geneva" pitchFamily="112" charset="0"/>
              </a:rPr>
              <a:t>id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ArrayRef = String </a:t>
            </a:r>
            <a:r>
              <a:rPr lang="en-GB" altLang="en-US" sz="2000">
                <a:latin typeface="Geneva" pitchFamily="112" charset="0"/>
              </a:rPr>
              <a:t>id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index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Value = IntValue | BoolValue | FloatValue | CharValue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Binary = Operator </a:t>
            </a:r>
            <a:r>
              <a:rPr lang="en-GB" altLang="en-US" sz="2000">
                <a:latin typeface="Geneva" pitchFamily="112" charset="0"/>
              </a:rPr>
              <a:t>op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term1</a:t>
            </a:r>
            <a:r>
              <a:rPr lang="en-GB" altLang="en-US" sz="2000"/>
              <a:t>,</a:t>
            </a:r>
            <a:r>
              <a:rPr lang="en-GB" altLang="en-US" sz="2000">
                <a:latin typeface="Geneva" pitchFamily="112" charset="0"/>
              </a:rPr>
              <a:t> term2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Unary = UnaryOp </a:t>
            </a:r>
            <a:r>
              <a:rPr lang="en-GB" altLang="en-US" sz="2000">
                <a:latin typeface="Geneva" pitchFamily="112" charset="0"/>
              </a:rPr>
              <a:t>op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term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Operator = ArithmeticOp |  RelationalOp | BooleanOp</a:t>
            </a:r>
            <a:endParaRPr lang="en-GB" altLang="en-US" sz="2000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IntValue = Integer </a:t>
            </a:r>
            <a:r>
              <a:rPr lang="en-GB" altLang="en-US" sz="2000">
                <a:latin typeface="Geneva" pitchFamily="112" charset="0"/>
              </a:rPr>
              <a:t>intValue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>
                <a:latin typeface="Geneva" pitchFamily="112" charset="0"/>
              </a:rPr>
              <a:t>…</a:t>
            </a:r>
            <a:r>
              <a:rPr lang="en-GB" altLang="en-US" sz="2000">
                <a:latin typeface="Geneva" pitchFamily="112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8BB8C25-E3D3-4C32-B4AF-F6A1D302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57200"/>
            <a:ext cx="7770813" cy="685800"/>
          </a:xfrm>
        </p:spPr>
        <p:txBody>
          <a:bodyPr lIns="0" tIns="0" rIns="0" bIns="0"/>
          <a:lstStyle/>
          <a:p>
            <a:pPr marL="20638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Abstract Syntax as Java Classes</a:t>
            </a:r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DD291C0-7ECA-4F8A-AB46-4C9BB943886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57225" y="1447800"/>
            <a:ext cx="7770813" cy="4676775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abstract class Expression { } 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abstract class VariableRef extends Expression {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Variable extends VariableRef { String id;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Value extends Expression { …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Binary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Operator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Expression term1, term2;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Unary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UnaryOp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Expression term;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  <a:endParaRPr lang="en-GB" altLang="en-US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5ABE48D-0392-4693-8284-BB2CEBAF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5" y="304800"/>
            <a:ext cx="7770813" cy="8382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Abstract Syntax Tree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43DD2D52-B868-4BB5-9CA6-9F506355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40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Geneva" pitchFamily="112" charset="0"/>
              </a:rPr>
              <a:t>op   term1   term2</a:t>
            </a:r>
            <a:endParaRPr lang="en-US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379168DE-239A-4AF3-99E1-71F5B060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1997075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Line 5">
            <a:extLst>
              <a:ext uri="{FF2B5EF4-FFF2-40B4-BE49-F238E27FC236}">
                <a16:creationId xmlns:a16="http://schemas.microsoft.com/office/drawing/2014/main" id="{75FC3E43-9E10-4653-B999-7C6BEA683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2DEC70DA-8A9D-447F-887F-43451C23A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4311A53E-015D-4F9E-B0B7-AF6A89C14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581400" cy="22098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1">
                <a:solidFill>
                  <a:schemeClr val="tx2"/>
                </a:solidFill>
              </a:rPr>
              <a:t>Binary</a:t>
            </a:r>
            <a:r>
              <a:rPr lang="en-GB" altLang="en-US">
                <a:solidFill>
                  <a:schemeClr val="tx2"/>
                </a:solidFill>
              </a:rPr>
              <a:t> node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solidFill>
                  <a:schemeClr val="tx2"/>
                </a:solidFill>
              </a:rPr>
              <a:t>Abstract Syntax Tree 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solidFill>
                  <a:schemeClr val="tx2"/>
                </a:solidFill>
              </a:rPr>
              <a:t>for x+2*y (Fig 2.13)</a:t>
            </a:r>
            <a:endParaRPr lang="en-GB" altLang="en-US">
              <a:solidFill>
                <a:srgbClr val="CCCCFF"/>
              </a:solidFill>
              <a:hlinkClick r:id=""/>
            </a:endParaRPr>
          </a:p>
        </p:txBody>
      </p:sp>
      <p:sp>
        <p:nvSpPr>
          <p:cNvPr id="86024" name="Text Box 8">
            <a:extLst>
              <a:ext uri="{FF2B5EF4-FFF2-40B4-BE49-F238E27FC236}">
                <a16:creationId xmlns:a16="http://schemas.microsoft.com/office/drawing/2014/main" id="{C6269612-FC83-423E-88B3-334ECDF5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2841625"/>
            <a:ext cx="87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Binary</a:t>
            </a:r>
          </a:p>
        </p:txBody>
      </p:sp>
      <p:grpSp>
        <p:nvGrpSpPr>
          <p:cNvPr id="86025" name="Group 9">
            <a:extLst>
              <a:ext uri="{FF2B5EF4-FFF2-40B4-BE49-F238E27FC236}">
                <a16:creationId xmlns:a16="http://schemas.microsoft.com/office/drawing/2014/main" id="{DEAF029E-D35F-423B-961B-8E44EC19969F}"/>
              </a:ext>
            </a:extLst>
          </p:cNvPr>
          <p:cNvGrpSpPr>
            <a:grpSpLocks/>
          </p:cNvGrpSpPr>
          <p:nvPr/>
        </p:nvGrpSpPr>
        <p:grpSpPr bwMode="auto">
          <a:xfrm>
            <a:off x="2608263" y="3221038"/>
            <a:ext cx="6129337" cy="3167062"/>
            <a:chOff x="1656" y="1802"/>
            <a:chExt cx="3861" cy="1995"/>
          </a:xfrm>
        </p:grpSpPr>
        <p:sp>
          <p:nvSpPr>
            <p:cNvPr id="86026" name="Rectangle 10">
              <a:extLst>
                <a:ext uri="{FF2B5EF4-FFF2-40B4-BE49-F238E27FC236}">
                  <a16:creationId xmlns:a16="http://schemas.microsoft.com/office/drawing/2014/main" id="{84959B7D-4FD6-4815-882D-EB90C8136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01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6027" name="Group 11">
              <a:extLst>
                <a:ext uri="{FF2B5EF4-FFF2-40B4-BE49-F238E27FC236}">
                  <a16:creationId xmlns:a16="http://schemas.microsoft.com/office/drawing/2014/main" id="{6C9EC84F-661F-4708-A974-F6AEEFB3D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3" y="2668"/>
              <a:ext cx="1824" cy="240"/>
              <a:chOff x="2602" y="1258"/>
              <a:chExt cx="1824" cy="240"/>
            </a:xfrm>
          </p:grpSpPr>
          <p:sp>
            <p:nvSpPr>
              <p:cNvPr id="86054" name="Rectangle 12">
                <a:extLst>
                  <a:ext uri="{FF2B5EF4-FFF2-40B4-BE49-F238E27FC236}">
                    <a16:creationId xmlns:a16="http://schemas.microsoft.com/office/drawing/2014/main" id="{C40CCD52-FE84-4857-BA83-D735AC43F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5" name="Line 13">
                <a:extLst>
                  <a:ext uri="{FF2B5EF4-FFF2-40B4-BE49-F238E27FC236}">
                    <a16:creationId xmlns:a16="http://schemas.microsoft.com/office/drawing/2014/main" id="{CFD7B60D-9CB9-40B8-A7A6-181840C42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14">
                <a:extLst>
                  <a:ext uri="{FF2B5EF4-FFF2-40B4-BE49-F238E27FC236}">
                    <a16:creationId xmlns:a16="http://schemas.microsoft.com/office/drawing/2014/main" id="{CDEB6AE0-8183-427A-ADBA-72658C409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28" name="Group 15">
              <a:extLst>
                <a:ext uri="{FF2B5EF4-FFF2-40B4-BE49-F238E27FC236}">
                  <a16:creationId xmlns:a16="http://schemas.microsoft.com/office/drawing/2014/main" id="{88610FB3-8896-4D01-A82F-B5287772C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7" y="1802"/>
              <a:ext cx="1824" cy="240"/>
              <a:chOff x="2602" y="1258"/>
              <a:chExt cx="1824" cy="240"/>
            </a:xfrm>
          </p:grpSpPr>
          <p:sp>
            <p:nvSpPr>
              <p:cNvPr id="86051" name="Rectangle 16">
                <a:extLst>
                  <a:ext uri="{FF2B5EF4-FFF2-40B4-BE49-F238E27FC236}">
                    <a16:creationId xmlns:a16="http://schemas.microsoft.com/office/drawing/2014/main" id="{92594539-49A4-4671-8FBD-1240A64F7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2" name="Line 17">
                <a:extLst>
                  <a:ext uri="{FF2B5EF4-FFF2-40B4-BE49-F238E27FC236}">
                    <a16:creationId xmlns:a16="http://schemas.microsoft.com/office/drawing/2014/main" id="{6277BF5A-22A9-4DDA-B434-6871155B9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3" name="Line 18">
                <a:extLst>
                  <a:ext uri="{FF2B5EF4-FFF2-40B4-BE49-F238E27FC236}">
                    <a16:creationId xmlns:a16="http://schemas.microsoft.com/office/drawing/2014/main" id="{080AB139-5698-4282-BD74-8A755A2E6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29" name="Rectangle 19">
              <a:extLst>
                <a:ext uri="{FF2B5EF4-FFF2-40B4-BE49-F238E27FC236}">
                  <a16:creationId xmlns:a16="http://schemas.microsoft.com/office/drawing/2014/main" id="{530D2159-68C1-4494-B803-40A0F707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2647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0" name="Rectangle 20">
              <a:extLst>
                <a:ext uri="{FF2B5EF4-FFF2-40B4-BE49-F238E27FC236}">
                  <a16:creationId xmlns:a16="http://schemas.microsoft.com/office/drawing/2014/main" id="{8761261D-AF4E-4016-9B5E-EFBB6B55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265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1" name="Rectangle 21">
              <a:extLst>
                <a:ext uri="{FF2B5EF4-FFF2-40B4-BE49-F238E27FC236}">
                  <a16:creationId xmlns:a16="http://schemas.microsoft.com/office/drawing/2014/main" id="{60FB98C6-393F-49DA-BC10-8C9E4994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3489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2" name="Rectangle 22">
              <a:extLst>
                <a:ext uri="{FF2B5EF4-FFF2-40B4-BE49-F238E27FC236}">
                  <a16:creationId xmlns:a16="http://schemas.microsoft.com/office/drawing/2014/main" id="{C6A87AB4-DB50-4082-B6DF-50CDDA04F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494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3" name="Rectangle 23">
              <a:extLst>
                <a:ext uri="{FF2B5EF4-FFF2-40B4-BE49-F238E27FC236}">
                  <a16:creationId xmlns:a16="http://schemas.microsoft.com/office/drawing/2014/main" id="{F8B44969-6D55-4EE1-B0A5-6ABDD99FC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349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4" name="Text Box 24">
              <a:extLst>
                <a:ext uri="{FF2B5EF4-FFF2-40B4-BE49-F238E27FC236}">
                  <a16:creationId xmlns:a16="http://schemas.microsoft.com/office/drawing/2014/main" id="{F97FBBFF-51DD-4EBE-87F9-1D0BEBE08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2411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Binary</a:t>
              </a:r>
            </a:p>
          </p:txBody>
        </p:sp>
        <p:sp>
          <p:nvSpPr>
            <p:cNvPr id="86035" name="Text Box 25">
              <a:extLst>
                <a:ext uri="{FF2B5EF4-FFF2-40B4-BE49-F238E27FC236}">
                  <a16:creationId xmlns:a16="http://schemas.microsoft.com/office/drawing/2014/main" id="{A3B2A3F6-4D9C-4471-BBD3-BDC3B2BB6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2387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6" name="Text Box 26">
              <a:extLst>
                <a:ext uri="{FF2B5EF4-FFF2-40B4-BE49-F238E27FC236}">
                  <a16:creationId xmlns:a16="http://schemas.microsoft.com/office/drawing/2014/main" id="{63CF2886-28EC-4351-BF09-02416B5C2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23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7" name="Text Box 27">
              <a:extLst>
                <a:ext uri="{FF2B5EF4-FFF2-40B4-BE49-F238E27FC236}">
                  <a16:creationId xmlns:a16="http://schemas.microsoft.com/office/drawing/2014/main" id="{12AC9414-078F-4D49-9065-9D2CE42CD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9" y="2398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8" name="Text Box 28">
              <a:extLst>
                <a:ext uri="{FF2B5EF4-FFF2-40B4-BE49-F238E27FC236}">
                  <a16:creationId xmlns:a16="http://schemas.microsoft.com/office/drawing/2014/main" id="{6AD24E6B-F1CC-4ECF-8DE0-D985DE3D4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9" y="3255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9" name="Text Box 29">
              <a:extLst>
                <a:ext uri="{FF2B5EF4-FFF2-40B4-BE49-F238E27FC236}">
                  <a16:creationId xmlns:a16="http://schemas.microsoft.com/office/drawing/2014/main" id="{D63CEDBD-2F8E-4472-B0AB-18DF4662C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3253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Value</a:t>
              </a:r>
            </a:p>
          </p:txBody>
        </p:sp>
        <p:sp>
          <p:nvSpPr>
            <p:cNvPr id="86040" name="Text Box 30">
              <a:extLst>
                <a:ext uri="{FF2B5EF4-FFF2-40B4-BE49-F238E27FC236}">
                  <a16:creationId xmlns:a16="http://schemas.microsoft.com/office/drawing/2014/main" id="{DFA53AF1-D5DC-410C-8F88-2B2F3D257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" y="2611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+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1" name="Text Box 31">
              <a:extLst>
                <a:ext uri="{FF2B5EF4-FFF2-40B4-BE49-F238E27FC236}">
                  <a16:creationId xmlns:a16="http://schemas.microsoft.com/office/drawing/2014/main" id="{83984FAC-B114-4F62-8AA1-40140FD29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" y="346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2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2" name="Text Box 32">
              <a:extLst>
                <a:ext uri="{FF2B5EF4-FFF2-40B4-BE49-F238E27FC236}">
                  <a16:creationId xmlns:a16="http://schemas.microsoft.com/office/drawing/2014/main" id="{1E395C3E-F9F5-4EB4-A4D1-EEDBBCFC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8" y="345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y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3" name="Text Box 33">
              <a:extLst>
                <a:ext uri="{FF2B5EF4-FFF2-40B4-BE49-F238E27FC236}">
                  <a16:creationId xmlns:a16="http://schemas.microsoft.com/office/drawing/2014/main" id="{0486EB26-6A7E-4DC2-8756-492E5516C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347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*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4" name="Text Box 34">
              <a:extLst>
                <a:ext uri="{FF2B5EF4-FFF2-40B4-BE49-F238E27FC236}">
                  <a16:creationId xmlns:a16="http://schemas.microsoft.com/office/drawing/2014/main" id="{B4521D80-C8FE-4A8F-BF88-B7C4A1ED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261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x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5" name="Line 35">
              <a:extLst>
                <a:ext uri="{FF2B5EF4-FFF2-40B4-BE49-F238E27FC236}">
                  <a16:creationId xmlns:a16="http://schemas.microsoft.com/office/drawing/2014/main" id="{5AA31B77-AE4B-4BEC-8CD2-B2D9F68C5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1" y="1977"/>
              <a:ext cx="637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Line 36">
              <a:extLst>
                <a:ext uri="{FF2B5EF4-FFF2-40B4-BE49-F238E27FC236}">
                  <a16:creationId xmlns:a16="http://schemas.microsoft.com/office/drawing/2014/main" id="{DA7E559B-63B6-48EB-8433-D9052826D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7" y="1964"/>
              <a:ext cx="345" cy="6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Line 37">
              <a:extLst>
                <a:ext uri="{FF2B5EF4-FFF2-40B4-BE49-F238E27FC236}">
                  <a16:creationId xmlns:a16="http://schemas.microsoft.com/office/drawing/2014/main" id="{748A4F26-20A5-4523-A7B3-C8AC91D26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1977"/>
              <a:ext cx="175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8" name="Line 38">
              <a:extLst>
                <a:ext uri="{FF2B5EF4-FFF2-40B4-BE49-F238E27FC236}">
                  <a16:creationId xmlns:a16="http://schemas.microsoft.com/office/drawing/2014/main" id="{65982CBF-368B-4666-AF6D-3CC85C2E4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6" y="2816"/>
              <a:ext cx="234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9" name="Line 39">
              <a:extLst>
                <a:ext uri="{FF2B5EF4-FFF2-40B4-BE49-F238E27FC236}">
                  <a16:creationId xmlns:a16="http://schemas.microsoft.com/office/drawing/2014/main" id="{CDF1DDD5-DBE7-426B-AAA2-A1D5D9ACF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7" y="2823"/>
              <a:ext cx="71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40">
              <a:extLst>
                <a:ext uri="{FF2B5EF4-FFF2-40B4-BE49-F238E27FC236}">
                  <a16:creationId xmlns:a16="http://schemas.microsoft.com/office/drawing/2014/main" id="{D1B24581-3841-49F1-80B5-0E18FAF2F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2" y="2842"/>
              <a:ext cx="253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3013F35-3D86-4AE7-A0B3-F24F4E71E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304800"/>
            <a:ext cx="7723187" cy="1524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/>
              <a:t>Remaining Abstract Syntax of </a:t>
            </a:r>
            <a:r>
              <a:rPr lang="en-GB" altLang="en-US" sz="3200" i="1"/>
              <a:t>Clite </a:t>
            </a:r>
            <a:br>
              <a:rPr lang="en-GB" altLang="en-US" sz="3200" i="1"/>
            </a:br>
            <a:r>
              <a:rPr lang="en-GB" altLang="en-US" sz="3200"/>
              <a:t>(</a:t>
            </a:r>
            <a:r>
              <a:rPr lang="en-GB" altLang="en-US" sz="3200" i="1"/>
              <a:t>Declarations</a:t>
            </a:r>
            <a:r>
              <a:rPr lang="en-GB" altLang="en-US" sz="3200"/>
              <a:t> and </a:t>
            </a:r>
            <a:r>
              <a:rPr lang="en-GB" altLang="en-US" sz="3200" i="1"/>
              <a:t>Statements</a:t>
            </a:r>
            <a:r>
              <a:rPr lang="en-GB" altLang="en-US" sz="3200"/>
              <a:t>)</a:t>
            </a:r>
            <a:br>
              <a:rPr lang="en-GB" altLang="en-US" sz="3200" i="1"/>
            </a:br>
            <a:r>
              <a:rPr lang="en-GB" altLang="en-US" sz="3200">
                <a:solidFill>
                  <a:srgbClr val="1C13FF"/>
                </a:solidFill>
              </a:rPr>
              <a:t>Fig 2.14</a:t>
            </a:r>
            <a:endParaRPr lang="en-GB" altLang="en-US" sz="4000"/>
          </a:p>
        </p:txBody>
      </p:sp>
      <p:pic>
        <p:nvPicPr>
          <p:cNvPr id="87043" name="Picture 3" descr="Picture 2">
            <a:extLst>
              <a:ext uri="{FF2B5EF4-FFF2-40B4-BE49-F238E27FC236}">
                <a16:creationId xmlns:a16="http://schemas.microsoft.com/office/drawing/2014/main" id="{B140D0E5-101C-4DE4-AB8F-3EA8F9B6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>
            <a:extLst>
              <a:ext uri="{FF2B5EF4-FFF2-40B4-BE49-F238E27FC236}">
                <a16:creationId xmlns:a16="http://schemas.microsoft.com/office/drawing/2014/main" id="{E1959269-0C5E-4C1F-83FD-F38E6A4F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81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E50AD65A-BE1F-4D02-8E34-8B49AA55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D060A738-8458-406E-9A70-B7F066A466A0}" type="slidenum">
              <a:rPr lang="en-US" altLang="en-US" sz="1400"/>
              <a:pPr algn="ctr" eaLnBrk="1" hangingPunct="1"/>
              <a:t>9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4AF8742-335D-4A17-AD66-94A037F33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altLang="en-US"/>
              <a:t>Formal Definition of Languages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7746C70-2547-4685-AD13-388D352B7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Recognizers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A recognition device reads input strings of the language and decides whether the input strings belong to the language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syntax analysis part of a compiler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Generators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A device that generates sentences of a language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One can determine if the syntax of a particular sentence is correct by comparing it to the structure of the generator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1352</TotalTime>
  <Words>4545</Words>
  <Application>Microsoft Office PowerPoint</Application>
  <PresentationFormat>On-screen Show (4:3)</PresentationFormat>
  <Paragraphs>753</Paragraphs>
  <Slides>85</Slides>
  <Notes>84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9" baseType="lpstr">
      <vt:lpstr>Times New Roman</vt:lpstr>
      <vt:lpstr>Arial</vt:lpstr>
      <vt:lpstr>Tw Cen MT</vt:lpstr>
      <vt:lpstr>Baskerville Old Face</vt:lpstr>
      <vt:lpstr>Geneva</vt:lpstr>
      <vt:lpstr>Courier New</vt:lpstr>
      <vt:lpstr>Symbol</vt:lpstr>
      <vt:lpstr>Times</vt:lpstr>
      <vt:lpstr>Courier</vt:lpstr>
      <vt:lpstr>Monaco</vt:lpstr>
      <vt:lpstr>Helvetica</vt:lpstr>
      <vt:lpstr>330Lect1</vt:lpstr>
      <vt:lpstr>Microsoft Photo Editor 3.0 Photo</vt:lpstr>
      <vt:lpstr>Microsoft Equation</vt:lpstr>
      <vt:lpstr>CSCE 531 Programming Language Structures: Syntax (Slides mainly based on Allen B. Tucker and Robert E. Noonan.  Programming Languages: Principles and Paradigms, 2nd ed.  McGraw-Hill, 2007 [T].) </vt:lpstr>
      <vt:lpstr>CLite</vt:lpstr>
      <vt:lpstr>Syntax and Semantics</vt:lpstr>
      <vt:lpstr>Contents</vt:lpstr>
      <vt:lpstr>Thinking about Syntax</vt:lpstr>
      <vt:lpstr>Levels of Syntax</vt:lpstr>
      <vt:lpstr>2.1 Grammars</vt:lpstr>
      <vt:lpstr>The General Problem of Describing Syntax: Terminology</vt:lpstr>
      <vt:lpstr>Formal Definition of Languages</vt:lpstr>
      <vt:lpstr>Chomsky Hierarchy</vt:lpstr>
      <vt:lpstr>Regular Grammar</vt:lpstr>
      <vt:lpstr>Example</vt:lpstr>
      <vt:lpstr>Context-Sensitive Grammars</vt:lpstr>
      <vt:lpstr>Unrestricted Grammar</vt:lpstr>
      <vt:lpstr>2.1.1 Backus-Naur Form (BNF)</vt:lpstr>
      <vt:lpstr>BNF Grammar</vt:lpstr>
      <vt:lpstr>Example: Binary Digits</vt:lpstr>
      <vt:lpstr>2.1.2  Derivations</vt:lpstr>
      <vt:lpstr>Derivation of 352 as an Integer</vt:lpstr>
      <vt:lpstr>Derivation of 352 (step 1)</vt:lpstr>
      <vt:lpstr>Derivation of 352 (steps 1-2)</vt:lpstr>
      <vt:lpstr>Derivation of 352 (steps 1-3)</vt:lpstr>
      <vt:lpstr>Derivation of 352 (steps 1-4)</vt:lpstr>
      <vt:lpstr>Derivation of 352 (steps 1-5)</vt:lpstr>
      <vt:lpstr>Derivation of 352 (steps 1-6)</vt:lpstr>
      <vt:lpstr>A Different Derivation of 352</vt:lpstr>
      <vt:lpstr>Notation for Derivations</vt:lpstr>
      <vt:lpstr>2.1.3 Parse Trees</vt:lpstr>
      <vt:lpstr>E.g., The step Integer  Integer Digit appears in the parse tree as:  </vt:lpstr>
      <vt:lpstr>PowerPoint Presentation</vt:lpstr>
      <vt:lpstr>Arithmetic Expression Grammar</vt:lpstr>
      <vt:lpstr>PowerPoint Presentation</vt:lpstr>
      <vt:lpstr>Contents</vt:lpstr>
      <vt:lpstr>2.1.4 Associativity and Precedence</vt:lpstr>
      <vt:lpstr>PowerPoint Presentation</vt:lpstr>
      <vt:lpstr>PowerPoint Presentation</vt:lpstr>
      <vt:lpstr>2.1.5 Ambiguous Grammars</vt:lpstr>
      <vt:lpstr>An Ambiguous Expression Grammar G2</vt:lpstr>
      <vt:lpstr>PowerPoint Presentation</vt:lpstr>
      <vt:lpstr>The Dangling Else</vt:lpstr>
      <vt:lpstr>Example of Dangling Else</vt:lpstr>
      <vt:lpstr>PowerPoint Presentation</vt:lpstr>
      <vt:lpstr>Solving the dangling else ambiguity</vt:lpstr>
      <vt:lpstr>2.2  Extended BNF (EBNF)</vt:lpstr>
      <vt:lpstr>EBNF Examples</vt:lpstr>
      <vt:lpstr>EBNF to BNF</vt:lpstr>
      <vt:lpstr>PowerPoint Presentation</vt:lpstr>
      <vt:lpstr>PowerPoint Presentation</vt:lpstr>
      <vt:lpstr>PowerPoint Presentation</vt:lpstr>
      <vt:lpstr>Contents</vt:lpstr>
      <vt:lpstr>2.3  Syntax of a Small Language: Clite</vt:lpstr>
      <vt:lpstr>Fig. 2.7 [T] Clite Grammar: Statements</vt:lpstr>
      <vt:lpstr>Fig. 2.7 Clite Grammar: Expressions</vt:lpstr>
      <vt:lpstr>Fig. 2.7  Clite grammar: lexical level</vt:lpstr>
      <vt:lpstr>Issues Not Addressed by this Grammar</vt:lpstr>
      <vt:lpstr>2.3.1  Lexical Syntax</vt:lpstr>
      <vt:lpstr>Scan: Divide Input into Tokens</vt:lpstr>
      <vt:lpstr>Developing a Scanner</vt:lpstr>
      <vt:lpstr>Whitespace</vt:lpstr>
      <vt:lpstr>Whitespace Examples in Pascal</vt:lpstr>
      <vt:lpstr>Comments</vt:lpstr>
      <vt:lpstr>Identifier</vt:lpstr>
      <vt:lpstr> </vt:lpstr>
      <vt:lpstr>Should Identifiers be case-sensitive?</vt:lpstr>
      <vt:lpstr>2.3.2 Concrete Syntax</vt:lpstr>
      <vt:lpstr>Expressions in Clite</vt:lpstr>
      <vt:lpstr>Associativity and Precedence</vt:lpstr>
      <vt:lpstr>Clite Equality, Relational Operators</vt:lpstr>
      <vt:lpstr>Bonus Slides</vt:lpstr>
      <vt:lpstr>2.4  Compilers and Interpreters</vt:lpstr>
      <vt:lpstr>Lexer</vt:lpstr>
      <vt:lpstr>Parser</vt:lpstr>
      <vt:lpstr>Semantic Analysis</vt:lpstr>
      <vt:lpstr>Code Optimization</vt:lpstr>
      <vt:lpstr>Code Generation</vt:lpstr>
      <vt:lpstr>Interpreter</vt:lpstr>
      <vt:lpstr>2.5  Linking Syntax and Semantics</vt:lpstr>
      <vt:lpstr>Parse Tree for  z = x + 2*y; Fig. 2.9</vt:lpstr>
      <vt:lpstr>Finding a More Efficient Tree</vt:lpstr>
      <vt:lpstr>Abstract Syntax Tree for  z = x + 2*y; Fig. 2.10</vt:lpstr>
      <vt:lpstr>Abstract Syntax</vt:lpstr>
      <vt:lpstr>Abstract Syntax of Clite Assignments </vt:lpstr>
      <vt:lpstr>Abstract Syntax as Java Classes</vt:lpstr>
      <vt:lpstr>Example Abstract Syntax Tree</vt:lpstr>
      <vt:lpstr>Remaining Abstract Syntax of Clite  (Declarations and Statements) Fig 2.14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Marco Valtorta</cp:lastModifiedBy>
  <cp:revision>72</cp:revision>
  <cp:lastPrinted>2012-11-29T15:43:17Z</cp:lastPrinted>
  <dcterms:created xsi:type="dcterms:W3CDTF">2004-08-19T01:30:12Z</dcterms:created>
  <dcterms:modified xsi:type="dcterms:W3CDTF">2020-02-05T23:44:04Z</dcterms:modified>
</cp:coreProperties>
</file>