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1"/>
  </p:notesMasterIdLst>
  <p:handoutMasterIdLst>
    <p:handoutMasterId r:id="rId92"/>
  </p:handoutMasterIdLst>
  <p:sldIdLst>
    <p:sldId id="256" r:id="rId2"/>
    <p:sldId id="351" r:id="rId3"/>
    <p:sldId id="401" r:id="rId4"/>
    <p:sldId id="402" r:id="rId5"/>
    <p:sldId id="403" r:id="rId6"/>
    <p:sldId id="404" r:id="rId7"/>
    <p:sldId id="405" r:id="rId8"/>
    <p:sldId id="406" r:id="rId9"/>
    <p:sldId id="407" r:id="rId10"/>
    <p:sldId id="408" r:id="rId11"/>
    <p:sldId id="409" r:id="rId12"/>
    <p:sldId id="410" r:id="rId13"/>
    <p:sldId id="411" r:id="rId14"/>
    <p:sldId id="412" r:id="rId15"/>
    <p:sldId id="413" r:id="rId16"/>
    <p:sldId id="414" r:id="rId17"/>
    <p:sldId id="415" r:id="rId18"/>
    <p:sldId id="416" r:id="rId19"/>
    <p:sldId id="417" r:id="rId20"/>
    <p:sldId id="418" r:id="rId21"/>
    <p:sldId id="419" r:id="rId22"/>
    <p:sldId id="420" r:id="rId23"/>
    <p:sldId id="421" r:id="rId24"/>
    <p:sldId id="422" r:id="rId25"/>
    <p:sldId id="423" r:id="rId26"/>
    <p:sldId id="424" r:id="rId27"/>
    <p:sldId id="425" r:id="rId28"/>
    <p:sldId id="426" r:id="rId29"/>
    <p:sldId id="427" r:id="rId30"/>
    <p:sldId id="428" r:id="rId31"/>
    <p:sldId id="429" r:id="rId32"/>
    <p:sldId id="430" r:id="rId33"/>
    <p:sldId id="431" r:id="rId34"/>
    <p:sldId id="432" r:id="rId35"/>
    <p:sldId id="433" r:id="rId36"/>
    <p:sldId id="434" r:id="rId37"/>
    <p:sldId id="489" r:id="rId38"/>
    <p:sldId id="435" r:id="rId39"/>
    <p:sldId id="436" r:id="rId40"/>
    <p:sldId id="437" r:id="rId41"/>
    <p:sldId id="438" r:id="rId42"/>
    <p:sldId id="439" r:id="rId43"/>
    <p:sldId id="440" r:id="rId44"/>
    <p:sldId id="441" r:id="rId45"/>
    <p:sldId id="442" r:id="rId46"/>
    <p:sldId id="443" r:id="rId47"/>
    <p:sldId id="444" r:id="rId48"/>
    <p:sldId id="445" r:id="rId49"/>
    <p:sldId id="446" r:id="rId50"/>
    <p:sldId id="447" r:id="rId51"/>
    <p:sldId id="448" r:id="rId52"/>
    <p:sldId id="449" r:id="rId53"/>
    <p:sldId id="450" r:id="rId54"/>
    <p:sldId id="451" r:id="rId55"/>
    <p:sldId id="452" r:id="rId56"/>
    <p:sldId id="453" r:id="rId57"/>
    <p:sldId id="454" r:id="rId58"/>
    <p:sldId id="490" r:id="rId59"/>
    <p:sldId id="455" r:id="rId60"/>
    <p:sldId id="484" r:id="rId61"/>
    <p:sldId id="485" r:id="rId62"/>
    <p:sldId id="486" r:id="rId63"/>
    <p:sldId id="487" r:id="rId64"/>
    <p:sldId id="488" r:id="rId65"/>
    <p:sldId id="456" r:id="rId66"/>
    <p:sldId id="457" r:id="rId67"/>
    <p:sldId id="458" r:id="rId68"/>
    <p:sldId id="459" r:id="rId69"/>
    <p:sldId id="460" r:id="rId70"/>
    <p:sldId id="461" r:id="rId71"/>
    <p:sldId id="462" r:id="rId72"/>
    <p:sldId id="463" r:id="rId73"/>
    <p:sldId id="464" r:id="rId74"/>
    <p:sldId id="465" r:id="rId75"/>
    <p:sldId id="466" r:id="rId76"/>
    <p:sldId id="467" r:id="rId77"/>
    <p:sldId id="468" r:id="rId78"/>
    <p:sldId id="469" r:id="rId79"/>
    <p:sldId id="470" r:id="rId80"/>
    <p:sldId id="471" r:id="rId81"/>
    <p:sldId id="472" r:id="rId82"/>
    <p:sldId id="473" r:id="rId83"/>
    <p:sldId id="474" r:id="rId84"/>
    <p:sldId id="475" r:id="rId85"/>
    <p:sldId id="477" r:id="rId86"/>
    <p:sldId id="478" r:id="rId87"/>
    <p:sldId id="479" r:id="rId88"/>
    <p:sldId id="480" r:id="rId89"/>
    <p:sldId id="481" r:id="rId9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60" autoAdjust="0"/>
  </p:normalViewPr>
  <p:slideViewPr>
    <p:cSldViewPr>
      <p:cViewPr varScale="1">
        <p:scale>
          <a:sx n="46" d="100"/>
          <a:sy n="46" d="100"/>
        </p:scale>
        <p:origin x="927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7BCECA95-4F9F-473A-9F99-E907EED82F5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6018761-8CD3-4B78-BAB7-CE9C0EE1F71E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F903D0ED-76C7-497B-9D34-816EEF6F40BF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3" name="Rectangle 5">
            <a:extLst>
              <a:ext uri="{FF2B5EF4-FFF2-40B4-BE49-F238E27FC236}">
                <a16:creationId xmlns:a16="http://schemas.microsoft.com/office/drawing/2014/main" id="{71885744-640F-440E-BB49-7C9FDC15CFE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BCD62A-E376-45BE-B58D-9593554A0C6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2E257243-232E-440E-AF7F-408F20A1FA4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805DCAEE-5F90-4809-8AA7-15782465B33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212" name="Rectangle 4">
            <a:extLst>
              <a:ext uri="{FF2B5EF4-FFF2-40B4-BE49-F238E27FC236}">
                <a16:creationId xmlns:a16="http://schemas.microsoft.com/office/drawing/2014/main" id="{7DF09FB4-8841-4EAC-A72D-3437180AAB9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C896C087-564E-48A7-A740-8B04E8F9AB0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36883901-018A-4165-A176-05DDF014FEF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8E7E3229-AFF4-4C69-8AB6-7F2D3E7E035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EB08FBB6-0498-4D78-B312-4B665D58B25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ku.dk/~torbenm/Basics/index.html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://www.dcs.gla.ac.uk/~daw/books/PLPJ/" TargetMode="External"/><Relationship Id="rId4" Type="http://schemas.openxmlformats.org/officeDocument/2006/relationships/hyperlink" Target="https://cse.sc.edu/~mgv/csce531sp20/basics_lulu2.pdf" TargetMode="Externa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>
            <a:extLst>
              <a:ext uri="{FF2B5EF4-FFF2-40B4-BE49-F238E27FC236}">
                <a16:creationId xmlns:a16="http://schemas.microsoft.com/office/drawing/2014/main" id="{2B8BB52A-C70E-4DE3-A29E-75CEA075AE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FFCCD38-F603-45F8-B9B6-076532173DFF}" type="slidenum">
              <a:rPr lang="en-US" altLang="en-US" sz="1200"/>
              <a:pPr/>
              <a:t>1</a:t>
            </a:fld>
            <a:endParaRPr lang="en-US" altLang="en-US" sz="1200"/>
          </a:p>
        </p:txBody>
      </p:sp>
      <p:sp>
        <p:nvSpPr>
          <p:cNvPr id="95235" name="Rectangle 2">
            <a:extLst>
              <a:ext uri="{FF2B5EF4-FFF2-40B4-BE49-F238E27FC236}">
                <a16:creationId xmlns:a16="http://schemas.microsoft.com/office/drawing/2014/main" id="{1C494712-4CE3-4F4D-90B9-87CCA95578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>
            <a:extLst>
              <a:ext uri="{FF2B5EF4-FFF2-40B4-BE49-F238E27FC236}">
                <a16:creationId xmlns:a16="http://schemas.microsoft.com/office/drawing/2014/main" id="{0D02321D-9996-40AB-B5CA-CFCE3C4197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>
            <a:extLst>
              <a:ext uri="{FF2B5EF4-FFF2-40B4-BE49-F238E27FC236}">
                <a16:creationId xmlns:a16="http://schemas.microsoft.com/office/drawing/2014/main" id="{1BABF519-9C0F-48B8-85FC-8AFB3856BA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3D9A8B0-5330-4FEC-A1CF-FC3DF688F9C5}" type="slidenum">
              <a:rPr lang="en-US" altLang="en-US" sz="1200"/>
              <a:pPr/>
              <a:t>10</a:t>
            </a:fld>
            <a:endParaRPr lang="en-US" altLang="en-US" sz="1200"/>
          </a:p>
        </p:txBody>
      </p:sp>
      <p:sp>
        <p:nvSpPr>
          <p:cNvPr id="104451" name="Rectangle 2">
            <a:extLst>
              <a:ext uri="{FF2B5EF4-FFF2-40B4-BE49-F238E27FC236}">
                <a16:creationId xmlns:a16="http://schemas.microsoft.com/office/drawing/2014/main" id="{E710FB65-4491-441E-B594-3BFB9D64297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>
            <a:extLst>
              <a:ext uri="{FF2B5EF4-FFF2-40B4-BE49-F238E27FC236}">
                <a16:creationId xmlns:a16="http://schemas.microsoft.com/office/drawing/2014/main" id="{3ECF47F2-9E90-47F2-B7E5-1803EFB1FF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>
            <a:extLst>
              <a:ext uri="{FF2B5EF4-FFF2-40B4-BE49-F238E27FC236}">
                <a16:creationId xmlns:a16="http://schemas.microsoft.com/office/drawing/2014/main" id="{6699B6F0-E5C8-49FC-A57D-3AAE61A344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E7AD1B-364C-4009-8145-3DBD5135B8E5}" type="slidenum">
              <a:rPr lang="en-US" altLang="en-US" sz="1200"/>
              <a:pPr/>
              <a:t>11</a:t>
            </a:fld>
            <a:endParaRPr lang="en-US" altLang="en-US" sz="1200"/>
          </a:p>
        </p:txBody>
      </p:sp>
      <p:sp>
        <p:nvSpPr>
          <p:cNvPr id="105475" name="Rectangle 2">
            <a:extLst>
              <a:ext uri="{FF2B5EF4-FFF2-40B4-BE49-F238E27FC236}">
                <a16:creationId xmlns:a16="http://schemas.microsoft.com/office/drawing/2014/main" id="{21727522-F8CC-4CD0-9B23-0B49D53393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>
            <a:extLst>
              <a:ext uri="{FF2B5EF4-FFF2-40B4-BE49-F238E27FC236}">
                <a16:creationId xmlns:a16="http://schemas.microsoft.com/office/drawing/2014/main" id="{3F568F64-3F6A-4005-AE55-BCCFB96DF3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>
            <a:extLst>
              <a:ext uri="{FF2B5EF4-FFF2-40B4-BE49-F238E27FC236}">
                <a16:creationId xmlns:a16="http://schemas.microsoft.com/office/drawing/2014/main" id="{E9FC01A3-ED79-432E-B87D-535D03418B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6CB6DD2-0DBB-418A-9D1E-B37241F547DD}" type="slidenum">
              <a:rPr lang="en-US" altLang="en-US" sz="1200"/>
              <a:pPr/>
              <a:t>12</a:t>
            </a:fld>
            <a:endParaRPr lang="en-US" altLang="en-US" sz="1200"/>
          </a:p>
        </p:txBody>
      </p:sp>
      <p:sp>
        <p:nvSpPr>
          <p:cNvPr id="106499" name="Rectangle 2">
            <a:extLst>
              <a:ext uri="{FF2B5EF4-FFF2-40B4-BE49-F238E27FC236}">
                <a16:creationId xmlns:a16="http://schemas.microsoft.com/office/drawing/2014/main" id="{E20F121A-C167-4773-9DBE-0E3942E3FBB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>
            <a:extLst>
              <a:ext uri="{FF2B5EF4-FFF2-40B4-BE49-F238E27FC236}">
                <a16:creationId xmlns:a16="http://schemas.microsoft.com/office/drawing/2014/main" id="{ADAEF99E-9E3C-491C-A39D-78A79BD1D1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>
            <a:extLst>
              <a:ext uri="{FF2B5EF4-FFF2-40B4-BE49-F238E27FC236}">
                <a16:creationId xmlns:a16="http://schemas.microsoft.com/office/drawing/2014/main" id="{EFB6167C-02CC-4212-82CC-E7D826EC8BA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8F67566-7CC1-4EA5-9943-3F72A69FF47C}" type="slidenum">
              <a:rPr lang="en-US" altLang="en-US" sz="1200"/>
              <a:pPr/>
              <a:t>13</a:t>
            </a:fld>
            <a:endParaRPr lang="en-US" altLang="en-US" sz="1200"/>
          </a:p>
        </p:txBody>
      </p:sp>
      <p:sp>
        <p:nvSpPr>
          <p:cNvPr id="107523" name="Rectangle 2">
            <a:extLst>
              <a:ext uri="{FF2B5EF4-FFF2-40B4-BE49-F238E27FC236}">
                <a16:creationId xmlns:a16="http://schemas.microsoft.com/office/drawing/2014/main" id="{8FB07E64-1392-4EE0-B188-3D6B5BA855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>
            <a:extLst>
              <a:ext uri="{FF2B5EF4-FFF2-40B4-BE49-F238E27FC236}">
                <a16:creationId xmlns:a16="http://schemas.microsoft.com/office/drawing/2014/main" id="{96D374C1-4455-45BD-87AE-049F845968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>
            <a:extLst>
              <a:ext uri="{FF2B5EF4-FFF2-40B4-BE49-F238E27FC236}">
                <a16:creationId xmlns:a16="http://schemas.microsoft.com/office/drawing/2014/main" id="{03AAC2F7-59A9-4373-923D-2AFA002B62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9EDA7AD-F6C1-4C75-B853-128EE46894E3}" type="slidenum">
              <a:rPr lang="en-US" altLang="en-US" sz="1200"/>
              <a:pPr/>
              <a:t>14</a:t>
            </a:fld>
            <a:endParaRPr lang="en-US" altLang="en-US" sz="1200"/>
          </a:p>
        </p:txBody>
      </p:sp>
      <p:sp>
        <p:nvSpPr>
          <p:cNvPr id="108547" name="Rectangle 2">
            <a:extLst>
              <a:ext uri="{FF2B5EF4-FFF2-40B4-BE49-F238E27FC236}">
                <a16:creationId xmlns:a16="http://schemas.microsoft.com/office/drawing/2014/main" id="{543E7E81-1255-4B2E-B5DC-33C79AF2A6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>
            <a:extLst>
              <a:ext uri="{FF2B5EF4-FFF2-40B4-BE49-F238E27FC236}">
                <a16:creationId xmlns:a16="http://schemas.microsoft.com/office/drawing/2014/main" id="{0314A420-EADE-46E1-A4FC-B82DA5D40D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>
            <a:extLst>
              <a:ext uri="{FF2B5EF4-FFF2-40B4-BE49-F238E27FC236}">
                <a16:creationId xmlns:a16="http://schemas.microsoft.com/office/drawing/2014/main" id="{899832C0-E30C-4FCF-ABBE-54F848D67C2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EB68385-3DA8-4115-9C43-BEE8A70CDE1E}" type="slidenum">
              <a:rPr lang="en-US" altLang="en-US" sz="1200"/>
              <a:pPr/>
              <a:t>15</a:t>
            </a:fld>
            <a:endParaRPr lang="en-US" altLang="en-US" sz="1200"/>
          </a:p>
        </p:txBody>
      </p:sp>
      <p:sp>
        <p:nvSpPr>
          <p:cNvPr id="109571" name="Rectangle 2">
            <a:extLst>
              <a:ext uri="{FF2B5EF4-FFF2-40B4-BE49-F238E27FC236}">
                <a16:creationId xmlns:a16="http://schemas.microsoft.com/office/drawing/2014/main" id="{3E47D0A3-F92F-4C02-865B-3D4761CA75B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>
            <a:extLst>
              <a:ext uri="{FF2B5EF4-FFF2-40B4-BE49-F238E27FC236}">
                <a16:creationId xmlns:a16="http://schemas.microsoft.com/office/drawing/2014/main" id="{CC2DC178-CFD0-418E-90F5-5DA0A1B06B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>
            <a:extLst>
              <a:ext uri="{FF2B5EF4-FFF2-40B4-BE49-F238E27FC236}">
                <a16:creationId xmlns:a16="http://schemas.microsoft.com/office/drawing/2014/main" id="{E2F13F8E-1252-4F1F-9E85-0C187535DB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F9A6334-C8FE-4398-8CCF-0310003B73EF}" type="slidenum">
              <a:rPr lang="en-US" altLang="en-US" sz="1200"/>
              <a:pPr/>
              <a:t>16</a:t>
            </a:fld>
            <a:endParaRPr lang="en-US" altLang="en-US" sz="1200"/>
          </a:p>
        </p:txBody>
      </p:sp>
      <p:sp>
        <p:nvSpPr>
          <p:cNvPr id="110595" name="Rectangle 2">
            <a:extLst>
              <a:ext uri="{FF2B5EF4-FFF2-40B4-BE49-F238E27FC236}">
                <a16:creationId xmlns:a16="http://schemas.microsoft.com/office/drawing/2014/main" id="{3043DF68-657A-4FFD-897F-109522E55B9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>
            <a:extLst>
              <a:ext uri="{FF2B5EF4-FFF2-40B4-BE49-F238E27FC236}">
                <a16:creationId xmlns:a16="http://schemas.microsoft.com/office/drawing/2014/main" id="{790D8CCF-7AFF-44A4-BCC0-61379FCD61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>
            <a:extLst>
              <a:ext uri="{FF2B5EF4-FFF2-40B4-BE49-F238E27FC236}">
                <a16:creationId xmlns:a16="http://schemas.microsoft.com/office/drawing/2014/main" id="{7234C408-CC95-4FE8-B485-D4C234B9E2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B04940E-5C9C-4E81-8012-B3B669D8DA99}" type="slidenum">
              <a:rPr lang="en-US" altLang="en-US" sz="1200"/>
              <a:pPr/>
              <a:t>17</a:t>
            </a:fld>
            <a:endParaRPr lang="en-US" altLang="en-US" sz="1200"/>
          </a:p>
        </p:txBody>
      </p:sp>
      <p:sp>
        <p:nvSpPr>
          <p:cNvPr id="111619" name="Rectangle 2">
            <a:extLst>
              <a:ext uri="{FF2B5EF4-FFF2-40B4-BE49-F238E27FC236}">
                <a16:creationId xmlns:a16="http://schemas.microsoft.com/office/drawing/2014/main" id="{0254441B-F74A-46C0-BCA0-C1BFB80C82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>
            <a:extLst>
              <a:ext uri="{FF2B5EF4-FFF2-40B4-BE49-F238E27FC236}">
                <a16:creationId xmlns:a16="http://schemas.microsoft.com/office/drawing/2014/main" id="{20A76CF3-6C34-411B-847D-AE406C901F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>
            <a:extLst>
              <a:ext uri="{FF2B5EF4-FFF2-40B4-BE49-F238E27FC236}">
                <a16:creationId xmlns:a16="http://schemas.microsoft.com/office/drawing/2014/main" id="{B898A507-20BE-4BB5-BBFC-AA1E42AACA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14D23A-5550-4E45-A810-7879600876FB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112643" name="Rectangle 2">
            <a:extLst>
              <a:ext uri="{FF2B5EF4-FFF2-40B4-BE49-F238E27FC236}">
                <a16:creationId xmlns:a16="http://schemas.microsoft.com/office/drawing/2014/main" id="{B0196556-E743-4D8D-B822-68FAE612CE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>
            <a:extLst>
              <a:ext uri="{FF2B5EF4-FFF2-40B4-BE49-F238E27FC236}">
                <a16:creationId xmlns:a16="http://schemas.microsoft.com/office/drawing/2014/main" id="{F41A9B09-3958-4E53-9C3D-6A22775D82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>
            <a:extLst>
              <a:ext uri="{FF2B5EF4-FFF2-40B4-BE49-F238E27FC236}">
                <a16:creationId xmlns:a16="http://schemas.microsoft.com/office/drawing/2014/main" id="{C4839798-CDAB-410B-9F24-F49EF2F9B9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CB6B41C-EDF4-42D3-8B80-688C169B823A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113667" name="Rectangle 2">
            <a:extLst>
              <a:ext uri="{FF2B5EF4-FFF2-40B4-BE49-F238E27FC236}">
                <a16:creationId xmlns:a16="http://schemas.microsoft.com/office/drawing/2014/main" id="{C99764EC-A934-4837-88F5-A0A421DD2AB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>
            <a:extLst>
              <a:ext uri="{FF2B5EF4-FFF2-40B4-BE49-F238E27FC236}">
                <a16:creationId xmlns:a16="http://schemas.microsoft.com/office/drawing/2014/main" id="{796C09F1-257D-45B9-B7B6-D88D44657C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>
            <a:extLst>
              <a:ext uri="{FF2B5EF4-FFF2-40B4-BE49-F238E27FC236}">
                <a16:creationId xmlns:a16="http://schemas.microsoft.com/office/drawing/2014/main" id="{83FC8ACC-1C44-4779-8A8C-5483309C5D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11E7405-97C5-4D3C-A7DB-AC00EFB1C97A}" type="slidenum">
              <a:rPr lang="en-US" altLang="en-US" sz="1200">
                <a:solidFill>
                  <a:srgbClr val="000000"/>
                </a:solidFill>
              </a:rPr>
              <a:pPr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69635" name="Rectangle 2">
            <a:extLst>
              <a:ext uri="{FF2B5EF4-FFF2-40B4-BE49-F238E27FC236}">
                <a16:creationId xmlns:a16="http://schemas.microsoft.com/office/drawing/2014/main" id="{0A4BFF6D-20B4-42D5-9317-610CB8350C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>
            <a:extLst>
              <a:ext uri="{FF2B5EF4-FFF2-40B4-BE49-F238E27FC236}">
                <a16:creationId xmlns:a16="http://schemas.microsoft.com/office/drawing/2014/main" id="{9235906E-4A18-4ACC-9F9A-73D74F9B29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dirty="0"/>
              <a:t>The textbooks are: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Aarne Ranta [R]. </a:t>
            </a:r>
            <a:r>
              <a:rPr lang="en-US" i="1" dirty="0"/>
              <a:t>Implementing Programming Languages: An Introduction to Compilers and Interpreters</a:t>
            </a:r>
            <a:r>
              <a:rPr lang="en-US" dirty="0"/>
              <a:t>. College Publications, 2012. ISBN: 978-1-84890-064-6. (required text).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Torben </a:t>
            </a:r>
            <a:r>
              <a:rPr lang="en-US" dirty="0" err="1"/>
              <a:t>Aegidius</a:t>
            </a:r>
            <a:r>
              <a:rPr lang="en-US" dirty="0"/>
              <a:t> Mogensen [M]. </a:t>
            </a:r>
            <a:r>
              <a:rPr lang="en-US" i="1" dirty="0"/>
              <a:t>Introduction to Compiler Design, second edition</a:t>
            </a:r>
            <a:r>
              <a:rPr lang="en-US" dirty="0"/>
              <a:t>. Springer, 2017. ISBN: 978-3-319-66965-6. (required text).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will use parts of </a:t>
            </a:r>
            <a:r>
              <a:rPr lang="en-US" dirty="0">
                <a:hlinkClick r:id="rId3"/>
              </a:rPr>
              <a:t>this free online textbook</a:t>
            </a:r>
            <a:r>
              <a:rPr lang="en-US" dirty="0"/>
              <a:t> from 2010 by Torben Mogensen of the Department of Computer Science at the University of Copenhagen [M10] (</a:t>
            </a:r>
            <a:r>
              <a:rPr lang="en-US" dirty="0">
                <a:hlinkClick r:id="rId4"/>
              </a:rPr>
              <a:t>local copy</a:t>
            </a:r>
            <a:r>
              <a:rPr lang="en-US" dirty="0"/>
              <a:t>).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Watt, David A. and Deryck F. Brown [W]. </a:t>
            </a:r>
            <a:r>
              <a:rPr lang="en-US" i="1" dirty="0"/>
              <a:t>Programming Language Processors in Java</a:t>
            </a:r>
            <a:r>
              <a:rPr lang="en-US" dirty="0"/>
              <a:t>. Prentice-Hall, 2000 (not required; we will use parts of it). </a:t>
            </a:r>
            <a:r>
              <a:rPr lang="en-US" dirty="0">
                <a:hlinkClick r:id="rId5"/>
              </a:rPr>
              <a:t>Supplementary materials from the author</a:t>
            </a:r>
            <a:r>
              <a:rPr lang="en-US" dirty="0"/>
              <a:t>, including an errata list, are available.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[G] can easily be found online in pdf.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>
            <a:extLst>
              <a:ext uri="{FF2B5EF4-FFF2-40B4-BE49-F238E27FC236}">
                <a16:creationId xmlns:a16="http://schemas.microsoft.com/office/drawing/2014/main" id="{0F2F17F9-8A24-47B3-A176-295AD6521F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7BB8073-80F4-44DA-921A-E5CD3ABF72C3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114691" name="Rectangle 2">
            <a:extLst>
              <a:ext uri="{FF2B5EF4-FFF2-40B4-BE49-F238E27FC236}">
                <a16:creationId xmlns:a16="http://schemas.microsoft.com/office/drawing/2014/main" id="{0221FAB8-6FD4-4A66-92AD-85AE58324A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>
            <a:extLst>
              <a:ext uri="{FF2B5EF4-FFF2-40B4-BE49-F238E27FC236}">
                <a16:creationId xmlns:a16="http://schemas.microsoft.com/office/drawing/2014/main" id="{E2981A08-BD6A-452E-A0F7-C50AAF68BE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>
            <a:extLst>
              <a:ext uri="{FF2B5EF4-FFF2-40B4-BE49-F238E27FC236}">
                <a16:creationId xmlns:a16="http://schemas.microsoft.com/office/drawing/2014/main" id="{00EA694D-3140-49BA-9EC4-7B1FC1F3FA1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B8606DD-EC00-490A-B441-4E6B2995CA34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115715" name="Rectangle 2">
            <a:extLst>
              <a:ext uri="{FF2B5EF4-FFF2-40B4-BE49-F238E27FC236}">
                <a16:creationId xmlns:a16="http://schemas.microsoft.com/office/drawing/2014/main" id="{397A7669-93E4-4988-ABEF-4B010F4914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>
            <a:extLst>
              <a:ext uri="{FF2B5EF4-FFF2-40B4-BE49-F238E27FC236}">
                <a16:creationId xmlns:a16="http://schemas.microsoft.com/office/drawing/2014/main" id="{FA4A7F00-7EB1-4BD2-ADC5-B4B9329EE2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>
            <a:extLst>
              <a:ext uri="{FF2B5EF4-FFF2-40B4-BE49-F238E27FC236}">
                <a16:creationId xmlns:a16="http://schemas.microsoft.com/office/drawing/2014/main" id="{7A134C00-73E2-415D-B490-90318B1FDF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0E6C72D-DABB-4189-BA04-5E64E6170896}" type="slidenum">
              <a:rPr lang="en-US" altLang="en-US" sz="1200"/>
              <a:pPr/>
              <a:t>22</a:t>
            </a:fld>
            <a:endParaRPr lang="en-US" altLang="en-US" sz="1200"/>
          </a:p>
        </p:txBody>
      </p:sp>
      <p:sp>
        <p:nvSpPr>
          <p:cNvPr id="116739" name="Rectangle 2">
            <a:extLst>
              <a:ext uri="{FF2B5EF4-FFF2-40B4-BE49-F238E27FC236}">
                <a16:creationId xmlns:a16="http://schemas.microsoft.com/office/drawing/2014/main" id="{9ED407E0-0AAD-4BE9-8F97-1E876E4DC5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>
            <a:extLst>
              <a:ext uri="{FF2B5EF4-FFF2-40B4-BE49-F238E27FC236}">
                <a16:creationId xmlns:a16="http://schemas.microsoft.com/office/drawing/2014/main" id="{D5000545-D432-48EC-8415-8D6A6C12E7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>
            <a:extLst>
              <a:ext uri="{FF2B5EF4-FFF2-40B4-BE49-F238E27FC236}">
                <a16:creationId xmlns:a16="http://schemas.microsoft.com/office/drawing/2014/main" id="{6D7FE120-6D03-4063-B26B-9DB7EA7101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36DF073-FB7D-4F44-A86F-074232B3D6F0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117763" name="Rectangle 2">
            <a:extLst>
              <a:ext uri="{FF2B5EF4-FFF2-40B4-BE49-F238E27FC236}">
                <a16:creationId xmlns:a16="http://schemas.microsoft.com/office/drawing/2014/main" id="{8E9F10BF-107E-4676-8945-BEF537C600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>
            <a:extLst>
              <a:ext uri="{FF2B5EF4-FFF2-40B4-BE49-F238E27FC236}">
                <a16:creationId xmlns:a16="http://schemas.microsoft.com/office/drawing/2014/main" id="{6735DA6B-7B60-4E2B-BE6C-485A69AC46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>
            <a:extLst>
              <a:ext uri="{FF2B5EF4-FFF2-40B4-BE49-F238E27FC236}">
                <a16:creationId xmlns:a16="http://schemas.microsoft.com/office/drawing/2014/main" id="{0339C209-19EB-413B-8D68-82F5457BFF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8B8129A-A143-4E50-A550-C2EBA17A47C6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118787" name="Rectangle 2">
            <a:extLst>
              <a:ext uri="{FF2B5EF4-FFF2-40B4-BE49-F238E27FC236}">
                <a16:creationId xmlns:a16="http://schemas.microsoft.com/office/drawing/2014/main" id="{D3CFD433-EA8B-47E3-90E5-88CAF4F3E7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>
            <a:extLst>
              <a:ext uri="{FF2B5EF4-FFF2-40B4-BE49-F238E27FC236}">
                <a16:creationId xmlns:a16="http://schemas.microsoft.com/office/drawing/2014/main" id="{79CF793A-86FA-4EBD-92ED-09413F189D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>
            <a:extLst>
              <a:ext uri="{FF2B5EF4-FFF2-40B4-BE49-F238E27FC236}">
                <a16:creationId xmlns:a16="http://schemas.microsoft.com/office/drawing/2014/main" id="{D809FCF3-B0C3-4A43-8382-7DADBA7F4D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7BA3B69-8470-4641-957C-60408D0FBEF1}" type="slidenum">
              <a:rPr lang="en-US" altLang="en-US" sz="1200"/>
              <a:pPr/>
              <a:t>25</a:t>
            </a:fld>
            <a:endParaRPr lang="en-US" altLang="en-US" sz="1200"/>
          </a:p>
        </p:txBody>
      </p:sp>
      <p:sp>
        <p:nvSpPr>
          <p:cNvPr id="119811" name="Rectangle 2">
            <a:extLst>
              <a:ext uri="{FF2B5EF4-FFF2-40B4-BE49-F238E27FC236}">
                <a16:creationId xmlns:a16="http://schemas.microsoft.com/office/drawing/2014/main" id="{90A60F71-1B6F-43A1-AF45-F0E227FEC44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>
            <a:extLst>
              <a:ext uri="{FF2B5EF4-FFF2-40B4-BE49-F238E27FC236}">
                <a16:creationId xmlns:a16="http://schemas.microsoft.com/office/drawing/2014/main" id="{08A00CE1-520C-459D-905D-512B745BC0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>
            <a:extLst>
              <a:ext uri="{FF2B5EF4-FFF2-40B4-BE49-F238E27FC236}">
                <a16:creationId xmlns:a16="http://schemas.microsoft.com/office/drawing/2014/main" id="{4F5CCE1F-729F-4648-BF8C-0E5308E9D50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01DF08E-8F47-4C30-8976-768E27658786}" type="slidenum">
              <a:rPr lang="en-US" altLang="en-US" sz="1200"/>
              <a:pPr/>
              <a:t>26</a:t>
            </a:fld>
            <a:endParaRPr lang="en-US" altLang="en-US" sz="1200"/>
          </a:p>
        </p:txBody>
      </p:sp>
      <p:sp>
        <p:nvSpPr>
          <p:cNvPr id="120835" name="Rectangle 2">
            <a:extLst>
              <a:ext uri="{FF2B5EF4-FFF2-40B4-BE49-F238E27FC236}">
                <a16:creationId xmlns:a16="http://schemas.microsoft.com/office/drawing/2014/main" id="{AF59C1F5-B52F-4F7B-849E-249BC88DBA7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>
            <a:extLst>
              <a:ext uri="{FF2B5EF4-FFF2-40B4-BE49-F238E27FC236}">
                <a16:creationId xmlns:a16="http://schemas.microsoft.com/office/drawing/2014/main" id="{09480022-99A8-44C9-B783-E2C856946A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>
            <a:extLst>
              <a:ext uri="{FF2B5EF4-FFF2-40B4-BE49-F238E27FC236}">
                <a16:creationId xmlns:a16="http://schemas.microsoft.com/office/drawing/2014/main" id="{813C68C0-000B-476D-99B0-532265FE837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09A3A1-0785-4312-8B7B-EDBB4C9528F4}" type="slidenum">
              <a:rPr lang="en-US" altLang="en-US" sz="1200"/>
              <a:pPr/>
              <a:t>27</a:t>
            </a:fld>
            <a:endParaRPr lang="en-US" altLang="en-US" sz="1200"/>
          </a:p>
        </p:txBody>
      </p:sp>
      <p:sp>
        <p:nvSpPr>
          <p:cNvPr id="121859" name="Rectangle 2">
            <a:extLst>
              <a:ext uri="{FF2B5EF4-FFF2-40B4-BE49-F238E27FC236}">
                <a16:creationId xmlns:a16="http://schemas.microsoft.com/office/drawing/2014/main" id="{BB9B49A7-A986-4EBA-A127-30999687046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>
            <a:extLst>
              <a:ext uri="{FF2B5EF4-FFF2-40B4-BE49-F238E27FC236}">
                <a16:creationId xmlns:a16="http://schemas.microsoft.com/office/drawing/2014/main" id="{80D16FBB-952B-40E0-B241-1C6354237B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>
            <a:extLst>
              <a:ext uri="{FF2B5EF4-FFF2-40B4-BE49-F238E27FC236}">
                <a16:creationId xmlns:a16="http://schemas.microsoft.com/office/drawing/2014/main" id="{36A646E9-E6A8-4BFA-9D29-180F40183A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17A17A5-CA6C-4458-BF42-1F7F47117D9E}" type="slidenum">
              <a:rPr lang="en-US" altLang="en-US" sz="1200"/>
              <a:pPr/>
              <a:t>28</a:t>
            </a:fld>
            <a:endParaRPr lang="en-US" altLang="en-US" sz="1200"/>
          </a:p>
        </p:txBody>
      </p:sp>
      <p:sp>
        <p:nvSpPr>
          <p:cNvPr id="122883" name="Rectangle 2">
            <a:extLst>
              <a:ext uri="{FF2B5EF4-FFF2-40B4-BE49-F238E27FC236}">
                <a16:creationId xmlns:a16="http://schemas.microsoft.com/office/drawing/2014/main" id="{7C809AC4-4947-4D80-84E0-575D27DCB9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>
            <a:extLst>
              <a:ext uri="{FF2B5EF4-FFF2-40B4-BE49-F238E27FC236}">
                <a16:creationId xmlns:a16="http://schemas.microsoft.com/office/drawing/2014/main" id="{C0A1E08B-6856-4335-BB0F-4B6B9FFD4A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>
            <a:extLst>
              <a:ext uri="{FF2B5EF4-FFF2-40B4-BE49-F238E27FC236}">
                <a16:creationId xmlns:a16="http://schemas.microsoft.com/office/drawing/2014/main" id="{28919568-7B70-4F43-9054-ED355D100D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A4225F9-0AEF-4082-B453-BE46090D93C7}" type="slidenum">
              <a:rPr lang="en-US" altLang="en-US" sz="1200"/>
              <a:pPr/>
              <a:t>29</a:t>
            </a:fld>
            <a:endParaRPr lang="en-US" altLang="en-US" sz="1200"/>
          </a:p>
        </p:txBody>
      </p:sp>
      <p:sp>
        <p:nvSpPr>
          <p:cNvPr id="123907" name="Rectangle 2">
            <a:extLst>
              <a:ext uri="{FF2B5EF4-FFF2-40B4-BE49-F238E27FC236}">
                <a16:creationId xmlns:a16="http://schemas.microsoft.com/office/drawing/2014/main" id="{3336CB31-5015-4C09-84BB-BA9A1D7389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>
            <a:extLst>
              <a:ext uri="{FF2B5EF4-FFF2-40B4-BE49-F238E27FC236}">
                <a16:creationId xmlns:a16="http://schemas.microsoft.com/office/drawing/2014/main" id="{F96AA0E5-8D76-4382-9126-8A75BC022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>
            <a:extLst>
              <a:ext uri="{FF2B5EF4-FFF2-40B4-BE49-F238E27FC236}">
                <a16:creationId xmlns:a16="http://schemas.microsoft.com/office/drawing/2014/main" id="{2A5ABFE9-D800-48D0-96B1-D72635E5FD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3DD9069-822A-4A59-9550-286937579B2D}" type="slidenum">
              <a:rPr lang="en-US" altLang="en-US" sz="1200"/>
              <a:pPr/>
              <a:t>3</a:t>
            </a:fld>
            <a:endParaRPr lang="en-US" altLang="en-US" sz="1200"/>
          </a:p>
        </p:txBody>
      </p:sp>
      <p:sp>
        <p:nvSpPr>
          <p:cNvPr id="97283" name="Rectangle 2">
            <a:extLst>
              <a:ext uri="{FF2B5EF4-FFF2-40B4-BE49-F238E27FC236}">
                <a16:creationId xmlns:a16="http://schemas.microsoft.com/office/drawing/2014/main" id="{87CD0DAF-3ED8-4AC0-84F8-B40B654DB0E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>
            <a:extLst>
              <a:ext uri="{FF2B5EF4-FFF2-40B4-BE49-F238E27FC236}">
                <a16:creationId xmlns:a16="http://schemas.microsoft.com/office/drawing/2014/main" id="{C0E20094-9443-40D2-A167-6F78703AA8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>
            <a:extLst>
              <a:ext uri="{FF2B5EF4-FFF2-40B4-BE49-F238E27FC236}">
                <a16:creationId xmlns:a16="http://schemas.microsoft.com/office/drawing/2014/main" id="{9F8B8E08-445A-41FD-9738-734D8A9107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B4B4C69-2E6D-4E9B-B401-1E151D7803A4}" type="slidenum">
              <a:rPr lang="en-US" altLang="en-US" sz="1200"/>
              <a:pPr/>
              <a:t>30</a:t>
            </a:fld>
            <a:endParaRPr lang="en-US" altLang="en-US" sz="1200"/>
          </a:p>
        </p:txBody>
      </p:sp>
      <p:sp>
        <p:nvSpPr>
          <p:cNvPr id="124931" name="Rectangle 2">
            <a:extLst>
              <a:ext uri="{FF2B5EF4-FFF2-40B4-BE49-F238E27FC236}">
                <a16:creationId xmlns:a16="http://schemas.microsoft.com/office/drawing/2014/main" id="{C01937F4-D6DB-417B-8CD3-7F52D9723C3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2" name="Rectangle 3">
            <a:extLst>
              <a:ext uri="{FF2B5EF4-FFF2-40B4-BE49-F238E27FC236}">
                <a16:creationId xmlns:a16="http://schemas.microsoft.com/office/drawing/2014/main" id="{9548B302-16A1-4FA2-A13E-3A3B21E03A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7">
            <a:extLst>
              <a:ext uri="{FF2B5EF4-FFF2-40B4-BE49-F238E27FC236}">
                <a16:creationId xmlns:a16="http://schemas.microsoft.com/office/drawing/2014/main" id="{CAB62D87-0B8F-461B-8E84-9A33739ED43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A921E99-FC57-4B1E-AE07-59B8FE4F512F}" type="slidenum">
              <a:rPr lang="en-US" altLang="en-US" sz="1200"/>
              <a:pPr/>
              <a:t>31</a:t>
            </a:fld>
            <a:endParaRPr lang="en-US" altLang="en-US" sz="1200"/>
          </a:p>
        </p:txBody>
      </p:sp>
      <p:sp>
        <p:nvSpPr>
          <p:cNvPr id="125955" name="Rectangle 2">
            <a:extLst>
              <a:ext uri="{FF2B5EF4-FFF2-40B4-BE49-F238E27FC236}">
                <a16:creationId xmlns:a16="http://schemas.microsoft.com/office/drawing/2014/main" id="{2037B600-D2F1-4C75-9BD6-5984614ECA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6" name="Rectangle 3">
            <a:extLst>
              <a:ext uri="{FF2B5EF4-FFF2-40B4-BE49-F238E27FC236}">
                <a16:creationId xmlns:a16="http://schemas.microsoft.com/office/drawing/2014/main" id="{00EE2250-5F1C-48F7-B9F5-D4BFFBEB0D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7">
            <a:extLst>
              <a:ext uri="{FF2B5EF4-FFF2-40B4-BE49-F238E27FC236}">
                <a16:creationId xmlns:a16="http://schemas.microsoft.com/office/drawing/2014/main" id="{E4379FCD-653C-47B3-8A3A-C5ED9FE0A4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5507A79-7CA7-4614-B016-2506692945B4}" type="slidenum">
              <a:rPr lang="en-US" altLang="en-US" sz="1200"/>
              <a:pPr/>
              <a:t>32</a:t>
            </a:fld>
            <a:endParaRPr lang="en-US" altLang="en-US" sz="1200"/>
          </a:p>
        </p:txBody>
      </p:sp>
      <p:sp>
        <p:nvSpPr>
          <p:cNvPr id="126979" name="Rectangle 2">
            <a:extLst>
              <a:ext uri="{FF2B5EF4-FFF2-40B4-BE49-F238E27FC236}">
                <a16:creationId xmlns:a16="http://schemas.microsoft.com/office/drawing/2014/main" id="{A927D951-B1CD-4BE0-8417-47E8B2AD5B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80" name="Rectangle 3">
            <a:extLst>
              <a:ext uri="{FF2B5EF4-FFF2-40B4-BE49-F238E27FC236}">
                <a16:creationId xmlns:a16="http://schemas.microsoft.com/office/drawing/2014/main" id="{D3FCB947-AD20-47DA-90D7-5AE901522A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7">
            <a:extLst>
              <a:ext uri="{FF2B5EF4-FFF2-40B4-BE49-F238E27FC236}">
                <a16:creationId xmlns:a16="http://schemas.microsoft.com/office/drawing/2014/main" id="{3C484742-5483-456B-8410-6A6B373703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9D6D282-DA00-4F06-906F-B26C12529BD5}" type="slidenum">
              <a:rPr lang="en-US" altLang="en-US" sz="1200"/>
              <a:pPr/>
              <a:t>33</a:t>
            </a:fld>
            <a:endParaRPr lang="en-US" altLang="en-US" sz="1200"/>
          </a:p>
        </p:txBody>
      </p:sp>
      <p:sp>
        <p:nvSpPr>
          <p:cNvPr id="128003" name="Rectangle 2">
            <a:extLst>
              <a:ext uri="{FF2B5EF4-FFF2-40B4-BE49-F238E27FC236}">
                <a16:creationId xmlns:a16="http://schemas.microsoft.com/office/drawing/2014/main" id="{E6BBF076-A24B-4660-B911-6F7D6326B7F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4" name="Rectangle 3">
            <a:extLst>
              <a:ext uri="{FF2B5EF4-FFF2-40B4-BE49-F238E27FC236}">
                <a16:creationId xmlns:a16="http://schemas.microsoft.com/office/drawing/2014/main" id="{D33214D1-80D5-479B-B7DB-D07C60D2FA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7">
            <a:extLst>
              <a:ext uri="{FF2B5EF4-FFF2-40B4-BE49-F238E27FC236}">
                <a16:creationId xmlns:a16="http://schemas.microsoft.com/office/drawing/2014/main" id="{583C51F2-98A6-4376-971B-F5B8D17671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7ED10F2-0307-4D9F-8304-AAE9A53CFEB9}" type="slidenum">
              <a:rPr lang="en-US" altLang="en-US" sz="1200"/>
              <a:pPr/>
              <a:t>34</a:t>
            </a:fld>
            <a:endParaRPr lang="en-US" altLang="en-US" sz="1200"/>
          </a:p>
        </p:txBody>
      </p:sp>
      <p:sp>
        <p:nvSpPr>
          <p:cNvPr id="129027" name="Rectangle 2">
            <a:extLst>
              <a:ext uri="{FF2B5EF4-FFF2-40B4-BE49-F238E27FC236}">
                <a16:creationId xmlns:a16="http://schemas.microsoft.com/office/drawing/2014/main" id="{BBDB3D92-AE18-4EF8-B6D1-580406C3C1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8" name="Rectangle 3">
            <a:extLst>
              <a:ext uri="{FF2B5EF4-FFF2-40B4-BE49-F238E27FC236}">
                <a16:creationId xmlns:a16="http://schemas.microsoft.com/office/drawing/2014/main" id="{BC2F0E1D-A2F9-4852-A65B-FD527B876D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7">
            <a:extLst>
              <a:ext uri="{FF2B5EF4-FFF2-40B4-BE49-F238E27FC236}">
                <a16:creationId xmlns:a16="http://schemas.microsoft.com/office/drawing/2014/main" id="{D703047B-7248-40FC-B270-159985103E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EF2CEBE-1C3B-406B-AFE3-D6945426D038}" type="slidenum">
              <a:rPr lang="en-US" altLang="en-US" sz="1200"/>
              <a:pPr/>
              <a:t>35</a:t>
            </a:fld>
            <a:endParaRPr lang="en-US" altLang="en-US" sz="1200"/>
          </a:p>
        </p:txBody>
      </p:sp>
      <p:sp>
        <p:nvSpPr>
          <p:cNvPr id="130051" name="Rectangle 2">
            <a:extLst>
              <a:ext uri="{FF2B5EF4-FFF2-40B4-BE49-F238E27FC236}">
                <a16:creationId xmlns:a16="http://schemas.microsoft.com/office/drawing/2014/main" id="{6E9EC665-2869-4E0E-90FA-F57B7CF820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2" name="Rectangle 3">
            <a:extLst>
              <a:ext uri="{FF2B5EF4-FFF2-40B4-BE49-F238E27FC236}">
                <a16:creationId xmlns:a16="http://schemas.microsoft.com/office/drawing/2014/main" id="{B2688F33-6015-4C7C-96B6-4E406040D4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7">
            <a:extLst>
              <a:ext uri="{FF2B5EF4-FFF2-40B4-BE49-F238E27FC236}">
                <a16:creationId xmlns:a16="http://schemas.microsoft.com/office/drawing/2014/main" id="{CFD65A0B-5088-4196-A726-4F2B69C6F5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FBD9907-31B0-4CAD-BE03-B4459B2F18E4}" type="slidenum">
              <a:rPr lang="en-US" altLang="en-US" sz="1200"/>
              <a:pPr/>
              <a:t>36</a:t>
            </a:fld>
            <a:endParaRPr lang="en-US" altLang="en-US" sz="1200"/>
          </a:p>
        </p:txBody>
      </p:sp>
      <p:sp>
        <p:nvSpPr>
          <p:cNvPr id="131075" name="Rectangle 2">
            <a:extLst>
              <a:ext uri="{FF2B5EF4-FFF2-40B4-BE49-F238E27FC236}">
                <a16:creationId xmlns:a16="http://schemas.microsoft.com/office/drawing/2014/main" id="{87309ED2-7E88-4C1D-85D6-9A76A965A6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6" name="Rectangle 3">
            <a:extLst>
              <a:ext uri="{FF2B5EF4-FFF2-40B4-BE49-F238E27FC236}">
                <a16:creationId xmlns:a16="http://schemas.microsoft.com/office/drawing/2014/main" id="{3064F934-CDB2-4F7E-A017-87FFA2C1AA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7">
            <a:extLst>
              <a:ext uri="{FF2B5EF4-FFF2-40B4-BE49-F238E27FC236}">
                <a16:creationId xmlns:a16="http://schemas.microsoft.com/office/drawing/2014/main" id="{69E60215-A21D-474A-BE1B-D449D48344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DF17D59-2AB0-4A9F-8C2A-3B7D08077FF8}" type="slidenum">
              <a:rPr lang="en-US" altLang="en-US" sz="1200"/>
              <a:pPr/>
              <a:t>37</a:t>
            </a:fld>
            <a:endParaRPr lang="en-US" altLang="en-US" sz="1200"/>
          </a:p>
        </p:txBody>
      </p:sp>
      <p:sp>
        <p:nvSpPr>
          <p:cNvPr id="132099" name="Rectangle 2">
            <a:extLst>
              <a:ext uri="{FF2B5EF4-FFF2-40B4-BE49-F238E27FC236}">
                <a16:creationId xmlns:a16="http://schemas.microsoft.com/office/drawing/2014/main" id="{BE5060E3-7C12-4B5D-ABB6-C9C54CEC1A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100" name="Rectangle 3">
            <a:extLst>
              <a:ext uri="{FF2B5EF4-FFF2-40B4-BE49-F238E27FC236}">
                <a16:creationId xmlns:a16="http://schemas.microsoft.com/office/drawing/2014/main" id="{D52A6619-95C6-4146-B73F-A35BDE2470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7">
            <a:extLst>
              <a:ext uri="{FF2B5EF4-FFF2-40B4-BE49-F238E27FC236}">
                <a16:creationId xmlns:a16="http://schemas.microsoft.com/office/drawing/2014/main" id="{897791F4-4F63-4A9D-AC71-D0C1C7C677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74A6777-0702-4D01-A590-468EF3CF005A}" type="slidenum">
              <a:rPr lang="en-US" altLang="en-US" sz="1200"/>
              <a:pPr/>
              <a:t>38</a:t>
            </a:fld>
            <a:endParaRPr lang="en-US" altLang="en-US" sz="1200"/>
          </a:p>
        </p:txBody>
      </p:sp>
      <p:sp>
        <p:nvSpPr>
          <p:cNvPr id="133123" name="Rectangle 2">
            <a:extLst>
              <a:ext uri="{FF2B5EF4-FFF2-40B4-BE49-F238E27FC236}">
                <a16:creationId xmlns:a16="http://schemas.microsoft.com/office/drawing/2014/main" id="{7247DBA8-F1B8-452C-8332-35D1E87E0EA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>
            <a:extLst>
              <a:ext uri="{FF2B5EF4-FFF2-40B4-BE49-F238E27FC236}">
                <a16:creationId xmlns:a16="http://schemas.microsoft.com/office/drawing/2014/main" id="{784255AF-81B2-4362-B82A-5042998195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7">
            <a:extLst>
              <a:ext uri="{FF2B5EF4-FFF2-40B4-BE49-F238E27FC236}">
                <a16:creationId xmlns:a16="http://schemas.microsoft.com/office/drawing/2014/main" id="{29389882-4575-475C-854A-96A55433F5D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3B47E79-2395-4274-8A8D-E2FCA10D63D1}" type="slidenum">
              <a:rPr lang="en-US" altLang="en-US" sz="1200"/>
              <a:pPr/>
              <a:t>39</a:t>
            </a:fld>
            <a:endParaRPr lang="en-US" altLang="en-US" sz="1200"/>
          </a:p>
        </p:txBody>
      </p:sp>
      <p:sp>
        <p:nvSpPr>
          <p:cNvPr id="134147" name="Rectangle 2">
            <a:extLst>
              <a:ext uri="{FF2B5EF4-FFF2-40B4-BE49-F238E27FC236}">
                <a16:creationId xmlns:a16="http://schemas.microsoft.com/office/drawing/2014/main" id="{C05999E9-9D63-49B9-A36E-29A9D2D291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8" name="Rectangle 3">
            <a:extLst>
              <a:ext uri="{FF2B5EF4-FFF2-40B4-BE49-F238E27FC236}">
                <a16:creationId xmlns:a16="http://schemas.microsoft.com/office/drawing/2014/main" id="{4EAEF932-6A8C-4CD1-AA07-AC2CFDD4A9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>
            <a:extLst>
              <a:ext uri="{FF2B5EF4-FFF2-40B4-BE49-F238E27FC236}">
                <a16:creationId xmlns:a16="http://schemas.microsoft.com/office/drawing/2014/main" id="{D7398F21-C323-4416-8F8A-8638E662FF6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230CD2B-C273-47C5-B14D-443B55013134}" type="slidenum">
              <a:rPr lang="en-US" altLang="en-US" sz="1200"/>
              <a:pPr/>
              <a:t>4</a:t>
            </a:fld>
            <a:endParaRPr lang="en-US" altLang="en-US" sz="1200"/>
          </a:p>
        </p:txBody>
      </p:sp>
      <p:sp>
        <p:nvSpPr>
          <p:cNvPr id="98307" name="Rectangle 2">
            <a:extLst>
              <a:ext uri="{FF2B5EF4-FFF2-40B4-BE49-F238E27FC236}">
                <a16:creationId xmlns:a16="http://schemas.microsoft.com/office/drawing/2014/main" id="{9E650808-0A5D-4F1A-9112-6EC89E1936A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>
            <a:extLst>
              <a:ext uri="{FF2B5EF4-FFF2-40B4-BE49-F238E27FC236}">
                <a16:creationId xmlns:a16="http://schemas.microsoft.com/office/drawing/2014/main" id="{03A2CDDA-EC7B-4297-974D-1C604B25AF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>
            <a:extLst>
              <a:ext uri="{FF2B5EF4-FFF2-40B4-BE49-F238E27FC236}">
                <a16:creationId xmlns:a16="http://schemas.microsoft.com/office/drawing/2014/main" id="{2B7945F3-36A1-42DD-B545-1BAB778485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905355A-06E0-4C99-BB6D-2FA1A708FA09}" type="slidenum">
              <a:rPr lang="en-US" altLang="en-US" sz="1200"/>
              <a:pPr/>
              <a:t>40</a:t>
            </a:fld>
            <a:endParaRPr lang="en-US" altLang="en-US" sz="1200"/>
          </a:p>
        </p:txBody>
      </p:sp>
      <p:sp>
        <p:nvSpPr>
          <p:cNvPr id="135171" name="Rectangle 2">
            <a:extLst>
              <a:ext uri="{FF2B5EF4-FFF2-40B4-BE49-F238E27FC236}">
                <a16:creationId xmlns:a16="http://schemas.microsoft.com/office/drawing/2014/main" id="{E7773004-2829-4495-9B33-B232AD6A6F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>
            <a:extLst>
              <a:ext uri="{FF2B5EF4-FFF2-40B4-BE49-F238E27FC236}">
                <a16:creationId xmlns:a16="http://schemas.microsoft.com/office/drawing/2014/main" id="{49AE05CE-2499-44C5-AF17-2AA138D970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7">
            <a:extLst>
              <a:ext uri="{FF2B5EF4-FFF2-40B4-BE49-F238E27FC236}">
                <a16:creationId xmlns:a16="http://schemas.microsoft.com/office/drawing/2014/main" id="{F29274CC-5D8C-4774-B294-FBBFF7158A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9526214-0408-4E05-BC5D-8BA8EADCD916}" type="slidenum">
              <a:rPr lang="en-US" altLang="en-US" sz="1200"/>
              <a:pPr/>
              <a:t>41</a:t>
            </a:fld>
            <a:endParaRPr lang="en-US" altLang="en-US" sz="1200"/>
          </a:p>
        </p:txBody>
      </p:sp>
      <p:sp>
        <p:nvSpPr>
          <p:cNvPr id="136195" name="Rectangle 2">
            <a:extLst>
              <a:ext uri="{FF2B5EF4-FFF2-40B4-BE49-F238E27FC236}">
                <a16:creationId xmlns:a16="http://schemas.microsoft.com/office/drawing/2014/main" id="{B7BE1A18-04A5-4856-A381-4DC4D0E749E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6196" name="Rectangle 3">
            <a:extLst>
              <a:ext uri="{FF2B5EF4-FFF2-40B4-BE49-F238E27FC236}">
                <a16:creationId xmlns:a16="http://schemas.microsoft.com/office/drawing/2014/main" id="{23439DEF-5F2D-420F-B8B0-2A587D5C15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>
            <a:extLst>
              <a:ext uri="{FF2B5EF4-FFF2-40B4-BE49-F238E27FC236}">
                <a16:creationId xmlns:a16="http://schemas.microsoft.com/office/drawing/2014/main" id="{515D98D0-49C3-45A9-83D8-3433B9D466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D555B41-99B8-4565-A3B4-3EE3B44D68AC}" type="slidenum">
              <a:rPr lang="en-US" altLang="en-US" sz="1200"/>
              <a:pPr/>
              <a:t>42</a:t>
            </a:fld>
            <a:endParaRPr lang="en-US" altLang="en-US" sz="1200"/>
          </a:p>
        </p:txBody>
      </p:sp>
      <p:sp>
        <p:nvSpPr>
          <p:cNvPr id="137219" name="Rectangle 2">
            <a:extLst>
              <a:ext uri="{FF2B5EF4-FFF2-40B4-BE49-F238E27FC236}">
                <a16:creationId xmlns:a16="http://schemas.microsoft.com/office/drawing/2014/main" id="{CBFDD010-B632-42D4-A0BA-6AD58D539C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>
            <a:extLst>
              <a:ext uri="{FF2B5EF4-FFF2-40B4-BE49-F238E27FC236}">
                <a16:creationId xmlns:a16="http://schemas.microsoft.com/office/drawing/2014/main" id="{41261B7D-FF46-490B-A5E7-039B3C8EF7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>
            <a:extLst>
              <a:ext uri="{FF2B5EF4-FFF2-40B4-BE49-F238E27FC236}">
                <a16:creationId xmlns:a16="http://schemas.microsoft.com/office/drawing/2014/main" id="{8D941617-CCF6-4DED-9407-28A3595972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DEEAAE7-9B58-44C9-BBB4-939F081EE637}" type="slidenum">
              <a:rPr lang="en-US" altLang="en-US" sz="1200"/>
              <a:pPr/>
              <a:t>43</a:t>
            </a:fld>
            <a:endParaRPr lang="en-US" altLang="en-US" sz="1200"/>
          </a:p>
        </p:txBody>
      </p:sp>
      <p:sp>
        <p:nvSpPr>
          <p:cNvPr id="138243" name="Rectangle 2">
            <a:extLst>
              <a:ext uri="{FF2B5EF4-FFF2-40B4-BE49-F238E27FC236}">
                <a16:creationId xmlns:a16="http://schemas.microsoft.com/office/drawing/2014/main" id="{9F172F15-7052-43B1-895A-0E559A2E808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>
            <a:extLst>
              <a:ext uri="{FF2B5EF4-FFF2-40B4-BE49-F238E27FC236}">
                <a16:creationId xmlns:a16="http://schemas.microsoft.com/office/drawing/2014/main" id="{02481BFE-344B-4A4C-8E13-3C427FBF75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>
            <a:extLst>
              <a:ext uri="{FF2B5EF4-FFF2-40B4-BE49-F238E27FC236}">
                <a16:creationId xmlns:a16="http://schemas.microsoft.com/office/drawing/2014/main" id="{585F3E41-8797-48C2-B76D-D02428F09A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7135C90-72D0-4419-A64F-DAB75276A7CC}" type="slidenum">
              <a:rPr lang="en-US" altLang="en-US" sz="1200"/>
              <a:pPr/>
              <a:t>44</a:t>
            </a:fld>
            <a:endParaRPr lang="en-US" altLang="en-US" sz="1200"/>
          </a:p>
        </p:txBody>
      </p:sp>
      <p:sp>
        <p:nvSpPr>
          <p:cNvPr id="139267" name="Rectangle 2">
            <a:extLst>
              <a:ext uri="{FF2B5EF4-FFF2-40B4-BE49-F238E27FC236}">
                <a16:creationId xmlns:a16="http://schemas.microsoft.com/office/drawing/2014/main" id="{BFB56455-CDC4-413D-9870-32B64019F8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>
            <a:extLst>
              <a:ext uri="{FF2B5EF4-FFF2-40B4-BE49-F238E27FC236}">
                <a16:creationId xmlns:a16="http://schemas.microsoft.com/office/drawing/2014/main" id="{A64055C9-D533-4F45-A3C2-4EDC9D8EFD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7">
            <a:extLst>
              <a:ext uri="{FF2B5EF4-FFF2-40B4-BE49-F238E27FC236}">
                <a16:creationId xmlns:a16="http://schemas.microsoft.com/office/drawing/2014/main" id="{B3EED0B5-2A74-46A9-AC9D-03793D5B58C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21F6209-30B4-46BD-B61C-9682B440EBD1}" type="slidenum">
              <a:rPr lang="en-US" altLang="en-US" sz="1200"/>
              <a:pPr/>
              <a:t>45</a:t>
            </a:fld>
            <a:endParaRPr lang="en-US" altLang="en-US" sz="1200"/>
          </a:p>
        </p:txBody>
      </p:sp>
      <p:sp>
        <p:nvSpPr>
          <p:cNvPr id="140291" name="Rectangle 2">
            <a:extLst>
              <a:ext uri="{FF2B5EF4-FFF2-40B4-BE49-F238E27FC236}">
                <a16:creationId xmlns:a16="http://schemas.microsoft.com/office/drawing/2014/main" id="{FBB5BDDB-D458-4209-BAE6-F8BFD1620A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0292" name="Rectangle 3">
            <a:extLst>
              <a:ext uri="{FF2B5EF4-FFF2-40B4-BE49-F238E27FC236}">
                <a16:creationId xmlns:a16="http://schemas.microsoft.com/office/drawing/2014/main" id="{AE5C0DD2-A6C6-4DAF-BB5C-35A481B3FF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7">
            <a:extLst>
              <a:ext uri="{FF2B5EF4-FFF2-40B4-BE49-F238E27FC236}">
                <a16:creationId xmlns:a16="http://schemas.microsoft.com/office/drawing/2014/main" id="{7ECFEDF5-C763-447F-844B-375AFFF5E7A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CB8BDD6-70D2-4492-BEEB-062B1FCE3096}" type="slidenum">
              <a:rPr lang="en-US" altLang="en-US" sz="1200"/>
              <a:pPr/>
              <a:t>46</a:t>
            </a:fld>
            <a:endParaRPr lang="en-US" altLang="en-US" sz="1200"/>
          </a:p>
        </p:txBody>
      </p:sp>
      <p:sp>
        <p:nvSpPr>
          <p:cNvPr id="141315" name="Rectangle 2">
            <a:extLst>
              <a:ext uri="{FF2B5EF4-FFF2-40B4-BE49-F238E27FC236}">
                <a16:creationId xmlns:a16="http://schemas.microsoft.com/office/drawing/2014/main" id="{BC1E4C99-A0F0-4FFB-932A-6FE8F23A7D8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6" name="Rectangle 3">
            <a:extLst>
              <a:ext uri="{FF2B5EF4-FFF2-40B4-BE49-F238E27FC236}">
                <a16:creationId xmlns:a16="http://schemas.microsoft.com/office/drawing/2014/main" id="{A44FA01C-A1E2-4A60-BFDF-2B426D4BC2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7">
            <a:extLst>
              <a:ext uri="{FF2B5EF4-FFF2-40B4-BE49-F238E27FC236}">
                <a16:creationId xmlns:a16="http://schemas.microsoft.com/office/drawing/2014/main" id="{856DB1F0-92E9-4A23-BB9F-6D2499B8E2F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F54CBE03-53F3-45E2-A7B0-C1A9EE24B746}" type="slidenum">
              <a:rPr lang="en-US" altLang="en-US" sz="1200"/>
              <a:pPr/>
              <a:t>47</a:t>
            </a:fld>
            <a:endParaRPr lang="en-US" altLang="en-US" sz="1200"/>
          </a:p>
        </p:txBody>
      </p:sp>
      <p:sp>
        <p:nvSpPr>
          <p:cNvPr id="142339" name="Rectangle 2">
            <a:extLst>
              <a:ext uri="{FF2B5EF4-FFF2-40B4-BE49-F238E27FC236}">
                <a16:creationId xmlns:a16="http://schemas.microsoft.com/office/drawing/2014/main" id="{741EBBEF-8F44-4DEF-9B8B-96A9D1DA39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40" name="Rectangle 3">
            <a:extLst>
              <a:ext uri="{FF2B5EF4-FFF2-40B4-BE49-F238E27FC236}">
                <a16:creationId xmlns:a16="http://schemas.microsoft.com/office/drawing/2014/main" id="{FB5FF101-DED5-4D67-92E3-1000A1A511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>
            <a:extLst>
              <a:ext uri="{FF2B5EF4-FFF2-40B4-BE49-F238E27FC236}">
                <a16:creationId xmlns:a16="http://schemas.microsoft.com/office/drawing/2014/main" id="{85FBB9E3-D550-4ADA-8533-648BE3610C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E7771DC-4C90-4CAF-BFA0-3BB525A5C41A}" type="slidenum">
              <a:rPr lang="en-US" altLang="en-US" sz="1200"/>
              <a:pPr/>
              <a:t>48</a:t>
            </a:fld>
            <a:endParaRPr lang="en-US" altLang="en-US" sz="1200"/>
          </a:p>
        </p:txBody>
      </p:sp>
      <p:sp>
        <p:nvSpPr>
          <p:cNvPr id="143363" name="Rectangle 2">
            <a:extLst>
              <a:ext uri="{FF2B5EF4-FFF2-40B4-BE49-F238E27FC236}">
                <a16:creationId xmlns:a16="http://schemas.microsoft.com/office/drawing/2014/main" id="{BD32812B-470D-4F00-BEA9-341FC8706B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4" name="Rectangle 3">
            <a:extLst>
              <a:ext uri="{FF2B5EF4-FFF2-40B4-BE49-F238E27FC236}">
                <a16:creationId xmlns:a16="http://schemas.microsoft.com/office/drawing/2014/main" id="{FEEA3AB2-E3A9-4B25-8F7B-1A1E077FF6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7">
            <a:extLst>
              <a:ext uri="{FF2B5EF4-FFF2-40B4-BE49-F238E27FC236}">
                <a16:creationId xmlns:a16="http://schemas.microsoft.com/office/drawing/2014/main" id="{74C3C45B-6316-43F1-8C9B-719E888FE79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09B6867-B763-4C1F-B6B2-124916528CD0}" type="slidenum">
              <a:rPr lang="en-US" altLang="en-US" sz="1200"/>
              <a:pPr/>
              <a:t>49</a:t>
            </a:fld>
            <a:endParaRPr lang="en-US" altLang="en-US" sz="1200"/>
          </a:p>
        </p:txBody>
      </p:sp>
      <p:sp>
        <p:nvSpPr>
          <p:cNvPr id="144387" name="Rectangle 2">
            <a:extLst>
              <a:ext uri="{FF2B5EF4-FFF2-40B4-BE49-F238E27FC236}">
                <a16:creationId xmlns:a16="http://schemas.microsoft.com/office/drawing/2014/main" id="{8DD93D99-E94C-4D37-9760-66C2DFF24B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8" name="Rectangle 3">
            <a:extLst>
              <a:ext uri="{FF2B5EF4-FFF2-40B4-BE49-F238E27FC236}">
                <a16:creationId xmlns:a16="http://schemas.microsoft.com/office/drawing/2014/main" id="{5D824FAD-0348-4797-A8F2-E97C214421C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>
            <a:extLst>
              <a:ext uri="{FF2B5EF4-FFF2-40B4-BE49-F238E27FC236}">
                <a16:creationId xmlns:a16="http://schemas.microsoft.com/office/drawing/2014/main" id="{373D4A7F-AE85-4053-93C8-726ADEE700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196360B-91FF-4849-B275-139E78822A8C}" type="slidenum">
              <a:rPr lang="en-US" altLang="en-US" sz="1200"/>
              <a:pPr/>
              <a:t>5</a:t>
            </a:fld>
            <a:endParaRPr lang="en-US" altLang="en-US" sz="1200"/>
          </a:p>
        </p:txBody>
      </p:sp>
      <p:sp>
        <p:nvSpPr>
          <p:cNvPr id="99331" name="Rectangle 2">
            <a:extLst>
              <a:ext uri="{FF2B5EF4-FFF2-40B4-BE49-F238E27FC236}">
                <a16:creationId xmlns:a16="http://schemas.microsoft.com/office/drawing/2014/main" id="{958A8010-570A-4CD8-BA77-886DEAF2EDA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>
            <a:extLst>
              <a:ext uri="{FF2B5EF4-FFF2-40B4-BE49-F238E27FC236}">
                <a16:creationId xmlns:a16="http://schemas.microsoft.com/office/drawing/2014/main" id="{2BC37CD5-7ACC-4E4C-AF43-F906DE063B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>
            <a:extLst>
              <a:ext uri="{FF2B5EF4-FFF2-40B4-BE49-F238E27FC236}">
                <a16:creationId xmlns:a16="http://schemas.microsoft.com/office/drawing/2014/main" id="{0AE10442-B75C-439A-BA27-363B2667B8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68669C5-0317-473A-909B-F5403D3B915F}" type="slidenum">
              <a:rPr lang="en-US" altLang="en-US" sz="1200"/>
              <a:pPr/>
              <a:t>50</a:t>
            </a:fld>
            <a:endParaRPr lang="en-US" altLang="en-US" sz="1200"/>
          </a:p>
        </p:txBody>
      </p:sp>
      <p:sp>
        <p:nvSpPr>
          <p:cNvPr id="145411" name="Rectangle 2">
            <a:extLst>
              <a:ext uri="{FF2B5EF4-FFF2-40B4-BE49-F238E27FC236}">
                <a16:creationId xmlns:a16="http://schemas.microsoft.com/office/drawing/2014/main" id="{5E70607C-7AF3-4F3C-BEBB-9E6194DFD03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2" name="Rectangle 3">
            <a:extLst>
              <a:ext uri="{FF2B5EF4-FFF2-40B4-BE49-F238E27FC236}">
                <a16:creationId xmlns:a16="http://schemas.microsoft.com/office/drawing/2014/main" id="{6C5C2480-3489-4475-8615-81111DE9D7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>
            <a:extLst>
              <a:ext uri="{FF2B5EF4-FFF2-40B4-BE49-F238E27FC236}">
                <a16:creationId xmlns:a16="http://schemas.microsoft.com/office/drawing/2014/main" id="{DAFF40F4-B6C7-4841-BDEA-75C266A63F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53D5279-4C5B-4FB3-AE04-758B6EBB75A1}" type="slidenum">
              <a:rPr lang="en-US" altLang="en-US" sz="1200"/>
              <a:pPr/>
              <a:t>51</a:t>
            </a:fld>
            <a:endParaRPr lang="en-US" altLang="en-US" sz="1200"/>
          </a:p>
        </p:txBody>
      </p:sp>
      <p:sp>
        <p:nvSpPr>
          <p:cNvPr id="146435" name="Rectangle 2">
            <a:extLst>
              <a:ext uri="{FF2B5EF4-FFF2-40B4-BE49-F238E27FC236}">
                <a16:creationId xmlns:a16="http://schemas.microsoft.com/office/drawing/2014/main" id="{775AC905-023D-4302-8C12-9A8C37E93B2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6" name="Rectangle 3">
            <a:extLst>
              <a:ext uri="{FF2B5EF4-FFF2-40B4-BE49-F238E27FC236}">
                <a16:creationId xmlns:a16="http://schemas.microsoft.com/office/drawing/2014/main" id="{93655DA8-2F30-4352-B646-AF2D175DA4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>
            <a:extLst>
              <a:ext uri="{FF2B5EF4-FFF2-40B4-BE49-F238E27FC236}">
                <a16:creationId xmlns:a16="http://schemas.microsoft.com/office/drawing/2014/main" id="{8A880046-D5E9-4344-A0BC-EFB5345601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798B55D-6444-400F-9D96-3F58C85308BD}" type="slidenum">
              <a:rPr lang="en-US" altLang="en-US" sz="1200"/>
              <a:pPr/>
              <a:t>52</a:t>
            </a:fld>
            <a:endParaRPr lang="en-US" altLang="en-US" sz="1200"/>
          </a:p>
        </p:txBody>
      </p:sp>
      <p:sp>
        <p:nvSpPr>
          <p:cNvPr id="147459" name="Rectangle 2">
            <a:extLst>
              <a:ext uri="{FF2B5EF4-FFF2-40B4-BE49-F238E27FC236}">
                <a16:creationId xmlns:a16="http://schemas.microsoft.com/office/drawing/2014/main" id="{30DBF261-8F7D-4BB8-A573-1E5ECE87A15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460" name="Rectangle 3">
            <a:extLst>
              <a:ext uri="{FF2B5EF4-FFF2-40B4-BE49-F238E27FC236}">
                <a16:creationId xmlns:a16="http://schemas.microsoft.com/office/drawing/2014/main" id="{AA09FAC2-025A-445B-AC84-D6535E9652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>
            <a:extLst>
              <a:ext uri="{FF2B5EF4-FFF2-40B4-BE49-F238E27FC236}">
                <a16:creationId xmlns:a16="http://schemas.microsoft.com/office/drawing/2014/main" id="{89B9EE4B-5F51-4828-9F26-A56A954362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B183944-DDD7-41EE-BBC1-6B550CB6FF25}" type="slidenum">
              <a:rPr lang="en-US" altLang="en-US" sz="1200"/>
              <a:pPr/>
              <a:t>53</a:t>
            </a:fld>
            <a:endParaRPr lang="en-US" altLang="en-US" sz="1200"/>
          </a:p>
        </p:txBody>
      </p:sp>
      <p:sp>
        <p:nvSpPr>
          <p:cNvPr id="148483" name="Rectangle 2">
            <a:extLst>
              <a:ext uri="{FF2B5EF4-FFF2-40B4-BE49-F238E27FC236}">
                <a16:creationId xmlns:a16="http://schemas.microsoft.com/office/drawing/2014/main" id="{D0A30032-BECF-4BB8-9C76-F15E2C28F2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>
            <a:extLst>
              <a:ext uri="{FF2B5EF4-FFF2-40B4-BE49-F238E27FC236}">
                <a16:creationId xmlns:a16="http://schemas.microsoft.com/office/drawing/2014/main" id="{78E2E9F1-6090-4AEE-9E35-D686B6BEFF4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>
            <a:extLst>
              <a:ext uri="{FF2B5EF4-FFF2-40B4-BE49-F238E27FC236}">
                <a16:creationId xmlns:a16="http://schemas.microsoft.com/office/drawing/2014/main" id="{429FD9C4-BD18-44B7-B662-E1B060E94F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5E06996-162A-47BC-AD72-2DC1773AD1D4}" type="slidenum">
              <a:rPr lang="en-US" altLang="en-US" sz="1200"/>
              <a:pPr/>
              <a:t>54</a:t>
            </a:fld>
            <a:endParaRPr lang="en-US" altLang="en-US" sz="1200"/>
          </a:p>
        </p:txBody>
      </p:sp>
      <p:sp>
        <p:nvSpPr>
          <p:cNvPr id="149507" name="Rectangle 2">
            <a:extLst>
              <a:ext uri="{FF2B5EF4-FFF2-40B4-BE49-F238E27FC236}">
                <a16:creationId xmlns:a16="http://schemas.microsoft.com/office/drawing/2014/main" id="{CA4D6F19-B688-436A-BF1E-2E5CEAC39F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9508" name="Rectangle 3">
            <a:extLst>
              <a:ext uri="{FF2B5EF4-FFF2-40B4-BE49-F238E27FC236}">
                <a16:creationId xmlns:a16="http://schemas.microsoft.com/office/drawing/2014/main" id="{AD86D0F1-97F4-4904-BC25-3989E57BF8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>
            <a:extLst>
              <a:ext uri="{FF2B5EF4-FFF2-40B4-BE49-F238E27FC236}">
                <a16:creationId xmlns:a16="http://schemas.microsoft.com/office/drawing/2014/main" id="{2A8F171B-F94F-47F9-A50A-4EBE348BA9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C37A3CA-5EB8-4070-A2C1-34A600C162D5}" type="slidenum">
              <a:rPr lang="en-US" altLang="en-US" sz="1200"/>
              <a:pPr/>
              <a:t>55</a:t>
            </a:fld>
            <a:endParaRPr lang="en-US" altLang="en-US" sz="1200"/>
          </a:p>
        </p:txBody>
      </p:sp>
      <p:sp>
        <p:nvSpPr>
          <p:cNvPr id="150531" name="Rectangle 2">
            <a:extLst>
              <a:ext uri="{FF2B5EF4-FFF2-40B4-BE49-F238E27FC236}">
                <a16:creationId xmlns:a16="http://schemas.microsoft.com/office/drawing/2014/main" id="{B60EA26D-34D4-4E44-A87C-BA59994BE5F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2" name="Rectangle 3">
            <a:extLst>
              <a:ext uri="{FF2B5EF4-FFF2-40B4-BE49-F238E27FC236}">
                <a16:creationId xmlns:a16="http://schemas.microsoft.com/office/drawing/2014/main" id="{70F801E2-568B-4F13-9BDD-83EE7F7E14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>
            <a:extLst>
              <a:ext uri="{FF2B5EF4-FFF2-40B4-BE49-F238E27FC236}">
                <a16:creationId xmlns:a16="http://schemas.microsoft.com/office/drawing/2014/main" id="{D6700A78-4908-4FA3-BD1F-5BDBA5BEC29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E217B8B-1742-4914-9BF7-5034BE0754DE}" type="slidenum">
              <a:rPr lang="en-US" altLang="en-US" sz="1200"/>
              <a:pPr/>
              <a:t>56</a:t>
            </a:fld>
            <a:endParaRPr lang="en-US" altLang="en-US" sz="1200"/>
          </a:p>
        </p:txBody>
      </p:sp>
      <p:sp>
        <p:nvSpPr>
          <p:cNvPr id="151555" name="Rectangle 2">
            <a:extLst>
              <a:ext uri="{FF2B5EF4-FFF2-40B4-BE49-F238E27FC236}">
                <a16:creationId xmlns:a16="http://schemas.microsoft.com/office/drawing/2014/main" id="{B289AE87-F896-4AAD-A50B-BAE82BA869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6" name="Rectangle 3">
            <a:extLst>
              <a:ext uri="{FF2B5EF4-FFF2-40B4-BE49-F238E27FC236}">
                <a16:creationId xmlns:a16="http://schemas.microsoft.com/office/drawing/2014/main" id="{BC6FC4CD-3A3F-4728-90AB-2CD2E2F6F4F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>
            <a:extLst>
              <a:ext uri="{FF2B5EF4-FFF2-40B4-BE49-F238E27FC236}">
                <a16:creationId xmlns:a16="http://schemas.microsoft.com/office/drawing/2014/main" id="{913101C9-93D1-4ED5-8742-1F49B55064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9B71D11-E9EA-4A8B-BE61-6F1ECF5D5C49}" type="slidenum">
              <a:rPr lang="en-US" altLang="en-US" sz="1200"/>
              <a:pPr/>
              <a:t>57</a:t>
            </a:fld>
            <a:endParaRPr lang="en-US" altLang="en-US" sz="1200"/>
          </a:p>
        </p:txBody>
      </p:sp>
      <p:sp>
        <p:nvSpPr>
          <p:cNvPr id="152579" name="Rectangle 2">
            <a:extLst>
              <a:ext uri="{FF2B5EF4-FFF2-40B4-BE49-F238E27FC236}">
                <a16:creationId xmlns:a16="http://schemas.microsoft.com/office/drawing/2014/main" id="{9F4B5476-D687-445B-8953-20885D0757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80" name="Rectangle 3">
            <a:extLst>
              <a:ext uri="{FF2B5EF4-FFF2-40B4-BE49-F238E27FC236}">
                <a16:creationId xmlns:a16="http://schemas.microsoft.com/office/drawing/2014/main" id="{8B2427F3-7731-4C04-8EAF-435CE9F44D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7">
            <a:extLst>
              <a:ext uri="{FF2B5EF4-FFF2-40B4-BE49-F238E27FC236}">
                <a16:creationId xmlns:a16="http://schemas.microsoft.com/office/drawing/2014/main" id="{A77A3064-48B4-49E3-98B9-3B708EB37D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377043-5451-4A29-BC09-FF6B46F8D8E7}" type="slidenum">
              <a:rPr lang="en-US" altLang="en-US" sz="1200"/>
              <a:pPr/>
              <a:t>58</a:t>
            </a:fld>
            <a:endParaRPr lang="en-US" altLang="en-US" sz="1200"/>
          </a:p>
        </p:txBody>
      </p:sp>
      <p:sp>
        <p:nvSpPr>
          <p:cNvPr id="153603" name="Rectangle 2">
            <a:extLst>
              <a:ext uri="{FF2B5EF4-FFF2-40B4-BE49-F238E27FC236}">
                <a16:creationId xmlns:a16="http://schemas.microsoft.com/office/drawing/2014/main" id="{F28D3456-5C1B-4378-9941-D0165CF5A4A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4" name="Rectangle 3">
            <a:extLst>
              <a:ext uri="{FF2B5EF4-FFF2-40B4-BE49-F238E27FC236}">
                <a16:creationId xmlns:a16="http://schemas.microsoft.com/office/drawing/2014/main" id="{6736F3E0-4BC2-4089-B8ED-DDA92F6358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7">
            <a:extLst>
              <a:ext uri="{FF2B5EF4-FFF2-40B4-BE49-F238E27FC236}">
                <a16:creationId xmlns:a16="http://schemas.microsoft.com/office/drawing/2014/main" id="{E23D0A58-335C-4F6D-B217-E370D883370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A8A5F23-4FF6-4635-A0E3-2BD5C167A733}" type="slidenum">
              <a:rPr lang="en-US" altLang="en-US" sz="1200"/>
              <a:pPr/>
              <a:t>59</a:t>
            </a:fld>
            <a:endParaRPr lang="en-US" altLang="en-US" sz="1200"/>
          </a:p>
        </p:txBody>
      </p:sp>
      <p:sp>
        <p:nvSpPr>
          <p:cNvPr id="154627" name="Rectangle 2">
            <a:extLst>
              <a:ext uri="{FF2B5EF4-FFF2-40B4-BE49-F238E27FC236}">
                <a16:creationId xmlns:a16="http://schemas.microsoft.com/office/drawing/2014/main" id="{D23141C3-762B-4677-BE9A-83780FE033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8" name="Rectangle 3">
            <a:extLst>
              <a:ext uri="{FF2B5EF4-FFF2-40B4-BE49-F238E27FC236}">
                <a16:creationId xmlns:a16="http://schemas.microsoft.com/office/drawing/2014/main" id="{8F0A50FD-C9E6-4875-AC32-B146B13047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B284D190-0A9C-41B0-AB7B-0002DFEA4B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E2E18F1-69E4-4C24-9637-F416541B2351}" type="slidenum">
              <a:rPr lang="en-US" altLang="en-US" sz="1200"/>
              <a:pPr/>
              <a:t>6</a:t>
            </a:fld>
            <a:endParaRPr lang="en-US" altLang="en-US" sz="1200"/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F59B8B3D-55BD-4A7A-BF5B-45E91A22BD1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19A2346C-B507-41DC-9ECC-CCD7837132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7">
            <a:extLst>
              <a:ext uri="{FF2B5EF4-FFF2-40B4-BE49-F238E27FC236}">
                <a16:creationId xmlns:a16="http://schemas.microsoft.com/office/drawing/2014/main" id="{67714296-2E8E-41E5-9CA2-A7A2C78EA8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1FF2E9D-AB0A-4620-8990-E5F7E14D4973}" type="slidenum">
              <a:rPr lang="en-US" altLang="en-US" sz="1200"/>
              <a:pPr/>
              <a:t>60</a:t>
            </a:fld>
            <a:endParaRPr lang="en-US" altLang="en-US" sz="1200"/>
          </a:p>
        </p:txBody>
      </p:sp>
      <p:sp>
        <p:nvSpPr>
          <p:cNvPr id="155651" name="Rectangle 2">
            <a:extLst>
              <a:ext uri="{FF2B5EF4-FFF2-40B4-BE49-F238E27FC236}">
                <a16:creationId xmlns:a16="http://schemas.microsoft.com/office/drawing/2014/main" id="{82B28AB6-43DB-41F4-AC02-F9AC155A51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5652" name="Rectangle 3">
            <a:extLst>
              <a:ext uri="{FF2B5EF4-FFF2-40B4-BE49-F238E27FC236}">
                <a16:creationId xmlns:a16="http://schemas.microsoft.com/office/drawing/2014/main" id="{D30CD458-A80E-4CAB-AD0D-67A225A968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>
            <a:extLst>
              <a:ext uri="{FF2B5EF4-FFF2-40B4-BE49-F238E27FC236}">
                <a16:creationId xmlns:a16="http://schemas.microsoft.com/office/drawing/2014/main" id="{D4759D01-5597-4957-8FF4-F03F612B47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80534E2-C3FD-4530-BDE6-A67AE03BE9D6}" type="slidenum">
              <a:rPr lang="en-US" altLang="en-US" sz="1200"/>
              <a:pPr/>
              <a:t>61</a:t>
            </a:fld>
            <a:endParaRPr lang="en-US" altLang="en-US" sz="1200"/>
          </a:p>
        </p:txBody>
      </p:sp>
      <p:sp>
        <p:nvSpPr>
          <p:cNvPr id="156675" name="Rectangle 2">
            <a:extLst>
              <a:ext uri="{FF2B5EF4-FFF2-40B4-BE49-F238E27FC236}">
                <a16:creationId xmlns:a16="http://schemas.microsoft.com/office/drawing/2014/main" id="{A9B07C9D-1668-40BB-BCB7-B4BADA8B69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6" name="Rectangle 3">
            <a:extLst>
              <a:ext uri="{FF2B5EF4-FFF2-40B4-BE49-F238E27FC236}">
                <a16:creationId xmlns:a16="http://schemas.microsoft.com/office/drawing/2014/main" id="{383BFFD9-9F3A-4460-A6F1-A4E471EF2D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>
            <a:extLst>
              <a:ext uri="{FF2B5EF4-FFF2-40B4-BE49-F238E27FC236}">
                <a16:creationId xmlns:a16="http://schemas.microsoft.com/office/drawing/2014/main" id="{2125DA3C-0953-4CDB-939D-C7327B5CB1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B58F971-0769-4BAB-8E97-09251D535751}" type="slidenum">
              <a:rPr lang="en-US" altLang="en-US" sz="1200"/>
              <a:pPr/>
              <a:t>62</a:t>
            </a:fld>
            <a:endParaRPr lang="en-US" altLang="en-US" sz="1200"/>
          </a:p>
        </p:txBody>
      </p:sp>
      <p:sp>
        <p:nvSpPr>
          <p:cNvPr id="157699" name="Rectangle 2">
            <a:extLst>
              <a:ext uri="{FF2B5EF4-FFF2-40B4-BE49-F238E27FC236}">
                <a16:creationId xmlns:a16="http://schemas.microsoft.com/office/drawing/2014/main" id="{FC86A966-969F-46F6-BBF3-0A6759C1E7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>
            <a:extLst>
              <a:ext uri="{FF2B5EF4-FFF2-40B4-BE49-F238E27FC236}">
                <a16:creationId xmlns:a16="http://schemas.microsoft.com/office/drawing/2014/main" id="{AB00E5DB-8EE9-4FD7-88DA-7A640AC427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7">
            <a:extLst>
              <a:ext uri="{FF2B5EF4-FFF2-40B4-BE49-F238E27FC236}">
                <a16:creationId xmlns:a16="http://schemas.microsoft.com/office/drawing/2014/main" id="{4C814566-5134-43C6-910D-815A004FA57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66D51C6-E6F9-47B2-B8FD-D8EFAF29CE86}" type="slidenum">
              <a:rPr lang="en-US" altLang="en-US" sz="1200"/>
              <a:pPr/>
              <a:t>63</a:t>
            </a:fld>
            <a:endParaRPr lang="en-US" altLang="en-US" sz="1200"/>
          </a:p>
        </p:txBody>
      </p:sp>
      <p:sp>
        <p:nvSpPr>
          <p:cNvPr id="158723" name="Rectangle 2">
            <a:extLst>
              <a:ext uri="{FF2B5EF4-FFF2-40B4-BE49-F238E27FC236}">
                <a16:creationId xmlns:a16="http://schemas.microsoft.com/office/drawing/2014/main" id="{9E42955E-096F-48CD-8969-DE60EE0589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4" name="Rectangle 3">
            <a:extLst>
              <a:ext uri="{FF2B5EF4-FFF2-40B4-BE49-F238E27FC236}">
                <a16:creationId xmlns:a16="http://schemas.microsoft.com/office/drawing/2014/main" id="{9E2C12B3-AA31-4F01-9B02-0E77168BF6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7">
            <a:extLst>
              <a:ext uri="{FF2B5EF4-FFF2-40B4-BE49-F238E27FC236}">
                <a16:creationId xmlns:a16="http://schemas.microsoft.com/office/drawing/2014/main" id="{F19F8748-ECA6-4FD8-B0C8-24648704BA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803927B-CFA0-4B5A-A4D0-7338731104AE}" type="slidenum">
              <a:rPr lang="en-US" altLang="en-US" sz="1200"/>
              <a:pPr/>
              <a:t>64</a:t>
            </a:fld>
            <a:endParaRPr lang="en-US" altLang="en-US" sz="1200"/>
          </a:p>
        </p:txBody>
      </p:sp>
      <p:sp>
        <p:nvSpPr>
          <p:cNvPr id="159747" name="Rectangle 2">
            <a:extLst>
              <a:ext uri="{FF2B5EF4-FFF2-40B4-BE49-F238E27FC236}">
                <a16:creationId xmlns:a16="http://schemas.microsoft.com/office/drawing/2014/main" id="{480AE85B-094D-4B4B-A230-66243390C4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748" name="Rectangle 3">
            <a:extLst>
              <a:ext uri="{FF2B5EF4-FFF2-40B4-BE49-F238E27FC236}">
                <a16:creationId xmlns:a16="http://schemas.microsoft.com/office/drawing/2014/main" id="{B39337E6-1D6F-462B-9450-AF0F08E81E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7">
            <a:extLst>
              <a:ext uri="{FF2B5EF4-FFF2-40B4-BE49-F238E27FC236}">
                <a16:creationId xmlns:a16="http://schemas.microsoft.com/office/drawing/2014/main" id="{1F3B033E-347E-45C0-8C80-DB499F0CFF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F3D2F53-50F8-4215-84A7-C6F8206D3305}" type="slidenum">
              <a:rPr lang="en-US" altLang="en-US" sz="1200"/>
              <a:pPr/>
              <a:t>65</a:t>
            </a:fld>
            <a:endParaRPr lang="en-US" altLang="en-US" sz="1200"/>
          </a:p>
        </p:txBody>
      </p:sp>
      <p:sp>
        <p:nvSpPr>
          <p:cNvPr id="160771" name="Rectangle 2">
            <a:extLst>
              <a:ext uri="{FF2B5EF4-FFF2-40B4-BE49-F238E27FC236}">
                <a16:creationId xmlns:a16="http://schemas.microsoft.com/office/drawing/2014/main" id="{7AF12455-7F25-430D-A415-6367ED3E736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2" name="Rectangle 3">
            <a:extLst>
              <a:ext uri="{FF2B5EF4-FFF2-40B4-BE49-F238E27FC236}">
                <a16:creationId xmlns:a16="http://schemas.microsoft.com/office/drawing/2014/main" id="{BF9E034C-2B85-4E89-9046-746AA34210B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7">
            <a:extLst>
              <a:ext uri="{FF2B5EF4-FFF2-40B4-BE49-F238E27FC236}">
                <a16:creationId xmlns:a16="http://schemas.microsoft.com/office/drawing/2014/main" id="{71E43BEE-BA53-4A6B-B008-CED41B1ED3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C643E5E-AF76-4A1F-A19A-6A2F702E6AD2}" type="slidenum">
              <a:rPr lang="en-US" altLang="en-US" sz="1200"/>
              <a:pPr/>
              <a:t>66</a:t>
            </a:fld>
            <a:endParaRPr lang="en-US" altLang="en-US" sz="1200"/>
          </a:p>
        </p:txBody>
      </p:sp>
      <p:sp>
        <p:nvSpPr>
          <p:cNvPr id="161795" name="Rectangle 2">
            <a:extLst>
              <a:ext uri="{FF2B5EF4-FFF2-40B4-BE49-F238E27FC236}">
                <a16:creationId xmlns:a16="http://schemas.microsoft.com/office/drawing/2014/main" id="{A1D87E94-136F-4AE6-B3B4-D28D7A8335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796" name="Rectangle 3">
            <a:extLst>
              <a:ext uri="{FF2B5EF4-FFF2-40B4-BE49-F238E27FC236}">
                <a16:creationId xmlns:a16="http://schemas.microsoft.com/office/drawing/2014/main" id="{E7095019-5782-4131-BDC1-B544FAA24D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7">
            <a:extLst>
              <a:ext uri="{FF2B5EF4-FFF2-40B4-BE49-F238E27FC236}">
                <a16:creationId xmlns:a16="http://schemas.microsoft.com/office/drawing/2014/main" id="{7A3E54E2-3FE4-4A06-AB1D-4EC42B08CD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8707221-73AE-4E2A-8372-14C84DE62B90}" type="slidenum">
              <a:rPr lang="en-US" altLang="en-US" sz="1200"/>
              <a:pPr/>
              <a:t>67</a:t>
            </a:fld>
            <a:endParaRPr lang="en-US" altLang="en-US" sz="1200"/>
          </a:p>
        </p:txBody>
      </p:sp>
      <p:sp>
        <p:nvSpPr>
          <p:cNvPr id="162819" name="Rectangle 2">
            <a:extLst>
              <a:ext uri="{FF2B5EF4-FFF2-40B4-BE49-F238E27FC236}">
                <a16:creationId xmlns:a16="http://schemas.microsoft.com/office/drawing/2014/main" id="{A5378767-054F-4D15-8141-7FDB26C70B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20" name="Rectangle 3">
            <a:extLst>
              <a:ext uri="{FF2B5EF4-FFF2-40B4-BE49-F238E27FC236}">
                <a16:creationId xmlns:a16="http://schemas.microsoft.com/office/drawing/2014/main" id="{E024F5E9-FD02-4724-A072-31A2BA7B5A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7">
            <a:extLst>
              <a:ext uri="{FF2B5EF4-FFF2-40B4-BE49-F238E27FC236}">
                <a16:creationId xmlns:a16="http://schemas.microsoft.com/office/drawing/2014/main" id="{49AD1B4C-C821-419A-ACF4-6AD952769D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6B9517D-B610-41A5-98C9-533C3C60F04F}" type="slidenum">
              <a:rPr lang="en-US" altLang="en-US" sz="1200"/>
              <a:pPr/>
              <a:t>68</a:t>
            </a:fld>
            <a:endParaRPr lang="en-US" altLang="en-US" sz="1200"/>
          </a:p>
        </p:txBody>
      </p:sp>
      <p:sp>
        <p:nvSpPr>
          <p:cNvPr id="163843" name="Rectangle 2">
            <a:extLst>
              <a:ext uri="{FF2B5EF4-FFF2-40B4-BE49-F238E27FC236}">
                <a16:creationId xmlns:a16="http://schemas.microsoft.com/office/drawing/2014/main" id="{E6B28B06-B632-49E2-BA47-E3693D93B9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4" name="Rectangle 3">
            <a:extLst>
              <a:ext uri="{FF2B5EF4-FFF2-40B4-BE49-F238E27FC236}">
                <a16:creationId xmlns:a16="http://schemas.microsoft.com/office/drawing/2014/main" id="{40409D91-F462-40BD-BEA6-CD4A5B91D3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7">
            <a:extLst>
              <a:ext uri="{FF2B5EF4-FFF2-40B4-BE49-F238E27FC236}">
                <a16:creationId xmlns:a16="http://schemas.microsoft.com/office/drawing/2014/main" id="{7CDBB0CE-8187-4698-B2D4-26FDB0638F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D3B508E-0EF6-426A-BDA2-D08B5CF1150D}" type="slidenum">
              <a:rPr lang="en-US" altLang="en-US" sz="1200"/>
              <a:pPr/>
              <a:t>69</a:t>
            </a:fld>
            <a:endParaRPr lang="en-US" altLang="en-US" sz="1200"/>
          </a:p>
        </p:txBody>
      </p:sp>
      <p:sp>
        <p:nvSpPr>
          <p:cNvPr id="164867" name="Rectangle 2">
            <a:extLst>
              <a:ext uri="{FF2B5EF4-FFF2-40B4-BE49-F238E27FC236}">
                <a16:creationId xmlns:a16="http://schemas.microsoft.com/office/drawing/2014/main" id="{4F32E551-504D-4E0C-93C2-5DADE41AA6A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8" name="Rectangle 3">
            <a:extLst>
              <a:ext uri="{FF2B5EF4-FFF2-40B4-BE49-F238E27FC236}">
                <a16:creationId xmlns:a16="http://schemas.microsoft.com/office/drawing/2014/main" id="{9F5EF2ED-8357-4A3E-835C-212549F5737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>
            <a:extLst>
              <a:ext uri="{FF2B5EF4-FFF2-40B4-BE49-F238E27FC236}">
                <a16:creationId xmlns:a16="http://schemas.microsoft.com/office/drawing/2014/main" id="{2EC983C9-9615-4A9E-AF86-82C947E34CE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AD88C6E-D757-4FBE-B9A4-9D180B6A5069}" type="slidenum">
              <a:rPr lang="en-US" altLang="en-US" sz="1200"/>
              <a:pPr/>
              <a:t>7</a:t>
            </a:fld>
            <a:endParaRPr lang="en-US" altLang="en-US" sz="1200"/>
          </a:p>
        </p:txBody>
      </p:sp>
      <p:sp>
        <p:nvSpPr>
          <p:cNvPr id="101379" name="Rectangle 2">
            <a:extLst>
              <a:ext uri="{FF2B5EF4-FFF2-40B4-BE49-F238E27FC236}">
                <a16:creationId xmlns:a16="http://schemas.microsoft.com/office/drawing/2014/main" id="{CA1800B4-5317-4E7F-8560-B4456F2775E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>
            <a:extLst>
              <a:ext uri="{FF2B5EF4-FFF2-40B4-BE49-F238E27FC236}">
                <a16:creationId xmlns:a16="http://schemas.microsoft.com/office/drawing/2014/main" id="{18B430F5-75D7-4D3C-AFC7-6A876EF6DF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7">
            <a:extLst>
              <a:ext uri="{FF2B5EF4-FFF2-40B4-BE49-F238E27FC236}">
                <a16:creationId xmlns:a16="http://schemas.microsoft.com/office/drawing/2014/main" id="{3875C3F4-5E98-401D-8F27-FD8DD17297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EEEB77A-C56D-478C-ACCD-275AAD19E678}" type="slidenum">
              <a:rPr lang="en-US" altLang="en-US" sz="1200"/>
              <a:pPr/>
              <a:t>70</a:t>
            </a:fld>
            <a:endParaRPr lang="en-US" altLang="en-US" sz="1200"/>
          </a:p>
        </p:txBody>
      </p:sp>
      <p:sp>
        <p:nvSpPr>
          <p:cNvPr id="165891" name="Rectangle 2">
            <a:extLst>
              <a:ext uri="{FF2B5EF4-FFF2-40B4-BE49-F238E27FC236}">
                <a16:creationId xmlns:a16="http://schemas.microsoft.com/office/drawing/2014/main" id="{25B80FAC-EA1B-41FF-A2B2-4229C2F98B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892" name="Rectangle 3">
            <a:extLst>
              <a:ext uri="{FF2B5EF4-FFF2-40B4-BE49-F238E27FC236}">
                <a16:creationId xmlns:a16="http://schemas.microsoft.com/office/drawing/2014/main" id="{64A0B7DC-181C-4326-9EAD-47B77DEAB4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7">
            <a:extLst>
              <a:ext uri="{FF2B5EF4-FFF2-40B4-BE49-F238E27FC236}">
                <a16:creationId xmlns:a16="http://schemas.microsoft.com/office/drawing/2014/main" id="{3D014A5F-F679-4524-B22E-8B554B08E19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8EEB20E-A8B6-4CFE-A0D0-122C44D9372C}" type="slidenum">
              <a:rPr lang="en-US" altLang="en-US" sz="1200"/>
              <a:pPr/>
              <a:t>71</a:t>
            </a:fld>
            <a:endParaRPr lang="en-US" altLang="en-US" sz="1200"/>
          </a:p>
        </p:txBody>
      </p:sp>
      <p:sp>
        <p:nvSpPr>
          <p:cNvPr id="166915" name="Rectangle 2">
            <a:extLst>
              <a:ext uri="{FF2B5EF4-FFF2-40B4-BE49-F238E27FC236}">
                <a16:creationId xmlns:a16="http://schemas.microsoft.com/office/drawing/2014/main" id="{F2AE0832-B11D-4FA9-9B5D-C4748A49CD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6" name="Rectangle 3">
            <a:extLst>
              <a:ext uri="{FF2B5EF4-FFF2-40B4-BE49-F238E27FC236}">
                <a16:creationId xmlns:a16="http://schemas.microsoft.com/office/drawing/2014/main" id="{711C49CD-3F08-4923-B3C2-BC9DFE1018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7">
            <a:extLst>
              <a:ext uri="{FF2B5EF4-FFF2-40B4-BE49-F238E27FC236}">
                <a16:creationId xmlns:a16="http://schemas.microsoft.com/office/drawing/2014/main" id="{1887BC48-77E2-4D17-A237-79D2B65441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185242FC-CC59-4C10-A1F4-B66076486B09}" type="slidenum">
              <a:rPr lang="en-US" altLang="en-US" sz="1200"/>
              <a:pPr/>
              <a:t>72</a:t>
            </a:fld>
            <a:endParaRPr lang="en-US" altLang="en-US" sz="1200"/>
          </a:p>
        </p:txBody>
      </p:sp>
      <p:sp>
        <p:nvSpPr>
          <p:cNvPr id="167939" name="Rectangle 2">
            <a:extLst>
              <a:ext uri="{FF2B5EF4-FFF2-40B4-BE49-F238E27FC236}">
                <a16:creationId xmlns:a16="http://schemas.microsoft.com/office/drawing/2014/main" id="{3EC726FE-26E2-4B86-B146-0F3DFD0D2D2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40" name="Rectangle 3">
            <a:extLst>
              <a:ext uri="{FF2B5EF4-FFF2-40B4-BE49-F238E27FC236}">
                <a16:creationId xmlns:a16="http://schemas.microsoft.com/office/drawing/2014/main" id="{5B234B51-F933-4AA2-A363-851B577FC4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>
            <a:extLst>
              <a:ext uri="{FF2B5EF4-FFF2-40B4-BE49-F238E27FC236}">
                <a16:creationId xmlns:a16="http://schemas.microsoft.com/office/drawing/2014/main" id="{0EE69EE1-1668-42D0-A85A-3C5496CA876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357F9C17-4561-4DB7-909F-FBD58CAAFE82}" type="slidenum">
              <a:rPr lang="en-US" altLang="en-US" sz="1200"/>
              <a:pPr/>
              <a:t>73</a:t>
            </a:fld>
            <a:endParaRPr lang="en-US" altLang="en-US" sz="1200"/>
          </a:p>
        </p:txBody>
      </p:sp>
      <p:sp>
        <p:nvSpPr>
          <p:cNvPr id="168963" name="Rectangle 2">
            <a:extLst>
              <a:ext uri="{FF2B5EF4-FFF2-40B4-BE49-F238E27FC236}">
                <a16:creationId xmlns:a16="http://schemas.microsoft.com/office/drawing/2014/main" id="{676BA9FB-4960-4F93-90CB-5CB0838C76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>
            <a:extLst>
              <a:ext uri="{FF2B5EF4-FFF2-40B4-BE49-F238E27FC236}">
                <a16:creationId xmlns:a16="http://schemas.microsoft.com/office/drawing/2014/main" id="{43F210C4-ACA9-432C-A26C-56C132D934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7">
            <a:extLst>
              <a:ext uri="{FF2B5EF4-FFF2-40B4-BE49-F238E27FC236}">
                <a16:creationId xmlns:a16="http://schemas.microsoft.com/office/drawing/2014/main" id="{9AE9639F-FEF9-4135-A8F2-0C68402229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C4F8CBA-D32D-4F5E-BBBB-9697098326EA}" type="slidenum">
              <a:rPr lang="en-US" altLang="en-US" sz="1200"/>
              <a:pPr/>
              <a:t>74</a:t>
            </a:fld>
            <a:endParaRPr lang="en-US" altLang="en-US" sz="1200"/>
          </a:p>
        </p:txBody>
      </p:sp>
      <p:sp>
        <p:nvSpPr>
          <p:cNvPr id="169987" name="Rectangle 2">
            <a:extLst>
              <a:ext uri="{FF2B5EF4-FFF2-40B4-BE49-F238E27FC236}">
                <a16:creationId xmlns:a16="http://schemas.microsoft.com/office/drawing/2014/main" id="{53CA74A4-EB96-4887-BF3F-6BBC57BF05C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8" name="Rectangle 3">
            <a:extLst>
              <a:ext uri="{FF2B5EF4-FFF2-40B4-BE49-F238E27FC236}">
                <a16:creationId xmlns:a16="http://schemas.microsoft.com/office/drawing/2014/main" id="{84EE2FAC-42AF-4B8D-9E1A-1B325BD7AD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>
            <a:extLst>
              <a:ext uri="{FF2B5EF4-FFF2-40B4-BE49-F238E27FC236}">
                <a16:creationId xmlns:a16="http://schemas.microsoft.com/office/drawing/2014/main" id="{58618393-0045-45D0-9DCC-D28C0C874B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3F32DB-034E-4048-A2E9-FB28BE687FD7}" type="slidenum">
              <a:rPr lang="en-US" altLang="en-US" sz="1200"/>
              <a:pPr/>
              <a:t>75</a:t>
            </a:fld>
            <a:endParaRPr lang="en-US" altLang="en-US" sz="1200"/>
          </a:p>
        </p:txBody>
      </p:sp>
      <p:sp>
        <p:nvSpPr>
          <p:cNvPr id="171011" name="Rectangle 2">
            <a:extLst>
              <a:ext uri="{FF2B5EF4-FFF2-40B4-BE49-F238E27FC236}">
                <a16:creationId xmlns:a16="http://schemas.microsoft.com/office/drawing/2014/main" id="{9773884D-F31E-40E1-9407-44B0A57903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>
            <a:extLst>
              <a:ext uri="{FF2B5EF4-FFF2-40B4-BE49-F238E27FC236}">
                <a16:creationId xmlns:a16="http://schemas.microsoft.com/office/drawing/2014/main" id="{55A55F07-FF0F-4E9E-83F8-9302AD181D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>
            <a:extLst>
              <a:ext uri="{FF2B5EF4-FFF2-40B4-BE49-F238E27FC236}">
                <a16:creationId xmlns:a16="http://schemas.microsoft.com/office/drawing/2014/main" id="{11FA247A-9FD4-477A-9517-4B0EA85B09B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E674F30-EEF2-4B3A-B929-18EDFA5408D8}" type="slidenum">
              <a:rPr lang="en-US" altLang="en-US" sz="1200"/>
              <a:pPr/>
              <a:t>76</a:t>
            </a:fld>
            <a:endParaRPr lang="en-US" altLang="en-US" sz="1200"/>
          </a:p>
        </p:txBody>
      </p:sp>
      <p:sp>
        <p:nvSpPr>
          <p:cNvPr id="172035" name="Rectangle 2">
            <a:extLst>
              <a:ext uri="{FF2B5EF4-FFF2-40B4-BE49-F238E27FC236}">
                <a16:creationId xmlns:a16="http://schemas.microsoft.com/office/drawing/2014/main" id="{43D85441-84B2-4598-93A5-CF85A2966A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6" name="Rectangle 3">
            <a:extLst>
              <a:ext uri="{FF2B5EF4-FFF2-40B4-BE49-F238E27FC236}">
                <a16:creationId xmlns:a16="http://schemas.microsoft.com/office/drawing/2014/main" id="{6C604EBD-7E12-4535-A3CA-492835E82F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>
            <a:extLst>
              <a:ext uri="{FF2B5EF4-FFF2-40B4-BE49-F238E27FC236}">
                <a16:creationId xmlns:a16="http://schemas.microsoft.com/office/drawing/2014/main" id="{33452138-7C5A-4E6F-A55A-31BF68EA4C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61379F99-2CC4-4B8C-8BD2-F8F56769AD75}" type="slidenum">
              <a:rPr lang="en-US" altLang="en-US" sz="1200"/>
              <a:pPr/>
              <a:t>77</a:t>
            </a:fld>
            <a:endParaRPr lang="en-US" altLang="en-US" sz="1200"/>
          </a:p>
        </p:txBody>
      </p:sp>
      <p:sp>
        <p:nvSpPr>
          <p:cNvPr id="173059" name="Rectangle 2">
            <a:extLst>
              <a:ext uri="{FF2B5EF4-FFF2-40B4-BE49-F238E27FC236}">
                <a16:creationId xmlns:a16="http://schemas.microsoft.com/office/drawing/2014/main" id="{2668D4E6-DC48-41CD-97F1-C3DC2F806E9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>
            <a:extLst>
              <a:ext uri="{FF2B5EF4-FFF2-40B4-BE49-F238E27FC236}">
                <a16:creationId xmlns:a16="http://schemas.microsoft.com/office/drawing/2014/main" id="{BF29FACD-1629-4C60-B6D7-505DD4122C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>
            <a:extLst>
              <a:ext uri="{FF2B5EF4-FFF2-40B4-BE49-F238E27FC236}">
                <a16:creationId xmlns:a16="http://schemas.microsoft.com/office/drawing/2014/main" id="{C45B68F0-32B0-44C0-A03E-2DBB2E87FB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5FD0F8C-D8B3-4FF7-8E98-79EE8F4CE02F}" type="slidenum">
              <a:rPr lang="en-US" altLang="en-US" sz="1200"/>
              <a:pPr/>
              <a:t>78</a:t>
            </a:fld>
            <a:endParaRPr lang="en-US" altLang="en-US" sz="1200"/>
          </a:p>
        </p:txBody>
      </p:sp>
      <p:sp>
        <p:nvSpPr>
          <p:cNvPr id="174083" name="Rectangle 2">
            <a:extLst>
              <a:ext uri="{FF2B5EF4-FFF2-40B4-BE49-F238E27FC236}">
                <a16:creationId xmlns:a16="http://schemas.microsoft.com/office/drawing/2014/main" id="{C8E72F99-0AC4-4BB0-8925-5065558BCE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4" name="Rectangle 3">
            <a:extLst>
              <a:ext uri="{FF2B5EF4-FFF2-40B4-BE49-F238E27FC236}">
                <a16:creationId xmlns:a16="http://schemas.microsoft.com/office/drawing/2014/main" id="{E0809AEB-1DDE-4A6B-9518-0962E7AF86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>
            <a:extLst>
              <a:ext uri="{FF2B5EF4-FFF2-40B4-BE49-F238E27FC236}">
                <a16:creationId xmlns:a16="http://schemas.microsoft.com/office/drawing/2014/main" id="{65F4AC01-BD00-47AF-9F32-432FA0CAB6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96821428-D299-41F0-BBA4-980B3FFBFCC0}" type="slidenum">
              <a:rPr lang="en-US" altLang="en-US" sz="1200"/>
              <a:pPr/>
              <a:t>79</a:t>
            </a:fld>
            <a:endParaRPr lang="en-US" altLang="en-US" sz="1200"/>
          </a:p>
        </p:txBody>
      </p:sp>
      <p:sp>
        <p:nvSpPr>
          <p:cNvPr id="175107" name="Rectangle 2">
            <a:extLst>
              <a:ext uri="{FF2B5EF4-FFF2-40B4-BE49-F238E27FC236}">
                <a16:creationId xmlns:a16="http://schemas.microsoft.com/office/drawing/2014/main" id="{F0F10D8C-5F76-4349-BDA3-B1139BA768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8" name="Rectangle 3">
            <a:extLst>
              <a:ext uri="{FF2B5EF4-FFF2-40B4-BE49-F238E27FC236}">
                <a16:creationId xmlns:a16="http://schemas.microsoft.com/office/drawing/2014/main" id="{310AD13B-1C38-4B31-A995-E001FBAEA0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>
            <a:extLst>
              <a:ext uri="{FF2B5EF4-FFF2-40B4-BE49-F238E27FC236}">
                <a16:creationId xmlns:a16="http://schemas.microsoft.com/office/drawing/2014/main" id="{C4D90AF5-BC01-42A9-AB07-F49EF7A119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59CBE883-8940-4997-9523-912C1B9342C6}" type="slidenum">
              <a:rPr lang="en-US" altLang="en-US" sz="1200"/>
              <a:pPr/>
              <a:t>8</a:t>
            </a:fld>
            <a:endParaRPr lang="en-US" altLang="en-US" sz="1200"/>
          </a:p>
        </p:txBody>
      </p:sp>
      <p:sp>
        <p:nvSpPr>
          <p:cNvPr id="102403" name="Rectangle 2">
            <a:extLst>
              <a:ext uri="{FF2B5EF4-FFF2-40B4-BE49-F238E27FC236}">
                <a16:creationId xmlns:a16="http://schemas.microsoft.com/office/drawing/2014/main" id="{1DB7C1B4-80EE-4164-8697-8573DF17BE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>
            <a:extLst>
              <a:ext uri="{FF2B5EF4-FFF2-40B4-BE49-F238E27FC236}">
                <a16:creationId xmlns:a16="http://schemas.microsoft.com/office/drawing/2014/main" id="{18D0887D-A6C9-4DF1-B22E-BC4E1503B4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>
            <a:extLst>
              <a:ext uri="{FF2B5EF4-FFF2-40B4-BE49-F238E27FC236}">
                <a16:creationId xmlns:a16="http://schemas.microsoft.com/office/drawing/2014/main" id="{71125BE0-B873-4954-BB52-FBF7A316CA3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D0C82D49-978A-4AFB-BFAE-76959ADF19D2}" type="slidenum">
              <a:rPr lang="en-US" altLang="en-US" sz="1200"/>
              <a:pPr/>
              <a:t>80</a:t>
            </a:fld>
            <a:endParaRPr lang="en-US" altLang="en-US" sz="1200"/>
          </a:p>
        </p:txBody>
      </p:sp>
      <p:sp>
        <p:nvSpPr>
          <p:cNvPr id="176131" name="Rectangle 2">
            <a:extLst>
              <a:ext uri="{FF2B5EF4-FFF2-40B4-BE49-F238E27FC236}">
                <a16:creationId xmlns:a16="http://schemas.microsoft.com/office/drawing/2014/main" id="{DB984CC7-B7CD-4114-B1C5-4716627BB7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2" name="Rectangle 3">
            <a:extLst>
              <a:ext uri="{FF2B5EF4-FFF2-40B4-BE49-F238E27FC236}">
                <a16:creationId xmlns:a16="http://schemas.microsoft.com/office/drawing/2014/main" id="{97941BD7-A059-41BA-BF1B-EB68771263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>
            <a:extLst>
              <a:ext uri="{FF2B5EF4-FFF2-40B4-BE49-F238E27FC236}">
                <a16:creationId xmlns:a16="http://schemas.microsoft.com/office/drawing/2014/main" id="{A16A6317-8529-47C1-918F-C0858C3E25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BFA3C5A-B551-408B-A734-049548648BF1}" type="slidenum">
              <a:rPr lang="en-US" altLang="en-US" sz="1200"/>
              <a:pPr/>
              <a:t>81</a:t>
            </a:fld>
            <a:endParaRPr lang="en-US" altLang="en-US" sz="1200"/>
          </a:p>
        </p:txBody>
      </p:sp>
      <p:sp>
        <p:nvSpPr>
          <p:cNvPr id="177155" name="Rectangle 2">
            <a:extLst>
              <a:ext uri="{FF2B5EF4-FFF2-40B4-BE49-F238E27FC236}">
                <a16:creationId xmlns:a16="http://schemas.microsoft.com/office/drawing/2014/main" id="{20728E97-2849-40EA-8C51-9DDFFEEA02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6" name="Rectangle 3">
            <a:extLst>
              <a:ext uri="{FF2B5EF4-FFF2-40B4-BE49-F238E27FC236}">
                <a16:creationId xmlns:a16="http://schemas.microsoft.com/office/drawing/2014/main" id="{19ADAE38-F5B0-438A-A10B-6F0FF0059D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7">
            <a:extLst>
              <a:ext uri="{FF2B5EF4-FFF2-40B4-BE49-F238E27FC236}">
                <a16:creationId xmlns:a16="http://schemas.microsoft.com/office/drawing/2014/main" id="{AA4F5C14-9952-48F5-9528-A01192D6F5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A692CFA-B97A-4565-838B-194680BC2232}" type="slidenum">
              <a:rPr lang="en-US" altLang="en-US" sz="1200"/>
              <a:pPr/>
              <a:t>82</a:t>
            </a:fld>
            <a:endParaRPr lang="en-US" altLang="en-US" sz="1200"/>
          </a:p>
        </p:txBody>
      </p:sp>
      <p:sp>
        <p:nvSpPr>
          <p:cNvPr id="178179" name="Rectangle 2">
            <a:extLst>
              <a:ext uri="{FF2B5EF4-FFF2-40B4-BE49-F238E27FC236}">
                <a16:creationId xmlns:a16="http://schemas.microsoft.com/office/drawing/2014/main" id="{FDFE7902-8B5E-447D-9A63-46CB76EE07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80" name="Rectangle 3">
            <a:extLst>
              <a:ext uri="{FF2B5EF4-FFF2-40B4-BE49-F238E27FC236}">
                <a16:creationId xmlns:a16="http://schemas.microsoft.com/office/drawing/2014/main" id="{8B1F2176-7280-4102-B3B6-4086A7CF88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7">
            <a:extLst>
              <a:ext uri="{FF2B5EF4-FFF2-40B4-BE49-F238E27FC236}">
                <a16:creationId xmlns:a16="http://schemas.microsoft.com/office/drawing/2014/main" id="{F7DAB85C-056E-47CE-B736-DC67B98036F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B73A36C2-6062-48F6-ACC2-3D09B621E946}" type="slidenum">
              <a:rPr lang="en-US" altLang="en-US" sz="1200"/>
              <a:pPr/>
              <a:t>83</a:t>
            </a:fld>
            <a:endParaRPr lang="en-US" altLang="en-US" sz="1200"/>
          </a:p>
        </p:txBody>
      </p:sp>
      <p:sp>
        <p:nvSpPr>
          <p:cNvPr id="179203" name="Rectangle 2">
            <a:extLst>
              <a:ext uri="{FF2B5EF4-FFF2-40B4-BE49-F238E27FC236}">
                <a16:creationId xmlns:a16="http://schemas.microsoft.com/office/drawing/2014/main" id="{21BB2E1E-2297-405D-9586-40AF6D26EB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4" name="Rectangle 3">
            <a:extLst>
              <a:ext uri="{FF2B5EF4-FFF2-40B4-BE49-F238E27FC236}">
                <a16:creationId xmlns:a16="http://schemas.microsoft.com/office/drawing/2014/main" id="{2FD51A2D-24DD-4F12-9696-34DD6EA129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>
            <a:extLst>
              <a:ext uri="{FF2B5EF4-FFF2-40B4-BE49-F238E27FC236}">
                <a16:creationId xmlns:a16="http://schemas.microsoft.com/office/drawing/2014/main" id="{8D18CC83-6F21-4D74-8FCF-482B3B6DCE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743CC20F-2386-4F19-8281-CECC1F47B844}" type="slidenum">
              <a:rPr lang="en-US" altLang="en-US" sz="1200"/>
              <a:pPr/>
              <a:t>84</a:t>
            </a:fld>
            <a:endParaRPr lang="en-US" altLang="en-US" sz="1200"/>
          </a:p>
        </p:txBody>
      </p:sp>
      <p:sp>
        <p:nvSpPr>
          <p:cNvPr id="180227" name="Rectangle 2">
            <a:extLst>
              <a:ext uri="{FF2B5EF4-FFF2-40B4-BE49-F238E27FC236}">
                <a16:creationId xmlns:a16="http://schemas.microsoft.com/office/drawing/2014/main" id="{EA028628-C084-4838-A93A-F45BDF7DAD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8" name="Rectangle 3">
            <a:extLst>
              <a:ext uri="{FF2B5EF4-FFF2-40B4-BE49-F238E27FC236}">
                <a16:creationId xmlns:a16="http://schemas.microsoft.com/office/drawing/2014/main" id="{64BF028F-7946-4EF2-B456-0B9A4CBAAC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7">
            <a:extLst>
              <a:ext uri="{FF2B5EF4-FFF2-40B4-BE49-F238E27FC236}">
                <a16:creationId xmlns:a16="http://schemas.microsoft.com/office/drawing/2014/main" id="{A74BCB75-DAA8-4369-8A2F-5B5606A10A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29A24FA5-77FA-49FF-897C-73E7A4ED462B}" type="slidenum">
              <a:rPr lang="en-US" altLang="en-US" sz="1200"/>
              <a:pPr/>
              <a:t>85</a:t>
            </a:fld>
            <a:endParaRPr lang="en-US" altLang="en-US" sz="1200"/>
          </a:p>
        </p:txBody>
      </p:sp>
      <p:sp>
        <p:nvSpPr>
          <p:cNvPr id="181251" name="Rectangle 2">
            <a:extLst>
              <a:ext uri="{FF2B5EF4-FFF2-40B4-BE49-F238E27FC236}">
                <a16:creationId xmlns:a16="http://schemas.microsoft.com/office/drawing/2014/main" id="{561E73AD-5D00-40B3-BE21-51A93EE46D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2" name="Rectangle 3">
            <a:extLst>
              <a:ext uri="{FF2B5EF4-FFF2-40B4-BE49-F238E27FC236}">
                <a16:creationId xmlns:a16="http://schemas.microsoft.com/office/drawing/2014/main" id="{F8E1896F-79D9-46E1-B6AD-1F8773401B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7">
            <a:extLst>
              <a:ext uri="{FF2B5EF4-FFF2-40B4-BE49-F238E27FC236}">
                <a16:creationId xmlns:a16="http://schemas.microsoft.com/office/drawing/2014/main" id="{056DE46B-A894-4C88-ABB5-AC99FB8E08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CFE9D32A-C786-45D6-B937-A571555C7828}" type="slidenum">
              <a:rPr lang="en-US" altLang="en-US" sz="1200"/>
              <a:pPr/>
              <a:t>86</a:t>
            </a:fld>
            <a:endParaRPr lang="en-US" altLang="en-US" sz="1200"/>
          </a:p>
        </p:txBody>
      </p:sp>
      <p:sp>
        <p:nvSpPr>
          <p:cNvPr id="182275" name="Rectangle 2">
            <a:extLst>
              <a:ext uri="{FF2B5EF4-FFF2-40B4-BE49-F238E27FC236}">
                <a16:creationId xmlns:a16="http://schemas.microsoft.com/office/drawing/2014/main" id="{9E4D8311-6D70-49DC-BA79-3A5C4335847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2276" name="Rectangle 3">
            <a:extLst>
              <a:ext uri="{FF2B5EF4-FFF2-40B4-BE49-F238E27FC236}">
                <a16:creationId xmlns:a16="http://schemas.microsoft.com/office/drawing/2014/main" id="{1A557F3F-FBBF-40F5-BB44-92045A26BA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7">
            <a:extLst>
              <a:ext uri="{FF2B5EF4-FFF2-40B4-BE49-F238E27FC236}">
                <a16:creationId xmlns:a16="http://schemas.microsoft.com/office/drawing/2014/main" id="{35D3062E-01A6-487F-B93E-503739F742C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0DF2B837-4C85-44F2-BB2E-0EBBBC160A13}" type="slidenum">
              <a:rPr lang="en-US" altLang="en-US" sz="1200"/>
              <a:pPr/>
              <a:t>87</a:t>
            </a:fld>
            <a:endParaRPr lang="en-US" altLang="en-US" sz="1200"/>
          </a:p>
        </p:txBody>
      </p:sp>
      <p:sp>
        <p:nvSpPr>
          <p:cNvPr id="183299" name="Rectangle 2">
            <a:extLst>
              <a:ext uri="{FF2B5EF4-FFF2-40B4-BE49-F238E27FC236}">
                <a16:creationId xmlns:a16="http://schemas.microsoft.com/office/drawing/2014/main" id="{AF094358-A3E8-4F9B-A518-9CA77D19FA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300" name="Rectangle 3">
            <a:extLst>
              <a:ext uri="{FF2B5EF4-FFF2-40B4-BE49-F238E27FC236}">
                <a16:creationId xmlns:a16="http://schemas.microsoft.com/office/drawing/2014/main" id="{E922CED8-2309-4FFF-B12D-FD924DDE7B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7">
            <a:extLst>
              <a:ext uri="{FF2B5EF4-FFF2-40B4-BE49-F238E27FC236}">
                <a16:creationId xmlns:a16="http://schemas.microsoft.com/office/drawing/2014/main" id="{007E9121-0A2F-4E85-A863-2C9F82AD63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481BF48F-0A6C-43D4-84A8-7163121BF404}" type="slidenum">
              <a:rPr lang="en-US" altLang="en-US" sz="1200"/>
              <a:pPr/>
              <a:t>88</a:t>
            </a:fld>
            <a:endParaRPr lang="en-US" altLang="en-US" sz="1200"/>
          </a:p>
        </p:txBody>
      </p:sp>
      <p:sp>
        <p:nvSpPr>
          <p:cNvPr id="184323" name="Rectangle 2">
            <a:extLst>
              <a:ext uri="{FF2B5EF4-FFF2-40B4-BE49-F238E27FC236}">
                <a16:creationId xmlns:a16="http://schemas.microsoft.com/office/drawing/2014/main" id="{7A6C5EB3-6018-48D2-850C-0F05E19E780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24" name="Rectangle 3">
            <a:extLst>
              <a:ext uri="{FF2B5EF4-FFF2-40B4-BE49-F238E27FC236}">
                <a16:creationId xmlns:a16="http://schemas.microsoft.com/office/drawing/2014/main" id="{19098497-528F-4905-8954-C0DC43BC35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7">
            <a:extLst>
              <a:ext uri="{FF2B5EF4-FFF2-40B4-BE49-F238E27FC236}">
                <a16:creationId xmlns:a16="http://schemas.microsoft.com/office/drawing/2014/main" id="{E3B21ABD-B9E5-490D-AE6E-C22B6B76294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D216D3E-8C8C-4332-9133-11368282D3D5}" type="slidenum">
              <a:rPr lang="en-US" altLang="en-US" sz="1200"/>
              <a:pPr/>
              <a:t>89</a:t>
            </a:fld>
            <a:endParaRPr lang="en-US" altLang="en-US" sz="1200"/>
          </a:p>
        </p:txBody>
      </p:sp>
      <p:sp>
        <p:nvSpPr>
          <p:cNvPr id="185347" name="Rectangle 2">
            <a:extLst>
              <a:ext uri="{FF2B5EF4-FFF2-40B4-BE49-F238E27FC236}">
                <a16:creationId xmlns:a16="http://schemas.microsoft.com/office/drawing/2014/main" id="{4EBC24BD-76E1-4848-820E-E77BD969617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8" name="Rectangle 3">
            <a:extLst>
              <a:ext uri="{FF2B5EF4-FFF2-40B4-BE49-F238E27FC236}">
                <a16:creationId xmlns:a16="http://schemas.microsoft.com/office/drawing/2014/main" id="{0AC81162-B85B-4B25-AF4A-583D6A86ED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>
            <a:extLst>
              <a:ext uri="{FF2B5EF4-FFF2-40B4-BE49-F238E27FC236}">
                <a16:creationId xmlns:a16="http://schemas.microsoft.com/office/drawing/2014/main" id="{A023BA96-E4A4-4B27-9862-93E67C66AE0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8F31E091-E9A6-4D6D-A4C2-C8A5E5D3C7B8}" type="slidenum">
              <a:rPr lang="en-US" altLang="en-US" sz="1200"/>
              <a:pPr/>
              <a:t>9</a:t>
            </a:fld>
            <a:endParaRPr lang="en-US" altLang="en-US" sz="1200"/>
          </a:p>
        </p:txBody>
      </p:sp>
      <p:sp>
        <p:nvSpPr>
          <p:cNvPr id="103427" name="Rectangle 2">
            <a:extLst>
              <a:ext uri="{FF2B5EF4-FFF2-40B4-BE49-F238E27FC236}">
                <a16:creationId xmlns:a16="http://schemas.microsoft.com/office/drawing/2014/main" id="{BFA2F2DF-4667-4B1C-A55B-2B80CE7E19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>
            <a:extLst>
              <a:ext uri="{FF2B5EF4-FFF2-40B4-BE49-F238E27FC236}">
                <a16:creationId xmlns:a16="http://schemas.microsoft.com/office/drawing/2014/main" id="{EB4BDB58-D065-4D3A-9F4E-2ACF62AF49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50FC26A-2A8B-4726-B103-F691123E855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A52DF0-3513-4707-B18F-9A3DF2A949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00EB13A-65A4-48DF-94AC-3D4AD37A79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52F02-CD5F-4979-9177-A43FF2BB78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7751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89B496-2DB9-481D-AE80-7A65C559846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946F1C-7433-4478-BF9E-37784B73DD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95A4D9-9869-4C2A-B1CE-E38E82718E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D455DC-93C3-45ED-A163-788ED4D42E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116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152400"/>
            <a:ext cx="196215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73405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8FD8910-5F85-4EA7-9AFE-00BA8DFB4FF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0BBE5E8-03F5-4BFE-BBEB-F2B0995DEA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0A83BAC-DE65-46F9-A0E7-33D8E0B7409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8290EF-F878-437F-BAD9-426E36B7B97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18250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968A9C-141E-4677-AAD0-464CD5C1F8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CB619D-A055-41A8-8171-023C3FFC4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8E7446B-C2AF-459B-853E-70FA6F8466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1D0957-D250-45ED-949B-A0466A7E9D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9552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761DF9F-177F-4D84-AE51-D9BC4B3914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D0EBA48-2125-4C43-948A-8BB9DD9C44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F861F4-1E76-4B22-8FED-0F6DB2BEA9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8615A-CACB-4929-865B-D858914481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36469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84E7AF-3FDC-4A39-AECA-9580323F7A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32BBE93-3BAB-409C-9128-06C0E5CE47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9CB9517-3E08-4E1A-96F8-EA768DA3CD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06A9B-371D-44A2-A3C0-482365C3601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4849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508E6A8-CA00-482C-B7C6-88DDCB07E26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6A1730C-68AC-49CF-9EF4-C90BC6DC40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BC61EB0F-DCA5-4AF9-A461-663F91837F5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CD77AB-A05F-4432-8180-6FE0ABAC59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4741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F78A673-1F64-49B4-8AE8-D05EAF28AD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738599B5-A9ED-4115-A7C0-5DB5A45B7F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E0988A5-F266-4D70-8CDA-9E970CB07A6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9CAC0-7F20-40FD-960D-25D9CED7EC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328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A2ED064-DA07-4CF1-8145-1520E23949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C86F447-5746-473F-B832-A0CD5AEAA4B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54B58F0-59F2-435D-9966-9D9E13F23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0E1422-C5D7-4085-A640-BE1AF7795C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2652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53B65C-F6C5-4BA4-BAA9-D5DC8DCC0B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4DEFEBC-B6E4-44BC-B6BC-DD356E6958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416D30-91D8-4D45-B37F-B8E1547A04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993B6C-3341-4F94-B7B9-203E7F08C4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8173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F1841B-9893-4093-B811-859DC14FE4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B13691-8A0B-41F8-82BF-731D0E2433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B1C1F57-4341-44FB-9C21-7498C3A6D9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CFDF2E-0259-41A5-A92A-ACD8AABF2D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90949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A4758F7-0A41-4AD4-9D0F-0972AEBE38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7772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99B8F2A-9B4E-49C2-8623-9288FA231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349CE21D-CBE6-40AA-B7EA-2E8A5ECD1ED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CAB7CB21-9D53-47D2-856F-D09206DF417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197FB370-0353-459E-BFA8-40A6FC083D8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1AC8DF5-5766-464A-9A19-EDB4A399604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Text Box 7">
            <a:extLst>
              <a:ext uri="{FF2B5EF4-FFF2-40B4-BE49-F238E27FC236}">
                <a16:creationId xmlns:a16="http://schemas.microsoft.com/office/drawing/2014/main" id="{1BE66D26-66F9-44DE-826D-B5D124666A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6248400"/>
            <a:ext cx="4572000" cy="339725"/>
          </a:xfrm>
          <a:prstGeom prst="rect">
            <a:avLst/>
          </a:prstGeom>
          <a:solidFill>
            <a:srgbClr val="990033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tx1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chemeClr val="bg1"/>
                </a:solidFill>
                <a:latin typeface="Baskerville Old Face" panose="02020602080505020303" pitchFamily="18" charset="0"/>
              </a:rPr>
              <a:t>UNIVERSITY OF SOUTH CAROLINA</a:t>
            </a:r>
          </a:p>
        </p:txBody>
      </p:sp>
      <p:sp>
        <p:nvSpPr>
          <p:cNvPr id="1032" name="Text Box 8">
            <a:extLst>
              <a:ext uri="{FF2B5EF4-FFF2-40B4-BE49-F238E27FC236}">
                <a16:creationId xmlns:a16="http://schemas.microsoft.com/office/drawing/2014/main" id="{8B11DAAD-6274-4367-BF8C-4FEA028075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6400800"/>
            <a:ext cx="4343400" cy="307975"/>
          </a:xfrm>
          <a:prstGeom prst="rect">
            <a:avLst/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  <a:effectLst>
            <a:outerShdw dist="107763" dir="81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  <a:latin typeface="Baskerville Old Face" panose="02020602080505020303" pitchFamily="18" charset="0"/>
              </a:rPr>
              <a:t>Department of Computer Science and Engineering</a:t>
            </a:r>
          </a:p>
        </p:txBody>
      </p:sp>
      <p:sp>
        <p:nvSpPr>
          <p:cNvPr id="1033" name="Line 9">
            <a:extLst>
              <a:ext uri="{FF2B5EF4-FFF2-40B4-BE49-F238E27FC236}">
                <a16:creationId xmlns:a16="http://schemas.microsoft.com/office/drawing/2014/main" id="{D2A9D333-85DD-48D2-B4EE-3D9D6B0E3F8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219200"/>
            <a:ext cx="0" cy="50292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E2050C6F-360B-4A58-A176-F6436E182486}"/>
              </a:ext>
            </a:extLst>
          </p:cNvPr>
          <p:cNvSpPr>
            <a:spLocks noChangeShapeType="1"/>
          </p:cNvSpPr>
          <p:nvPr/>
        </p:nvSpPr>
        <p:spPr bwMode="auto">
          <a:xfrm>
            <a:off x="990600" y="304800"/>
            <a:ext cx="7848600" cy="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Line 11">
            <a:extLst>
              <a:ext uri="{FF2B5EF4-FFF2-40B4-BE49-F238E27FC236}">
                <a16:creationId xmlns:a16="http://schemas.microsoft.com/office/drawing/2014/main" id="{89A4F64A-A402-4091-9DA2-E05234527317}"/>
              </a:ext>
            </a:extLst>
          </p:cNvPr>
          <p:cNvSpPr>
            <a:spLocks noChangeShapeType="1"/>
          </p:cNvSpPr>
          <p:nvPr/>
        </p:nvSpPr>
        <p:spPr bwMode="auto">
          <a:xfrm>
            <a:off x="8839200" y="304800"/>
            <a:ext cx="0" cy="6096000"/>
          </a:xfrm>
          <a:prstGeom prst="line">
            <a:avLst/>
          </a:prstGeom>
          <a:noFill/>
          <a:ln w="28575">
            <a:solidFill>
              <a:srgbClr val="9900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1036" name="Object 12">
            <a:extLst>
              <a:ext uri="{FF2B5EF4-FFF2-40B4-BE49-F238E27FC236}">
                <a16:creationId xmlns:a16="http://schemas.microsoft.com/office/drawing/2014/main" id="{A6DCFB85-C727-43D0-B39C-743675A64117}"/>
              </a:ext>
            </a:extLst>
          </p:cNvPr>
          <p:cNvGraphicFramePr>
            <a:graphicFrameLocks noChangeAspect="1"/>
          </p:cNvGraphicFramePr>
          <p:nvPr/>
        </p:nvGraphicFramePr>
        <p:xfrm>
          <a:off x="0" y="0"/>
          <a:ext cx="10668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Photo Editor Photo" r:id="rId15" imgW="2400635" imgH="3104762" progId="MSPhotoEd.3">
                  <p:embed/>
                </p:oleObj>
              </mc:Choice>
              <mc:Fallback>
                <p:oleObj name="Photo Editor Photo" r:id="rId15" imgW="2400635" imgH="3104762" progId="MSPhotoEd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0668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6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6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6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6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6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6D0B780-C606-4D33-97C1-A459EABFDC7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4000" dirty="0"/>
              <a:t>CSCE 531</a:t>
            </a:r>
            <a:br>
              <a:rPr lang="en-US" altLang="en-US" sz="4000" dirty="0"/>
            </a:br>
            <a:r>
              <a:rPr lang="en-US" altLang="en-US" sz="4000" dirty="0"/>
              <a:t>Compiler Construction</a:t>
            </a:r>
            <a:br>
              <a:rPr lang="en-US" altLang="en-US" sz="4000" dirty="0"/>
            </a:br>
            <a:r>
              <a:rPr lang="en-US" altLang="en-US" sz="4000" dirty="0"/>
              <a:t>Ch.4 [W]: Syntactic Analysis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B461009-B614-4D70-B595-AE2749022784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Spring 2020</a:t>
            </a:r>
          </a:p>
          <a:p>
            <a:pPr eaLnBrk="1" hangingPunct="1"/>
            <a:r>
              <a:rPr lang="en-US" altLang="en-US" dirty="0"/>
              <a:t>Marco Valtorta</a:t>
            </a:r>
          </a:p>
          <a:p>
            <a:pPr eaLnBrk="1" hangingPunct="1"/>
            <a:r>
              <a:rPr lang="en-US" altLang="en-US" dirty="0"/>
              <a:t>mgv@cse.sc.edu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B5EFE892-2556-4D1F-9995-C7631F2D04B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3) AST Construction</a:t>
            </a:r>
          </a:p>
        </p:txBody>
      </p:sp>
      <p:sp>
        <p:nvSpPr>
          <p:cNvPr id="12291" name="Text Box 3">
            <a:extLst>
              <a:ext uri="{FF2B5EF4-FFF2-40B4-BE49-F238E27FC236}">
                <a16:creationId xmlns:a16="http://schemas.microsoft.com/office/drawing/2014/main" id="{1866470D-A14B-4166-AE21-00F4BE7D7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5825" y="1181100"/>
            <a:ext cx="1233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Program</a:t>
            </a:r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C10E9DC8-F461-4719-B408-B33BCD53733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49700" y="16383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61E85F30-3DCA-47A6-81AA-D4D2A5DB8DE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49700" y="21717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Text Box 6">
            <a:extLst>
              <a:ext uri="{FF2B5EF4-FFF2-40B4-BE49-F238E27FC236}">
                <a16:creationId xmlns:a16="http://schemas.microsoft.com/office/drawing/2014/main" id="{6439ED92-ABF0-48C3-BC6C-073177DF5D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1714500"/>
            <a:ext cx="1857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LetCommand</a:t>
            </a:r>
          </a:p>
        </p:txBody>
      </p:sp>
      <p:sp>
        <p:nvSpPr>
          <p:cNvPr id="12295" name="Line 7">
            <a:extLst>
              <a:ext uri="{FF2B5EF4-FFF2-40B4-BE49-F238E27FC236}">
                <a16:creationId xmlns:a16="http://schemas.microsoft.com/office/drawing/2014/main" id="{F3897431-3ED4-45B6-83A3-4798B8244CF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97100" y="2324100"/>
            <a:ext cx="4038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id="{7B48092E-1707-4F52-A7B2-DA27D3DED12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7100" y="2324100"/>
            <a:ext cx="0" cy="715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Line 9">
            <a:extLst>
              <a:ext uri="{FF2B5EF4-FFF2-40B4-BE49-F238E27FC236}">
                <a16:creationId xmlns:a16="http://schemas.microsoft.com/office/drawing/2014/main" id="{19A2C016-39C5-4B9D-B88C-D5242192724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74813" y="5484813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Text Box 10">
            <a:extLst>
              <a:ext uri="{FF2B5EF4-FFF2-40B4-BE49-F238E27FC236}">
                <a16:creationId xmlns:a16="http://schemas.microsoft.com/office/drawing/2014/main" id="{DB192D70-C5DB-44F1-92E9-AAF4D821B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46188" y="507365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12299" name="Line 11">
            <a:extLst>
              <a:ext uri="{FF2B5EF4-FFF2-40B4-BE49-F238E27FC236}">
                <a16:creationId xmlns:a16="http://schemas.microsoft.com/office/drawing/2014/main" id="{D3E7269E-3AB4-410F-AD91-D0822E91B2E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65413" y="5484813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Text Box 12">
            <a:extLst>
              <a:ext uri="{FF2B5EF4-FFF2-40B4-BE49-F238E27FC236}">
                <a16:creationId xmlns:a16="http://schemas.microsoft.com/office/drawing/2014/main" id="{3443C23E-A3C4-4A50-A62C-8E9D246DFA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6788" y="507365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12301" name="Line 13">
            <a:extLst>
              <a:ext uri="{FF2B5EF4-FFF2-40B4-BE49-F238E27FC236}">
                <a16:creationId xmlns:a16="http://schemas.microsoft.com/office/drawing/2014/main" id="{5894D29F-14AB-4A0A-AE9A-1838C8F182B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311900" y="5461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Text Box 14">
            <a:extLst>
              <a:ext uri="{FF2B5EF4-FFF2-40B4-BE49-F238E27FC236}">
                <a16:creationId xmlns:a16="http://schemas.microsoft.com/office/drawing/2014/main" id="{C95FD7BD-2B10-44EC-8DDF-C131D18AF1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1850" y="5049838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12303" name="Line 15">
            <a:extLst>
              <a:ext uri="{FF2B5EF4-FFF2-40B4-BE49-F238E27FC236}">
                <a16:creationId xmlns:a16="http://schemas.microsoft.com/office/drawing/2014/main" id="{29010600-8DF0-4108-AF1F-58E285F8E3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921500" y="5461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Text Box 16">
            <a:extLst>
              <a:ext uri="{FF2B5EF4-FFF2-40B4-BE49-F238E27FC236}">
                <a16:creationId xmlns:a16="http://schemas.microsoft.com/office/drawing/2014/main" id="{F085011C-FF6E-4C39-B4F3-74BCBF929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8450" y="5049838"/>
            <a:ext cx="495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Op</a:t>
            </a:r>
          </a:p>
        </p:txBody>
      </p:sp>
      <p:sp>
        <p:nvSpPr>
          <p:cNvPr id="12305" name="Line 17">
            <a:extLst>
              <a:ext uri="{FF2B5EF4-FFF2-40B4-BE49-F238E27FC236}">
                <a16:creationId xmlns:a16="http://schemas.microsoft.com/office/drawing/2014/main" id="{D704ABBA-88BC-4F3E-BDCC-BC13CE41734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31088" y="5461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6" name="Text Box 18">
            <a:extLst>
              <a:ext uri="{FF2B5EF4-FFF2-40B4-BE49-F238E27FC236}">
                <a16:creationId xmlns:a16="http://schemas.microsoft.com/office/drawing/2014/main" id="{41D39C45-9A9F-4883-AADB-C2889ED195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388" y="5049838"/>
            <a:ext cx="8239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Int.Lit</a:t>
            </a:r>
          </a:p>
        </p:txBody>
      </p:sp>
      <p:sp>
        <p:nvSpPr>
          <p:cNvPr id="12307" name="Line 19">
            <a:extLst>
              <a:ext uri="{FF2B5EF4-FFF2-40B4-BE49-F238E27FC236}">
                <a16:creationId xmlns:a16="http://schemas.microsoft.com/office/drawing/2014/main" id="{527D33D6-60CF-4047-84D5-A37E0370A2B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681288" y="4138613"/>
            <a:ext cx="0" cy="9493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Text Box 20">
            <a:extLst>
              <a:ext uri="{FF2B5EF4-FFF2-40B4-BE49-F238E27FC236}">
                <a16:creationId xmlns:a16="http://schemas.microsoft.com/office/drawing/2014/main" id="{2E3B9223-B4FF-4973-B96D-0BC0B59F6A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1063" y="3727450"/>
            <a:ext cx="1057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SimpleT</a:t>
            </a:r>
          </a:p>
        </p:txBody>
      </p:sp>
      <p:sp>
        <p:nvSpPr>
          <p:cNvPr id="12309" name="Line 21">
            <a:extLst>
              <a:ext uri="{FF2B5EF4-FFF2-40B4-BE49-F238E27FC236}">
                <a16:creationId xmlns:a16="http://schemas.microsoft.com/office/drawing/2014/main" id="{4AA6D91E-B672-44C5-8ECA-3C16DA7623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87513" y="3590925"/>
            <a:ext cx="0" cy="1520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0" name="Line 22">
            <a:extLst>
              <a:ext uri="{FF2B5EF4-FFF2-40B4-BE49-F238E27FC236}">
                <a16:creationId xmlns:a16="http://schemas.microsoft.com/office/drawing/2014/main" id="{D7735FA7-6C21-421A-AB8C-4F62014D05C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681288" y="3592513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1" name="Line 23">
            <a:extLst>
              <a:ext uri="{FF2B5EF4-FFF2-40B4-BE49-F238E27FC236}">
                <a16:creationId xmlns:a16="http://schemas.microsoft.com/office/drawing/2014/main" id="{6C3CB017-C6B7-47C9-8EA2-6F04BE50931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87513" y="3570288"/>
            <a:ext cx="9937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Line 24">
            <a:extLst>
              <a:ext uri="{FF2B5EF4-FFF2-40B4-BE49-F238E27FC236}">
                <a16:creationId xmlns:a16="http://schemas.microsoft.com/office/drawing/2014/main" id="{F5A03F98-A853-4213-9C9B-FEDE683E7A6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2198688" y="3427413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Text Box 25">
            <a:extLst>
              <a:ext uri="{FF2B5EF4-FFF2-40B4-BE49-F238E27FC236}">
                <a16:creationId xmlns:a16="http://schemas.microsoft.com/office/drawing/2014/main" id="{51BD7499-56EC-42AB-A9A1-5329507D5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8463" y="3079750"/>
            <a:ext cx="1044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VarDecl</a:t>
            </a:r>
          </a:p>
        </p:txBody>
      </p:sp>
      <p:sp>
        <p:nvSpPr>
          <p:cNvPr id="12314" name="Line 26">
            <a:extLst>
              <a:ext uri="{FF2B5EF4-FFF2-40B4-BE49-F238E27FC236}">
                <a16:creationId xmlns:a16="http://schemas.microsoft.com/office/drawing/2014/main" id="{9C862D07-E8EC-4ECB-B9CE-C4960A55C16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9675" y="49657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Text Box 27">
            <a:extLst>
              <a:ext uri="{FF2B5EF4-FFF2-40B4-BE49-F238E27FC236}">
                <a16:creationId xmlns:a16="http://schemas.microsoft.com/office/drawing/2014/main" id="{9DDC740C-D646-4141-85A4-8AFF079D42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08650" y="4554538"/>
            <a:ext cx="1085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SimpleV</a:t>
            </a:r>
          </a:p>
        </p:txBody>
      </p:sp>
      <p:sp>
        <p:nvSpPr>
          <p:cNvPr id="12316" name="Line 28">
            <a:extLst>
              <a:ext uri="{FF2B5EF4-FFF2-40B4-BE49-F238E27FC236}">
                <a16:creationId xmlns:a16="http://schemas.microsoft.com/office/drawing/2014/main" id="{91113572-68EA-4BAE-BB24-54E88C5EE2A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9675" y="4397375"/>
            <a:ext cx="0" cy="174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Text Box 29">
            <a:extLst>
              <a:ext uri="{FF2B5EF4-FFF2-40B4-BE49-F238E27FC236}">
                <a16:creationId xmlns:a16="http://schemas.microsoft.com/office/drawing/2014/main" id="{2BE39BD0-9F18-490F-AE7F-A70E174A2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8950" y="3957638"/>
            <a:ext cx="13843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VNameExp</a:t>
            </a:r>
          </a:p>
        </p:txBody>
      </p:sp>
      <p:sp>
        <p:nvSpPr>
          <p:cNvPr id="12318" name="Line 30">
            <a:extLst>
              <a:ext uri="{FF2B5EF4-FFF2-40B4-BE49-F238E27FC236}">
                <a16:creationId xmlns:a16="http://schemas.microsoft.com/office/drawing/2014/main" id="{B2834C86-770B-411A-B82A-B389C39CD7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910388" y="3602038"/>
            <a:ext cx="0" cy="1460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Line 31">
            <a:extLst>
              <a:ext uri="{FF2B5EF4-FFF2-40B4-BE49-F238E27FC236}">
                <a16:creationId xmlns:a16="http://schemas.microsoft.com/office/drawing/2014/main" id="{60E55F87-42F1-4D48-B97E-C08A7B650C1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6289675" y="3771900"/>
            <a:ext cx="1141413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Line 32">
            <a:extLst>
              <a:ext uri="{FF2B5EF4-FFF2-40B4-BE49-F238E27FC236}">
                <a16:creationId xmlns:a16="http://schemas.microsoft.com/office/drawing/2014/main" id="{E15ACC6B-B1F7-4041-A7B8-B75B5746F65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89675" y="3775075"/>
            <a:ext cx="0" cy="174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1" name="Line 33">
            <a:extLst>
              <a:ext uri="{FF2B5EF4-FFF2-40B4-BE49-F238E27FC236}">
                <a16:creationId xmlns:a16="http://schemas.microsoft.com/office/drawing/2014/main" id="{2F5C22CA-CD47-45B2-A74E-604913862FD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31088" y="4316413"/>
            <a:ext cx="0" cy="7508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2" name="Text Box 34">
            <a:extLst>
              <a:ext uri="{FF2B5EF4-FFF2-40B4-BE49-F238E27FC236}">
                <a16:creationId xmlns:a16="http://schemas.microsoft.com/office/drawing/2014/main" id="{EA77F1EB-FE82-46A8-A8AC-66166BAD3C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0" y="3957638"/>
            <a:ext cx="1022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Int.Expr</a:t>
            </a:r>
          </a:p>
        </p:txBody>
      </p:sp>
      <p:sp>
        <p:nvSpPr>
          <p:cNvPr id="12323" name="Line 35">
            <a:extLst>
              <a:ext uri="{FF2B5EF4-FFF2-40B4-BE49-F238E27FC236}">
                <a16:creationId xmlns:a16="http://schemas.microsoft.com/office/drawing/2014/main" id="{31B33935-E36B-451E-915E-85EFCE2A9A7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431088" y="3784600"/>
            <a:ext cx="0" cy="1730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4" name="Text Box 36">
            <a:extLst>
              <a:ext uri="{FF2B5EF4-FFF2-40B4-BE49-F238E27FC236}">
                <a16:creationId xmlns:a16="http://schemas.microsoft.com/office/drawing/2014/main" id="{61EE12D0-CEC5-457F-904C-910DC32905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2913" y="3725863"/>
            <a:ext cx="11493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SimpleV.</a:t>
            </a:r>
          </a:p>
        </p:txBody>
      </p:sp>
      <p:sp>
        <p:nvSpPr>
          <p:cNvPr id="12325" name="Text Box 37">
            <a:extLst>
              <a:ext uri="{FF2B5EF4-FFF2-40B4-BE49-F238E27FC236}">
                <a16:creationId xmlns:a16="http://schemas.microsoft.com/office/drawing/2014/main" id="{9DE3C9D6-E72A-4B00-BBFD-A956B10850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03950" y="3205163"/>
            <a:ext cx="13684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BinaryExpr</a:t>
            </a:r>
          </a:p>
        </p:txBody>
      </p:sp>
      <p:sp>
        <p:nvSpPr>
          <p:cNvPr id="12326" name="Text Box 38">
            <a:extLst>
              <a:ext uri="{FF2B5EF4-FFF2-40B4-BE49-F238E27FC236}">
                <a16:creationId xmlns:a16="http://schemas.microsoft.com/office/drawing/2014/main" id="{E55D0CC7-9A26-447B-9F1E-3CAA2F16D9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0188" y="2532063"/>
            <a:ext cx="1946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AssignCommand</a:t>
            </a:r>
          </a:p>
        </p:txBody>
      </p:sp>
      <p:sp>
        <p:nvSpPr>
          <p:cNvPr id="12327" name="Line 39">
            <a:extLst>
              <a:ext uri="{FF2B5EF4-FFF2-40B4-BE49-F238E27FC236}">
                <a16:creationId xmlns:a16="http://schemas.microsoft.com/office/drawing/2014/main" id="{43E20C4B-6E31-481B-BF42-D8CE9F32C66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26000" y="3048000"/>
            <a:ext cx="207327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8" name="Line 40">
            <a:extLst>
              <a:ext uri="{FF2B5EF4-FFF2-40B4-BE49-F238E27FC236}">
                <a16:creationId xmlns:a16="http://schemas.microsoft.com/office/drawing/2014/main" id="{F917E558-8A5B-4072-A92E-CA5293DAE60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35700" y="2890838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29" name="Line 41">
            <a:extLst>
              <a:ext uri="{FF2B5EF4-FFF2-40B4-BE49-F238E27FC236}">
                <a16:creationId xmlns:a16="http://schemas.microsoft.com/office/drawing/2014/main" id="{834C25F9-56C7-448C-9F83-6DEC5720749D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26000" y="3048000"/>
            <a:ext cx="0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0" name="Line 42">
            <a:extLst>
              <a:ext uri="{FF2B5EF4-FFF2-40B4-BE49-F238E27FC236}">
                <a16:creationId xmlns:a16="http://schemas.microsoft.com/office/drawing/2014/main" id="{BC664608-B6B1-4BDE-8A75-60A49268838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35700" y="2324100"/>
            <a:ext cx="0" cy="269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1" name="Line 43">
            <a:extLst>
              <a:ext uri="{FF2B5EF4-FFF2-40B4-BE49-F238E27FC236}">
                <a16:creationId xmlns:a16="http://schemas.microsoft.com/office/drawing/2014/main" id="{E232A6FD-D33D-4A1C-B031-C4E4571CB3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899275" y="3048000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Rectangle 44">
            <a:extLst>
              <a:ext uri="{FF2B5EF4-FFF2-40B4-BE49-F238E27FC236}">
                <a16:creationId xmlns:a16="http://schemas.microsoft.com/office/drawing/2014/main" id="{3283E23E-8843-42DF-A843-2B70AD2B3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5738" y="5665788"/>
            <a:ext cx="366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" pitchFamily="49" charset="0"/>
              </a:rPr>
              <a:t>y</a:t>
            </a:r>
          </a:p>
        </p:txBody>
      </p:sp>
      <p:sp>
        <p:nvSpPr>
          <p:cNvPr id="12333" name="Rectangle 45">
            <a:extLst>
              <a:ext uri="{FF2B5EF4-FFF2-40B4-BE49-F238E27FC236}">
                <a16:creationId xmlns:a16="http://schemas.microsoft.com/office/drawing/2014/main" id="{FC7F52B6-0F2A-4A14-B35C-562AEEA28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938" y="5691188"/>
            <a:ext cx="14620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" pitchFamily="49" charset="0"/>
              </a:rPr>
              <a:t>Integer</a:t>
            </a:r>
          </a:p>
        </p:txBody>
      </p:sp>
      <p:sp>
        <p:nvSpPr>
          <p:cNvPr id="12334" name="Line 46">
            <a:extLst>
              <a:ext uri="{FF2B5EF4-FFF2-40B4-BE49-F238E27FC236}">
                <a16:creationId xmlns:a16="http://schemas.microsoft.com/office/drawing/2014/main" id="{6F9017D2-7F64-4D5E-82C6-C13D8D5052A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45050" y="5472113"/>
            <a:ext cx="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5" name="Text Box 47">
            <a:extLst>
              <a:ext uri="{FF2B5EF4-FFF2-40B4-BE49-F238E27FC236}">
                <a16:creationId xmlns:a16="http://schemas.microsoft.com/office/drawing/2014/main" id="{903F9DDF-4F89-4A31-8E9C-37EB2F97E4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6425" y="5060950"/>
            <a:ext cx="704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Times" panose="02020603050405020304" pitchFamily="18" charset="0"/>
              </a:rPr>
              <a:t>Ident</a:t>
            </a:r>
          </a:p>
        </p:txBody>
      </p:sp>
      <p:sp>
        <p:nvSpPr>
          <p:cNvPr id="12336" name="Rectangle 48">
            <a:extLst>
              <a:ext uri="{FF2B5EF4-FFF2-40B4-BE49-F238E27FC236}">
                <a16:creationId xmlns:a16="http://schemas.microsoft.com/office/drawing/2014/main" id="{BD00521E-5339-4325-9652-BA9A8A9413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25975" y="5653088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" pitchFamily="49" charset="0"/>
              </a:rPr>
              <a:t>y</a:t>
            </a:r>
          </a:p>
        </p:txBody>
      </p:sp>
      <p:sp>
        <p:nvSpPr>
          <p:cNvPr id="12337" name="Line 49">
            <a:extLst>
              <a:ext uri="{FF2B5EF4-FFF2-40B4-BE49-F238E27FC236}">
                <a16:creationId xmlns:a16="http://schemas.microsoft.com/office/drawing/2014/main" id="{803A723B-2384-4EC4-9A87-F6556ECCB6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800600" y="4114800"/>
            <a:ext cx="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Rectangle 50">
            <a:extLst>
              <a:ext uri="{FF2B5EF4-FFF2-40B4-BE49-F238E27FC236}">
                <a16:creationId xmlns:a16="http://schemas.microsoft.com/office/drawing/2014/main" id="{C1576493-F123-4636-8168-9D44A6700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4575" y="5653088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" pitchFamily="49" charset="0"/>
              </a:rPr>
              <a:t>y</a:t>
            </a:r>
          </a:p>
        </p:txBody>
      </p:sp>
      <p:sp>
        <p:nvSpPr>
          <p:cNvPr id="12339" name="Rectangle 51">
            <a:extLst>
              <a:ext uri="{FF2B5EF4-FFF2-40B4-BE49-F238E27FC236}">
                <a16:creationId xmlns:a16="http://schemas.microsoft.com/office/drawing/2014/main" id="{38D46C47-9D69-4A95-A1AF-23635FAF0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1475" y="5653088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" pitchFamily="49" charset="0"/>
              </a:rPr>
              <a:t>+</a:t>
            </a:r>
          </a:p>
        </p:txBody>
      </p:sp>
      <p:sp>
        <p:nvSpPr>
          <p:cNvPr id="12340" name="Rectangle 52">
            <a:extLst>
              <a:ext uri="{FF2B5EF4-FFF2-40B4-BE49-F238E27FC236}">
                <a16:creationId xmlns:a16="http://schemas.microsoft.com/office/drawing/2014/main" id="{04E81BA7-BB4C-4465-89E8-BA34EC8EB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54875" y="5653088"/>
            <a:ext cx="3667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" pitchFamily="49" charset="0"/>
              </a:rPr>
              <a:t>1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27D1409-0FCB-4AF9-BCDB-B7C71CA772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Grammars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EB64980B-63FB-452C-B7C3-72301903B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762000"/>
            <a:ext cx="7772400" cy="2286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/>
              <a:t>RECAP:</a:t>
            </a:r>
            <a:endParaRPr lang="en-US" altLang="en-US"/>
          </a:p>
          <a:p>
            <a:pPr lvl="1" eaLnBrk="1" hangingPunct="1"/>
            <a:r>
              <a:rPr lang="en-US" altLang="en-US"/>
              <a:t>The Syntax of a Language can be specified by means of a CFG (Context Free Grammar).</a:t>
            </a:r>
          </a:p>
          <a:p>
            <a:pPr lvl="1" eaLnBrk="1" hangingPunct="1"/>
            <a:r>
              <a:rPr lang="en-US" altLang="en-US"/>
              <a:t>CFG can be expressed in BNF </a:t>
            </a:r>
            <a:r>
              <a:rPr lang="en-US" altLang="en-US" b="1"/>
              <a:t>Example: </a:t>
            </a:r>
            <a:r>
              <a:rPr lang="en-US" altLang="en-US"/>
              <a:t>Mini Triangle grammar in BNF</a:t>
            </a:r>
          </a:p>
        </p:txBody>
      </p:sp>
      <p:sp>
        <p:nvSpPr>
          <p:cNvPr id="13316" name="Text Box 4">
            <a:extLst>
              <a:ext uri="{FF2B5EF4-FFF2-40B4-BE49-F238E27FC236}">
                <a16:creationId xmlns:a16="http://schemas.microsoft.com/office/drawing/2014/main" id="{C6F65496-F33C-46B7-B96E-461111B326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3278188"/>
            <a:ext cx="8534400" cy="2657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Program ::= 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Command ::= 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| Command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 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begin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Command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...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C471E01D-0A22-469E-9435-EEF2E81B32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Grammars (ctd.)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A0CCA475-CD41-432C-9BDA-8A9A1BC5FE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9509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For our convenience, we will use EBNF or “Extended BNF” rather than simple BNF.</a:t>
            </a:r>
          </a:p>
          <a:p>
            <a:pPr eaLnBrk="1" hangingPunct="1">
              <a:buFontTx/>
              <a:buNone/>
            </a:pPr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/>
              <a:t>EBNF = BNF + </a:t>
            </a:r>
            <a:r>
              <a:rPr lang="en-US" altLang="en-US" b="1"/>
              <a:t>regular expressions</a:t>
            </a:r>
            <a:endParaRPr lang="en-US" altLang="en-US"/>
          </a:p>
        </p:txBody>
      </p:sp>
      <p:sp>
        <p:nvSpPr>
          <p:cNvPr id="14340" name="Text Box 4">
            <a:extLst>
              <a:ext uri="{FF2B5EF4-FFF2-40B4-BE49-F238E27FC236}">
                <a16:creationId xmlns:a16="http://schemas.microsoft.com/office/drawing/2014/main" id="{74AEC88C-BC27-4798-96D9-9C3CA5A6F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3" y="3981450"/>
            <a:ext cx="8534400" cy="2657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Program ::= 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Command ::= ( single-Command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 </a:t>
            </a:r>
            <a:r>
              <a:rPr lang="en-US" altLang="en-US">
                <a:solidFill>
                  <a:schemeClr val="tx2"/>
                </a:solidFill>
                <a:latin typeface="Courier New" panose="02070309020205020404" pitchFamily="49" charset="0"/>
              </a:rPr>
              <a:t>)*</a:t>
            </a:r>
            <a:r>
              <a:rPr lang="en-US" altLang="en-US">
                <a:latin typeface="Courier New" panose="02070309020205020404" pitchFamily="49" charset="0"/>
              </a:rPr>
              <a:t> 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begin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Command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...</a:t>
            </a:r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8CAA2CD2-7061-493D-9F75-C1ACB9B435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" y="3413125"/>
            <a:ext cx="4549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Example: Mini Triangle in EBNF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14342" name="Oval 7">
            <a:extLst>
              <a:ext uri="{FF2B5EF4-FFF2-40B4-BE49-F238E27FC236}">
                <a16:creationId xmlns:a16="http://schemas.microsoft.com/office/drawing/2014/main" id="{D745B4DE-A2E5-4C57-95DA-2F455513E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267200"/>
            <a:ext cx="447675" cy="423863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cxnSp>
        <p:nvCxnSpPr>
          <p:cNvPr id="14343" name="AutoShape 8">
            <a:extLst>
              <a:ext uri="{FF2B5EF4-FFF2-40B4-BE49-F238E27FC236}">
                <a16:creationId xmlns:a16="http://schemas.microsoft.com/office/drawing/2014/main" id="{5C6F88DD-1EF1-41F9-ACA8-06C1593698D0}"/>
              </a:ext>
            </a:extLst>
          </p:cNvPr>
          <p:cNvCxnSpPr>
            <a:cxnSpLocks noChangeShapeType="1"/>
            <a:stCxn id="14342" idx="7"/>
          </p:cNvCxnSpPr>
          <p:nvPr/>
        </p:nvCxnSpPr>
        <p:spPr bwMode="auto">
          <a:xfrm flipV="1">
            <a:off x="6478588" y="3370263"/>
            <a:ext cx="663575" cy="939800"/>
          </a:xfrm>
          <a:prstGeom prst="straightConnector1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44" name="Text Box 9">
            <a:extLst>
              <a:ext uri="{FF2B5EF4-FFF2-40B4-BE49-F238E27FC236}">
                <a16:creationId xmlns:a16="http://schemas.microsoft.com/office/drawing/2014/main" id="{C8D4FFE0-3ECE-4C7D-9D31-CA5B1EDC0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19800" y="2590800"/>
            <a:ext cx="244792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* means 0 or more</a:t>
            </a:r>
            <a:b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</a:br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   occurrences of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5D115EE-5F93-4E1B-97F7-6CAE4F0505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Regular Expressions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028C162B-AFF9-4CEC-84D3-047D0FC24F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908050"/>
          </a:xfrm>
        </p:spPr>
        <p:txBody>
          <a:bodyPr/>
          <a:lstStyle/>
          <a:p>
            <a:pPr eaLnBrk="1" hangingPunct="1"/>
            <a:r>
              <a:rPr lang="en-US" altLang="en-US"/>
              <a:t>RE are a notation for expressing a set of strings of terminal symbols.</a:t>
            </a:r>
          </a:p>
        </p:txBody>
      </p:sp>
      <p:sp>
        <p:nvSpPr>
          <p:cNvPr id="15364" name="Text Box 4">
            <a:extLst>
              <a:ext uri="{FF2B5EF4-FFF2-40B4-BE49-F238E27FC236}">
                <a16:creationId xmlns:a16="http://schemas.microsoft.com/office/drawing/2014/main" id="{FAC8D60E-B4D2-47AA-A02A-0B9C97D4B4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8" y="2279650"/>
            <a:ext cx="8424862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Different kinds of RE:</a:t>
            </a:r>
          </a:p>
          <a:p>
            <a:pPr lvl="1"/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		The empty string</a:t>
            </a: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t		</a:t>
            </a:r>
            <a:r>
              <a:rPr lang="en-US" altLang="en-US">
                <a:latin typeface="Times" panose="02020603050405020304" pitchFamily="18" charset="0"/>
              </a:rPr>
              <a:t>Generates only the string </a:t>
            </a:r>
            <a:r>
              <a:rPr lang="en-US" altLang="en-US" i="1">
                <a:latin typeface="Times" panose="02020603050405020304" pitchFamily="18" charset="0"/>
              </a:rPr>
              <a:t>t</a:t>
            </a: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X Y		</a:t>
            </a:r>
            <a:r>
              <a:rPr lang="en-US" altLang="en-US">
                <a:latin typeface="Times" panose="02020603050405020304" pitchFamily="18" charset="0"/>
              </a:rPr>
              <a:t>Generates any string </a:t>
            </a:r>
            <a:r>
              <a:rPr lang="en-US" altLang="en-US" i="1">
                <a:latin typeface="Times" panose="02020603050405020304" pitchFamily="18" charset="0"/>
              </a:rPr>
              <a:t>xy</a:t>
            </a:r>
            <a:r>
              <a:rPr lang="en-US" altLang="en-US">
                <a:latin typeface="Times" panose="02020603050405020304" pitchFamily="18" charset="0"/>
              </a:rPr>
              <a:t> such that </a:t>
            </a:r>
            <a:r>
              <a:rPr lang="en-US" altLang="en-US" i="1">
                <a:latin typeface="Times" panose="02020603050405020304" pitchFamily="18" charset="0"/>
              </a:rPr>
              <a:t>x </a:t>
            </a:r>
            <a:r>
              <a:rPr lang="en-US" altLang="en-US">
                <a:latin typeface="Times" panose="02020603050405020304" pitchFamily="18" charset="0"/>
              </a:rPr>
              <a:t>is generated by </a:t>
            </a:r>
            <a:r>
              <a:rPr lang="en-US" altLang="en-US" i="1">
                <a:latin typeface="Times" panose="02020603050405020304" pitchFamily="18" charset="0"/>
              </a:rPr>
              <a:t>X</a:t>
            </a: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		</a:t>
            </a:r>
            <a:r>
              <a:rPr lang="en-US" altLang="en-US">
                <a:latin typeface="Times" panose="02020603050405020304" pitchFamily="18" charset="0"/>
              </a:rPr>
              <a:t>and </a:t>
            </a:r>
            <a:r>
              <a:rPr lang="en-US" altLang="en-US" i="1">
                <a:latin typeface="Times" panose="02020603050405020304" pitchFamily="18" charset="0"/>
              </a:rPr>
              <a:t>y</a:t>
            </a:r>
            <a:r>
              <a:rPr lang="en-US" altLang="en-US">
                <a:latin typeface="Times" panose="02020603050405020304" pitchFamily="18" charset="0"/>
              </a:rPr>
              <a:t> is generated by </a:t>
            </a:r>
            <a:r>
              <a:rPr lang="en-US" altLang="en-US" i="1">
                <a:latin typeface="Times" panose="02020603050405020304" pitchFamily="18" charset="0"/>
              </a:rPr>
              <a:t>Y</a:t>
            </a: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X </a:t>
            </a:r>
            <a:r>
              <a:rPr lang="en-US" altLang="en-US">
                <a:latin typeface="Times" panose="02020603050405020304" pitchFamily="18" charset="0"/>
              </a:rPr>
              <a:t>| </a:t>
            </a:r>
            <a:r>
              <a:rPr lang="en-US" altLang="en-US" i="1">
                <a:latin typeface="Times" panose="02020603050405020304" pitchFamily="18" charset="0"/>
              </a:rPr>
              <a:t>Y	</a:t>
            </a:r>
            <a:r>
              <a:rPr lang="en-US" altLang="en-US">
                <a:latin typeface="Times" panose="02020603050405020304" pitchFamily="18" charset="0"/>
              </a:rPr>
              <a:t>Generates any string which is generated either </a:t>
            </a:r>
          </a:p>
          <a:p>
            <a:pPr lvl="1"/>
            <a:r>
              <a:rPr lang="en-US" altLang="en-US">
                <a:latin typeface="Times" panose="02020603050405020304" pitchFamily="18" charset="0"/>
              </a:rPr>
              <a:t>		by </a:t>
            </a:r>
            <a:r>
              <a:rPr lang="en-US" altLang="en-US" i="1">
                <a:latin typeface="Times" panose="02020603050405020304" pitchFamily="18" charset="0"/>
              </a:rPr>
              <a:t>X</a:t>
            </a:r>
            <a:r>
              <a:rPr lang="en-US" altLang="en-US">
                <a:latin typeface="Times" panose="02020603050405020304" pitchFamily="18" charset="0"/>
              </a:rPr>
              <a:t> or by </a:t>
            </a:r>
            <a:r>
              <a:rPr lang="en-US" altLang="en-US" i="1">
                <a:latin typeface="Times" panose="02020603050405020304" pitchFamily="18" charset="0"/>
              </a:rPr>
              <a:t>Y</a:t>
            </a: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X*		</a:t>
            </a:r>
            <a:r>
              <a:rPr lang="en-US" altLang="en-US">
                <a:latin typeface="Times" panose="02020603050405020304" pitchFamily="18" charset="0"/>
              </a:rPr>
              <a:t>The concatenation of zero or more strings generated</a:t>
            </a:r>
          </a:p>
          <a:p>
            <a:pPr lvl="1"/>
            <a:r>
              <a:rPr lang="en-US" altLang="en-US">
                <a:latin typeface="Times" panose="02020603050405020304" pitchFamily="18" charset="0"/>
              </a:rPr>
              <a:t>		by </a:t>
            </a:r>
            <a:r>
              <a:rPr lang="en-US" altLang="en-US" i="1">
                <a:latin typeface="Times" panose="02020603050405020304" pitchFamily="18" charset="0"/>
              </a:rPr>
              <a:t>X</a:t>
            </a:r>
          </a:p>
          <a:p>
            <a:pPr lvl="1"/>
            <a:r>
              <a:rPr lang="en-US" altLang="en-US">
                <a:latin typeface="Times" panose="02020603050405020304" pitchFamily="18" charset="0"/>
              </a:rPr>
              <a:t>(</a:t>
            </a:r>
            <a:r>
              <a:rPr lang="en-US" altLang="en-US" i="1">
                <a:latin typeface="Times" panose="02020603050405020304" pitchFamily="18" charset="0"/>
              </a:rPr>
              <a:t>X</a:t>
            </a:r>
            <a:r>
              <a:rPr lang="en-US" altLang="en-US">
                <a:latin typeface="Times" panose="02020603050405020304" pitchFamily="18" charset="0"/>
              </a:rPr>
              <a:t>)		For grouping,</a:t>
            </a:r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6B598A7A-E6F9-4FBD-A6E7-05C8E45435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Regular Expressions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961DC0C-E69C-4950-962E-7AE5127D8C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The “languages” that can be defined by RE and CFG have been extensively studied by theoretical computer scientists. These are some important conclusions / terminology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RE is a “weaker” formalism than CFG: Any language expressible by a RE can be expressed by CFG </a:t>
            </a:r>
            <a:r>
              <a:rPr lang="en-US" altLang="en-US" sz="2400" b="1"/>
              <a:t>but not the other way around!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The languages expressible as RE are called regular languages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Generally: a language that exhibits “self embedding” cannot be expressed by RE.</a:t>
            </a:r>
          </a:p>
          <a:p>
            <a:pPr lvl="1" eaLnBrk="1" hangingPunct="1">
              <a:lnSpc>
                <a:spcPct val="90000"/>
              </a:lnSpc>
              <a:spcBef>
                <a:spcPct val="50000"/>
              </a:spcBef>
            </a:pPr>
            <a:r>
              <a:rPr lang="en-US" altLang="en-US" sz="2400"/>
              <a:t>Programming languages exhibit self embedding. (Example: an expression can contain an (other) expression).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0EA1622-07B0-4AFB-A4F7-FFC538E82D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Extended BNF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543FEB1A-AB26-4FF6-A5C8-81E63EFC29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/>
              <a:t>Extended BNF combines BNF with 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 production in EBNF looks like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>
                <a:latin typeface="Courier" pitchFamily="49" charset="0"/>
              </a:rPr>
              <a:t>LHS ::= RHS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400"/>
              <a:t>where LHS is a non terminal symbol and RHS is an </a:t>
            </a:r>
            <a:r>
              <a:rPr lang="en-US" altLang="en-US" sz="2400" b="1"/>
              <a:t>extended regular expression</a:t>
            </a:r>
            <a:endParaRPr lang="en-US" altLang="en-US" sz="2400"/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An extended RE is just like a regular expression except it is composed of terminals and non terminals of the grammar.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/>
              <a:t>Simply put... EBNF  adds to BNF the notation of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“(...)” for the purpose of grouping and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“*” for denoting “0 or more repetitions of … 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(“+” for denoting “1 or more repetitions of … ”)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/>
              <a:t>(“[…]” for denoting “(</a:t>
            </a:r>
            <a:r>
              <a:rPr lang="el-GR" altLang="en-US" sz="2400"/>
              <a:t>ε</a:t>
            </a:r>
            <a:r>
              <a:rPr lang="da-DK" altLang="en-US" sz="2400"/>
              <a:t> </a:t>
            </a:r>
            <a:r>
              <a:rPr lang="en-US" altLang="en-US" sz="2400"/>
              <a:t>| </a:t>
            </a:r>
            <a:r>
              <a:rPr lang="en-US" altLang="en-US" sz="2400">
                <a:latin typeface="Times" panose="02020603050405020304" pitchFamily="18" charset="0"/>
              </a:rPr>
              <a:t>…</a:t>
            </a:r>
            <a:r>
              <a:rPr lang="en-US" altLang="en-US" sz="2400"/>
              <a:t>)</a:t>
            </a:r>
            <a:r>
              <a:rPr lang="en-US" altLang="en-US" sz="2400">
                <a:latin typeface="Times" panose="02020603050405020304" pitchFamily="18" charset="0"/>
              </a:rPr>
              <a:t>”</a:t>
            </a:r>
            <a:r>
              <a:rPr lang="en-US" altLang="en-US" sz="2400"/>
              <a:t>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3CAE507F-4900-42F5-A0F6-7A57B6F7DF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Extended BNF: an Example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ACE9876D-9946-48F9-B051-873EC795B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" y="1778000"/>
            <a:ext cx="8534400" cy="302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Expression ::=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PrimaryExp (Operator PrimaryExp)*</a:t>
            </a:r>
          </a:p>
          <a:p>
            <a:r>
              <a:rPr lang="en-US" altLang="en-US">
                <a:latin typeface="Courier New" panose="02070309020205020404" pitchFamily="49" charset="0"/>
              </a:rPr>
              <a:t>PrimaryExp ::=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Literal | Identifier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Identifier ::= Letter (Letter|Digit)*</a:t>
            </a:r>
          </a:p>
          <a:p>
            <a:r>
              <a:rPr lang="en-US" altLang="en-US">
                <a:latin typeface="Courier New" panose="02070309020205020404" pitchFamily="49" charset="0"/>
              </a:rPr>
              <a:t>Literal ::= Digit Digit*</a:t>
            </a:r>
          </a:p>
          <a:p>
            <a:r>
              <a:rPr lang="en-US" altLang="en-US">
                <a:latin typeface="Courier New" panose="02070309020205020404" pitchFamily="49" charset="0"/>
              </a:rPr>
              <a:t>Letter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</a:t>
            </a:r>
            <a:r>
              <a:rPr lang="en-US" altLang="en-US">
                <a:latin typeface="Courier New" panose="02070309020205020404" pitchFamily="49" charset="0"/>
              </a:rPr>
              <a:t> | ... |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z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Digit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0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1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2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3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4</a:t>
            </a:r>
            <a:r>
              <a:rPr lang="en-US" altLang="en-US">
                <a:latin typeface="Courier New" panose="02070309020205020404" pitchFamily="49" charset="0"/>
              </a:rPr>
              <a:t> | ...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9</a:t>
            </a: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18436" name="Text Box 4">
            <a:extLst>
              <a:ext uri="{FF2B5EF4-FFF2-40B4-BE49-F238E27FC236}">
                <a16:creationId xmlns:a16="http://schemas.microsoft.com/office/drawing/2014/main" id="{48D8E42C-0844-4061-943C-93EC77BB13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5263" y="1009650"/>
            <a:ext cx="52800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Example: a simple expression language</a:t>
            </a:r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BC910275-9F60-4549-9E78-747E4E9B92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 little bit of useful theory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9D6A340-3824-43FA-BCE5-226DAAB324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60513"/>
            <a:ext cx="7772400" cy="2940050"/>
          </a:xfrm>
        </p:spPr>
        <p:txBody>
          <a:bodyPr/>
          <a:lstStyle/>
          <a:p>
            <a:pPr eaLnBrk="1" hangingPunct="1"/>
            <a:r>
              <a:rPr lang="en-US" altLang="en-US"/>
              <a:t>We will now look at a few useful bits of theory. These will be necessary later when we implement parsers.</a:t>
            </a:r>
          </a:p>
          <a:p>
            <a:pPr lvl="1" eaLnBrk="1" hangingPunct="1"/>
            <a:r>
              <a:rPr lang="en-US" altLang="en-US"/>
              <a:t>Grammar transformations</a:t>
            </a:r>
          </a:p>
          <a:p>
            <a:pPr lvl="2" eaLnBrk="1" hangingPunct="1"/>
            <a:r>
              <a:rPr lang="en-US" altLang="en-US"/>
              <a:t>A grammar can be transformed in a number of ways without changing the meaning (i.e. the set of strings that it defines)</a:t>
            </a:r>
          </a:p>
          <a:p>
            <a:pPr lvl="1" eaLnBrk="1" hangingPunct="1"/>
            <a:r>
              <a:rPr lang="en-US" altLang="en-US"/>
              <a:t>The definition and computation of “starter sets”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7A6EDD9-6D07-41A5-B72D-94ADB023AA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1) Grammar Transformations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B33E34EE-3D6B-4D98-A98A-47130D79E4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838200"/>
            <a:ext cx="32766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Left factorization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2EF3444B-B32F-48D8-AB2D-2B364DC4F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" y="2573338"/>
            <a:ext cx="7537450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>
                <a:latin typeface="Courier New" panose="02070309020205020404" pitchFamily="49" charset="0"/>
              </a:rPr>
              <a:t> 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</p:txBody>
      </p:sp>
      <p:sp>
        <p:nvSpPr>
          <p:cNvPr id="20485" name="AutoShape 5">
            <a:extLst>
              <a:ext uri="{FF2B5EF4-FFF2-40B4-BE49-F238E27FC236}">
                <a16:creationId xmlns:a16="http://schemas.microsoft.com/office/drawing/2014/main" id="{2C09F933-3F5E-4BA1-801C-7341E1F6F96F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50813" y="4752975"/>
            <a:ext cx="522287" cy="747713"/>
          </a:xfrm>
          <a:custGeom>
            <a:avLst/>
            <a:gdLst>
              <a:gd name="T0" fmla="*/ 365746 w 21600"/>
              <a:gd name="T1" fmla="*/ 0 h 21600"/>
              <a:gd name="T2" fmla="*/ 365746 w 21600"/>
              <a:gd name="T3" fmla="*/ 420865 h 21600"/>
              <a:gd name="T4" fmla="*/ 78271 w 21600"/>
              <a:gd name="T5" fmla="*/ 747713 h 21600"/>
              <a:gd name="T6" fmla="*/ 522287 w 21600"/>
              <a:gd name="T7" fmla="*/ 210433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0662951D-283A-47F5-9ED8-9C692F4FCA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963" y="4705350"/>
            <a:ext cx="7313612" cy="16240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>
                <a:latin typeface="Courier New" panose="02070309020205020404" pitchFamily="49" charset="0"/>
              </a:rPr>
              <a:t> 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           (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sz="2800">
                <a:latin typeface="Symbol" panose="05050102010706020507" pitchFamily="18" charset="2"/>
              </a:rPr>
              <a:t>e</a:t>
            </a:r>
            <a:r>
              <a:rPr lang="en-US" altLang="en-US">
                <a:latin typeface="Courier" pitchFamily="49" charset="0"/>
              </a:rPr>
              <a:t> |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single-Command)</a:t>
            </a:r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599C5A36-8847-4F1E-9F31-43523FF2D3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447800"/>
            <a:ext cx="1946275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X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Y</a:t>
            </a:r>
            <a:r>
              <a:rPr lang="en-US" altLang="en-US">
                <a:latin typeface="Courier" pitchFamily="49" charset="0"/>
              </a:rPr>
              <a:t> | </a:t>
            </a:r>
            <a:r>
              <a:rPr lang="en-US" altLang="en-US" i="1">
                <a:latin typeface="Times" panose="02020603050405020304" pitchFamily="18" charset="0"/>
              </a:rPr>
              <a:t>X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Z</a:t>
            </a:r>
          </a:p>
        </p:txBody>
      </p:sp>
      <p:sp>
        <p:nvSpPr>
          <p:cNvPr id="20488" name="Rectangle 8">
            <a:extLst>
              <a:ext uri="{FF2B5EF4-FFF2-40B4-BE49-F238E27FC236}">
                <a16:creationId xmlns:a16="http://schemas.microsoft.com/office/drawing/2014/main" id="{DEFBC4F0-EC5A-45F8-BB97-DBDD86B560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1447800"/>
            <a:ext cx="1511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X </a:t>
            </a:r>
            <a:r>
              <a:rPr lang="en-US" altLang="en-US">
                <a:latin typeface="Times" panose="02020603050405020304" pitchFamily="18" charset="0"/>
              </a:rPr>
              <a:t>( </a:t>
            </a:r>
            <a:r>
              <a:rPr lang="en-US" altLang="en-US" i="1">
                <a:latin typeface="Times" panose="02020603050405020304" pitchFamily="18" charset="0"/>
              </a:rPr>
              <a:t>Y</a:t>
            </a:r>
            <a:r>
              <a:rPr lang="en-US" altLang="en-US">
                <a:latin typeface="Times" panose="02020603050405020304" pitchFamily="18" charset="0"/>
              </a:rPr>
              <a:t> | </a:t>
            </a:r>
            <a:r>
              <a:rPr lang="en-US" altLang="en-US" i="1">
                <a:latin typeface="Times" panose="02020603050405020304" pitchFamily="18" charset="0"/>
              </a:rPr>
              <a:t>Z</a:t>
            </a:r>
            <a:r>
              <a:rPr lang="en-US" altLang="en-US">
                <a:latin typeface="Times" panose="02020603050405020304" pitchFamily="18" charset="0"/>
              </a:rPr>
              <a:t> )</a:t>
            </a:r>
            <a:endParaRPr lang="en-US" altLang="en-US">
              <a:latin typeface="Courier" pitchFamily="49" charset="0"/>
            </a:endParaRPr>
          </a:p>
        </p:txBody>
      </p:sp>
      <p:sp>
        <p:nvSpPr>
          <p:cNvPr id="20489" name="AutoShape 9">
            <a:extLst>
              <a:ext uri="{FF2B5EF4-FFF2-40B4-BE49-F238E27FC236}">
                <a16:creationId xmlns:a16="http://schemas.microsoft.com/office/drawing/2014/main" id="{FE863FFB-937F-40F4-AB62-5F6F0D472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524000"/>
            <a:ext cx="473075" cy="336550"/>
          </a:xfrm>
          <a:custGeom>
            <a:avLst/>
            <a:gdLst>
              <a:gd name="T0" fmla="*/ 354806 w 21600"/>
              <a:gd name="T1" fmla="*/ 0 h 21600"/>
              <a:gd name="T2" fmla="*/ 0 w 21600"/>
              <a:gd name="T3" fmla="*/ 168275 h 21600"/>
              <a:gd name="T4" fmla="*/ 354806 w 21600"/>
              <a:gd name="T5" fmla="*/ 336550 h 21600"/>
              <a:gd name="T6" fmla="*/ 473075 w 21600"/>
              <a:gd name="T7" fmla="*/ 1682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Text Box 10">
            <a:extLst>
              <a:ext uri="{FF2B5EF4-FFF2-40B4-BE49-F238E27FC236}">
                <a16:creationId xmlns:a16="http://schemas.microsoft.com/office/drawing/2014/main" id="{B2F122E6-6F13-4124-8573-BF968294A2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2122488"/>
            <a:ext cx="143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Example:</a:t>
            </a:r>
          </a:p>
        </p:txBody>
      </p:sp>
      <p:grpSp>
        <p:nvGrpSpPr>
          <p:cNvPr id="20491" name="Group 11">
            <a:extLst>
              <a:ext uri="{FF2B5EF4-FFF2-40B4-BE49-F238E27FC236}">
                <a16:creationId xmlns:a16="http://schemas.microsoft.com/office/drawing/2014/main" id="{7E19DDF4-6A17-4211-B48D-D8B1D2ABE7F0}"/>
              </a:ext>
            </a:extLst>
          </p:cNvPr>
          <p:cNvGrpSpPr>
            <a:grpSpLocks/>
          </p:cNvGrpSpPr>
          <p:nvPr/>
        </p:nvGrpSpPr>
        <p:grpSpPr bwMode="auto">
          <a:xfrm>
            <a:off x="1905000" y="1828800"/>
            <a:ext cx="6324600" cy="2667000"/>
            <a:chOff x="1200" y="1152"/>
            <a:chExt cx="3984" cy="1680"/>
          </a:xfrm>
        </p:grpSpPr>
        <p:sp>
          <p:nvSpPr>
            <p:cNvPr id="20492" name="Rectangle 12">
              <a:extLst>
                <a:ext uri="{FF2B5EF4-FFF2-40B4-BE49-F238E27FC236}">
                  <a16:creationId xmlns:a16="http://schemas.microsoft.com/office/drawing/2014/main" id="{702918E8-A7B8-42E5-BC71-BAC2835700C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112"/>
              <a:ext cx="3888" cy="240"/>
            </a:xfrm>
            <a:prstGeom prst="rect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93" name="Rectangle 13">
              <a:extLst>
                <a:ext uri="{FF2B5EF4-FFF2-40B4-BE49-F238E27FC236}">
                  <a16:creationId xmlns:a16="http://schemas.microsoft.com/office/drawing/2014/main" id="{81C5E1C6-4768-42E5-95C0-5C4CB917AD3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00" y="2352"/>
              <a:ext cx="3888" cy="240"/>
            </a:xfrm>
            <a:prstGeom prst="rect">
              <a:avLst/>
            </a:prstGeom>
            <a:noFill/>
            <a:ln w="28575">
              <a:solidFill>
                <a:srgbClr val="FF33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94" name="Line 14">
              <a:extLst>
                <a:ext uri="{FF2B5EF4-FFF2-40B4-BE49-F238E27FC236}">
                  <a16:creationId xmlns:a16="http://schemas.microsoft.com/office/drawing/2014/main" id="{10AFFF22-8C31-4777-875A-0105A1D2CD7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304" y="1440"/>
              <a:ext cx="816" cy="67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495" name="Text Box 15">
              <a:extLst>
                <a:ext uri="{FF2B5EF4-FFF2-40B4-BE49-F238E27FC236}">
                  <a16:creationId xmlns:a16="http://schemas.microsoft.com/office/drawing/2014/main" id="{67BDA325-10F3-46B3-BAD4-EA16A5B20C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10" y="1190"/>
              <a:ext cx="25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rgbClr val="FF3300"/>
                  </a:solidFill>
                  <a:latin typeface="Times" panose="02020603050405020304" pitchFamily="18" charset="0"/>
                </a:rPr>
                <a:t>X</a:t>
              </a:r>
            </a:p>
          </p:txBody>
        </p:sp>
        <p:sp>
          <p:nvSpPr>
            <p:cNvPr id="20496" name="Text Box 16">
              <a:extLst>
                <a:ext uri="{FF2B5EF4-FFF2-40B4-BE49-F238E27FC236}">
                  <a16:creationId xmlns:a16="http://schemas.microsoft.com/office/drawing/2014/main" id="{0DF8C115-A4B3-44DA-961C-9924156A69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00" y="1152"/>
              <a:ext cx="509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Y= </a:t>
              </a:r>
              <a:r>
                <a:rPr lang="en-US" altLang="en-US" sz="2800">
                  <a:latin typeface="Symbol" panose="05050102010706020507" pitchFamily="18" charset="2"/>
                </a:rPr>
                <a:t>e</a:t>
              </a:r>
            </a:p>
          </p:txBody>
        </p:sp>
        <p:sp>
          <p:nvSpPr>
            <p:cNvPr id="20497" name="Rectangle 17">
              <a:extLst>
                <a:ext uri="{FF2B5EF4-FFF2-40B4-BE49-F238E27FC236}">
                  <a16:creationId xmlns:a16="http://schemas.microsoft.com/office/drawing/2014/main" id="{0E8A0414-023A-45CF-9067-52E7F4507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2592"/>
              <a:ext cx="2352" cy="240"/>
            </a:xfrm>
            <a:prstGeom prst="rect">
              <a:avLst/>
            </a:prstGeom>
            <a:noFill/>
            <a:ln w="28575">
              <a:solidFill>
                <a:srgbClr val="008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0498" name="Text Box 18">
              <a:extLst>
                <a:ext uri="{FF2B5EF4-FFF2-40B4-BE49-F238E27FC236}">
                  <a16:creationId xmlns:a16="http://schemas.microsoft.com/office/drawing/2014/main" id="{C03FB798-2297-4825-B4FA-EFD8C14A98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56" y="1200"/>
              <a:ext cx="23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rgbClr val="008000"/>
                  </a:solidFill>
                  <a:latin typeface="Times" panose="02020603050405020304" pitchFamily="18" charset="0"/>
                </a:rPr>
                <a:t>Z</a:t>
              </a:r>
            </a:p>
          </p:txBody>
        </p:sp>
        <p:sp>
          <p:nvSpPr>
            <p:cNvPr id="20499" name="Line 19">
              <a:extLst>
                <a:ext uri="{FF2B5EF4-FFF2-40B4-BE49-F238E27FC236}">
                  <a16:creationId xmlns:a16="http://schemas.microsoft.com/office/drawing/2014/main" id="{72FFF99C-2540-42B7-BB95-867D1B240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76" y="1440"/>
              <a:ext cx="576" cy="1152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6552E3C7-D06B-46DF-A883-EBDFB70F7F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1) Grammar Transformations (ctd)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37C164B0-2351-4737-A597-676F2C5C7E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914400"/>
            <a:ext cx="7772400" cy="517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Elimination of Left Recursion</a:t>
            </a:r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261A1BB2-CA16-4663-869B-E355C0314B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88" y="1450975"/>
            <a:ext cx="2857500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N</a:t>
            </a:r>
            <a:r>
              <a:rPr lang="en-US" altLang="en-US">
                <a:latin typeface="Courier" pitchFamily="49" charset="0"/>
              </a:rPr>
              <a:t> ::= </a:t>
            </a:r>
            <a:r>
              <a:rPr lang="en-US" altLang="en-US" i="1">
                <a:latin typeface="Times" panose="02020603050405020304" pitchFamily="18" charset="0"/>
              </a:rPr>
              <a:t>X</a:t>
            </a:r>
            <a:r>
              <a:rPr lang="en-US" altLang="en-US">
                <a:latin typeface="Courier" pitchFamily="49" charset="0"/>
              </a:rPr>
              <a:t> | </a:t>
            </a:r>
            <a:r>
              <a:rPr lang="en-US" altLang="en-US" i="1">
                <a:latin typeface="Times" panose="02020603050405020304" pitchFamily="18" charset="0"/>
              </a:rPr>
              <a:t>N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Y</a:t>
            </a:r>
            <a:endParaRPr lang="en-US" altLang="en-US">
              <a:latin typeface="Courier" pitchFamily="49" charset="0"/>
            </a:endParaRPr>
          </a:p>
        </p:txBody>
      </p:sp>
      <p:sp>
        <p:nvSpPr>
          <p:cNvPr id="21509" name="AutoShape 5">
            <a:extLst>
              <a:ext uri="{FF2B5EF4-FFF2-40B4-BE49-F238E27FC236}">
                <a16:creationId xmlns:a16="http://schemas.microsoft.com/office/drawing/2014/main" id="{04EB8B31-633E-4939-A50B-9CACCF2690D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50825" y="4564063"/>
            <a:ext cx="522288" cy="485775"/>
          </a:xfrm>
          <a:custGeom>
            <a:avLst/>
            <a:gdLst>
              <a:gd name="T0" fmla="*/ 365747 w 21600"/>
              <a:gd name="T1" fmla="*/ 0 h 21600"/>
              <a:gd name="T2" fmla="*/ 365747 w 21600"/>
              <a:gd name="T3" fmla="*/ 273428 h 21600"/>
              <a:gd name="T4" fmla="*/ 78271 w 21600"/>
              <a:gd name="T5" fmla="*/ 485775 h 21600"/>
              <a:gd name="T6" fmla="*/ 522288 w 21600"/>
              <a:gd name="T7" fmla="*/ 136714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0" name="Rectangle 6">
            <a:extLst>
              <a:ext uri="{FF2B5EF4-FFF2-40B4-BE49-F238E27FC236}">
                <a16:creationId xmlns:a16="http://schemas.microsoft.com/office/drawing/2014/main" id="{72954579-C20D-480A-9F08-353FE2E8E2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1088" y="3032125"/>
            <a:ext cx="7529512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Identifier ::= Letter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| Identifier Letter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| Identifier Digit</a:t>
            </a:r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26F648F5-842F-4217-8945-66AB9D07FF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7863" y="1428750"/>
            <a:ext cx="2295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N</a:t>
            </a:r>
            <a:r>
              <a:rPr lang="en-US" altLang="en-US">
                <a:latin typeface="Courier" pitchFamily="49" charset="0"/>
              </a:rPr>
              <a:t> ::= </a:t>
            </a:r>
            <a:r>
              <a:rPr lang="en-US" altLang="en-US" i="1">
                <a:latin typeface="Times" panose="02020603050405020304" pitchFamily="18" charset="0"/>
              </a:rPr>
              <a:t>X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Y</a:t>
            </a:r>
            <a:r>
              <a:rPr lang="en-US" altLang="en-US">
                <a:latin typeface="Courier" pitchFamily="49" charset="0"/>
              </a:rPr>
              <a:t>*</a:t>
            </a:r>
          </a:p>
        </p:txBody>
      </p:sp>
      <p:sp>
        <p:nvSpPr>
          <p:cNvPr id="21512" name="Text Box 8">
            <a:extLst>
              <a:ext uri="{FF2B5EF4-FFF2-40B4-BE49-F238E27FC236}">
                <a16:creationId xmlns:a16="http://schemas.microsoft.com/office/drawing/2014/main" id="{C35E5872-2074-4B51-B6B5-9638DAFBEE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2554288"/>
            <a:ext cx="143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Example:</a:t>
            </a:r>
          </a:p>
        </p:txBody>
      </p:sp>
      <p:sp>
        <p:nvSpPr>
          <p:cNvPr id="21513" name="AutoShape 9">
            <a:extLst>
              <a:ext uri="{FF2B5EF4-FFF2-40B4-BE49-F238E27FC236}">
                <a16:creationId xmlns:a16="http://schemas.microsoft.com/office/drawing/2014/main" id="{C2352763-26FB-4AFA-BEFA-C05225F42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524000"/>
            <a:ext cx="473075" cy="336550"/>
          </a:xfrm>
          <a:custGeom>
            <a:avLst/>
            <a:gdLst>
              <a:gd name="T0" fmla="*/ 354806 w 21600"/>
              <a:gd name="T1" fmla="*/ 0 h 21600"/>
              <a:gd name="T2" fmla="*/ 0 w 21600"/>
              <a:gd name="T3" fmla="*/ 168275 h 21600"/>
              <a:gd name="T4" fmla="*/ 354806 w 21600"/>
              <a:gd name="T5" fmla="*/ 336550 h 21600"/>
              <a:gd name="T6" fmla="*/ 473075 w 21600"/>
              <a:gd name="T7" fmla="*/ 1682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4" name="Rectangle 10">
            <a:extLst>
              <a:ext uri="{FF2B5EF4-FFF2-40B4-BE49-F238E27FC236}">
                <a16:creationId xmlns:a16="http://schemas.microsoft.com/office/drawing/2014/main" id="{48A67D48-601D-4C58-B2DC-723354D7D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1563" y="4445000"/>
            <a:ext cx="7529512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Identifier ::= Letter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| Identifier (Letter|Digit)</a:t>
            </a:r>
          </a:p>
        </p:txBody>
      </p:sp>
      <p:sp>
        <p:nvSpPr>
          <p:cNvPr id="21515" name="AutoShape 11">
            <a:extLst>
              <a:ext uri="{FF2B5EF4-FFF2-40B4-BE49-F238E27FC236}">
                <a16:creationId xmlns:a16="http://schemas.microsoft.com/office/drawing/2014/main" id="{52AD0847-6574-4D04-9A98-67A8078A1A8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66700" y="5564188"/>
            <a:ext cx="522288" cy="485775"/>
          </a:xfrm>
          <a:custGeom>
            <a:avLst/>
            <a:gdLst>
              <a:gd name="T0" fmla="*/ 365747 w 21600"/>
              <a:gd name="T1" fmla="*/ 0 h 21600"/>
              <a:gd name="T2" fmla="*/ 365747 w 21600"/>
              <a:gd name="T3" fmla="*/ 273428 h 21600"/>
              <a:gd name="T4" fmla="*/ 78271 w 21600"/>
              <a:gd name="T5" fmla="*/ 485775 h 21600"/>
              <a:gd name="T6" fmla="*/ 522288 w 21600"/>
              <a:gd name="T7" fmla="*/ 136714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6" name="Rectangle 12">
            <a:extLst>
              <a:ext uri="{FF2B5EF4-FFF2-40B4-BE49-F238E27FC236}">
                <a16:creationId xmlns:a16="http://schemas.microsoft.com/office/drawing/2014/main" id="{9295E873-AE88-4210-8002-13299C7CB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6963" y="5638800"/>
            <a:ext cx="7529512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Identifier ::= Letter (Letter|Digit)*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9F9F690-5104-41FC-800D-EDFE0DE8F4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Acknowledgment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A1A22D1E-5954-430C-8455-C8B70EA2CE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82000" cy="5105400"/>
          </a:xfrm>
        </p:spPr>
        <p:txBody>
          <a:bodyPr>
            <a:normAutofit fontScale="85000" lnSpcReduction="10000"/>
          </a:bodyPr>
          <a:lstStyle/>
          <a:p>
            <a:pPr eaLnBrk="1" hangingPunct="1">
              <a:defRPr/>
            </a:pPr>
            <a:r>
              <a:rPr lang="en-US" sz="2400" dirty="0"/>
              <a:t>The slides are based on the required textbooks: [M] and [R] and other sources</a:t>
            </a:r>
          </a:p>
          <a:p>
            <a:pPr eaLnBrk="1" hangingPunct="1">
              <a:defRPr/>
            </a:pPr>
            <a:r>
              <a:rPr lang="en-US" sz="2400" dirty="0"/>
              <a:t>Slides from Bent Thomsen’s course at the University of Aalborg in Denmark, based on [W]</a:t>
            </a:r>
          </a:p>
          <a:p>
            <a:pPr eaLnBrk="1" hangingPunct="1">
              <a:defRPr/>
            </a:pPr>
            <a:r>
              <a:rPr lang="en-US" sz="2400" dirty="0"/>
              <a:t>[M10]: the online version of the edition of Torben </a:t>
            </a:r>
            <a:r>
              <a:rPr lang="en-US" sz="2400" dirty="0" err="1"/>
              <a:t>Mogensen’s</a:t>
            </a:r>
            <a:r>
              <a:rPr lang="en-US" sz="2400" dirty="0"/>
              <a:t> online textbook, </a:t>
            </a:r>
            <a:r>
              <a:rPr lang="en-US" sz="2400" i="1" dirty="0"/>
              <a:t>Basics of Compiler Design</a:t>
            </a:r>
            <a:endParaRPr lang="en-US" sz="2400" dirty="0"/>
          </a:p>
          <a:p>
            <a:pPr eaLnBrk="1" hangingPunct="1">
              <a:defRPr/>
            </a:pPr>
            <a:r>
              <a:rPr lang="en-US" sz="2400" dirty="0"/>
              <a:t>[W] and related sources, including slides from Bent Thomsen’s course at the University of Aalborg in Denmark</a:t>
            </a:r>
          </a:p>
          <a:p>
            <a:pPr eaLnBrk="1" hangingPunct="1">
              <a:defRPr/>
            </a:pPr>
            <a:r>
              <a:rPr lang="en-US" sz="2400" dirty="0"/>
              <a:t>The three main other compiler textbooks I considered are:</a:t>
            </a:r>
          </a:p>
          <a:p>
            <a:pPr lvl="1" eaLnBrk="1" hangingPunct="1">
              <a:defRPr/>
            </a:pPr>
            <a:r>
              <a:rPr lang="en-US" sz="2400" dirty="0" err="1"/>
              <a:t>Aho</a:t>
            </a:r>
            <a:r>
              <a:rPr lang="en-US" sz="2400" dirty="0"/>
              <a:t>, Alfred V., Monica S. Lam, Ravi </a:t>
            </a:r>
            <a:r>
              <a:rPr lang="en-US" sz="2400" dirty="0" err="1"/>
              <a:t>Sethi</a:t>
            </a:r>
            <a:r>
              <a:rPr lang="en-US" sz="2400" dirty="0"/>
              <a:t>, and Jeffrey D. Ullman.  Compilers: Principles, Techniques, &amp; Tools, 2</a:t>
            </a:r>
            <a:r>
              <a:rPr lang="en-US" sz="2400" baseline="30000" dirty="0"/>
              <a:t>nd</a:t>
            </a:r>
            <a:r>
              <a:rPr lang="en-US" sz="2400" dirty="0"/>
              <a:t> ed.  Addison-</a:t>
            </a:r>
            <a:r>
              <a:rPr lang="en-US" sz="2400" dirty="0" err="1"/>
              <a:t>Welsey</a:t>
            </a:r>
            <a:r>
              <a:rPr lang="en-US" sz="2400" dirty="0"/>
              <a:t>, 2007. (The “dragon book”)</a:t>
            </a:r>
          </a:p>
          <a:p>
            <a:pPr lvl="1" eaLnBrk="1" hangingPunct="1">
              <a:defRPr/>
            </a:pPr>
            <a:r>
              <a:rPr lang="en-US" sz="2400" dirty="0" err="1"/>
              <a:t>Appel</a:t>
            </a:r>
            <a:r>
              <a:rPr lang="en-US" sz="2400" dirty="0"/>
              <a:t>, Andrew W. </a:t>
            </a:r>
            <a:r>
              <a:rPr lang="en-US" sz="2400" i="1" dirty="0"/>
              <a:t>Modern Compiler Implementation in Java, 2</a:t>
            </a:r>
            <a:r>
              <a:rPr lang="en-US" sz="2400" i="1" baseline="30000" dirty="0"/>
              <a:t>nd</a:t>
            </a:r>
            <a:r>
              <a:rPr lang="en-US" sz="2400" i="1" dirty="0"/>
              <a:t> ed. </a:t>
            </a:r>
            <a:r>
              <a:rPr lang="en-US" sz="2400" dirty="0"/>
              <a:t>Cambridge, 2002.  (Editions in ML and C also available; the “tiger books”)</a:t>
            </a:r>
          </a:p>
          <a:p>
            <a:pPr lvl="1" eaLnBrk="1" hangingPunct="1">
              <a:defRPr/>
            </a:pPr>
            <a:r>
              <a:rPr lang="en-US" sz="2400" dirty="0" err="1"/>
              <a:t>Grune</a:t>
            </a:r>
            <a:r>
              <a:rPr lang="en-US" sz="2400" dirty="0"/>
              <a:t>, Dick, Henri E. </a:t>
            </a:r>
            <a:r>
              <a:rPr lang="en-US" sz="2400" dirty="0" err="1"/>
              <a:t>Bal</a:t>
            </a:r>
            <a:r>
              <a:rPr lang="en-US" sz="2400" dirty="0"/>
              <a:t>, </a:t>
            </a:r>
            <a:r>
              <a:rPr lang="en-US" sz="2400" dirty="0" err="1"/>
              <a:t>Ceriel</a:t>
            </a:r>
            <a:r>
              <a:rPr lang="en-US" sz="2400" dirty="0"/>
              <a:t> J.H. Jacobs, and </a:t>
            </a:r>
            <a:r>
              <a:rPr lang="en-US" sz="2400" dirty="0" err="1"/>
              <a:t>Koen</a:t>
            </a:r>
            <a:r>
              <a:rPr lang="en-US" sz="2400" dirty="0"/>
              <a:t> G. </a:t>
            </a:r>
            <a:r>
              <a:rPr lang="en-US" sz="2400" dirty="0" err="1"/>
              <a:t>Langendoen</a:t>
            </a:r>
            <a:r>
              <a:rPr lang="en-US" sz="2400" dirty="0"/>
              <a:t>.  Modern Compiler Design.  Wiley, 2000; second edition 2012 [G]</a:t>
            </a:r>
          </a:p>
          <a:p>
            <a:pPr lvl="1" eaLnBrk="1" hangingPunct="1">
              <a:defRPr/>
            </a:pPr>
            <a:endParaRPr lang="en-US" sz="2400" i="1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54161D66-FBCE-4EC9-9A40-6B510270DF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1) Grammar Transformations (ctd)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782DB5A-744B-4A30-8911-5F0B5DAED0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066800"/>
            <a:ext cx="7772400" cy="5175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Substitution of non-terminal symbols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93486720-25EE-4F58-8EC9-D23EC88E00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8188" y="1450975"/>
            <a:ext cx="2571750" cy="8223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N</a:t>
            </a:r>
            <a:r>
              <a:rPr lang="en-US" altLang="en-US">
                <a:latin typeface="Courier" pitchFamily="49" charset="0"/>
              </a:rPr>
              <a:t> ::= </a:t>
            </a:r>
            <a:r>
              <a:rPr lang="en-US" altLang="en-US" i="1">
                <a:latin typeface="Times" panose="02020603050405020304" pitchFamily="18" charset="0"/>
              </a:rPr>
              <a:t>X</a:t>
            </a:r>
          </a:p>
          <a:p>
            <a:r>
              <a:rPr lang="en-US" altLang="en-US" i="1">
                <a:latin typeface="Times" panose="02020603050405020304" pitchFamily="18" charset="0"/>
              </a:rPr>
              <a:t>M</a:t>
            </a:r>
            <a:r>
              <a:rPr lang="en-US" altLang="en-US">
                <a:latin typeface="Courier" pitchFamily="49" charset="0"/>
              </a:rPr>
              <a:t> ::= </a:t>
            </a:r>
            <a:r>
              <a:rPr lang="en-US" altLang="en-US">
                <a:latin typeface="Courier" pitchFamily="49" charset="0"/>
                <a:sym typeface="Symbol" panose="05050102010706020507" pitchFamily="18" charset="2"/>
              </a:rPr>
              <a:t>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N </a:t>
            </a:r>
            <a:r>
              <a:rPr lang="en-US" altLang="en-US">
                <a:latin typeface="Courier" pitchFamily="49" charset="0"/>
                <a:sym typeface="Symbol" panose="05050102010706020507" pitchFamily="18" charset="2"/>
              </a:rPr>
              <a:t></a:t>
            </a:r>
            <a:endParaRPr lang="en-US" altLang="en-US">
              <a:latin typeface="Courier" pitchFamily="49" charset="0"/>
            </a:endParaRPr>
          </a:p>
        </p:txBody>
      </p:sp>
      <p:sp>
        <p:nvSpPr>
          <p:cNvPr id="22533" name="AutoShape 5">
            <a:extLst>
              <a:ext uri="{FF2B5EF4-FFF2-40B4-BE49-F238E27FC236}">
                <a16:creationId xmlns:a16="http://schemas.microsoft.com/office/drawing/2014/main" id="{F446FFFC-0583-43EB-9E7C-FBA4217B05F0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50813" y="4427538"/>
            <a:ext cx="522287" cy="485775"/>
          </a:xfrm>
          <a:custGeom>
            <a:avLst/>
            <a:gdLst>
              <a:gd name="T0" fmla="*/ 365746 w 21600"/>
              <a:gd name="T1" fmla="*/ 0 h 21600"/>
              <a:gd name="T2" fmla="*/ 365746 w 21600"/>
              <a:gd name="T3" fmla="*/ 273428 h 21600"/>
              <a:gd name="T4" fmla="*/ 78271 w 21600"/>
              <a:gd name="T5" fmla="*/ 485775 h 21600"/>
              <a:gd name="T6" fmla="*/ 522287 w 21600"/>
              <a:gd name="T7" fmla="*/ 136714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4C242C78-F09A-488E-98AD-FA85A62121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8" y="3032125"/>
            <a:ext cx="832485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contrVar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to-or-dt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to-or-dt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to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downto</a:t>
            </a: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22535" name="Text Box 7">
            <a:extLst>
              <a:ext uri="{FF2B5EF4-FFF2-40B4-BE49-F238E27FC236}">
                <a16:creationId xmlns:a16="http://schemas.microsoft.com/office/drawing/2014/main" id="{EE239866-9F0E-48B9-8727-03FD91236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875" y="2554288"/>
            <a:ext cx="14366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Example:</a:t>
            </a:r>
          </a:p>
        </p:txBody>
      </p:sp>
      <p:sp>
        <p:nvSpPr>
          <p:cNvPr id="22536" name="AutoShape 8">
            <a:extLst>
              <a:ext uri="{FF2B5EF4-FFF2-40B4-BE49-F238E27FC236}">
                <a16:creationId xmlns:a16="http://schemas.microsoft.com/office/drawing/2014/main" id="{340D1B18-A125-4AC2-95A6-DB285A8F2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1676400"/>
            <a:ext cx="473075" cy="336550"/>
          </a:xfrm>
          <a:custGeom>
            <a:avLst/>
            <a:gdLst>
              <a:gd name="T0" fmla="*/ 354806 w 21600"/>
              <a:gd name="T1" fmla="*/ 0 h 21600"/>
              <a:gd name="T2" fmla="*/ 0 w 21600"/>
              <a:gd name="T3" fmla="*/ 168275 h 21600"/>
              <a:gd name="T4" fmla="*/ 354806 w 21600"/>
              <a:gd name="T5" fmla="*/ 336550 h 21600"/>
              <a:gd name="T6" fmla="*/ 473075 w 21600"/>
              <a:gd name="T7" fmla="*/ 168275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CD63A4FE-02B4-4042-941C-D2AD2E6095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9300" y="1425575"/>
            <a:ext cx="257175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7763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N</a:t>
            </a:r>
            <a:r>
              <a:rPr lang="en-US" altLang="en-US">
                <a:latin typeface="Courier" pitchFamily="49" charset="0"/>
              </a:rPr>
              <a:t> ::= </a:t>
            </a:r>
            <a:r>
              <a:rPr lang="en-US" altLang="en-US" i="1">
                <a:latin typeface="Times" panose="02020603050405020304" pitchFamily="18" charset="0"/>
              </a:rPr>
              <a:t>X</a:t>
            </a:r>
          </a:p>
          <a:p>
            <a:r>
              <a:rPr lang="en-US" altLang="en-US" i="1">
                <a:latin typeface="Times" panose="02020603050405020304" pitchFamily="18" charset="0"/>
              </a:rPr>
              <a:t>M</a:t>
            </a:r>
            <a:r>
              <a:rPr lang="en-US" altLang="en-US">
                <a:latin typeface="Courier" pitchFamily="49" charset="0"/>
              </a:rPr>
              <a:t> ::= </a:t>
            </a:r>
            <a:r>
              <a:rPr lang="en-US" altLang="en-US">
                <a:latin typeface="Courier" pitchFamily="49" charset="0"/>
                <a:sym typeface="Symbol" panose="05050102010706020507" pitchFamily="18" charset="2"/>
              </a:rPr>
              <a:t></a:t>
            </a:r>
            <a:r>
              <a:rPr lang="en-US" altLang="en-US">
                <a:latin typeface="Courier" pitchFamily="49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X </a:t>
            </a:r>
            <a:r>
              <a:rPr lang="en-US" altLang="en-US">
                <a:latin typeface="Courier" pitchFamily="49" charset="0"/>
                <a:sym typeface="Symbol" panose="05050102010706020507" pitchFamily="18" charset="2"/>
              </a:rPr>
              <a:t></a:t>
            </a:r>
            <a:endParaRPr lang="en-US" altLang="en-US">
              <a:latin typeface="Courier" pitchFamily="49" charset="0"/>
            </a:endParaRPr>
          </a:p>
          <a:p>
            <a:endParaRPr lang="en-US" altLang="en-US">
              <a:latin typeface="Courier" pitchFamily="49" charset="0"/>
            </a:endParaRPr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3D952E1E-00D6-42E8-BD25-E61F8A998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663" y="5027613"/>
            <a:ext cx="832485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single-Command ::=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contrVar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(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to</a:t>
            </a:r>
            <a:r>
              <a:rPr lang="en-US" altLang="en-US">
                <a:latin typeface="Courier New" panose="02070309020205020404" pitchFamily="49" charset="0"/>
              </a:rPr>
              <a:t>|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downto</a:t>
            </a:r>
            <a:r>
              <a:rPr lang="en-US" altLang="en-US">
                <a:latin typeface="Courier New" panose="02070309020205020404" pitchFamily="49" charset="0"/>
              </a:rPr>
              <a:t>)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AA077A91-AA82-43A4-8E78-CFFD1894C5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2) Starter Sets</a:t>
            </a:r>
          </a:p>
        </p:txBody>
      </p:sp>
      <p:sp>
        <p:nvSpPr>
          <p:cNvPr id="23555" name="Text Box 3">
            <a:extLst>
              <a:ext uri="{FF2B5EF4-FFF2-40B4-BE49-F238E27FC236}">
                <a16:creationId xmlns:a16="http://schemas.microsoft.com/office/drawing/2014/main" id="{CAA4D284-5A83-4862-B5CA-8C141FFD94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463" y="962025"/>
            <a:ext cx="8518525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Informal Definition:</a:t>
            </a:r>
          </a:p>
          <a:p>
            <a:pPr lvl="1"/>
            <a:r>
              <a:rPr lang="en-US" altLang="en-US">
                <a:latin typeface="Times" panose="02020603050405020304" pitchFamily="18" charset="0"/>
              </a:rPr>
              <a:t>The starter set of a RE </a:t>
            </a:r>
            <a:r>
              <a:rPr lang="en-US" altLang="en-US" i="1">
                <a:latin typeface="Times" panose="02020603050405020304" pitchFamily="18" charset="0"/>
              </a:rPr>
              <a:t>X</a:t>
            </a:r>
            <a:r>
              <a:rPr lang="en-US" altLang="en-US">
                <a:latin typeface="Times" panose="02020603050405020304" pitchFamily="18" charset="0"/>
              </a:rPr>
              <a:t> is the set of terminal symbols that can occur as the start of any string generated by </a:t>
            </a:r>
            <a:r>
              <a:rPr lang="en-US" altLang="en-US" i="1">
                <a:latin typeface="Times" panose="02020603050405020304" pitchFamily="18" charset="0"/>
              </a:rPr>
              <a:t>X</a:t>
            </a:r>
          </a:p>
          <a:p>
            <a:pPr lvl="1"/>
            <a:endParaRPr lang="en-US" altLang="en-US" i="1">
              <a:latin typeface="Times" panose="02020603050405020304" pitchFamily="18" charset="0"/>
            </a:endParaRPr>
          </a:p>
          <a:p>
            <a:r>
              <a:rPr lang="en-US" altLang="en-US" b="1">
                <a:latin typeface="Times" panose="02020603050405020304" pitchFamily="18" charset="0"/>
              </a:rPr>
              <a:t>Example :</a:t>
            </a: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 </a:t>
            </a:r>
            <a:r>
              <a:rPr lang="en-US" altLang="en-US">
                <a:latin typeface="Courier" pitchFamily="49" charset="0"/>
              </a:rPr>
              <a:t>(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+</a:t>
            </a:r>
            <a:r>
              <a:rPr lang="en-US" altLang="en-US">
                <a:latin typeface="Courier" pitchFamily="49" charset="0"/>
              </a:rPr>
              <a:t>|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-</a:t>
            </a:r>
            <a:r>
              <a:rPr lang="en-US" altLang="en-US">
                <a:latin typeface="Courier" pitchFamily="49" charset="0"/>
              </a:rPr>
              <a:t>|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>
                <a:latin typeface="Courier" pitchFamily="49" charset="0"/>
              </a:rPr>
              <a:t>)(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0</a:t>
            </a:r>
            <a:r>
              <a:rPr lang="en-US" altLang="en-US">
                <a:latin typeface="Courier" pitchFamily="49" charset="0"/>
              </a:rPr>
              <a:t>|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1</a:t>
            </a:r>
            <a:r>
              <a:rPr lang="en-US" altLang="en-US">
                <a:latin typeface="Courier" pitchFamily="49" charset="0"/>
              </a:rPr>
              <a:t>|</a:t>
            </a:r>
            <a:r>
              <a:rPr lang="en-US" altLang="en-US">
                <a:latin typeface="Times" panose="02020603050405020304" pitchFamily="18" charset="0"/>
              </a:rPr>
              <a:t>…</a:t>
            </a:r>
            <a:r>
              <a:rPr lang="en-US" altLang="en-US">
                <a:latin typeface="Courier" pitchFamily="49" charset="0"/>
              </a:rPr>
              <a:t>|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9</a:t>
            </a:r>
            <a:r>
              <a:rPr lang="en-US" altLang="en-US">
                <a:latin typeface="Courier" pitchFamily="49" charset="0"/>
              </a:rPr>
              <a:t>)* ] = </a:t>
            </a:r>
            <a:r>
              <a:rPr lang="en-US" altLang="en-US">
                <a:latin typeface="Times" panose="02020603050405020304" pitchFamily="18" charset="0"/>
              </a:rPr>
              <a:t>{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+</a:t>
            </a:r>
            <a:r>
              <a:rPr lang="en-US" altLang="en-US">
                <a:latin typeface="Times" panose="02020603050405020304" pitchFamily="18" charset="0"/>
              </a:rPr>
              <a:t>,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-</a:t>
            </a:r>
            <a:r>
              <a:rPr lang="en-US" altLang="en-US">
                <a:latin typeface="Times" panose="02020603050405020304" pitchFamily="18" charset="0"/>
              </a:rPr>
              <a:t>, 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0</a:t>
            </a:r>
            <a:r>
              <a:rPr lang="en-US" altLang="en-US">
                <a:latin typeface="Times" panose="02020603050405020304" pitchFamily="18" charset="0"/>
              </a:rPr>
              <a:t>,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1</a:t>
            </a:r>
            <a:r>
              <a:rPr lang="en-US" altLang="en-US">
                <a:latin typeface="Times" panose="02020603050405020304" pitchFamily="18" charset="0"/>
              </a:rPr>
              <a:t>,…,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9</a:t>
            </a:r>
            <a:r>
              <a:rPr lang="en-US" altLang="en-US">
                <a:latin typeface="Times" panose="02020603050405020304" pitchFamily="18" charset="0"/>
              </a:rPr>
              <a:t>}</a:t>
            </a:r>
          </a:p>
          <a:p>
            <a:endParaRPr lang="en-US" altLang="en-US" b="1">
              <a:latin typeface="Times" panose="02020603050405020304" pitchFamily="18" charset="0"/>
            </a:endParaRPr>
          </a:p>
          <a:p>
            <a:r>
              <a:rPr lang="en-US" altLang="en-US" b="1">
                <a:latin typeface="Times" panose="02020603050405020304" pitchFamily="18" charset="0"/>
              </a:rPr>
              <a:t>Formal Definition:</a:t>
            </a: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>
                <a:latin typeface="Symbol" panose="05050102010706020507" pitchFamily="18" charset="2"/>
              </a:rPr>
              <a:t>e] </a:t>
            </a:r>
            <a:r>
              <a:rPr lang="en-US" altLang="en-US">
                <a:latin typeface="Times" panose="02020603050405020304" pitchFamily="18" charset="0"/>
              </a:rPr>
              <a:t>={}</a:t>
            </a: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 i="1">
                <a:latin typeface="Times" panose="02020603050405020304" pitchFamily="18" charset="0"/>
              </a:rPr>
              <a:t>t</a:t>
            </a:r>
            <a:r>
              <a:rPr lang="en-US" altLang="en-US">
                <a:latin typeface="Symbol" panose="05050102010706020507" pitchFamily="18" charset="2"/>
              </a:rPr>
              <a:t>] </a:t>
            </a:r>
            <a:r>
              <a:rPr lang="en-US" altLang="en-US">
                <a:latin typeface="Times" panose="02020603050405020304" pitchFamily="18" charset="0"/>
              </a:rPr>
              <a:t>={</a:t>
            </a:r>
            <a:r>
              <a:rPr lang="en-US" altLang="en-US" i="1">
                <a:latin typeface="Times" panose="02020603050405020304" pitchFamily="18" charset="0"/>
              </a:rPr>
              <a:t>t</a:t>
            </a:r>
            <a:r>
              <a:rPr lang="en-US" altLang="en-US">
                <a:latin typeface="Times" panose="02020603050405020304" pitchFamily="18" charset="0"/>
              </a:rPr>
              <a:t>}			(where</a:t>
            </a:r>
            <a:r>
              <a:rPr lang="en-US" altLang="en-US" i="1">
                <a:latin typeface="Times" panose="02020603050405020304" pitchFamily="18" charset="0"/>
              </a:rPr>
              <a:t> t </a:t>
            </a:r>
            <a:r>
              <a:rPr lang="en-US" altLang="en-US">
                <a:latin typeface="Times" panose="02020603050405020304" pitchFamily="18" charset="0"/>
              </a:rPr>
              <a:t>is a terminal symbol)</a:t>
            </a: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 i="1">
                <a:latin typeface="Times" panose="02020603050405020304" pitchFamily="18" charset="0"/>
              </a:rPr>
              <a:t>X Y</a:t>
            </a:r>
            <a:r>
              <a:rPr lang="en-US" altLang="en-US">
                <a:latin typeface="Symbol" panose="05050102010706020507" pitchFamily="18" charset="2"/>
              </a:rPr>
              <a:t>] </a:t>
            </a:r>
            <a:r>
              <a:rPr lang="en-US" altLang="en-US">
                <a:latin typeface="Times" panose="02020603050405020304" pitchFamily="18" charset="0"/>
              </a:rPr>
              <a:t>= </a:t>
            </a:r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 i="1">
                <a:latin typeface="Times" panose="02020603050405020304" pitchFamily="18" charset="0"/>
              </a:rPr>
              <a:t>X</a:t>
            </a:r>
            <a:r>
              <a:rPr lang="en-US" altLang="en-US">
                <a:latin typeface="Symbol" panose="05050102010706020507" pitchFamily="18" charset="2"/>
              </a:rPr>
              <a:t>] </a:t>
            </a:r>
            <a:r>
              <a:rPr lang="en-US" altLang="en-US" b="1">
                <a:latin typeface="Symbol" panose="05050102010706020507" pitchFamily="18" charset="2"/>
                <a:sym typeface="Symbol" panose="05050102010706020507" pitchFamily="18" charset="2"/>
              </a:rPr>
              <a:t>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 i="1">
                <a:latin typeface="Times" panose="02020603050405020304" pitchFamily="18" charset="0"/>
              </a:rPr>
              <a:t>Y</a:t>
            </a:r>
            <a:r>
              <a:rPr lang="en-US" altLang="en-US">
                <a:latin typeface="Symbol" panose="05050102010706020507" pitchFamily="18" charset="2"/>
              </a:rPr>
              <a:t>]  (</a:t>
            </a:r>
            <a:r>
              <a:rPr lang="en-US" altLang="en-US">
                <a:latin typeface="Times" panose="02020603050405020304" pitchFamily="18" charset="0"/>
              </a:rPr>
              <a:t>if</a:t>
            </a:r>
            <a:r>
              <a:rPr lang="en-US" altLang="en-US" i="1">
                <a:latin typeface="Times" panose="02020603050405020304" pitchFamily="18" charset="0"/>
              </a:rPr>
              <a:t> X </a:t>
            </a:r>
            <a:r>
              <a:rPr lang="en-US" altLang="en-US">
                <a:latin typeface="Times" panose="02020603050405020304" pitchFamily="18" charset="0"/>
              </a:rPr>
              <a:t>generates 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)</a:t>
            </a: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 i="1">
                <a:latin typeface="Times" panose="02020603050405020304" pitchFamily="18" charset="0"/>
              </a:rPr>
              <a:t>X Y</a:t>
            </a:r>
            <a:r>
              <a:rPr lang="en-US" altLang="en-US">
                <a:latin typeface="Symbol" panose="05050102010706020507" pitchFamily="18" charset="2"/>
              </a:rPr>
              <a:t>] </a:t>
            </a:r>
            <a:r>
              <a:rPr lang="en-US" altLang="en-US">
                <a:latin typeface="Times" panose="02020603050405020304" pitchFamily="18" charset="0"/>
              </a:rPr>
              <a:t>= </a:t>
            </a:r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 i="1">
                <a:latin typeface="Times" panose="02020603050405020304" pitchFamily="18" charset="0"/>
              </a:rPr>
              <a:t>X</a:t>
            </a:r>
            <a:r>
              <a:rPr lang="en-US" altLang="en-US">
                <a:latin typeface="Symbol" panose="05050102010706020507" pitchFamily="18" charset="2"/>
              </a:rPr>
              <a:t>] </a:t>
            </a:r>
            <a:r>
              <a:rPr lang="en-US" altLang="en-US" b="1">
                <a:latin typeface="Symbol" panose="05050102010706020507" pitchFamily="18" charset="2"/>
                <a:sym typeface="Symbol" panose="05050102010706020507" pitchFamily="18" charset="2"/>
              </a:rPr>
              <a:t>                      </a:t>
            </a:r>
            <a:r>
              <a:rPr lang="en-US" altLang="en-US">
                <a:latin typeface="Symbol" panose="05050102010706020507" pitchFamily="18" charset="2"/>
              </a:rPr>
              <a:t> (</a:t>
            </a:r>
            <a:r>
              <a:rPr lang="en-US" altLang="en-US">
                <a:latin typeface="Times" panose="02020603050405020304" pitchFamily="18" charset="0"/>
              </a:rPr>
              <a:t>if</a:t>
            </a:r>
            <a:r>
              <a:rPr lang="en-US" altLang="en-US" i="1">
                <a:latin typeface="Times" panose="02020603050405020304" pitchFamily="18" charset="0"/>
              </a:rPr>
              <a:t> </a:t>
            </a:r>
            <a:r>
              <a:rPr lang="en-US" altLang="en-US">
                <a:latin typeface="Times" panose="02020603050405020304" pitchFamily="18" charset="0"/>
              </a:rPr>
              <a:t>not </a:t>
            </a:r>
            <a:r>
              <a:rPr lang="en-US" altLang="en-US" i="1">
                <a:latin typeface="Times" panose="02020603050405020304" pitchFamily="18" charset="0"/>
              </a:rPr>
              <a:t>X </a:t>
            </a:r>
            <a:r>
              <a:rPr lang="en-US" altLang="en-US">
                <a:latin typeface="Times" panose="02020603050405020304" pitchFamily="18" charset="0"/>
              </a:rPr>
              <a:t>generates </a:t>
            </a:r>
            <a:r>
              <a:rPr lang="en-US" altLang="en-US">
                <a:latin typeface="Symbol" panose="05050102010706020507" pitchFamily="18" charset="2"/>
              </a:rPr>
              <a:t>e</a:t>
            </a:r>
            <a:r>
              <a:rPr lang="en-US" altLang="en-US">
                <a:latin typeface="Times" panose="02020603050405020304" pitchFamily="18" charset="0"/>
              </a:rPr>
              <a:t>)</a:t>
            </a: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 i="1">
                <a:latin typeface="Times" panose="02020603050405020304" pitchFamily="18" charset="0"/>
              </a:rPr>
              <a:t>X | Y</a:t>
            </a:r>
            <a:r>
              <a:rPr lang="en-US" altLang="en-US">
                <a:latin typeface="Symbol" panose="05050102010706020507" pitchFamily="18" charset="2"/>
              </a:rPr>
              <a:t>] </a:t>
            </a:r>
            <a:r>
              <a:rPr lang="en-US" altLang="en-US">
                <a:latin typeface="Times" panose="02020603050405020304" pitchFamily="18" charset="0"/>
              </a:rPr>
              <a:t>= </a:t>
            </a:r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 i="1">
                <a:latin typeface="Times" panose="02020603050405020304" pitchFamily="18" charset="0"/>
              </a:rPr>
              <a:t>X</a:t>
            </a:r>
            <a:r>
              <a:rPr lang="en-US" altLang="en-US">
                <a:latin typeface="Symbol" panose="05050102010706020507" pitchFamily="18" charset="2"/>
              </a:rPr>
              <a:t>] </a:t>
            </a:r>
            <a:r>
              <a:rPr lang="en-US" altLang="en-US" b="1">
                <a:latin typeface="Symbol" panose="05050102010706020507" pitchFamily="18" charset="2"/>
                <a:sym typeface="Symbol" panose="05050102010706020507" pitchFamily="18" charset="2"/>
              </a:rPr>
              <a:t></a:t>
            </a:r>
            <a:r>
              <a:rPr lang="en-US" altLang="en-US">
                <a:latin typeface="Symbol" panose="05050102010706020507" pitchFamily="18" charset="2"/>
                <a:sym typeface="Symbol" panose="05050102010706020507" pitchFamily="18" charset="2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 i="1">
                <a:latin typeface="Times" panose="02020603050405020304" pitchFamily="18" charset="0"/>
              </a:rPr>
              <a:t>Y</a:t>
            </a:r>
            <a:r>
              <a:rPr lang="en-US" altLang="en-US">
                <a:latin typeface="Symbol" panose="05050102010706020507" pitchFamily="18" charset="2"/>
              </a:rPr>
              <a:t>]</a:t>
            </a: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 i="1">
                <a:latin typeface="Times" panose="02020603050405020304" pitchFamily="18" charset="0"/>
              </a:rPr>
              <a:t>X*</a:t>
            </a:r>
            <a:r>
              <a:rPr lang="en-US" altLang="en-US">
                <a:latin typeface="Symbol" panose="05050102010706020507" pitchFamily="18" charset="2"/>
              </a:rPr>
              <a:t>] </a:t>
            </a:r>
            <a:r>
              <a:rPr lang="en-US" altLang="en-US">
                <a:latin typeface="Times" panose="02020603050405020304" pitchFamily="18" charset="0"/>
              </a:rPr>
              <a:t>= </a:t>
            </a:r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 i="1">
                <a:latin typeface="Times" panose="02020603050405020304" pitchFamily="18" charset="0"/>
              </a:rPr>
              <a:t>X</a:t>
            </a:r>
            <a:r>
              <a:rPr lang="en-US" altLang="en-US">
                <a:latin typeface="Symbol" panose="05050102010706020507" pitchFamily="18" charset="2"/>
              </a:rPr>
              <a:t>]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ECF3480C-765C-472E-8753-470EA04D2B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2) Starter Sets (ctd)</a:t>
            </a:r>
          </a:p>
        </p:txBody>
      </p:sp>
      <p:sp>
        <p:nvSpPr>
          <p:cNvPr id="24579" name="Text Box 3">
            <a:extLst>
              <a:ext uri="{FF2B5EF4-FFF2-40B4-BE49-F238E27FC236}">
                <a16:creationId xmlns:a16="http://schemas.microsoft.com/office/drawing/2014/main" id="{EAADE18E-0592-4842-97D2-6BEABD48F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981075"/>
            <a:ext cx="9144000" cy="520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Informal Definition:</a:t>
            </a:r>
          </a:p>
          <a:p>
            <a:pPr lvl="1"/>
            <a:r>
              <a:rPr lang="en-US" altLang="en-US">
                <a:latin typeface="Times" panose="02020603050405020304" pitchFamily="18" charset="0"/>
              </a:rPr>
              <a:t>The starter set of RE can be generalized to extended BNF</a:t>
            </a:r>
          </a:p>
          <a:p>
            <a:pPr lvl="1"/>
            <a:endParaRPr lang="en-US" altLang="en-US" b="1">
              <a:latin typeface="Times" panose="02020603050405020304" pitchFamily="18" charset="0"/>
            </a:endParaRPr>
          </a:p>
          <a:p>
            <a:r>
              <a:rPr lang="en-US" altLang="en-US" b="1">
                <a:latin typeface="Times" panose="02020603050405020304" pitchFamily="18" charset="0"/>
              </a:rPr>
              <a:t>Formal Definition:</a:t>
            </a: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 i="1">
                <a:latin typeface="Times" panose="02020603050405020304" pitchFamily="18" charset="0"/>
              </a:rPr>
              <a:t>N</a:t>
            </a:r>
            <a:r>
              <a:rPr lang="en-US" altLang="en-US">
                <a:latin typeface="Symbol" panose="05050102010706020507" pitchFamily="18" charset="2"/>
              </a:rPr>
              <a:t>] </a:t>
            </a:r>
            <a:r>
              <a:rPr lang="en-US" altLang="en-US">
                <a:latin typeface="Times" panose="02020603050405020304" pitchFamily="18" charset="0"/>
              </a:rPr>
              <a:t>= </a:t>
            </a:r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 i="1">
                <a:latin typeface="Times" panose="02020603050405020304" pitchFamily="18" charset="0"/>
              </a:rPr>
              <a:t>X</a:t>
            </a:r>
            <a:r>
              <a:rPr lang="en-US" altLang="en-US">
                <a:latin typeface="Symbol" panose="05050102010706020507" pitchFamily="18" charset="2"/>
              </a:rPr>
              <a:t>] </a:t>
            </a:r>
            <a:r>
              <a:rPr lang="en-US" altLang="en-US" b="1">
                <a:latin typeface="Symbol" panose="05050102010706020507" pitchFamily="18" charset="2"/>
                <a:sym typeface="Symbol" panose="05050102010706020507" pitchFamily="18" charset="2"/>
              </a:rPr>
              <a:t>              </a:t>
            </a:r>
            <a:r>
              <a:rPr lang="en-US" altLang="en-US">
                <a:latin typeface="Symbol" panose="05050102010706020507" pitchFamily="18" charset="2"/>
              </a:rPr>
              <a:t>(</a:t>
            </a:r>
            <a:r>
              <a:rPr lang="en-US" altLang="en-US">
                <a:latin typeface="Times" panose="02020603050405020304" pitchFamily="18" charset="0"/>
              </a:rPr>
              <a:t>for production rules N ::= X)</a:t>
            </a:r>
          </a:p>
          <a:p>
            <a:pPr lvl="1"/>
            <a:endParaRPr lang="en-US" altLang="en-US">
              <a:latin typeface="Symbol" panose="05050102010706020507" pitchFamily="18" charset="2"/>
            </a:endParaRPr>
          </a:p>
          <a:p>
            <a:pPr lvl="1"/>
            <a:endParaRPr lang="en-US" altLang="en-US">
              <a:latin typeface="Symbol" panose="05050102010706020507" pitchFamily="18" charset="2"/>
            </a:endParaRPr>
          </a:p>
          <a:p>
            <a:r>
              <a:rPr lang="en-US" altLang="en-US" b="1">
                <a:latin typeface="Times" panose="02020603050405020304" pitchFamily="18" charset="0"/>
              </a:rPr>
              <a:t>Example :</a:t>
            </a:r>
          </a:p>
          <a:p>
            <a:pPr lvl="1"/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[Expression] = </a:t>
            </a:r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[PrimaryExp (Operator PrimaryExp)*]</a:t>
            </a:r>
          </a:p>
          <a:p>
            <a:pPr lvl="1"/>
            <a:r>
              <a:rPr lang="en-US" altLang="en-US">
                <a:latin typeface="Times" panose="02020603050405020304" pitchFamily="18" charset="0"/>
              </a:rPr>
              <a:t>                                 = </a:t>
            </a:r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[PrimaryExp]</a:t>
            </a:r>
          </a:p>
          <a:p>
            <a:pPr lvl="1"/>
            <a:r>
              <a:rPr lang="en-US" altLang="en-US">
                <a:latin typeface="Times" panose="02020603050405020304" pitchFamily="18" charset="0"/>
              </a:rPr>
              <a:t>                                 = </a:t>
            </a:r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[Identifiers] </a:t>
            </a:r>
            <a:r>
              <a:rPr lang="en-US" altLang="en-US" b="1">
                <a:latin typeface="Times" panose="02020603050405020304" pitchFamily="18" charset="0"/>
                <a:sym typeface="Symbol" panose="05050102010706020507" pitchFamily="18" charset="2"/>
              </a:rPr>
              <a:t></a:t>
            </a:r>
            <a:r>
              <a:rPr lang="en-US" altLang="en-US">
                <a:latin typeface="Times" panose="02020603050405020304" pitchFamily="18" charset="0"/>
              </a:rPr>
              <a:t> </a:t>
            </a:r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>
                <a:solidFill>
                  <a:schemeClr val="accent2"/>
                </a:solidFill>
                <a:latin typeface="Times" panose="02020603050405020304" pitchFamily="18" charset="0"/>
              </a:rPr>
              <a:t>(</a:t>
            </a:r>
            <a:r>
              <a:rPr lang="en-US" altLang="en-US">
                <a:latin typeface="Times" panose="02020603050405020304" pitchFamily="18" charset="0"/>
              </a:rPr>
              <a:t>Expression</a:t>
            </a:r>
            <a:r>
              <a:rPr lang="en-US" altLang="en-US">
                <a:solidFill>
                  <a:schemeClr val="accent2"/>
                </a:solidFill>
                <a:latin typeface="Times" panose="02020603050405020304" pitchFamily="18" charset="0"/>
              </a:rPr>
              <a:t>)</a:t>
            </a:r>
            <a:r>
              <a:rPr lang="en-US" altLang="en-US">
                <a:latin typeface="Times" panose="02020603050405020304" pitchFamily="18" charset="0"/>
              </a:rPr>
              <a:t>] </a:t>
            </a:r>
          </a:p>
          <a:p>
            <a:pPr lvl="1"/>
            <a:r>
              <a:rPr lang="en-US" altLang="en-US">
                <a:latin typeface="Times" panose="02020603050405020304" pitchFamily="18" charset="0"/>
              </a:rPr>
              <a:t>                                 = </a:t>
            </a:r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 b="1">
                <a:solidFill>
                  <a:schemeClr val="accent2"/>
                </a:solidFill>
                <a:latin typeface="Times" panose="02020603050405020304" pitchFamily="18" charset="0"/>
              </a:rPr>
              <a:t>a</a:t>
            </a:r>
            <a:r>
              <a:rPr lang="en-US" altLang="en-US">
                <a:latin typeface="Times" panose="02020603050405020304" pitchFamily="18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Times" panose="02020603050405020304" pitchFamily="18" charset="0"/>
              </a:rPr>
              <a:t>b</a:t>
            </a:r>
            <a:r>
              <a:rPr lang="en-US" altLang="en-US">
                <a:latin typeface="Times" panose="02020603050405020304" pitchFamily="18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Times" panose="02020603050405020304" pitchFamily="18" charset="0"/>
              </a:rPr>
              <a:t>c</a:t>
            </a:r>
            <a:r>
              <a:rPr lang="en-US" altLang="en-US">
                <a:latin typeface="Times" panose="02020603050405020304" pitchFamily="18" charset="0"/>
              </a:rPr>
              <a:t> | ... |</a:t>
            </a:r>
            <a:r>
              <a:rPr lang="en-US" altLang="en-US" b="1">
                <a:solidFill>
                  <a:schemeClr val="accent2"/>
                </a:solidFill>
                <a:latin typeface="Times" panose="02020603050405020304" pitchFamily="18" charset="0"/>
              </a:rPr>
              <a:t>z</a:t>
            </a:r>
            <a:r>
              <a:rPr lang="en-US" altLang="en-US">
                <a:latin typeface="Times" panose="02020603050405020304" pitchFamily="18" charset="0"/>
              </a:rPr>
              <a:t>] </a:t>
            </a:r>
            <a:r>
              <a:rPr lang="en-US" altLang="en-US" b="1">
                <a:latin typeface="Times" panose="02020603050405020304" pitchFamily="18" charset="0"/>
                <a:sym typeface="Symbol" panose="05050102010706020507" pitchFamily="18" charset="2"/>
              </a:rPr>
              <a:t> </a:t>
            </a:r>
            <a:r>
              <a:rPr lang="en-US" altLang="en-US">
                <a:latin typeface="Times" panose="02020603050405020304" pitchFamily="18" charset="0"/>
              </a:rPr>
              <a:t>{</a:t>
            </a:r>
            <a:r>
              <a:rPr lang="en-US" altLang="en-US" b="1">
                <a:solidFill>
                  <a:schemeClr val="accent2"/>
                </a:solidFill>
                <a:latin typeface="Times" panose="02020603050405020304" pitchFamily="18" charset="0"/>
              </a:rPr>
              <a:t>(</a:t>
            </a:r>
            <a:r>
              <a:rPr lang="en-US" altLang="en-US">
                <a:latin typeface="Times" panose="02020603050405020304" pitchFamily="18" charset="0"/>
              </a:rPr>
              <a:t>}</a:t>
            </a:r>
          </a:p>
          <a:p>
            <a:pPr lvl="1"/>
            <a:r>
              <a:rPr lang="en-US" altLang="en-US">
                <a:latin typeface="Times" panose="02020603050405020304" pitchFamily="18" charset="0"/>
              </a:rPr>
              <a:t>                                 = {</a:t>
            </a:r>
            <a:r>
              <a:rPr lang="en-US" altLang="en-US" b="1">
                <a:solidFill>
                  <a:schemeClr val="accent2"/>
                </a:solidFill>
                <a:latin typeface="Times" panose="02020603050405020304" pitchFamily="18" charset="0"/>
              </a:rPr>
              <a:t>a</a:t>
            </a:r>
            <a:r>
              <a:rPr lang="en-US" altLang="en-US">
                <a:latin typeface="Times" panose="02020603050405020304" pitchFamily="18" charset="0"/>
              </a:rPr>
              <a:t>, </a:t>
            </a:r>
            <a:r>
              <a:rPr lang="en-US" altLang="en-US" b="1">
                <a:solidFill>
                  <a:schemeClr val="accent2"/>
                </a:solidFill>
                <a:latin typeface="Times" panose="02020603050405020304" pitchFamily="18" charset="0"/>
              </a:rPr>
              <a:t>b</a:t>
            </a:r>
            <a:r>
              <a:rPr lang="en-US" altLang="en-US">
                <a:latin typeface="Times" panose="02020603050405020304" pitchFamily="18" charset="0"/>
              </a:rPr>
              <a:t>, </a:t>
            </a:r>
            <a:r>
              <a:rPr lang="en-US" altLang="en-US" b="1">
                <a:solidFill>
                  <a:schemeClr val="accent2"/>
                </a:solidFill>
                <a:latin typeface="Times" panose="02020603050405020304" pitchFamily="18" charset="0"/>
              </a:rPr>
              <a:t>c</a:t>
            </a:r>
            <a:r>
              <a:rPr lang="en-US" altLang="en-US">
                <a:latin typeface="Times" panose="02020603050405020304" pitchFamily="18" charset="0"/>
              </a:rPr>
              <a:t>,…, </a:t>
            </a:r>
            <a:r>
              <a:rPr lang="en-US" altLang="en-US" b="1">
                <a:solidFill>
                  <a:schemeClr val="accent2"/>
                </a:solidFill>
                <a:latin typeface="Times" panose="02020603050405020304" pitchFamily="18" charset="0"/>
              </a:rPr>
              <a:t>z, (</a:t>
            </a:r>
            <a:r>
              <a:rPr lang="en-US" altLang="en-US">
                <a:latin typeface="Times" panose="02020603050405020304" pitchFamily="18" charset="0"/>
              </a:rPr>
              <a:t>}</a:t>
            </a:r>
          </a:p>
          <a:p>
            <a:pPr lvl="1"/>
            <a:endParaRPr lang="en-US" altLang="en-US">
              <a:latin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118C5BB3-2623-47E5-8CE2-BFA79EF601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Parsing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F21C9FC8-6562-4F08-BCE6-1F35EA7442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4724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We will now look at parsing. </a:t>
            </a:r>
          </a:p>
          <a:p>
            <a:pPr eaLnBrk="1" hangingPunct="1">
              <a:buFontTx/>
              <a:buNone/>
            </a:pPr>
            <a:r>
              <a:rPr lang="en-US" altLang="en-US"/>
              <a:t>Topics:</a:t>
            </a:r>
          </a:p>
          <a:p>
            <a:pPr lvl="1" eaLnBrk="1" hangingPunct="1"/>
            <a:r>
              <a:rPr lang="en-US" altLang="en-US"/>
              <a:t>Some terminology</a:t>
            </a:r>
          </a:p>
          <a:p>
            <a:pPr lvl="1" eaLnBrk="1" hangingPunct="1"/>
            <a:r>
              <a:rPr lang="en-US" altLang="en-US"/>
              <a:t>Different types of parsing strategies</a:t>
            </a:r>
          </a:p>
          <a:p>
            <a:pPr lvl="2" eaLnBrk="1" hangingPunct="1"/>
            <a:r>
              <a:rPr lang="en-US" altLang="en-US"/>
              <a:t>bottom up</a:t>
            </a:r>
          </a:p>
          <a:p>
            <a:pPr lvl="2" eaLnBrk="1" hangingPunct="1"/>
            <a:r>
              <a:rPr lang="en-US" altLang="en-US"/>
              <a:t>top down</a:t>
            </a:r>
          </a:p>
          <a:p>
            <a:pPr lvl="1" eaLnBrk="1" hangingPunct="1"/>
            <a:r>
              <a:rPr lang="en-US" altLang="en-US"/>
              <a:t>Recursive descent parsing</a:t>
            </a:r>
          </a:p>
          <a:p>
            <a:pPr lvl="2" eaLnBrk="1" hangingPunct="1"/>
            <a:r>
              <a:rPr lang="en-US" altLang="en-US"/>
              <a:t>What is it</a:t>
            </a:r>
          </a:p>
          <a:p>
            <a:pPr lvl="2" eaLnBrk="1" hangingPunct="1"/>
            <a:r>
              <a:rPr lang="en-US" altLang="en-US"/>
              <a:t>How to implement one given an EBNF specification</a:t>
            </a:r>
          </a:p>
          <a:p>
            <a:pPr lvl="2" eaLnBrk="1" hangingPunct="1"/>
            <a:r>
              <a:rPr lang="en-US" altLang="en-US"/>
              <a:t>(How to generate one using tools – later)</a:t>
            </a:r>
          </a:p>
          <a:p>
            <a:pPr lvl="1" eaLnBrk="1" hangingPunct="1"/>
            <a:r>
              <a:rPr lang="en-US" altLang="en-US"/>
              <a:t>(Bottom up parsing algorithms)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886B8163-8EAD-48B0-AD4E-9BE6D11B72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Parsing: Some Terminology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6A99058-951E-4C00-AEFA-2014AD5046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/>
              <a:t>Recognition</a:t>
            </a:r>
          </a:p>
          <a:p>
            <a:pPr lvl="1" eaLnBrk="1" hangingPunct="1">
              <a:buFontTx/>
              <a:buNone/>
            </a:pPr>
            <a:r>
              <a:rPr lang="en-US" altLang="en-US" sz="2400"/>
              <a:t>To answer the question “does the input conform to the syntax of the language?”</a:t>
            </a:r>
          </a:p>
          <a:p>
            <a:pPr lvl="1" eaLnBrk="1" hangingPunct="1">
              <a:buFontTx/>
              <a:buNone/>
            </a:pPr>
            <a:endParaRPr lang="en-US" altLang="en-US" sz="2400"/>
          </a:p>
          <a:p>
            <a:pPr eaLnBrk="1" hangingPunct="1"/>
            <a:r>
              <a:rPr lang="en-US" altLang="en-US" sz="2400"/>
              <a:t>Parsing</a:t>
            </a:r>
          </a:p>
          <a:p>
            <a:pPr lvl="1" eaLnBrk="1" hangingPunct="1">
              <a:buFontTx/>
              <a:buNone/>
            </a:pPr>
            <a:r>
              <a:rPr lang="en-US" altLang="en-US" sz="2400"/>
              <a:t>Recognition + determination of phrase structure (for example by generating AST data structures)</a:t>
            </a:r>
          </a:p>
          <a:p>
            <a:pPr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(Un)ambiguous grammar:</a:t>
            </a:r>
          </a:p>
          <a:p>
            <a:pPr lvl="1" eaLnBrk="1" hangingPunct="1">
              <a:buFontTx/>
              <a:buNone/>
            </a:pPr>
            <a:r>
              <a:rPr lang="en-US" altLang="en-US" sz="2400"/>
              <a:t>A grammar is unambiguous if there is only at most one way to parse any input (i.e. for syntactically correct program there is precisely one parse tree)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7409EF4B-7D5B-418B-8883-964C71D6DB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Different kinds of Parsing Algorithms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A290B8BF-2DAB-4C9C-97F7-C86AE589EC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1276350"/>
          </a:xfrm>
        </p:spPr>
        <p:txBody>
          <a:bodyPr/>
          <a:lstStyle/>
          <a:p>
            <a:pPr eaLnBrk="1" hangingPunct="1"/>
            <a:r>
              <a:rPr lang="en-US" altLang="en-US"/>
              <a:t>Two big groups of algorithms can be distinguished:</a:t>
            </a:r>
          </a:p>
          <a:p>
            <a:pPr lvl="1" eaLnBrk="1" hangingPunct="1"/>
            <a:r>
              <a:rPr lang="en-US" altLang="en-US"/>
              <a:t>bottom up strategies</a:t>
            </a:r>
          </a:p>
          <a:p>
            <a:pPr lvl="1" eaLnBrk="1" hangingPunct="1"/>
            <a:r>
              <a:rPr lang="en-US" altLang="en-US"/>
              <a:t>top down strategies</a:t>
            </a:r>
          </a:p>
          <a:p>
            <a:pPr eaLnBrk="1" hangingPunct="1"/>
            <a:r>
              <a:rPr lang="en-US" altLang="en-US"/>
              <a:t>Example parsing of  “Micro-English”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EC796B63-3163-40B1-B525-3131DA26DA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688" y="2844800"/>
            <a:ext cx="8324850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Sentence 	::= Subject Verb Object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.</a:t>
            </a:r>
            <a:endParaRPr lang="en-US" altLang="en-US" b="1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Subject 	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Noun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Noun 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Object	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me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Noun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</a:t>
            </a:r>
            <a:r>
              <a:rPr lang="en-US" altLang="en-US">
                <a:latin typeface="Courier New" panose="02070309020205020404" pitchFamily="49" charset="0"/>
              </a:rPr>
              <a:t> Noun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Noun		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cat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mat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rat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Verb		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like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is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see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sees</a:t>
            </a:r>
          </a:p>
        </p:txBody>
      </p:sp>
      <p:sp>
        <p:nvSpPr>
          <p:cNvPr id="27653" name="Text Box 5">
            <a:extLst>
              <a:ext uri="{FF2B5EF4-FFF2-40B4-BE49-F238E27FC236}">
                <a16:creationId xmlns:a16="http://schemas.microsoft.com/office/drawing/2014/main" id="{C1829B5E-C208-40C0-925D-F68D17719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972050"/>
            <a:ext cx="259238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The cat sees the rat.</a:t>
            </a:r>
          </a:p>
          <a:p>
            <a:r>
              <a:rPr lang="en-US" altLang="en-US">
                <a:latin typeface="Times" panose="02020603050405020304" pitchFamily="18" charset="0"/>
              </a:rPr>
              <a:t>The rat sees me.</a:t>
            </a:r>
          </a:p>
          <a:p>
            <a:r>
              <a:rPr lang="en-US" altLang="en-US">
                <a:latin typeface="Times" panose="02020603050405020304" pitchFamily="18" charset="0"/>
              </a:rPr>
              <a:t>I like a cat</a:t>
            </a:r>
          </a:p>
        </p:txBody>
      </p:sp>
      <p:sp>
        <p:nvSpPr>
          <p:cNvPr id="27654" name="Text Box 6">
            <a:extLst>
              <a:ext uri="{FF2B5EF4-FFF2-40B4-BE49-F238E27FC236}">
                <a16:creationId xmlns:a16="http://schemas.microsoft.com/office/drawing/2014/main" id="{744EE076-3254-4B84-ACD3-2D0D868B0B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8063" y="5000625"/>
            <a:ext cx="2109787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The rat like me.</a:t>
            </a:r>
          </a:p>
          <a:p>
            <a:r>
              <a:rPr lang="en-US" altLang="en-US">
                <a:latin typeface="Times" panose="02020603050405020304" pitchFamily="18" charset="0"/>
              </a:rPr>
              <a:t>I see the rat.</a:t>
            </a:r>
          </a:p>
          <a:p>
            <a:r>
              <a:rPr lang="en-US" altLang="en-US">
                <a:latin typeface="Times" panose="02020603050405020304" pitchFamily="18" charset="0"/>
              </a:rPr>
              <a:t>I sees a rat.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E9517FF-A2CD-44F5-B24C-F572FFC6E6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Top-down parsing</a:t>
            </a:r>
          </a:p>
        </p:txBody>
      </p:sp>
      <p:sp>
        <p:nvSpPr>
          <p:cNvPr id="28675" name="Text Box 3">
            <a:extLst>
              <a:ext uri="{FF2B5EF4-FFF2-40B4-BE49-F238E27FC236}">
                <a16:creationId xmlns:a16="http://schemas.microsoft.com/office/drawing/2014/main" id="{C24B09DE-CE3F-4C84-8E05-90E68E3213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638800"/>
            <a:ext cx="736600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The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58D28CC1-45AE-47C7-9A26-955CFEBADD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638800"/>
            <a:ext cx="596900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cat</a:t>
            </a:r>
          </a:p>
        </p:txBody>
      </p:sp>
      <p:sp>
        <p:nvSpPr>
          <p:cNvPr id="28677" name="Rectangle 5">
            <a:extLst>
              <a:ext uri="{FF2B5EF4-FFF2-40B4-BE49-F238E27FC236}">
                <a16:creationId xmlns:a16="http://schemas.microsoft.com/office/drawing/2014/main" id="{67115C4D-0F65-4230-9C9E-95903EADA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638800"/>
            <a:ext cx="774700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sees</a:t>
            </a:r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33CE159D-04DC-4421-BB44-EDEF91830B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638800"/>
            <a:ext cx="341313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a</a:t>
            </a:r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D22D6F4D-B78D-4F58-96F6-ADBA86DEE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638800"/>
            <a:ext cx="558800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rat</a:t>
            </a:r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id="{7A7FA5F9-19A8-42B9-B649-86BDDBB59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638800"/>
            <a:ext cx="273050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>
                <a:solidFill>
                  <a:schemeClr val="tx2"/>
                </a:solidFill>
                <a:latin typeface="Times" panose="02020603050405020304" pitchFamily="18" charset="0"/>
              </a:rPr>
              <a:t>.</a:t>
            </a:r>
          </a:p>
        </p:txBody>
      </p:sp>
      <p:sp>
        <p:nvSpPr>
          <p:cNvPr id="28681" name="Text Box 9">
            <a:extLst>
              <a:ext uri="{FF2B5EF4-FFF2-40B4-BE49-F238E27FC236}">
                <a16:creationId xmlns:a16="http://schemas.microsoft.com/office/drawing/2014/main" id="{8B08DC68-9F8B-48E1-A055-BEEC63CD4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638800"/>
            <a:ext cx="736600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The</a:t>
            </a:r>
          </a:p>
        </p:txBody>
      </p:sp>
      <p:sp>
        <p:nvSpPr>
          <p:cNvPr id="28682" name="Rectangle 10">
            <a:extLst>
              <a:ext uri="{FF2B5EF4-FFF2-40B4-BE49-F238E27FC236}">
                <a16:creationId xmlns:a16="http://schemas.microsoft.com/office/drawing/2014/main" id="{54770A54-9D63-4D42-9907-EEFE0A4A5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638800"/>
            <a:ext cx="596900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cat</a:t>
            </a:r>
          </a:p>
        </p:txBody>
      </p:sp>
      <p:sp>
        <p:nvSpPr>
          <p:cNvPr id="28683" name="Rectangle 11">
            <a:extLst>
              <a:ext uri="{FF2B5EF4-FFF2-40B4-BE49-F238E27FC236}">
                <a16:creationId xmlns:a16="http://schemas.microsoft.com/office/drawing/2014/main" id="{A46E7310-7543-456E-9756-72A8F252E0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638800"/>
            <a:ext cx="774700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sees</a:t>
            </a:r>
          </a:p>
        </p:txBody>
      </p:sp>
      <p:sp>
        <p:nvSpPr>
          <p:cNvPr id="28684" name="Rectangle 12">
            <a:extLst>
              <a:ext uri="{FF2B5EF4-FFF2-40B4-BE49-F238E27FC236}">
                <a16:creationId xmlns:a16="http://schemas.microsoft.com/office/drawing/2014/main" id="{35796DB0-4F01-4780-901D-DB5F8DAAE3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638800"/>
            <a:ext cx="558800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rat</a:t>
            </a:r>
          </a:p>
        </p:txBody>
      </p:sp>
      <p:sp>
        <p:nvSpPr>
          <p:cNvPr id="28685" name="Rectangle 13">
            <a:extLst>
              <a:ext uri="{FF2B5EF4-FFF2-40B4-BE49-F238E27FC236}">
                <a16:creationId xmlns:a16="http://schemas.microsoft.com/office/drawing/2014/main" id="{3C366AE5-1A14-4AC4-9F01-0D93C1D50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638800"/>
            <a:ext cx="273050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>
                <a:solidFill>
                  <a:schemeClr val="tx2"/>
                </a:solidFill>
                <a:latin typeface="Times" panose="02020603050405020304" pitchFamily="18" charset="0"/>
              </a:rPr>
              <a:t>.</a:t>
            </a:r>
          </a:p>
        </p:txBody>
      </p:sp>
      <p:sp>
        <p:nvSpPr>
          <p:cNvPr id="28686" name="Text Box 14">
            <a:extLst>
              <a:ext uri="{FF2B5EF4-FFF2-40B4-BE49-F238E27FC236}">
                <a16:creationId xmlns:a16="http://schemas.microsoft.com/office/drawing/2014/main" id="{3652D975-61AF-4319-9168-6FDC0D5840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1050925"/>
            <a:ext cx="839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The parse tree is constructed starting at the top  (root).</a:t>
            </a:r>
          </a:p>
        </p:txBody>
      </p:sp>
      <p:sp>
        <p:nvSpPr>
          <p:cNvPr id="386063" name="Text Box 15">
            <a:extLst>
              <a:ext uri="{FF2B5EF4-FFF2-40B4-BE49-F238E27FC236}">
                <a16:creationId xmlns:a16="http://schemas.microsoft.com/office/drawing/2014/main" id="{B5DC5C42-C929-4B2D-BD81-1F8B0489CA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2362200"/>
            <a:ext cx="1282700" cy="4572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Sentence</a:t>
            </a:r>
          </a:p>
        </p:txBody>
      </p:sp>
      <p:grpSp>
        <p:nvGrpSpPr>
          <p:cNvPr id="386064" name="Group 16">
            <a:extLst>
              <a:ext uri="{FF2B5EF4-FFF2-40B4-BE49-F238E27FC236}">
                <a16:creationId xmlns:a16="http://schemas.microsoft.com/office/drawing/2014/main" id="{480C4B31-C4D8-4446-B82A-B362D3AA6DBB}"/>
              </a:ext>
            </a:extLst>
          </p:cNvPr>
          <p:cNvGrpSpPr>
            <a:grpSpLocks/>
          </p:cNvGrpSpPr>
          <p:nvPr/>
        </p:nvGrpSpPr>
        <p:grpSpPr bwMode="auto">
          <a:xfrm>
            <a:off x="1219200" y="2362200"/>
            <a:ext cx="5835650" cy="1890713"/>
            <a:chOff x="768" y="1488"/>
            <a:chExt cx="3676" cy="1191"/>
          </a:xfrm>
        </p:grpSpPr>
        <p:sp>
          <p:nvSpPr>
            <p:cNvPr id="28721" name="Text Box 17">
              <a:extLst>
                <a:ext uri="{FF2B5EF4-FFF2-40B4-BE49-F238E27FC236}">
                  <a16:creationId xmlns:a16="http://schemas.microsoft.com/office/drawing/2014/main" id="{9FAED1C6-E42D-40DB-985B-34C1210CBD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352"/>
              <a:ext cx="691" cy="28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Subject</a:t>
              </a:r>
            </a:p>
          </p:txBody>
        </p:sp>
        <p:sp>
          <p:nvSpPr>
            <p:cNvPr id="28722" name="Rectangle 18">
              <a:extLst>
                <a:ext uri="{FF2B5EF4-FFF2-40B4-BE49-F238E27FC236}">
                  <a16:creationId xmlns:a16="http://schemas.microsoft.com/office/drawing/2014/main" id="{9869AC58-2F1E-4F8D-B21B-B328892941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352"/>
              <a:ext cx="500" cy="28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Verb</a:t>
              </a:r>
            </a:p>
          </p:txBody>
        </p:sp>
        <p:sp>
          <p:nvSpPr>
            <p:cNvPr id="28723" name="Text Box 19">
              <a:extLst>
                <a:ext uri="{FF2B5EF4-FFF2-40B4-BE49-F238E27FC236}">
                  <a16:creationId xmlns:a16="http://schemas.microsoft.com/office/drawing/2014/main" id="{84D3B29A-6DA7-417F-BF19-B6B52C08B1F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6" y="2352"/>
              <a:ext cx="627" cy="28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Object</a:t>
              </a:r>
            </a:p>
          </p:txBody>
        </p:sp>
        <p:sp>
          <p:nvSpPr>
            <p:cNvPr id="28724" name="Line 20">
              <a:extLst>
                <a:ext uri="{FF2B5EF4-FFF2-40B4-BE49-F238E27FC236}">
                  <a16:creationId xmlns:a16="http://schemas.microsoft.com/office/drawing/2014/main" id="{998CF3E4-3119-4E0D-BCF5-3767880CB46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8" y="206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5" name="Line 21">
              <a:extLst>
                <a:ext uri="{FF2B5EF4-FFF2-40B4-BE49-F238E27FC236}">
                  <a16:creationId xmlns:a16="http://schemas.microsoft.com/office/drawing/2014/main" id="{87D058C6-CC08-446C-BCDC-6B7653B99C4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04" y="2064"/>
              <a:ext cx="3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6" name="Line 22">
              <a:extLst>
                <a:ext uri="{FF2B5EF4-FFF2-40B4-BE49-F238E27FC236}">
                  <a16:creationId xmlns:a16="http://schemas.microsoft.com/office/drawing/2014/main" id="{25CD7AE0-E5D7-4CAF-B769-A6548ADE853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06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7" name="Line 23">
              <a:extLst>
                <a:ext uri="{FF2B5EF4-FFF2-40B4-BE49-F238E27FC236}">
                  <a16:creationId xmlns:a16="http://schemas.microsoft.com/office/drawing/2014/main" id="{9C7751E2-BDDF-4601-A7A9-BD99A233FB0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64" y="206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8" name="Line 24">
              <a:extLst>
                <a:ext uri="{FF2B5EF4-FFF2-40B4-BE49-F238E27FC236}">
                  <a16:creationId xmlns:a16="http://schemas.microsoft.com/office/drawing/2014/main" id="{6F0E3B89-C351-4B40-8058-B8A974E61F7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0" y="206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29" name="Line 25">
              <a:extLst>
                <a:ext uri="{FF2B5EF4-FFF2-40B4-BE49-F238E27FC236}">
                  <a16:creationId xmlns:a16="http://schemas.microsoft.com/office/drawing/2014/main" id="{3A9D8592-0F3B-4E20-AE6F-3469F63132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40" y="177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30" name="Rectangle 26">
              <a:extLst>
                <a:ext uri="{FF2B5EF4-FFF2-40B4-BE49-F238E27FC236}">
                  <a16:creationId xmlns:a16="http://schemas.microsoft.com/office/drawing/2014/main" id="{669711A1-142B-45E6-8B16-1761EE597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2352"/>
              <a:ext cx="172" cy="32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 b="1">
                  <a:solidFill>
                    <a:schemeClr val="tx2"/>
                  </a:solidFill>
                  <a:latin typeface="Times" panose="02020603050405020304" pitchFamily="18" charset="0"/>
                </a:rPr>
                <a:t>.</a:t>
              </a:r>
            </a:p>
          </p:txBody>
        </p:sp>
        <p:sp>
          <p:nvSpPr>
            <p:cNvPr id="28731" name="Text Box 27">
              <a:extLst>
                <a:ext uri="{FF2B5EF4-FFF2-40B4-BE49-F238E27FC236}">
                  <a16:creationId xmlns:a16="http://schemas.microsoft.com/office/drawing/2014/main" id="{A677C797-D00F-4CEF-A61E-FF8ABE7B65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56" y="1488"/>
              <a:ext cx="808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Sentence</a:t>
              </a:r>
            </a:p>
          </p:txBody>
        </p:sp>
      </p:grpSp>
      <p:grpSp>
        <p:nvGrpSpPr>
          <p:cNvPr id="386076" name="Group 28">
            <a:extLst>
              <a:ext uri="{FF2B5EF4-FFF2-40B4-BE49-F238E27FC236}">
                <a16:creationId xmlns:a16="http://schemas.microsoft.com/office/drawing/2014/main" id="{44A79644-69D1-4CF2-B637-0F7FB3F954D4}"/>
              </a:ext>
            </a:extLst>
          </p:cNvPr>
          <p:cNvGrpSpPr>
            <a:grpSpLocks/>
          </p:cNvGrpSpPr>
          <p:nvPr/>
        </p:nvGrpSpPr>
        <p:grpSpPr bwMode="auto">
          <a:xfrm>
            <a:off x="838200" y="3733800"/>
            <a:ext cx="2005013" cy="2424113"/>
            <a:chOff x="528" y="2352"/>
            <a:chExt cx="1263" cy="1527"/>
          </a:xfrm>
        </p:grpSpPr>
        <p:sp>
          <p:nvSpPr>
            <p:cNvPr id="28714" name="Text Box 29">
              <a:extLst>
                <a:ext uri="{FF2B5EF4-FFF2-40B4-BE49-F238E27FC236}">
                  <a16:creationId xmlns:a16="http://schemas.microsoft.com/office/drawing/2014/main" id="{71142546-A91A-4E21-908B-CEA63E5575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976"/>
              <a:ext cx="543" cy="28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Noun</a:t>
              </a:r>
            </a:p>
          </p:txBody>
        </p:sp>
        <p:sp>
          <p:nvSpPr>
            <p:cNvPr id="28715" name="Line 30">
              <a:extLst>
                <a:ext uri="{FF2B5EF4-FFF2-40B4-BE49-F238E27FC236}">
                  <a16:creationId xmlns:a16="http://schemas.microsoft.com/office/drawing/2014/main" id="{62C9EAF7-DB30-4F84-B1A4-94499BD65CF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2832"/>
              <a:ext cx="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6" name="Line 31">
              <a:extLst>
                <a:ext uri="{FF2B5EF4-FFF2-40B4-BE49-F238E27FC236}">
                  <a16:creationId xmlns:a16="http://schemas.microsoft.com/office/drawing/2014/main" id="{BAF5776B-AEA5-44D5-8FC7-A0C4C0958CB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20" y="2832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7" name="Line 32">
              <a:extLst>
                <a:ext uri="{FF2B5EF4-FFF2-40B4-BE49-F238E27FC236}">
                  <a16:creationId xmlns:a16="http://schemas.microsoft.com/office/drawing/2014/main" id="{4DDE88D3-E132-4296-BAC3-8A79FF726D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83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8" name="Line 33">
              <a:extLst>
                <a:ext uri="{FF2B5EF4-FFF2-40B4-BE49-F238E27FC236}">
                  <a16:creationId xmlns:a16="http://schemas.microsoft.com/office/drawing/2014/main" id="{201441D6-10C5-4CD9-9468-F2A683E255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268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9" name="Text Box 34">
              <a:extLst>
                <a:ext uri="{FF2B5EF4-FFF2-40B4-BE49-F238E27FC236}">
                  <a16:creationId xmlns:a16="http://schemas.microsoft.com/office/drawing/2014/main" id="{5E4FBB37-D7C9-43F9-8E6C-381C207E02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352"/>
              <a:ext cx="691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Subject</a:t>
              </a:r>
            </a:p>
          </p:txBody>
        </p:sp>
        <p:sp>
          <p:nvSpPr>
            <p:cNvPr id="28720" name="Text Box 35">
              <a:extLst>
                <a:ext uri="{FF2B5EF4-FFF2-40B4-BE49-F238E27FC236}">
                  <a16:creationId xmlns:a16="http://schemas.microsoft.com/office/drawing/2014/main" id="{B9C0A158-B595-45A7-B177-940CBEA298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8" y="3552"/>
              <a:ext cx="464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solidFill>
                    <a:schemeClr val="tx2"/>
                  </a:solidFill>
                  <a:latin typeface="Times" panose="02020603050405020304" pitchFamily="18" charset="0"/>
                </a:rPr>
                <a:t>The</a:t>
              </a:r>
            </a:p>
          </p:txBody>
        </p:sp>
      </p:grpSp>
      <p:grpSp>
        <p:nvGrpSpPr>
          <p:cNvPr id="386084" name="Group 36">
            <a:extLst>
              <a:ext uri="{FF2B5EF4-FFF2-40B4-BE49-F238E27FC236}">
                <a16:creationId xmlns:a16="http://schemas.microsoft.com/office/drawing/2014/main" id="{13783398-A1DF-431C-ACDA-D473A178D03F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4724400"/>
            <a:ext cx="862013" cy="1433513"/>
            <a:chOff x="1248" y="2976"/>
            <a:chExt cx="543" cy="903"/>
          </a:xfrm>
        </p:grpSpPr>
        <p:sp>
          <p:nvSpPr>
            <p:cNvPr id="28711" name="Line 37">
              <a:extLst>
                <a:ext uri="{FF2B5EF4-FFF2-40B4-BE49-F238E27FC236}">
                  <a16:creationId xmlns:a16="http://schemas.microsoft.com/office/drawing/2014/main" id="{77C3E9D2-6EF1-47BD-AB90-22A8E2A021B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88" y="326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12" name="Text Box 38">
              <a:extLst>
                <a:ext uri="{FF2B5EF4-FFF2-40B4-BE49-F238E27FC236}">
                  <a16:creationId xmlns:a16="http://schemas.microsoft.com/office/drawing/2014/main" id="{1BC9A23C-CA7C-4CFF-A0C5-3402EED184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976"/>
              <a:ext cx="543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Noun</a:t>
              </a:r>
            </a:p>
          </p:txBody>
        </p:sp>
        <p:sp>
          <p:nvSpPr>
            <p:cNvPr id="28713" name="Rectangle 39">
              <a:extLst>
                <a:ext uri="{FF2B5EF4-FFF2-40B4-BE49-F238E27FC236}">
                  <a16:creationId xmlns:a16="http://schemas.microsoft.com/office/drawing/2014/main" id="{E50E1E3E-8050-4B10-963B-826DE47EB2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96" y="3552"/>
              <a:ext cx="376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solidFill>
                    <a:schemeClr val="tx2"/>
                  </a:solidFill>
                  <a:latin typeface="Times" panose="02020603050405020304" pitchFamily="18" charset="0"/>
                </a:rPr>
                <a:t>cat</a:t>
              </a:r>
            </a:p>
          </p:txBody>
        </p:sp>
      </p:grpSp>
      <p:grpSp>
        <p:nvGrpSpPr>
          <p:cNvPr id="386088" name="Group 40">
            <a:extLst>
              <a:ext uri="{FF2B5EF4-FFF2-40B4-BE49-F238E27FC236}">
                <a16:creationId xmlns:a16="http://schemas.microsoft.com/office/drawing/2014/main" id="{B8A53725-A991-4095-ACEA-88EC23A253A3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3733800"/>
            <a:ext cx="850900" cy="2424113"/>
            <a:chOff x="1872" y="2352"/>
            <a:chExt cx="536" cy="1527"/>
          </a:xfrm>
        </p:grpSpPr>
        <p:sp>
          <p:nvSpPr>
            <p:cNvPr id="28708" name="Line 41">
              <a:extLst>
                <a:ext uri="{FF2B5EF4-FFF2-40B4-BE49-F238E27FC236}">
                  <a16:creationId xmlns:a16="http://schemas.microsoft.com/office/drawing/2014/main" id="{23BD0A21-5150-4683-A0AF-1CE6CD2DC40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0" y="2640"/>
              <a:ext cx="0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9" name="Text Box 42">
              <a:extLst>
                <a:ext uri="{FF2B5EF4-FFF2-40B4-BE49-F238E27FC236}">
                  <a16:creationId xmlns:a16="http://schemas.microsoft.com/office/drawing/2014/main" id="{5955F3E4-7C52-4867-96C8-65B6A86666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2" y="2352"/>
              <a:ext cx="500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Verb</a:t>
              </a:r>
            </a:p>
          </p:txBody>
        </p:sp>
        <p:sp>
          <p:nvSpPr>
            <p:cNvPr id="28710" name="Rectangle 43">
              <a:extLst>
                <a:ext uri="{FF2B5EF4-FFF2-40B4-BE49-F238E27FC236}">
                  <a16:creationId xmlns:a16="http://schemas.microsoft.com/office/drawing/2014/main" id="{DCE402AA-53EE-4AFB-9738-035C307792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0" y="3552"/>
              <a:ext cx="488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solidFill>
                    <a:schemeClr val="tx2"/>
                  </a:solidFill>
                  <a:latin typeface="Times" panose="02020603050405020304" pitchFamily="18" charset="0"/>
                </a:rPr>
                <a:t>sees</a:t>
              </a:r>
            </a:p>
          </p:txBody>
        </p:sp>
      </p:grpSp>
      <p:grpSp>
        <p:nvGrpSpPr>
          <p:cNvPr id="386092" name="Group 44">
            <a:extLst>
              <a:ext uri="{FF2B5EF4-FFF2-40B4-BE49-F238E27FC236}">
                <a16:creationId xmlns:a16="http://schemas.microsoft.com/office/drawing/2014/main" id="{DDD94442-1012-4AFC-BB77-897B9A476498}"/>
              </a:ext>
            </a:extLst>
          </p:cNvPr>
          <p:cNvGrpSpPr>
            <a:grpSpLocks/>
          </p:cNvGrpSpPr>
          <p:nvPr/>
        </p:nvGrpSpPr>
        <p:grpSpPr bwMode="auto">
          <a:xfrm>
            <a:off x="4495800" y="3733800"/>
            <a:ext cx="1624013" cy="2424113"/>
            <a:chOff x="2832" y="2352"/>
            <a:chExt cx="1023" cy="1527"/>
          </a:xfrm>
        </p:grpSpPr>
        <p:sp>
          <p:nvSpPr>
            <p:cNvPr id="28701" name="Rectangle 45">
              <a:extLst>
                <a:ext uri="{FF2B5EF4-FFF2-40B4-BE49-F238E27FC236}">
                  <a16:creationId xmlns:a16="http://schemas.microsoft.com/office/drawing/2014/main" id="{C74F313B-C7FC-4552-93E2-7A1EC522E2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32" y="3552"/>
              <a:ext cx="215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solidFill>
                    <a:schemeClr val="tx2"/>
                  </a:solidFill>
                  <a:latin typeface="Times" panose="02020603050405020304" pitchFamily="18" charset="0"/>
                </a:rPr>
                <a:t>a</a:t>
              </a:r>
            </a:p>
          </p:txBody>
        </p:sp>
        <p:sp>
          <p:nvSpPr>
            <p:cNvPr id="28702" name="Text Box 46">
              <a:extLst>
                <a:ext uri="{FF2B5EF4-FFF2-40B4-BE49-F238E27FC236}">
                  <a16:creationId xmlns:a16="http://schemas.microsoft.com/office/drawing/2014/main" id="{A4D3D8A2-658F-4631-893C-B578678CF9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2976"/>
              <a:ext cx="543" cy="288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Noun</a:t>
              </a:r>
            </a:p>
          </p:txBody>
        </p:sp>
        <p:sp>
          <p:nvSpPr>
            <p:cNvPr id="28703" name="Line 47">
              <a:extLst>
                <a:ext uri="{FF2B5EF4-FFF2-40B4-BE49-F238E27FC236}">
                  <a16:creationId xmlns:a16="http://schemas.microsoft.com/office/drawing/2014/main" id="{611804CF-D563-49FE-BF21-735E97CC7EE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8" y="2832"/>
              <a:ext cx="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4" name="Line 48">
              <a:extLst>
                <a:ext uri="{FF2B5EF4-FFF2-40B4-BE49-F238E27FC236}">
                  <a16:creationId xmlns:a16="http://schemas.microsoft.com/office/drawing/2014/main" id="{E3C251CE-C595-4ADA-985D-394A66554C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832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5" name="Line 49">
              <a:extLst>
                <a:ext uri="{FF2B5EF4-FFF2-40B4-BE49-F238E27FC236}">
                  <a16:creationId xmlns:a16="http://schemas.microsoft.com/office/drawing/2014/main" id="{D5A57B47-BB78-412B-A7C1-E90D6741991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2" y="283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6" name="Line 50">
              <a:extLst>
                <a:ext uri="{FF2B5EF4-FFF2-40B4-BE49-F238E27FC236}">
                  <a16:creationId xmlns:a16="http://schemas.microsoft.com/office/drawing/2014/main" id="{80E6F554-CEC8-483A-B224-CD32DE78C04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64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7" name="Text Box 51">
              <a:extLst>
                <a:ext uri="{FF2B5EF4-FFF2-40B4-BE49-F238E27FC236}">
                  <a16:creationId xmlns:a16="http://schemas.microsoft.com/office/drawing/2014/main" id="{410A2F93-14A0-4359-BF1E-3DB9043829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3" y="2352"/>
              <a:ext cx="627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Object</a:t>
              </a:r>
            </a:p>
          </p:txBody>
        </p:sp>
      </p:grpSp>
      <p:grpSp>
        <p:nvGrpSpPr>
          <p:cNvPr id="386100" name="Group 52">
            <a:extLst>
              <a:ext uri="{FF2B5EF4-FFF2-40B4-BE49-F238E27FC236}">
                <a16:creationId xmlns:a16="http://schemas.microsoft.com/office/drawing/2014/main" id="{E1750D4D-C756-436D-AE87-56351A778D43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4724400"/>
            <a:ext cx="862013" cy="1433513"/>
            <a:chOff x="3312" y="2976"/>
            <a:chExt cx="543" cy="903"/>
          </a:xfrm>
        </p:grpSpPr>
        <p:sp>
          <p:nvSpPr>
            <p:cNvPr id="28698" name="Line 53">
              <a:extLst>
                <a:ext uri="{FF2B5EF4-FFF2-40B4-BE49-F238E27FC236}">
                  <a16:creationId xmlns:a16="http://schemas.microsoft.com/office/drawing/2014/main" id="{FD9B611C-A9FF-4DCA-9D87-66C4D06135E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2" y="326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9" name="Text Box 54">
              <a:extLst>
                <a:ext uri="{FF2B5EF4-FFF2-40B4-BE49-F238E27FC236}">
                  <a16:creationId xmlns:a16="http://schemas.microsoft.com/office/drawing/2014/main" id="{2181AA0C-5F3B-4334-9EB0-5335F22389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2976"/>
              <a:ext cx="543" cy="2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Noun</a:t>
              </a:r>
            </a:p>
          </p:txBody>
        </p:sp>
        <p:sp>
          <p:nvSpPr>
            <p:cNvPr id="28700" name="Rectangle 55">
              <a:extLst>
                <a:ext uri="{FF2B5EF4-FFF2-40B4-BE49-F238E27FC236}">
                  <a16:creationId xmlns:a16="http://schemas.microsoft.com/office/drawing/2014/main" id="{3B60F3B6-DC23-4400-9A91-C4754BBFF69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08" y="3552"/>
              <a:ext cx="352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>
                  <a:solidFill>
                    <a:schemeClr val="tx2"/>
                  </a:solidFill>
                  <a:latin typeface="Times" panose="02020603050405020304" pitchFamily="18" charset="0"/>
                </a:rPr>
                <a:t>rat</a:t>
              </a:r>
            </a:p>
          </p:txBody>
        </p:sp>
      </p:grpSp>
      <p:grpSp>
        <p:nvGrpSpPr>
          <p:cNvPr id="386104" name="Group 56">
            <a:extLst>
              <a:ext uri="{FF2B5EF4-FFF2-40B4-BE49-F238E27FC236}">
                <a16:creationId xmlns:a16="http://schemas.microsoft.com/office/drawing/2014/main" id="{5A47E5A2-A0A5-49BE-B142-8013D96AF4A5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3733800"/>
            <a:ext cx="381000" cy="2424113"/>
            <a:chOff x="4224" y="2352"/>
            <a:chExt cx="240" cy="1527"/>
          </a:xfrm>
        </p:grpSpPr>
        <p:sp>
          <p:nvSpPr>
            <p:cNvPr id="28695" name="Rectangle 57">
              <a:extLst>
                <a:ext uri="{FF2B5EF4-FFF2-40B4-BE49-F238E27FC236}">
                  <a16:creationId xmlns:a16="http://schemas.microsoft.com/office/drawing/2014/main" id="{FEDD2499-3AF3-4F91-97F6-FF836C2EB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24" y="2352"/>
              <a:ext cx="240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28696" name="Line 58">
              <a:extLst>
                <a:ext uri="{FF2B5EF4-FFF2-40B4-BE49-F238E27FC236}">
                  <a16:creationId xmlns:a16="http://schemas.microsoft.com/office/drawing/2014/main" id="{58725E23-CE2E-4278-B15C-C86010216B3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8" y="2352"/>
              <a:ext cx="0" cy="12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697" name="Rectangle 59">
              <a:extLst>
                <a:ext uri="{FF2B5EF4-FFF2-40B4-BE49-F238E27FC236}">
                  <a16:creationId xmlns:a16="http://schemas.microsoft.com/office/drawing/2014/main" id="{E28BCD0F-4317-489A-80FE-0CC68F16F2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72" y="3552"/>
              <a:ext cx="172" cy="32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800" b="1">
                  <a:solidFill>
                    <a:schemeClr val="tx2"/>
                  </a:solidFill>
                  <a:latin typeface="Times" panose="02020603050405020304" pitchFamily="18" charset="0"/>
                </a:rPr>
                <a:t>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6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86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86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8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8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8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386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386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6063" grpId="0" animBg="1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0AE9F70-ED43-44EC-8B2A-14F2F4F686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Bottom up parsing</a:t>
            </a:r>
          </a:p>
        </p:txBody>
      </p:sp>
      <p:sp>
        <p:nvSpPr>
          <p:cNvPr id="29699" name="Text Box 3">
            <a:extLst>
              <a:ext uri="{FF2B5EF4-FFF2-40B4-BE49-F238E27FC236}">
                <a16:creationId xmlns:a16="http://schemas.microsoft.com/office/drawing/2014/main" id="{417E4D69-AD50-48A8-89D1-81738367DE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638800"/>
            <a:ext cx="736600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The</a:t>
            </a:r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AC0DAB98-F4DD-4A15-BBBF-FFB51A2E7E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638800"/>
            <a:ext cx="596900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cat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D99B3D54-BED9-4155-ABB9-768C3F207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638800"/>
            <a:ext cx="774700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sees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A2CD19F2-3EFA-4BA3-B8D3-08581CA005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638800"/>
            <a:ext cx="341313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a</a:t>
            </a:r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7913AF6E-8336-4B3E-AD22-B7755974EA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638800"/>
            <a:ext cx="558800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rat</a:t>
            </a:r>
          </a:p>
        </p:txBody>
      </p:sp>
      <p:sp>
        <p:nvSpPr>
          <p:cNvPr id="29704" name="Rectangle 8">
            <a:extLst>
              <a:ext uri="{FF2B5EF4-FFF2-40B4-BE49-F238E27FC236}">
                <a16:creationId xmlns:a16="http://schemas.microsoft.com/office/drawing/2014/main" id="{8B9B55D1-5AA1-415F-9698-DB42FB3404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638800"/>
            <a:ext cx="273050" cy="5191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>
                <a:solidFill>
                  <a:schemeClr val="tx2"/>
                </a:solidFill>
                <a:latin typeface="Times" panose="02020603050405020304" pitchFamily="18" charset="0"/>
              </a:rPr>
              <a:t>.</a:t>
            </a:r>
          </a:p>
        </p:txBody>
      </p:sp>
      <p:sp>
        <p:nvSpPr>
          <p:cNvPr id="388105" name="Text Box 9">
            <a:extLst>
              <a:ext uri="{FF2B5EF4-FFF2-40B4-BE49-F238E27FC236}">
                <a16:creationId xmlns:a16="http://schemas.microsoft.com/office/drawing/2014/main" id="{C8C583C0-8836-4497-A264-B9DE0CB8A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638800"/>
            <a:ext cx="7366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The</a:t>
            </a:r>
          </a:p>
        </p:txBody>
      </p:sp>
      <p:sp>
        <p:nvSpPr>
          <p:cNvPr id="388106" name="Rectangle 10">
            <a:extLst>
              <a:ext uri="{FF2B5EF4-FFF2-40B4-BE49-F238E27FC236}">
                <a16:creationId xmlns:a16="http://schemas.microsoft.com/office/drawing/2014/main" id="{81367AF5-F038-4087-B2D5-2F2FF52C01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5638800"/>
            <a:ext cx="5969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cat</a:t>
            </a:r>
          </a:p>
        </p:txBody>
      </p:sp>
      <p:grpSp>
        <p:nvGrpSpPr>
          <p:cNvPr id="388107" name="Group 11">
            <a:extLst>
              <a:ext uri="{FF2B5EF4-FFF2-40B4-BE49-F238E27FC236}">
                <a16:creationId xmlns:a16="http://schemas.microsoft.com/office/drawing/2014/main" id="{B1FC51FB-807A-4EC9-AE43-F786990859C4}"/>
              </a:ext>
            </a:extLst>
          </p:cNvPr>
          <p:cNvGrpSpPr>
            <a:grpSpLocks/>
          </p:cNvGrpSpPr>
          <p:nvPr/>
        </p:nvGrpSpPr>
        <p:grpSpPr bwMode="auto">
          <a:xfrm>
            <a:off x="1981200" y="4724400"/>
            <a:ext cx="862013" cy="914400"/>
            <a:chOff x="1248" y="2976"/>
            <a:chExt cx="543" cy="576"/>
          </a:xfrm>
        </p:grpSpPr>
        <p:sp>
          <p:nvSpPr>
            <p:cNvPr id="29739" name="Line 12">
              <a:extLst>
                <a:ext uri="{FF2B5EF4-FFF2-40B4-BE49-F238E27FC236}">
                  <a16:creationId xmlns:a16="http://schemas.microsoft.com/office/drawing/2014/main" id="{23A5FAC6-1E21-4DE1-AD00-D243764844B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488" y="326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40" name="Text Box 13">
              <a:extLst>
                <a:ext uri="{FF2B5EF4-FFF2-40B4-BE49-F238E27FC236}">
                  <a16:creationId xmlns:a16="http://schemas.microsoft.com/office/drawing/2014/main" id="{20F8E3C5-41D8-4699-A22A-CE26FE0413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48" y="2976"/>
              <a:ext cx="5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Noun</a:t>
              </a:r>
            </a:p>
          </p:txBody>
        </p:sp>
      </p:grpSp>
      <p:grpSp>
        <p:nvGrpSpPr>
          <p:cNvPr id="388110" name="Group 14">
            <a:extLst>
              <a:ext uri="{FF2B5EF4-FFF2-40B4-BE49-F238E27FC236}">
                <a16:creationId xmlns:a16="http://schemas.microsoft.com/office/drawing/2014/main" id="{618CE8D7-5967-407F-B145-ABE32F929F92}"/>
              </a:ext>
            </a:extLst>
          </p:cNvPr>
          <p:cNvGrpSpPr>
            <a:grpSpLocks/>
          </p:cNvGrpSpPr>
          <p:nvPr/>
        </p:nvGrpSpPr>
        <p:grpSpPr bwMode="auto">
          <a:xfrm>
            <a:off x="1143000" y="3733800"/>
            <a:ext cx="1219200" cy="1905000"/>
            <a:chOff x="720" y="2352"/>
            <a:chExt cx="768" cy="1200"/>
          </a:xfrm>
        </p:grpSpPr>
        <p:sp>
          <p:nvSpPr>
            <p:cNvPr id="29734" name="Line 15">
              <a:extLst>
                <a:ext uri="{FF2B5EF4-FFF2-40B4-BE49-F238E27FC236}">
                  <a16:creationId xmlns:a16="http://schemas.microsoft.com/office/drawing/2014/main" id="{5B647883-B802-45D8-A5CE-CE89F7F2BA1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20" y="2832"/>
              <a:ext cx="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5" name="Line 16">
              <a:extLst>
                <a:ext uri="{FF2B5EF4-FFF2-40B4-BE49-F238E27FC236}">
                  <a16:creationId xmlns:a16="http://schemas.microsoft.com/office/drawing/2014/main" id="{F25EDA82-E95F-41FB-B42C-5ACF99BB914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720" y="2832"/>
              <a:ext cx="76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6" name="Line 17">
              <a:extLst>
                <a:ext uri="{FF2B5EF4-FFF2-40B4-BE49-F238E27FC236}">
                  <a16:creationId xmlns:a16="http://schemas.microsoft.com/office/drawing/2014/main" id="{5FA1028E-4FE2-4628-99E8-7C7BB535D2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488" y="283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7" name="Line 18">
              <a:extLst>
                <a:ext uri="{FF2B5EF4-FFF2-40B4-BE49-F238E27FC236}">
                  <a16:creationId xmlns:a16="http://schemas.microsoft.com/office/drawing/2014/main" id="{C2E1644E-AF72-4068-9B41-1C618634D2EB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104" y="2688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8" name="Text Box 19">
              <a:extLst>
                <a:ext uri="{FF2B5EF4-FFF2-40B4-BE49-F238E27FC236}">
                  <a16:creationId xmlns:a16="http://schemas.microsoft.com/office/drawing/2014/main" id="{312FC10F-F29B-463D-A158-E1B0D3453F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8" y="2352"/>
              <a:ext cx="69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Subject</a:t>
              </a:r>
            </a:p>
          </p:txBody>
        </p:sp>
      </p:grpSp>
      <p:sp>
        <p:nvSpPr>
          <p:cNvPr id="388116" name="Rectangle 20">
            <a:extLst>
              <a:ext uri="{FF2B5EF4-FFF2-40B4-BE49-F238E27FC236}">
                <a16:creationId xmlns:a16="http://schemas.microsoft.com/office/drawing/2014/main" id="{3FD15384-6321-4B3C-ACC5-77AFBD8DB8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0" y="5638800"/>
            <a:ext cx="7747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sees</a:t>
            </a:r>
          </a:p>
        </p:txBody>
      </p:sp>
      <p:grpSp>
        <p:nvGrpSpPr>
          <p:cNvPr id="388117" name="Group 21">
            <a:extLst>
              <a:ext uri="{FF2B5EF4-FFF2-40B4-BE49-F238E27FC236}">
                <a16:creationId xmlns:a16="http://schemas.microsoft.com/office/drawing/2014/main" id="{CB7E8524-DE3A-45C8-BAAA-98C3BAB359E4}"/>
              </a:ext>
            </a:extLst>
          </p:cNvPr>
          <p:cNvGrpSpPr>
            <a:grpSpLocks/>
          </p:cNvGrpSpPr>
          <p:nvPr/>
        </p:nvGrpSpPr>
        <p:grpSpPr bwMode="auto">
          <a:xfrm>
            <a:off x="2971800" y="4724400"/>
            <a:ext cx="793750" cy="914400"/>
            <a:chOff x="1872" y="2976"/>
            <a:chExt cx="500" cy="576"/>
          </a:xfrm>
        </p:grpSpPr>
        <p:sp>
          <p:nvSpPr>
            <p:cNvPr id="29732" name="Line 22">
              <a:extLst>
                <a:ext uri="{FF2B5EF4-FFF2-40B4-BE49-F238E27FC236}">
                  <a16:creationId xmlns:a16="http://schemas.microsoft.com/office/drawing/2014/main" id="{731DF34C-E214-4163-8CEF-3C9A50C61274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0" y="326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3" name="Rectangle 23">
              <a:extLst>
                <a:ext uri="{FF2B5EF4-FFF2-40B4-BE49-F238E27FC236}">
                  <a16:creationId xmlns:a16="http://schemas.microsoft.com/office/drawing/2014/main" id="{E7B4CDA7-E149-4205-9DDE-41C7B99E7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72" y="2976"/>
              <a:ext cx="50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Verb</a:t>
              </a:r>
            </a:p>
          </p:txBody>
        </p:sp>
      </p:grpSp>
      <p:sp>
        <p:nvSpPr>
          <p:cNvPr id="388120" name="Rectangle 24">
            <a:extLst>
              <a:ext uri="{FF2B5EF4-FFF2-40B4-BE49-F238E27FC236}">
                <a16:creationId xmlns:a16="http://schemas.microsoft.com/office/drawing/2014/main" id="{E45402B3-A861-43D0-A6FE-CC608FB90F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638800"/>
            <a:ext cx="341313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a</a:t>
            </a:r>
          </a:p>
        </p:txBody>
      </p:sp>
      <p:sp>
        <p:nvSpPr>
          <p:cNvPr id="388121" name="Rectangle 25">
            <a:extLst>
              <a:ext uri="{FF2B5EF4-FFF2-40B4-BE49-F238E27FC236}">
                <a16:creationId xmlns:a16="http://schemas.microsoft.com/office/drawing/2014/main" id="{7B12997D-3AFD-44F0-B1BE-A5C4984461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5638800"/>
            <a:ext cx="55880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>
                <a:solidFill>
                  <a:schemeClr val="tx2"/>
                </a:solidFill>
                <a:latin typeface="Times" panose="02020603050405020304" pitchFamily="18" charset="0"/>
              </a:rPr>
              <a:t>rat</a:t>
            </a:r>
          </a:p>
        </p:txBody>
      </p:sp>
      <p:grpSp>
        <p:nvGrpSpPr>
          <p:cNvPr id="388122" name="Group 26">
            <a:extLst>
              <a:ext uri="{FF2B5EF4-FFF2-40B4-BE49-F238E27FC236}">
                <a16:creationId xmlns:a16="http://schemas.microsoft.com/office/drawing/2014/main" id="{B7D32E82-5CD1-4BA2-85A9-793765CF5D16}"/>
              </a:ext>
            </a:extLst>
          </p:cNvPr>
          <p:cNvGrpSpPr>
            <a:grpSpLocks/>
          </p:cNvGrpSpPr>
          <p:nvPr/>
        </p:nvGrpSpPr>
        <p:grpSpPr bwMode="auto">
          <a:xfrm>
            <a:off x="5257800" y="4724400"/>
            <a:ext cx="862013" cy="914400"/>
            <a:chOff x="3312" y="2976"/>
            <a:chExt cx="543" cy="576"/>
          </a:xfrm>
        </p:grpSpPr>
        <p:sp>
          <p:nvSpPr>
            <p:cNvPr id="29730" name="Line 27">
              <a:extLst>
                <a:ext uri="{FF2B5EF4-FFF2-40B4-BE49-F238E27FC236}">
                  <a16:creationId xmlns:a16="http://schemas.microsoft.com/office/drawing/2014/main" id="{CC6768B5-CF0E-4F3B-95D4-DA641C5563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2" y="326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31" name="Text Box 28">
              <a:extLst>
                <a:ext uri="{FF2B5EF4-FFF2-40B4-BE49-F238E27FC236}">
                  <a16:creationId xmlns:a16="http://schemas.microsoft.com/office/drawing/2014/main" id="{E028F0CF-6142-4001-9C58-2810D68218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12" y="2976"/>
              <a:ext cx="543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Noun</a:t>
              </a:r>
            </a:p>
          </p:txBody>
        </p:sp>
      </p:grpSp>
      <p:grpSp>
        <p:nvGrpSpPr>
          <p:cNvPr id="388125" name="Group 29">
            <a:extLst>
              <a:ext uri="{FF2B5EF4-FFF2-40B4-BE49-F238E27FC236}">
                <a16:creationId xmlns:a16="http://schemas.microsoft.com/office/drawing/2014/main" id="{BD254A26-ED23-4D1A-863C-351D9F7F55B0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3733800"/>
            <a:ext cx="1066800" cy="1905000"/>
            <a:chOff x="2928" y="2352"/>
            <a:chExt cx="672" cy="1200"/>
          </a:xfrm>
        </p:grpSpPr>
        <p:sp>
          <p:nvSpPr>
            <p:cNvPr id="29725" name="Line 30">
              <a:extLst>
                <a:ext uri="{FF2B5EF4-FFF2-40B4-BE49-F238E27FC236}">
                  <a16:creationId xmlns:a16="http://schemas.microsoft.com/office/drawing/2014/main" id="{880E15A3-F9BB-409B-A83D-0F7100AAF2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28" y="2832"/>
              <a:ext cx="0" cy="72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6" name="Text Box 31">
              <a:extLst>
                <a:ext uri="{FF2B5EF4-FFF2-40B4-BE49-F238E27FC236}">
                  <a16:creationId xmlns:a16="http://schemas.microsoft.com/office/drawing/2014/main" id="{E5E2FF22-EAEB-4A2E-AE27-71F99AC3721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3" y="2352"/>
              <a:ext cx="62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Object</a:t>
              </a:r>
            </a:p>
          </p:txBody>
        </p:sp>
        <p:sp>
          <p:nvSpPr>
            <p:cNvPr id="29727" name="Line 32">
              <a:extLst>
                <a:ext uri="{FF2B5EF4-FFF2-40B4-BE49-F238E27FC236}">
                  <a16:creationId xmlns:a16="http://schemas.microsoft.com/office/drawing/2014/main" id="{ECBC7DE4-26A4-4A4C-89BC-DAE8E0DFE93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2832"/>
              <a:ext cx="62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8" name="Line 33">
              <a:extLst>
                <a:ext uri="{FF2B5EF4-FFF2-40B4-BE49-F238E27FC236}">
                  <a16:creationId xmlns:a16="http://schemas.microsoft.com/office/drawing/2014/main" id="{EEE947B0-8001-4DF5-BCDB-868FA9732C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2" y="2832"/>
              <a:ext cx="0" cy="1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9" name="Line 34">
              <a:extLst>
                <a:ext uri="{FF2B5EF4-FFF2-40B4-BE49-F238E27FC236}">
                  <a16:creationId xmlns:a16="http://schemas.microsoft.com/office/drawing/2014/main" id="{BA1BE003-ABB1-477F-BC1F-F107B5EE5D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2640"/>
              <a:ext cx="0" cy="19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8131" name="Rectangle 35">
            <a:extLst>
              <a:ext uri="{FF2B5EF4-FFF2-40B4-BE49-F238E27FC236}">
                <a16:creationId xmlns:a16="http://schemas.microsoft.com/office/drawing/2014/main" id="{B50B952A-1C4C-4230-86B4-53B1475E5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638800"/>
            <a:ext cx="273050" cy="5191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>
                <a:solidFill>
                  <a:schemeClr val="tx2"/>
                </a:solidFill>
                <a:latin typeface="Times" panose="02020603050405020304" pitchFamily="18" charset="0"/>
              </a:rPr>
              <a:t>.</a:t>
            </a:r>
          </a:p>
        </p:txBody>
      </p:sp>
      <p:grpSp>
        <p:nvGrpSpPr>
          <p:cNvPr id="388132" name="Group 36">
            <a:extLst>
              <a:ext uri="{FF2B5EF4-FFF2-40B4-BE49-F238E27FC236}">
                <a16:creationId xmlns:a16="http://schemas.microsoft.com/office/drawing/2014/main" id="{AD812EDE-240B-42DC-A25A-B485E202B371}"/>
              </a:ext>
            </a:extLst>
          </p:cNvPr>
          <p:cNvGrpSpPr>
            <a:grpSpLocks/>
          </p:cNvGrpSpPr>
          <p:nvPr/>
        </p:nvGrpSpPr>
        <p:grpSpPr bwMode="auto">
          <a:xfrm>
            <a:off x="1752600" y="2346325"/>
            <a:ext cx="5181600" cy="3292475"/>
            <a:chOff x="1104" y="1478"/>
            <a:chExt cx="3264" cy="2074"/>
          </a:xfrm>
        </p:grpSpPr>
        <p:sp>
          <p:nvSpPr>
            <p:cNvPr id="29718" name="Line 37">
              <a:extLst>
                <a:ext uri="{FF2B5EF4-FFF2-40B4-BE49-F238E27FC236}">
                  <a16:creationId xmlns:a16="http://schemas.microsoft.com/office/drawing/2014/main" id="{6E94E4B9-2220-499C-925B-59C07C746F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68" y="2064"/>
              <a:ext cx="0" cy="14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19" name="Line 38">
              <a:extLst>
                <a:ext uri="{FF2B5EF4-FFF2-40B4-BE49-F238E27FC236}">
                  <a16:creationId xmlns:a16="http://schemas.microsoft.com/office/drawing/2014/main" id="{9E06D1A8-31F1-4CDB-B9B0-69BC365BBC49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04" y="2064"/>
              <a:ext cx="32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0" name="Line 39">
              <a:extLst>
                <a:ext uri="{FF2B5EF4-FFF2-40B4-BE49-F238E27FC236}">
                  <a16:creationId xmlns:a16="http://schemas.microsoft.com/office/drawing/2014/main" id="{7D21E83B-2A99-442E-B4C6-FFBE5AA8899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206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1" name="Line 40">
              <a:extLst>
                <a:ext uri="{FF2B5EF4-FFF2-40B4-BE49-F238E27FC236}">
                  <a16:creationId xmlns:a16="http://schemas.microsoft.com/office/drawing/2014/main" id="{970BFCC4-4C0C-4E00-80D8-27DA8E6C141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264" y="2064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2" name="Line 41">
              <a:extLst>
                <a:ext uri="{FF2B5EF4-FFF2-40B4-BE49-F238E27FC236}">
                  <a16:creationId xmlns:a16="http://schemas.microsoft.com/office/drawing/2014/main" id="{28483710-22AF-4FFD-803D-D6B11D1825E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160" y="2064"/>
              <a:ext cx="0" cy="91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3" name="Line 42">
              <a:extLst>
                <a:ext uri="{FF2B5EF4-FFF2-40B4-BE49-F238E27FC236}">
                  <a16:creationId xmlns:a16="http://schemas.microsoft.com/office/drawing/2014/main" id="{661663E4-8A6A-4BF9-8C25-B7E79855BA0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640" y="1776"/>
              <a:ext cx="0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24" name="Text Box 43">
              <a:extLst>
                <a:ext uri="{FF2B5EF4-FFF2-40B4-BE49-F238E27FC236}">
                  <a16:creationId xmlns:a16="http://schemas.microsoft.com/office/drawing/2014/main" id="{22610C0F-6263-45A3-97D1-5B3BD6549D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16" y="1478"/>
              <a:ext cx="8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Sentence</a:t>
              </a:r>
            </a:p>
          </p:txBody>
        </p:sp>
      </p:grpSp>
      <p:sp>
        <p:nvSpPr>
          <p:cNvPr id="29717" name="Text Box 44">
            <a:extLst>
              <a:ext uri="{FF2B5EF4-FFF2-40B4-BE49-F238E27FC236}">
                <a16:creationId xmlns:a16="http://schemas.microsoft.com/office/drawing/2014/main" id="{57D70CB0-38E8-4967-BA6A-D738B3960A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8925" y="1050925"/>
            <a:ext cx="8397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The parse tree “grows” from the bottom (leafs) up to the top (root).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88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88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88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88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88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8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105" grpId="0" animBg="1" autoUpdateAnimBg="0"/>
      <p:bldP spid="388106" grpId="0" animBg="1" autoUpdateAnimBg="0"/>
      <p:bldP spid="388116" grpId="0" animBg="1" autoUpdateAnimBg="0"/>
      <p:bldP spid="388120" grpId="0" animBg="1" autoUpdateAnimBg="0"/>
      <p:bldP spid="388121" grpId="0" animBg="1" autoUpdateAnimBg="0"/>
      <p:bldP spid="388131" grpId="0" animBg="1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>
            <a:extLst>
              <a:ext uri="{FF2B5EF4-FFF2-40B4-BE49-F238E27FC236}">
                <a16:creationId xmlns:a16="http://schemas.microsoft.com/office/drawing/2014/main" id="{E6B9266D-137F-49D9-A530-134020602C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34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tx1"/>
              </a:buClr>
              <a:buSzPct val="110000"/>
              <a:buFont typeface="Monotype Sorts" pitchFamily="2" charset="2"/>
              <a:buNone/>
            </a:pPr>
            <a:r>
              <a:rPr lang="de-DE" altLang="en-US">
                <a:solidFill>
                  <a:srgbClr val="FFFF00"/>
                </a:solidFill>
              </a:rPr>
              <a:t>  </a:t>
            </a:r>
            <a:endParaRPr lang="de-DE" altLang="en-US"/>
          </a:p>
        </p:txBody>
      </p:sp>
      <p:sp>
        <p:nvSpPr>
          <p:cNvPr id="30723" name="Text Box 3">
            <a:extLst>
              <a:ext uri="{FF2B5EF4-FFF2-40B4-BE49-F238E27FC236}">
                <a16:creationId xmlns:a16="http://schemas.microsoft.com/office/drawing/2014/main" id="{12EC6D93-B956-40F2-8D5A-A1B1D16211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81000"/>
            <a:ext cx="7086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  <a:buClr>
                <a:schemeClr val="tx1"/>
              </a:buClr>
              <a:buSzPct val="110000"/>
              <a:buFont typeface="Monotype Sorts" pitchFamily="2" charset="2"/>
              <a:buNone/>
            </a:pPr>
            <a:r>
              <a:rPr lang="de-DE" altLang="en-US" sz="3600">
                <a:solidFill>
                  <a:srgbClr val="FFFF00"/>
                </a:solidFill>
              </a:rPr>
              <a:t>  </a:t>
            </a:r>
            <a:endParaRPr lang="de-DE" altLang="en-US" sz="3600"/>
          </a:p>
        </p:txBody>
      </p:sp>
      <p:grpSp>
        <p:nvGrpSpPr>
          <p:cNvPr id="390148" name="Group 4">
            <a:extLst>
              <a:ext uri="{FF2B5EF4-FFF2-40B4-BE49-F238E27FC236}">
                <a16:creationId xmlns:a16="http://schemas.microsoft.com/office/drawing/2014/main" id="{B7750516-60B2-4415-A355-0E38202D2D5B}"/>
              </a:ext>
            </a:extLst>
          </p:cNvPr>
          <p:cNvGrpSpPr>
            <a:grpSpLocks/>
          </p:cNvGrpSpPr>
          <p:nvPr/>
        </p:nvGrpSpPr>
        <p:grpSpPr bwMode="auto">
          <a:xfrm>
            <a:off x="203200" y="1143000"/>
            <a:ext cx="3895725" cy="4587875"/>
            <a:chOff x="128" y="720"/>
            <a:chExt cx="2454" cy="2890"/>
          </a:xfrm>
        </p:grpSpPr>
        <p:sp>
          <p:nvSpPr>
            <p:cNvPr id="30736" name="AutoShape 5">
              <a:extLst>
                <a:ext uri="{FF2B5EF4-FFF2-40B4-BE49-F238E27FC236}">
                  <a16:creationId xmlns:a16="http://schemas.microsoft.com/office/drawing/2014/main" id="{29FFA416-08BA-4946-9E31-FA365C17E8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" y="1200"/>
              <a:ext cx="1536" cy="201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37" name="Freeform 6">
              <a:extLst>
                <a:ext uri="{FF2B5EF4-FFF2-40B4-BE49-F238E27FC236}">
                  <a16:creationId xmlns:a16="http://schemas.microsoft.com/office/drawing/2014/main" id="{0F7C6266-407A-470D-BAF0-05B3CB787553}"/>
                </a:ext>
              </a:extLst>
            </p:cNvPr>
            <p:cNvSpPr>
              <a:spLocks/>
            </p:cNvSpPr>
            <p:nvPr/>
          </p:nvSpPr>
          <p:spPr bwMode="auto">
            <a:xfrm>
              <a:off x="672" y="1200"/>
              <a:ext cx="768" cy="2016"/>
            </a:xfrm>
            <a:custGeom>
              <a:avLst/>
              <a:gdLst>
                <a:gd name="T0" fmla="*/ 768 w 768"/>
                <a:gd name="T1" fmla="*/ 0 h 2016"/>
                <a:gd name="T2" fmla="*/ 0 w 768"/>
                <a:gd name="T3" fmla="*/ 2016 h 2016"/>
                <a:gd name="T4" fmla="*/ 336 w 768"/>
                <a:gd name="T5" fmla="*/ 2016 h 2016"/>
                <a:gd name="T6" fmla="*/ 336 w 768"/>
                <a:gd name="T7" fmla="*/ 1680 h 2016"/>
                <a:gd name="T8" fmla="*/ 768 w 768"/>
                <a:gd name="T9" fmla="*/ 1680 h 2016"/>
                <a:gd name="T10" fmla="*/ 768 w 768"/>
                <a:gd name="T11" fmla="*/ 0 h 20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8" h="2016">
                  <a:moveTo>
                    <a:pt x="768" y="0"/>
                  </a:moveTo>
                  <a:lnTo>
                    <a:pt x="0" y="2016"/>
                  </a:lnTo>
                  <a:lnTo>
                    <a:pt x="336" y="2016"/>
                  </a:lnTo>
                  <a:lnTo>
                    <a:pt x="336" y="1680"/>
                  </a:lnTo>
                  <a:lnTo>
                    <a:pt x="768" y="1680"/>
                  </a:lnTo>
                  <a:lnTo>
                    <a:pt x="768" y="0"/>
                  </a:lnTo>
                  <a:close/>
                </a:path>
              </a:pathLst>
            </a:custGeom>
            <a:solidFill>
              <a:srgbClr val="FFCC99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738" name="Line 7">
              <a:extLst>
                <a:ext uri="{FF2B5EF4-FFF2-40B4-BE49-F238E27FC236}">
                  <a16:creationId xmlns:a16="http://schemas.microsoft.com/office/drawing/2014/main" id="{3CFCE20D-A64D-48E8-BD21-08230010F05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3216"/>
              <a:ext cx="192" cy="0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39" name="Text Box 8">
              <a:extLst>
                <a:ext uri="{FF2B5EF4-FFF2-40B4-BE49-F238E27FC236}">
                  <a16:creationId xmlns:a16="http://schemas.microsoft.com/office/drawing/2014/main" id="{7D50B317-894A-4477-89DD-5235E36A49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41" y="3360"/>
              <a:ext cx="10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de-DE" altLang="en-US" sz="2000" b="1">
                  <a:latin typeface="Comic Sans MS" panose="030F0702030302020204" pitchFamily="66" charset="0"/>
                </a:rPr>
                <a:t>Look-Ahead</a:t>
              </a:r>
            </a:p>
          </p:txBody>
        </p:sp>
        <p:sp>
          <p:nvSpPr>
            <p:cNvPr id="30740" name="Line 9">
              <a:extLst>
                <a:ext uri="{FF2B5EF4-FFF2-40B4-BE49-F238E27FC236}">
                  <a16:creationId xmlns:a16="http://schemas.microsoft.com/office/drawing/2014/main" id="{FD21F594-7D11-4ACA-B077-AF160B7108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1152" y="3264"/>
              <a:ext cx="240" cy="96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741" name="Line 10">
              <a:extLst>
                <a:ext uri="{FF2B5EF4-FFF2-40B4-BE49-F238E27FC236}">
                  <a16:creationId xmlns:a16="http://schemas.microsoft.com/office/drawing/2014/main" id="{6D44144D-1226-466D-8793-98A60CB696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64" y="2112"/>
              <a:ext cx="28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742" name="Text Box 11">
              <a:extLst>
                <a:ext uri="{FF2B5EF4-FFF2-40B4-BE49-F238E27FC236}">
                  <a16:creationId xmlns:a16="http://schemas.microsoft.com/office/drawing/2014/main" id="{513CC17F-12BC-47BC-A546-51D9028E2D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6" y="1824"/>
              <a:ext cx="89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de-DE" altLang="en-US" sz="2000" b="1">
                  <a:latin typeface="Comic Sans MS" panose="030F0702030302020204" pitchFamily="66" charset="0"/>
                </a:rPr>
                <a:t>Derivation</a:t>
              </a:r>
            </a:p>
          </p:txBody>
        </p:sp>
        <p:sp>
          <p:nvSpPr>
            <p:cNvPr id="30743" name="Text Box 12">
              <a:extLst>
                <a:ext uri="{FF2B5EF4-FFF2-40B4-BE49-F238E27FC236}">
                  <a16:creationId xmlns:a16="http://schemas.microsoft.com/office/drawing/2014/main" id="{26FD13C8-3ECE-4703-83DB-3A607B176B3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" y="720"/>
              <a:ext cx="2454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de-DE" altLang="en-US" sz="2000" b="1">
                  <a:solidFill>
                    <a:srgbClr val="FF0000"/>
                  </a:solidFill>
                  <a:latin typeface="Comic Sans MS" panose="030F0702030302020204" pitchFamily="66" charset="0"/>
                </a:rPr>
                <a:t>LL-Analyse (Top-Down)</a:t>
              </a:r>
            </a:p>
            <a:p>
              <a:pPr algn="ctr"/>
              <a:r>
                <a:rPr lang="de-DE" altLang="en-US" sz="2000" b="1">
                  <a:solidFill>
                    <a:srgbClr val="FF0000"/>
                  </a:solidFill>
                  <a:latin typeface="Comic Sans MS" panose="030F0702030302020204" pitchFamily="66" charset="0"/>
                </a:rPr>
                <a:t>Left-to-Right Left Derivative</a:t>
              </a:r>
              <a:endParaRPr lang="de-DE" altLang="en-US" sz="2000" b="1">
                <a:latin typeface="Comic Sans MS" panose="030F0702030302020204" pitchFamily="66" charset="0"/>
              </a:endParaRPr>
            </a:p>
          </p:txBody>
        </p:sp>
        <p:sp>
          <p:nvSpPr>
            <p:cNvPr id="30744" name="Line 13">
              <a:extLst>
                <a:ext uri="{FF2B5EF4-FFF2-40B4-BE49-F238E27FC236}">
                  <a16:creationId xmlns:a16="http://schemas.microsoft.com/office/drawing/2014/main" id="{F41B5E88-B7CE-4861-93DE-5823622048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44" y="1680"/>
              <a:ext cx="0" cy="86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390158" name="Group 14">
            <a:extLst>
              <a:ext uri="{FF2B5EF4-FFF2-40B4-BE49-F238E27FC236}">
                <a16:creationId xmlns:a16="http://schemas.microsoft.com/office/drawing/2014/main" id="{0150B044-87D4-4AC0-82A5-52EEA49E7934}"/>
              </a:ext>
            </a:extLst>
          </p:cNvPr>
          <p:cNvGrpSpPr>
            <a:grpSpLocks/>
          </p:cNvGrpSpPr>
          <p:nvPr/>
        </p:nvGrpSpPr>
        <p:grpSpPr bwMode="auto">
          <a:xfrm>
            <a:off x="4176713" y="1066800"/>
            <a:ext cx="4000500" cy="4664075"/>
            <a:chOff x="2631" y="672"/>
            <a:chExt cx="2520" cy="2938"/>
          </a:xfrm>
        </p:grpSpPr>
        <p:sp>
          <p:nvSpPr>
            <p:cNvPr id="30727" name="AutoShape 15">
              <a:extLst>
                <a:ext uri="{FF2B5EF4-FFF2-40B4-BE49-F238E27FC236}">
                  <a16:creationId xmlns:a16="http://schemas.microsoft.com/office/drawing/2014/main" id="{3087F5F7-A994-4FBD-AAD4-BFC81ED920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8" y="1152"/>
              <a:ext cx="1536" cy="201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0728" name="Line 16">
              <a:extLst>
                <a:ext uri="{FF2B5EF4-FFF2-40B4-BE49-F238E27FC236}">
                  <a16:creationId xmlns:a16="http://schemas.microsoft.com/office/drawing/2014/main" id="{6C187129-D375-422A-97B5-420CA39453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368" y="3168"/>
              <a:ext cx="192" cy="0"/>
            </a:xfrm>
            <a:prstGeom prst="line">
              <a:avLst/>
            </a:prstGeom>
            <a:noFill/>
            <a:ln w="5080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29" name="Text Box 17">
              <a:extLst>
                <a:ext uri="{FF2B5EF4-FFF2-40B4-BE49-F238E27FC236}">
                  <a16:creationId xmlns:a16="http://schemas.microsoft.com/office/drawing/2014/main" id="{079FB3FE-86F5-4367-A5C8-8D1BE2D4E8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3360"/>
              <a:ext cx="1037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de-DE" altLang="en-US" sz="2000" b="1">
                  <a:latin typeface="Comic Sans MS" panose="030F0702030302020204" pitchFamily="66" charset="0"/>
                </a:rPr>
                <a:t>Look-Ahead</a:t>
              </a:r>
            </a:p>
          </p:txBody>
        </p:sp>
        <p:sp>
          <p:nvSpPr>
            <p:cNvPr id="30730" name="Line 18">
              <a:extLst>
                <a:ext uri="{FF2B5EF4-FFF2-40B4-BE49-F238E27FC236}">
                  <a16:creationId xmlns:a16="http://schemas.microsoft.com/office/drawing/2014/main" id="{A9C4EED0-F473-48EF-9D10-A28FC035F93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320" y="3216"/>
              <a:ext cx="144" cy="14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731" name="Line 19">
              <a:extLst>
                <a:ext uri="{FF2B5EF4-FFF2-40B4-BE49-F238E27FC236}">
                  <a16:creationId xmlns:a16="http://schemas.microsoft.com/office/drawing/2014/main" id="{04CDF222-5677-4B7E-A526-8D336B64AF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1776"/>
              <a:ext cx="28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732" name="Text Box 20">
              <a:extLst>
                <a:ext uri="{FF2B5EF4-FFF2-40B4-BE49-F238E27FC236}">
                  <a16:creationId xmlns:a16="http://schemas.microsoft.com/office/drawing/2014/main" id="{4A1420FE-F507-4F45-8EA5-415D1094CE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6" y="1392"/>
              <a:ext cx="85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de-DE" altLang="en-US" sz="2000" b="1">
                  <a:latin typeface="Comic Sans MS" panose="030F0702030302020204" pitchFamily="66" charset="0"/>
                </a:rPr>
                <a:t>Reduction</a:t>
              </a:r>
            </a:p>
          </p:txBody>
        </p:sp>
        <p:sp>
          <p:nvSpPr>
            <p:cNvPr id="30733" name="Text Box 21">
              <a:extLst>
                <a:ext uri="{FF2B5EF4-FFF2-40B4-BE49-F238E27FC236}">
                  <a16:creationId xmlns:a16="http://schemas.microsoft.com/office/drawing/2014/main" id="{EE641192-1429-425E-94E9-7A9B94FCA8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31" y="672"/>
              <a:ext cx="2520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de-DE" altLang="en-US" sz="2000" b="1">
                  <a:solidFill>
                    <a:srgbClr val="FF0000"/>
                  </a:solidFill>
                  <a:latin typeface="Comic Sans MS" panose="030F0702030302020204" pitchFamily="66" charset="0"/>
                </a:rPr>
                <a:t>LR-Analyse (Bottom-Up)</a:t>
              </a:r>
            </a:p>
            <a:p>
              <a:pPr algn="ctr"/>
              <a:r>
                <a:rPr lang="de-DE" altLang="en-US" sz="2000" b="1">
                  <a:solidFill>
                    <a:srgbClr val="FF0000"/>
                  </a:solidFill>
                  <a:latin typeface="Comic Sans MS" panose="030F0702030302020204" pitchFamily="66" charset="0"/>
                </a:rPr>
                <a:t>Left-to-Right Right Derivative</a:t>
              </a:r>
              <a:endParaRPr lang="de-DE" altLang="en-US" sz="2000" b="1">
                <a:latin typeface="Comic Sans MS" panose="030F0702030302020204" pitchFamily="66" charset="0"/>
              </a:endParaRPr>
            </a:p>
          </p:txBody>
        </p:sp>
        <p:sp>
          <p:nvSpPr>
            <p:cNvPr id="30734" name="Freeform 22">
              <a:extLst>
                <a:ext uri="{FF2B5EF4-FFF2-40B4-BE49-F238E27FC236}">
                  <a16:creationId xmlns:a16="http://schemas.microsoft.com/office/drawing/2014/main" id="{5701246F-149B-4ECA-8171-5B627F9E4535}"/>
                </a:ext>
              </a:extLst>
            </p:cNvPr>
            <p:cNvSpPr>
              <a:spLocks/>
            </p:cNvSpPr>
            <p:nvPr/>
          </p:nvSpPr>
          <p:spPr bwMode="auto">
            <a:xfrm>
              <a:off x="3216" y="2016"/>
              <a:ext cx="1152" cy="1152"/>
            </a:xfrm>
            <a:custGeom>
              <a:avLst/>
              <a:gdLst>
                <a:gd name="T0" fmla="*/ 0 w 1152"/>
                <a:gd name="T1" fmla="*/ 1152 h 1152"/>
                <a:gd name="T2" fmla="*/ 432 w 1152"/>
                <a:gd name="T3" fmla="*/ 0 h 1152"/>
                <a:gd name="T4" fmla="*/ 720 w 1152"/>
                <a:gd name="T5" fmla="*/ 0 h 1152"/>
                <a:gd name="T6" fmla="*/ 720 w 1152"/>
                <a:gd name="T7" fmla="*/ 960 h 1152"/>
                <a:gd name="T8" fmla="*/ 1152 w 1152"/>
                <a:gd name="T9" fmla="*/ 960 h 1152"/>
                <a:gd name="T10" fmla="*/ 1152 w 1152"/>
                <a:gd name="T11" fmla="*/ 1152 h 1152"/>
                <a:gd name="T12" fmla="*/ 48 w 1152"/>
                <a:gd name="T13" fmla="*/ 1152 h 115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1152" h="1152">
                  <a:moveTo>
                    <a:pt x="0" y="1152"/>
                  </a:moveTo>
                  <a:lnTo>
                    <a:pt x="432" y="0"/>
                  </a:lnTo>
                  <a:lnTo>
                    <a:pt x="720" y="0"/>
                  </a:lnTo>
                  <a:lnTo>
                    <a:pt x="720" y="960"/>
                  </a:lnTo>
                  <a:lnTo>
                    <a:pt x="1152" y="960"/>
                  </a:lnTo>
                  <a:lnTo>
                    <a:pt x="1152" y="1152"/>
                  </a:lnTo>
                  <a:lnTo>
                    <a:pt x="48" y="1152"/>
                  </a:lnTo>
                </a:path>
              </a:pathLst>
            </a:custGeom>
            <a:solidFill>
              <a:srgbClr val="FFCC99"/>
            </a:solidFill>
            <a:ln w="19050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0735" name="Line 23">
              <a:extLst>
                <a:ext uri="{FF2B5EF4-FFF2-40B4-BE49-F238E27FC236}">
                  <a16:creationId xmlns:a16="http://schemas.microsoft.com/office/drawing/2014/main" id="{DC6E99CB-0ED6-41BF-8A3A-B76D57238BDF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0800000">
              <a:off x="3696" y="2208"/>
              <a:ext cx="0" cy="86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0726" name="Rectangle 24">
            <a:extLst>
              <a:ext uri="{FF2B5EF4-FFF2-40B4-BE49-F238E27FC236}">
                <a16:creationId xmlns:a16="http://schemas.microsoft.com/office/drawing/2014/main" id="{BF722B3A-F2B4-4FE6-904B-D61AD24CC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Top-Down vs. Bottom-Up parsing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0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0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EE9C7E47-4373-4484-88C6-D4CC7C0EA9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Recursive Descent Parsing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2DC62FF8-3FFE-4751-9195-889BD7E932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71625"/>
            <a:ext cx="7772400" cy="2128838"/>
          </a:xfrm>
        </p:spPr>
        <p:txBody>
          <a:bodyPr/>
          <a:lstStyle/>
          <a:p>
            <a:pPr eaLnBrk="1" hangingPunct="1"/>
            <a:r>
              <a:rPr lang="en-US" altLang="en-US"/>
              <a:t>Recursive descent parsing is a straightforward top-down parsing algorithm.</a:t>
            </a:r>
          </a:p>
          <a:p>
            <a:pPr eaLnBrk="1" hangingPunct="1"/>
            <a:r>
              <a:rPr lang="en-US" altLang="en-US"/>
              <a:t>We will now look at how to develop a recursive descent parser from an EBNF specification.</a:t>
            </a:r>
          </a:p>
          <a:p>
            <a:pPr eaLnBrk="1" hangingPunct="1"/>
            <a:r>
              <a:rPr lang="en-US" altLang="en-US"/>
              <a:t>Idea: the parse tree structure corresponds to the “call graph” structure of parsing procedures that call each other recursively.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6136E693-F6E4-4AAB-B12F-B0A36D32EF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In This Lecture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36CDD40B-B14D-4771-A773-CAA23975CC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838200"/>
            <a:ext cx="7848600" cy="5334000"/>
          </a:xfrm>
        </p:spPr>
        <p:txBody>
          <a:bodyPr/>
          <a:lstStyle/>
          <a:p>
            <a:pPr eaLnBrk="1" hangingPunct="1"/>
            <a:r>
              <a:rPr lang="en-US" altLang="en-US"/>
              <a:t>Syntax Analysis</a:t>
            </a:r>
          </a:p>
          <a:p>
            <a:pPr lvl="1" eaLnBrk="1" hangingPunct="1"/>
            <a:r>
              <a:rPr lang="en-US" altLang="en-US"/>
              <a:t>(Scanning: recognize “words” or “tokens” in the input)</a:t>
            </a:r>
          </a:p>
          <a:p>
            <a:pPr lvl="1" eaLnBrk="1" hangingPunct="1"/>
            <a:r>
              <a:rPr lang="en-US" altLang="en-US"/>
              <a:t>Parsing: recognize phrase structure</a:t>
            </a:r>
          </a:p>
          <a:p>
            <a:pPr lvl="2" eaLnBrk="1" hangingPunct="1"/>
            <a:r>
              <a:rPr lang="en-US" altLang="en-US"/>
              <a:t>Different parsing strategies </a:t>
            </a:r>
          </a:p>
          <a:p>
            <a:pPr lvl="2" eaLnBrk="1" hangingPunct="1"/>
            <a:r>
              <a:rPr lang="en-US" altLang="en-US"/>
              <a:t>How to construct a recursive descent parser</a:t>
            </a:r>
          </a:p>
          <a:p>
            <a:pPr lvl="1" eaLnBrk="1" hangingPunct="1"/>
            <a:r>
              <a:rPr lang="en-US" altLang="en-US"/>
              <a:t>AST Construction</a:t>
            </a:r>
          </a:p>
          <a:p>
            <a:pPr eaLnBrk="1" hangingPunct="1"/>
            <a:r>
              <a:rPr lang="en-US" altLang="en-US"/>
              <a:t>Theoretical “Tools”:</a:t>
            </a:r>
          </a:p>
          <a:p>
            <a:pPr lvl="1" eaLnBrk="1" hangingPunct="1"/>
            <a:r>
              <a:rPr lang="en-US" altLang="en-US"/>
              <a:t>Regular Expressions</a:t>
            </a:r>
          </a:p>
          <a:p>
            <a:pPr lvl="1" eaLnBrk="1" hangingPunct="1"/>
            <a:r>
              <a:rPr lang="en-US" altLang="en-US"/>
              <a:t>Grammars</a:t>
            </a:r>
          </a:p>
          <a:p>
            <a:pPr lvl="1" eaLnBrk="1" hangingPunct="1"/>
            <a:r>
              <a:rPr lang="en-US" altLang="en-US"/>
              <a:t>Extended BNF notation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11E298AD-95D7-4D3B-83D9-AC25BE5242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Recursive Descent Parsing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0C3D5141-ED22-42C3-B296-4436E32650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8324850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Sentence 	::= Subject Verb Object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.</a:t>
            </a:r>
            <a:endParaRPr lang="en-US" altLang="en-US" b="1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Subject 	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Noun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Noun 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Object	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me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Noun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</a:t>
            </a:r>
            <a:r>
              <a:rPr lang="en-US" altLang="en-US">
                <a:latin typeface="Courier New" panose="02070309020205020404" pitchFamily="49" charset="0"/>
              </a:rPr>
              <a:t> Noun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Noun		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cat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mat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rat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Verb		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like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is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see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sees</a:t>
            </a:r>
          </a:p>
        </p:txBody>
      </p:sp>
      <p:sp>
        <p:nvSpPr>
          <p:cNvPr id="32772" name="Text Box 4">
            <a:extLst>
              <a:ext uri="{FF2B5EF4-FFF2-40B4-BE49-F238E27FC236}">
                <a16:creationId xmlns:a16="http://schemas.microsoft.com/office/drawing/2014/main" id="{EA037B85-BF61-45E4-AC8C-CF36354CC1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3429000"/>
            <a:ext cx="6467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Define a procedure parseN for each non-terminal N</a:t>
            </a:r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CA6AF053-07EB-478B-969B-131359976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267200"/>
            <a:ext cx="8324850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Courier" pitchFamily="49" charset="0"/>
              </a:rPr>
              <a:t>private</a:t>
            </a:r>
            <a:r>
              <a:rPr lang="en-US" altLang="en-US">
                <a:latin typeface="Courier" pitchFamily="49" charset="0"/>
              </a:rPr>
              <a:t> void parseSentence() ;</a:t>
            </a:r>
          </a:p>
          <a:p>
            <a:r>
              <a:rPr lang="en-US" altLang="en-US" b="1">
                <a:latin typeface="Courier" pitchFamily="49" charset="0"/>
              </a:rPr>
              <a:t>private</a:t>
            </a:r>
            <a:r>
              <a:rPr lang="en-US" altLang="en-US">
                <a:latin typeface="Courier" pitchFamily="49" charset="0"/>
              </a:rPr>
              <a:t> void parseSubject();</a:t>
            </a:r>
          </a:p>
          <a:p>
            <a:r>
              <a:rPr lang="en-US" altLang="en-US" b="1">
                <a:latin typeface="Courier" pitchFamily="49" charset="0"/>
              </a:rPr>
              <a:t>private</a:t>
            </a:r>
            <a:r>
              <a:rPr lang="en-US" altLang="en-US">
                <a:latin typeface="Courier" pitchFamily="49" charset="0"/>
              </a:rPr>
              <a:t> void parseObject(); </a:t>
            </a:r>
          </a:p>
          <a:p>
            <a:r>
              <a:rPr lang="en-US" altLang="en-US" b="1">
                <a:latin typeface="Courier" pitchFamily="49" charset="0"/>
              </a:rPr>
              <a:t>private</a:t>
            </a:r>
            <a:r>
              <a:rPr lang="en-US" altLang="en-US">
                <a:latin typeface="Courier" pitchFamily="49" charset="0"/>
              </a:rPr>
              <a:t> void parseNoun();</a:t>
            </a:r>
          </a:p>
          <a:p>
            <a:r>
              <a:rPr lang="en-US" altLang="en-US" b="1">
                <a:latin typeface="Courier" pitchFamily="49" charset="0"/>
              </a:rPr>
              <a:t>private</a:t>
            </a:r>
            <a:r>
              <a:rPr lang="en-US" altLang="en-US">
                <a:latin typeface="Courier" pitchFamily="49" charset="0"/>
              </a:rPr>
              <a:t> void parseVerb();</a:t>
            </a:r>
            <a:endParaRPr lang="en-US" altLang="en-US" b="1">
              <a:solidFill>
                <a:schemeClr val="accent2"/>
              </a:solidFill>
              <a:latin typeface="Courier" pitchFamily="49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5D856D2F-58D6-40C4-A3DB-E2AF6FA414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Recursive Descent Parsing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AE477CCE-B414-473A-8D3D-764D4DD2E3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828800"/>
            <a:ext cx="8324850" cy="3752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Monaco" charset="0"/>
              </a:rPr>
              <a:t>public class MicroEnglishParser {</a:t>
            </a:r>
          </a:p>
          <a:p>
            <a:r>
              <a:rPr lang="en-US" altLang="en-US" b="1">
                <a:latin typeface="Monaco" charset="0"/>
              </a:rPr>
              <a:t>	</a:t>
            </a:r>
          </a:p>
          <a:p>
            <a:r>
              <a:rPr lang="en-US" altLang="en-US" b="1">
                <a:latin typeface="Monaco" charset="0"/>
              </a:rPr>
              <a:t>   private </a:t>
            </a:r>
            <a:r>
              <a:rPr lang="en-US" altLang="en-US">
                <a:latin typeface="Monaco" charset="0"/>
              </a:rPr>
              <a:t>TerminalSymbol currentTerminal;</a:t>
            </a:r>
            <a:endParaRPr lang="en-US" altLang="en-US" b="1">
              <a:latin typeface="Monaco" charset="0"/>
            </a:endParaRPr>
          </a:p>
          <a:p>
            <a:endParaRPr lang="en-US" altLang="en-US" b="1">
              <a:latin typeface="Monaco" charset="0"/>
            </a:endParaRPr>
          </a:p>
          <a:p>
            <a:r>
              <a:rPr lang="en-US" altLang="en-US" b="1">
                <a:latin typeface="Monaco" charset="0"/>
              </a:rPr>
              <a:t>   </a:t>
            </a:r>
            <a:r>
              <a:rPr lang="en-US" altLang="en-US">
                <a:solidFill>
                  <a:schemeClr val="accent2"/>
                </a:solidFill>
                <a:latin typeface="Monaco" charset="0"/>
              </a:rPr>
              <a:t>//Auxiliary methods will go here</a:t>
            </a:r>
            <a:endParaRPr lang="en-US" altLang="en-US" b="1">
              <a:latin typeface="Monaco" charset="0"/>
            </a:endParaRPr>
          </a:p>
          <a:p>
            <a:r>
              <a:rPr lang="en-US" altLang="en-US" b="1">
                <a:latin typeface="Monaco" charset="0"/>
              </a:rPr>
              <a:t>   </a:t>
            </a:r>
            <a:r>
              <a:rPr lang="en-US" altLang="en-US">
                <a:latin typeface="Monaco" charset="0"/>
              </a:rPr>
              <a:t>...</a:t>
            </a:r>
          </a:p>
          <a:p>
            <a:endParaRPr lang="en-US" altLang="en-US" b="1">
              <a:latin typeface="Monaco" charset="0"/>
            </a:endParaRPr>
          </a:p>
          <a:p>
            <a:r>
              <a:rPr lang="en-US" altLang="en-US" b="1">
                <a:latin typeface="Monaco" charset="0"/>
              </a:rPr>
              <a:t>   </a:t>
            </a:r>
            <a:r>
              <a:rPr lang="en-US" altLang="en-US">
                <a:solidFill>
                  <a:schemeClr val="accent2"/>
                </a:solidFill>
                <a:latin typeface="Monaco" charset="0"/>
              </a:rPr>
              <a:t>//Parsing methods will go here</a:t>
            </a:r>
            <a:endParaRPr lang="en-US" altLang="en-US" b="1">
              <a:latin typeface="Monaco" charset="0"/>
            </a:endParaRPr>
          </a:p>
          <a:p>
            <a:r>
              <a:rPr lang="en-US" altLang="en-US" b="1">
                <a:latin typeface="Monaco" charset="0"/>
              </a:rPr>
              <a:t>   </a:t>
            </a:r>
            <a:r>
              <a:rPr lang="en-US" altLang="en-US">
                <a:latin typeface="Monaco" charset="0"/>
              </a:rPr>
              <a:t>...</a:t>
            </a:r>
          </a:p>
          <a:p>
            <a:r>
              <a:rPr lang="en-US" altLang="en-US">
                <a:latin typeface="Monaco" charset="0"/>
              </a:rPr>
              <a:t>}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9DFFDEB1-CC61-4DD1-B91C-7022B0CF37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Recursive Descent Parsing: Auxiliary Methods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9AC2CB4-F379-45B1-A292-B2F2B9DD9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219200"/>
            <a:ext cx="8324850" cy="4064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MicroEnglishParser {</a:t>
            </a:r>
          </a:p>
          <a:p>
            <a:r>
              <a:rPr lang="en-US" altLang="en-US" sz="2000" b="1">
                <a:latin typeface="Monaco" charset="0"/>
              </a:rPr>
              <a:t>	</a:t>
            </a:r>
          </a:p>
          <a:p>
            <a:r>
              <a:rPr lang="en-US" altLang="en-US" sz="2000" b="1">
                <a:latin typeface="Monaco" charset="0"/>
              </a:rPr>
              <a:t>   private </a:t>
            </a:r>
            <a:r>
              <a:rPr lang="en-US" altLang="en-US" sz="2000">
                <a:latin typeface="Monaco" charset="0"/>
              </a:rPr>
              <a:t>TerminalSymbol currentTerminal</a:t>
            </a:r>
            <a:endParaRPr lang="en-US" altLang="en-US" sz="2000" b="1">
              <a:latin typeface="Monaco" charset="0"/>
            </a:endParaRPr>
          </a:p>
          <a:p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 private void </a:t>
            </a:r>
            <a:r>
              <a:rPr lang="en-US" altLang="en-US" sz="2000">
                <a:latin typeface="Monaco" charset="0"/>
              </a:rPr>
              <a:t>accept(TerminalSymbol expected) {</a:t>
            </a:r>
          </a:p>
          <a:p>
            <a:r>
              <a:rPr lang="en-US" altLang="en-US" sz="2000">
                <a:latin typeface="Monaco" charset="0"/>
              </a:rPr>
              <a:t>	if (currentTerminal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matches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expected)</a:t>
            </a:r>
          </a:p>
          <a:p>
            <a:r>
              <a:rPr lang="en-US" altLang="en-US" sz="2000">
                <a:latin typeface="Monaco" charset="0"/>
              </a:rPr>
              <a:t>	         currentTerminal =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next input terminal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latin typeface="Monaco" charset="0"/>
              </a:rPr>
              <a:t>	else</a:t>
            </a:r>
          </a:p>
          <a:p>
            <a:r>
              <a:rPr lang="en-US" altLang="en-US" sz="2000">
                <a:latin typeface="Monaco" charset="0"/>
              </a:rPr>
              <a:t>	  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a syntax error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}</a:t>
            </a:r>
          </a:p>
          <a:p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...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22B2FBB6-9376-4AB6-94B0-B0917F98ED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Recursive Descent Parsing: Parsing Methods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093FAEA1-C609-44A2-9C86-57B99488B4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057400"/>
            <a:ext cx="8324850" cy="2006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void </a:t>
            </a:r>
            <a:r>
              <a:rPr lang="en-US" altLang="en-US" sz="2000">
                <a:latin typeface="Monaco" charset="0"/>
              </a:rPr>
              <a:t>parseSentence() {</a:t>
            </a:r>
          </a:p>
          <a:p>
            <a:r>
              <a:rPr lang="en-US" altLang="en-US" sz="2000">
                <a:latin typeface="Monaco" charset="0"/>
              </a:rPr>
              <a:t>   parseSubject();</a:t>
            </a:r>
          </a:p>
          <a:p>
            <a:r>
              <a:rPr lang="en-US" altLang="en-US" sz="2000">
                <a:latin typeface="Monaco" charset="0"/>
              </a:rPr>
              <a:t>   parseVerb();</a:t>
            </a:r>
          </a:p>
          <a:p>
            <a:r>
              <a:rPr lang="en-US" altLang="en-US" sz="2000">
                <a:latin typeface="Monaco" charset="0"/>
              </a:rPr>
              <a:t>   parseObject();</a:t>
            </a:r>
          </a:p>
          <a:p>
            <a:r>
              <a:rPr lang="en-US" altLang="en-US" sz="2000">
                <a:latin typeface="Monaco" charset="0"/>
              </a:rPr>
              <a:t>   accept(‘.’);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CBC714D7-0E02-4AAE-8DC7-AFE5371582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143000"/>
            <a:ext cx="832485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Sentence 	::= Subject Verb Object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44822CD-2145-49B9-8BB3-27E829A198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Recursive Descent Parsing: Parsing Methods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E405684-8F2E-4D36-8021-5101B45A1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905000"/>
            <a:ext cx="8324850" cy="483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void </a:t>
            </a:r>
            <a:r>
              <a:rPr lang="en-US" altLang="en-US" sz="2000">
                <a:latin typeface="Monaco" charset="0"/>
              </a:rPr>
              <a:t>parseSubject() {</a:t>
            </a:r>
          </a:p>
          <a:p>
            <a:r>
              <a:rPr lang="en-US" altLang="en-US" sz="2000">
                <a:latin typeface="Monaco" charset="0"/>
              </a:rPr>
              <a:t>   if (currentTerminal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matches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‘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I</a:t>
            </a:r>
            <a:r>
              <a:rPr lang="en-US" altLang="en-US" sz="2000">
                <a:latin typeface="Monaco" charset="0"/>
              </a:rPr>
              <a:t>’)</a:t>
            </a:r>
          </a:p>
          <a:p>
            <a:r>
              <a:rPr lang="en-US" altLang="en-US" sz="2000">
                <a:latin typeface="Monaco" charset="0"/>
              </a:rPr>
              <a:t>      accept(‘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I</a:t>
            </a:r>
            <a:r>
              <a:rPr lang="en-US" altLang="en-US" sz="2000">
                <a:latin typeface="Monaco" charset="0"/>
              </a:rPr>
              <a:t>’);</a:t>
            </a:r>
          </a:p>
          <a:p>
            <a:r>
              <a:rPr lang="en-US" altLang="en-US" sz="2000">
                <a:latin typeface="Monaco" charset="0"/>
              </a:rPr>
              <a:t>   else if (currentTerminal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matches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‘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a</a:t>
            </a:r>
            <a:r>
              <a:rPr lang="en-US" altLang="en-US" sz="2000">
                <a:latin typeface="Monaco" charset="0"/>
              </a:rPr>
              <a:t>’) {</a:t>
            </a:r>
          </a:p>
          <a:p>
            <a:r>
              <a:rPr lang="en-US" altLang="en-US" sz="2000">
                <a:latin typeface="Monaco" charset="0"/>
              </a:rPr>
              <a:t>      accept(‘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a</a:t>
            </a:r>
            <a:r>
              <a:rPr lang="en-US" altLang="en-US" sz="2000">
                <a:latin typeface="Monaco" charset="0"/>
              </a:rPr>
              <a:t>’);</a:t>
            </a:r>
          </a:p>
          <a:p>
            <a:r>
              <a:rPr lang="en-US" altLang="en-US" sz="2000">
                <a:latin typeface="Monaco" charset="0"/>
              </a:rPr>
              <a:t>      parseNoun();</a:t>
            </a:r>
          </a:p>
          <a:p>
            <a:r>
              <a:rPr lang="en-US" altLang="en-US" sz="2000">
                <a:latin typeface="Monaco" charset="0"/>
              </a:rPr>
              <a:t>   }</a:t>
            </a:r>
          </a:p>
          <a:p>
            <a:r>
              <a:rPr lang="en-US" altLang="en-US" sz="2000">
                <a:latin typeface="Monaco" charset="0"/>
              </a:rPr>
              <a:t>   else if (currentTerminal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matches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‘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the</a:t>
            </a:r>
            <a:r>
              <a:rPr lang="en-US" altLang="en-US" sz="2000">
                <a:latin typeface="Monaco" charset="0"/>
              </a:rPr>
              <a:t>’) {</a:t>
            </a:r>
          </a:p>
          <a:p>
            <a:r>
              <a:rPr lang="en-US" altLang="en-US" sz="2000">
                <a:latin typeface="Monaco" charset="0"/>
              </a:rPr>
              <a:t>      accept(‘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the</a:t>
            </a:r>
            <a:r>
              <a:rPr lang="en-US" altLang="en-US" sz="2000">
                <a:latin typeface="Monaco" charset="0"/>
              </a:rPr>
              <a:t>’);</a:t>
            </a:r>
          </a:p>
          <a:p>
            <a:r>
              <a:rPr lang="en-US" altLang="en-US" sz="2000">
                <a:latin typeface="Monaco" charset="0"/>
              </a:rPr>
              <a:t>      parseNoun();</a:t>
            </a:r>
          </a:p>
          <a:p>
            <a:r>
              <a:rPr lang="en-US" altLang="en-US" sz="2000">
                <a:latin typeface="Monaco" charset="0"/>
              </a:rPr>
              <a:t>   }</a:t>
            </a:r>
          </a:p>
          <a:p>
            <a:r>
              <a:rPr lang="en-US" altLang="en-US" sz="2000">
                <a:latin typeface="Monaco" charset="0"/>
              </a:rPr>
              <a:t>   else</a:t>
            </a: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a syntax error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36868" name="Rectangle 4">
            <a:extLst>
              <a:ext uri="{FF2B5EF4-FFF2-40B4-BE49-F238E27FC236}">
                <a16:creationId xmlns:a16="http://schemas.microsoft.com/office/drawing/2014/main" id="{8445424A-0862-4179-9416-FA4A5D985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143000"/>
            <a:ext cx="832485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Subject 	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a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Noun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Noun  </a:t>
            </a:r>
            <a:endParaRPr lang="en-US" altLang="en-US" b="1">
              <a:solidFill>
                <a:schemeClr val="accent2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AE1296B3-7150-407D-853B-B937D42376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Recursive Descent Parsing: Parsing Methods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B2062542-0679-47ED-A849-B82551F539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905000"/>
            <a:ext cx="8324850" cy="35115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void </a:t>
            </a:r>
            <a:r>
              <a:rPr lang="en-US" altLang="en-US" sz="2000">
                <a:latin typeface="Monaco" charset="0"/>
              </a:rPr>
              <a:t>parseNoun() {</a:t>
            </a:r>
          </a:p>
          <a:p>
            <a:r>
              <a:rPr lang="en-US" altLang="en-US" sz="2000">
                <a:latin typeface="Monaco" charset="0"/>
              </a:rPr>
              <a:t>   if (currentTerminal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matches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‘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cat</a:t>
            </a:r>
            <a:r>
              <a:rPr lang="en-US" altLang="en-US" sz="2000">
                <a:latin typeface="Monaco" charset="0"/>
              </a:rPr>
              <a:t>’)</a:t>
            </a:r>
          </a:p>
          <a:p>
            <a:r>
              <a:rPr lang="en-US" altLang="en-US" sz="2000">
                <a:latin typeface="Monaco" charset="0"/>
              </a:rPr>
              <a:t>      accept(‘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cat</a:t>
            </a:r>
            <a:r>
              <a:rPr lang="en-US" altLang="en-US" sz="2000">
                <a:latin typeface="Monaco" charset="0"/>
              </a:rPr>
              <a:t>’);</a:t>
            </a:r>
          </a:p>
          <a:p>
            <a:r>
              <a:rPr lang="en-US" altLang="en-US" sz="2000">
                <a:latin typeface="Monaco" charset="0"/>
              </a:rPr>
              <a:t>   else if (currentTerminal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matches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‘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mat</a:t>
            </a:r>
            <a:r>
              <a:rPr lang="en-US" altLang="en-US" sz="2000">
                <a:latin typeface="Monaco" charset="0"/>
              </a:rPr>
              <a:t>’) </a:t>
            </a:r>
          </a:p>
          <a:p>
            <a:r>
              <a:rPr lang="en-US" altLang="en-US" sz="2000">
                <a:latin typeface="Monaco" charset="0"/>
              </a:rPr>
              <a:t>      accept(‘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mat</a:t>
            </a:r>
            <a:r>
              <a:rPr lang="en-US" altLang="en-US" sz="2000">
                <a:latin typeface="Monaco" charset="0"/>
              </a:rPr>
              <a:t>’);</a:t>
            </a:r>
          </a:p>
          <a:p>
            <a:r>
              <a:rPr lang="en-US" altLang="en-US" sz="2000">
                <a:latin typeface="Monaco" charset="0"/>
              </a:rPr>
              <a:t>   else if (currentTerminal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matches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‘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rat</a:t>
            </a:r>
            <a:r>
              <a:rPr lang="en-US" altLang="en-US" sz="2000">
                <a:latin typeface="Monaco" charset="0"/>
              </a:rPr>
              <a:t>’)</a:t>
            </a:r>
          </a:p>
          <a:p>
            <a:r>
              <a:rPr lang="en-US" altLang="en-US" sz="2000">
                <a:latin typeface="Monaco" charset="0"/>
              </a:rPr>
              <a:t>      accept(‘</a:t>
            </a:r>
            <a:r>
              <a:rPr lang="en-US" altLang="en-US" b="1">
                <a:solidFill>
                  <a:schemeClr val="accent2"/>
                </a:solidFill>
                <a:latin typeface="Courier" pitchFamily="49" charset="0"/>
              </a:rPr>
              <a:t>rat</a:t>
            </a:r>
            <a:r>
              <a:rPr lang="en-US" altLang="en-US" sz="2000">
                <a:latin typeface="Monaco" charset="0"/>
              </a:rPr>
              <a:t>’);</a:t>
            </a:r>
          </a:p>
          <a:p>
            <a:r>
              <a:rPr lang="en-US" altLang="en-US" sz="2000">
                <a:latin typeface="Monaco" charset="0"/>
              </a:rPr>
              <a:t>   else</a:t>
            </a: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  report a syntax error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AAF450AD-BBC1-4E53-990D-166DFBBEC7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143000"/>
            <a:ext cx="832485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Noun		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cat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mat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rat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41C11743-6BBC-48BD-BCFF-3C12CB21BC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686800" cy="685800"/>
          </a:xfrm>
        </p:spPr>
        <p:txBody>
          <a:bodyPr/>
          <a:lstStyle/>
          <a:p>
            <a:pPr eaLnBrk="1" hangingPunct="1"/>
            <a:r>
              <a:rPr lang="en-US" altLang="en-US" sz="4000"/>
              <a:t>Developing RD Parser for Mini Triangle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1234E191-1584-474A-897C-ECFCD72C23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286000"/>
            <a:ext cx="853440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Identifier := Letter (Letter|Digit)*</a:t>
            </a:r>
          </a:p>
          <a:p>
            <a:r>
              <a:rPr lang="en-US" altLang="en-US">
                <a:latin typeface="Courier New" panose="02070309020205020404" pitchFamily="49" charset="0"/>
              </a:rPr>
              <a:t>Integer-Literal ::= Digit Digit*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Operator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+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-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*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/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&lt;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&gt;</a:t>
            </a:r>
            <a:r>
              <a:rPr lang="en-US" altLang="en-US">
                <a:latin typeface="Courier New" panose="02070309020205020404" pitchFamily="49" charset="0"/>
              </a:rPr>
              <a:t>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=</a:t>
            </a:r>
          </a:p>
          <a:p>
            <a:r>
              <a:rPr lang="en-US" altLang="en-US">
                <a:latin typeface="Courier New" panose="02070309020205020404" pitchFamily="49" charset="0"/>
              </a:rPr>
              <a:t>Comment ::= </a:t>
            </a:r>
            <a:r>
              <a:rPr lang="en-US" altLang="en-US">
                <a:solidFill>
                  <a:schemeClr val="accent2"/>
                </a:solidFill>
                <a:latin typeface="Courier New" panose="02070309020205020404" pitchFamily="49" charset="0"/>
              </a:rPr>
              <a:t>!</a:t>
            </a:r>
            <a:r>
              <a:rPr lang="en-US" altLang="en-US">
                <a:latin typeface="Courier New" panose="02070309020205020404" pitchFamily="49" charset="0"/>
              </a:rPr>
              <a:t> Graphic*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eol</a:t>
            </a:r>
            <a:endParaRPr lang="en-US" altLang="en-US" i="1">
              <a:latin typeface="Courier New" panose="02070309020205020404" pitchFamily="49" charset="0"/>
            </a:endParaRPr>
          </a:p>
        </p:txBody>
      </p:sp>
      <p:sp>
        <p:nvSpPr>
          <p:cNvPr id="38916" name="Text Box 4">
            <a:extLst>
              <a:ext uri="{FF2B5EF4-FFF2-40B4-BE49-F238E27FC236}">
                <a16:creationId xmlns:a16="http://schemas.microsoft.com/office/drawing/2014/main" id="{49A22698-7ECE-4001-B4AF-8C74579D4B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1066800"/>
            <a:ext cx="86264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588" indent="-1588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25475" indent="-288925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Before we begin:</a:t>
            </a:r>
          </a:p>
          <a:p>
            <a:pPr lvl="1"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The following non-terminals are recognized by the scanner</a:t>
            </a:r>
          </a:p>
          <a:p>
            <a:pPr lvl="1"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They will be returned as tokens by the scanner </a:t>
            </a:r>
          </a:p>
        </p:txBody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4CEA76FF-432A-4E20-9001-E8C8068FC6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962400"/>
            <a:ext cx="4956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Assume scanner produces instances of: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CCC1EE83-05D2-4A69-8021-AD8C995DC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4419600"/>
            <a:ext cx="8534400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Monaco" charset="0"/>
              </a:rPr>
              <a:t>public class</a:t>
            </a:r>
            <a:r>
              <a:rPr lang="en-US" altLang="en-US">
                <a:latin typeface="Monaco" charset="0"/>
              </a:rPr>
              <a:t> Token {</a:t>
            </a:r>
          </a:p>
          <a:p>
            <a:r>
              <a:rPr lang="en-US" altLang="en-US">
                <a:latin typeface="Monaco" charset="0"/>
              </a:rPr>
              <a:t>   </a:t>
            </a:r>
            <a:r>
              <a:rPr lang="en-US" altLang="en-US" b="1">
                <a:latin typeface="Monaco" charset="0"/>
              </a:rPr>
              <a:t>byte</a:t>
            </a:r>
            <a:r>
              <a:rPr lang="en-US" altLang="en-US">
                <a:latin typeface="Monaco" charset="0"/>
              </a:rPr>
              <a:t> kind; String spelling;</a:t>
            </a:r>
          </a:p>
          <a:p>
            <a:r>
              <a:rPr lang="en-US" altLang="en-US">
                <a:latin typeface="Monaco" charset="0"/>
              </a:rPr>
              <a:t>   </a:t>
            </a:r>
            <a:r>
              <a:rPr lang="en-US" altLang="en-US" b="1">
                <a:latin typeface="Monaco" charset="0"/>
              </a:rPr>
              <a:t>final static byte </a:t>
            </a:r>
          </a:p>
          <a:p>
            <a:r>
              <a:rPr lang="en-US" altLang="en-US" b="1">
                <a:latin typeface="Monaco" charset="0"/>
              </a:rPr>
              <a:t>       </a:t>
            </a:r>
            <a:r>
              <a:rPr lang="en-US" altLang="en-US">
                <a:latin typeface="Monaco" charset="0"/>
              </a:rPr>
              <a:t>IDENTIFIER = 0,</a:t>
            </a:r>
          </a:p>
          <a:p>
            <a:r>
              <a:rPr lang="en-US" altLang="en-US">
                <a:latin typeface="Monaco" charset="0"/>
              </a:rPr>
              <a:t>   </a:t>
            </a:r>
            <a:r>
              <a:rPr lang="en-US" altLang="en-US" b="1">
                <a:latin typeface="Monaco" charset="0"/>
              </a:rPr>
              <a:t>    </a:t>
            </a:r>
            <a:r>
              <a:rPr lang="en-US" altLang="en-US">
                <a:latin typeface="Monaco" charset="0"/>
              </a:rPr>
              <a:t>INTLITERAL = 1;</a:t>
            </a:r>
          </a:p>
          <a:p>
            <a:r>
              <a:rPr lang="en-US" altLang="en-US">
                <a:latin typeface="Monaco" charset="0"/>
              </a:rPr>
              <a:t>       ...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D99CF842-5182-4BD2-AFC2-1C25154BDF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Systematic Development of RD Parser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6A5FEF1D-745C-4EC7-87EF-6126E29FB6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772400" cy="4953000"/>
          </a:xfrm>
        </p:spPr>
        <p:txBody>
          <a:bodyPr/>
          <a:lstStyle/>
          <a:p>
            <a:pPr marL="506413" indent="-506413" eaLnBrk="1" hangingPunct="1">
              <a:buFontTx/>
              <a:buNone/>
            </a:pPr>
            <a:r>
              <a:rPr lang="en-US" altLang="en-US" sz="2400"/>
              <a:t>(1)	Express grammar in EBNF</a:t>
            </a:r>
          </a:p>
          <a:p>
            <a:pPr marL="506413" indent="-506413" eaLnBrk="1" hangingPunct="1">
              <a:buFontTx/>
              <a:buNone/>
            </a:pPr>
            <a:r>
              <a:rPr lang="en-US" altLang="en-US" sz="2400"/>
              <a:t>(2)	Grammar Transformations: </a:t>
            </a:r>
          </a:p>
          <a:p>
            <a:pPr marL="917575" lvl="1" eaLnBrk="1" hangingPunct="1">
              <a:buFontTx/>
              <a:buNone/>
            </a:pPr>
            <a:r>
              <a:rPr lang="en-US" altLang="en-US" sz="2400"/>
              <a:t>Left factorization and Left recursion elimination</a:t>
            </a:r>
          </a:p>
          <a:p>
            <a:pPr marL="506413" indent="-506413" eaLnBrk="1" hangingPunct="1">
              <a:buFontTx/>
              <a:buNone/>
            </a:pPr>
            <a:r>
              <a:rPr lang="en-US" altLang="en-US" sz="2400"/>
              <a:t>(3)	Create a parser class with</a:t>
            </a:r>
          </a:p>
          <a:p>
            <a:pPr marL="917575" lvl="1" eaLnBrk="1" hangingPunct="1"/>
            <a:r>
              <a:rPr lang="en-US" altLang="en-US" sz="2400"/>
              <a:t>private variable </a:t>
            </a:r>
            <a:r>
              <a:rPr lang="en-US" altLang="en-US" sz="2400">
                <a:latin typeface="Courier New" panose="02070309020205020404" pitchFamily="49" charset="0"/>
              </a:rPr>
              <a:t>currentToken</a:t>
            </a:r>
          </a:p>
          <a:p>
            <a:pPr marL="917575" lvl="1" eaLnBrk="1" hangingPunct="1"/>
            <a:r>
              <a:rPr lang="en-US" altLang="en-US" sz="2400"/>
              <a:t>methods to call the scanner: </a:t>
            </a:r>
            <a:r>
              <a:rPr lang="en-US" altLang="en-US" sz="2400">
                <a:latin typeface="Courier New" panose="02070309020205020404" pitchFamily="49" charset="0"/>
              </a:rPr>
              <a:t>accept</a:t>
            </a:r>
            <a:r>
              <a:rPr lang="en-US" altLang="en-US" sz="2400"/>
              <a:t> and </a:t>
            </a:r>
            <a:r>
              <a:rPr lang="en-US" altLang="en-US" sz="2400">
                <a:latin typeface="Courier New" panose="02070309020205020404" pitchFamily="49" charset="0"/>
              </a:rPr>
              <a:t>acceptIt</a:t>
            </a:r>
          </a:p>
          <a:p>
            <a:pPr marL="506413" indent="-506413" eaLnBrk="1" hangingPunct="1">
              <a:buFontTx/>
              <a:buNone/>
            </a:pPr>
            <a:r>
              <a:rPr lang="en-US" altLang="en-US" sz="2400"/>
              <a:t>(4)	Implement private parsing methods:</a:t>
            </a:r>
          </a:p>
          <a:p>
            <a:pPr marL="917575" lvl="1" eaLnBrk="1" hangingPunct="1"/>
            <a:r>
              <a:rPr lang="en-US" altLang="en-US" sz="2400"/>
              <a:t>add private  </a:t>
            </a:r>
            <a:r>
              <a:rPr lang="en-US" altLang="en-US" sz="2400">
                <a:latin typeface="Courier New" panose="02070309020205020404" pitchFamily="49" charset="0"/>
              </a:rPr>
              <a:t>parse</a:t>
            </a:r>
            <a:r>
              <a:rPr lang="en-US" altLang="en-US" sz="2400" b="1" i="1">
                <a:solidFill>
                  <a:srgbClr val="660066"/>
                </a:solidFill>
              </a:rPr>
              <a:t>N</a:t>
            </a:r>
            <a:r>
              <a:rPr lang="en-US" altLang="en-US" sz="2400" b="1">
                <a:solidFill>
                  <a:srgbClr val="008000"/>
                </a:solidFill>
              </a:rPr>
              <a:t> </a:t>
            </a:r>
            <a:r>
              <a:rPr lang="en-US" altLang="en-US" sz="2400"/>
              <a:t>method for each non terminal  </a:t>
            </a:r>
            <a:r>
              <a:rPr lang="en-US" altLang="en-US" sz="2400" b="1" i="1">
                <a:solidFill>
                  <a:srgbClr val="660066"/>
                </a:solidFill>
              </a:rPr>
              <a:t>N</a:t>
            </a:r>
            <a:endParaRPr lang="en-US" altLang="en-US" sz="2400" i="1"/>
          </a:p>
          <a:p>
            <a:pPr marL="917575" lvl="1" eaLnBrk="1" hangingPunct="1"/>
            <a:r>
              <a:rPr lang="en-US" altLang="en-US" sz="2400"/>
              <a:t>public </a:t>
            </a:r>
            <a:r>
              <a:rPr lang="en-US" altLang="en-US" sz="2400">
                <a:latin typeface="Courier New" panose="02070309020205020404" pitchFamily="49" charset="0"/>
              </a:rPr>
              <a:t>parse</a:t>
            </a:r>
            <a:r>
              <a:rPr lang="en-US" altLang="en-US" sz="2400" i="1">
                <a:latin typeface="Courier New" panose="02070309020205020404" pitchFamily="49" charset="0"/>
              </a:rPr>
              <a:t> </a:t>
            </a:r>
            <a:r>
              <a:rPr lang="en-US" altLang="en-US" sz="2400"/>
              <a:t>method that </a:t>
            </a:r>
          </a:p>
          <a:p>
            <a:pPr marL="1260475" lvl="2" eaLnBrk="1" hangingPunct="1"/>
            <a:r>
              <a:rPr lang="en-US" altLang="en-US" sz="2000"/>
              <a:t>gets the first token form the scanner</a:t>
            </a:r>
          </a:p>
          <a:p>
            <a:pPr marL="1260475" lvl="2" eaLnBrk="1" hangingPunct="1"/>
            <a:r>
              <a:rPr lang="en-US" altLang="en-US" sz="2000"/>
              <a:t>calls </a:t>
            </a:r>
            <a:r>
              <a:rPr lang="en-US" altLang="en-US" sz="2000">
                <a:latin typeface="Courier New" panose="02070309020205020404" pitchFamily="49" charset="0"/>
              </a:rPr>
              <a:t>parse</a:t>
            </a:r>
            <a:r>
              <a:rPr lang="en-US" altLang="en-US" sz="2000" b="1" i="1">
                <a:solidFill>
                  <a:srgbClr val="660066"/>
                </a:solidFill>
              </a:rPr>
              <a:t>S</a:t>
            </a:r>
            <a:r>
              <a:rPr lang="en-US" altLang="en-US" sz="2000"/>
              <a:t> (</a:t>
            </a:r>
            <a:r>
              <a:rPr lang="en-US" altLang="en-US" sz="2000" b="1" i="1">
                <a:solidFill>
                  <a:srgbClr val="660066"/>
                </a:solidFill>
              </a:rPr>
              <a:t>S</a:t>
            </a:r>
            <a:r>
              <a:rPr lang="en-US" altLang="en-US" sz="2000"/>
              <a:t> is the start symbol of the grammar)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AC6089C2-B1B6-4DF4-9CAE-744056C2F9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686800" cy="685800"/>
          </a:xfrm>
        </p:spPr>
        <p:txBody>
          <a:bodyPr/>
          <a:lstStyle/>
          <a:p>
            <a:pPr eaLnBrk="1" hangingPunct="1"/>
            <a:r>
              <a:rPr lang="en-US" altLang="en-US" sz="2800"/>
              <a:t>(1+2)	 Express grammar in EBNF and factorize...</a:t>
            </a:r>
          </a:p>
        </p:txBody>
      </p:sp>
      <p:sp>
        <p:nvSpPr>
          <p:cNvPr id="40963" name="Text Box 3">
            <a:extLst>
              <a:ext uri="{FF2B5EF4-FFF2-40B4-BE49-F238E27FC236}">
                <a16:creationId xmlns:a16="http://schemas.microsoft.com/office/drawing/2014/main" id="{84CDA727-CEF9-4142-945F-6850D9A21F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143000"/>
            <a:ext cx="8534400" cy="4848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Program ::= 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Command ::= 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| Command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 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let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begin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Command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V-name ::= Identifier</a:t>
            </a:r>
            <a:endParaRPr lang="en-US" altLang="en-US" b="1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... </a:t>
            </a:r>
          </a:p>
        </p:txBody>
      </p:sp>
      <p:grpSp>
        <p:nvGrpSpPr>
          <p:cNvPr id="40964" name="Group 4">
            <a:extLst>
              <a:ext uri="{FF2B5EF4-FFF2-40B4-BE49-F238E27FC236}">
                <a16:creationId xmlns:a16="http://schemas.microsoft.com/office/drawing/2014/main" id="{24D305E4-A848-4680-BCF3-4E6EC49CA9B3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2317750"/>
            <a:ext cx="5359400" cy="1311275"/>
            <a:chOff x="1152" y="1766"/>
            <a:chExt cx="3376" cy="826"/>
          </a:xfrm>
        </p:grpSpPr>
        <p:sp>
          <p:nvSpPr>
            <p:cNvPr id="40969" name="Oval 5">
              <a:extLst>
                <a:ext uri="{FF2B5EF4-FFF2-40B4-BE49-F238E27FC236}">
                  <a16:creationId xmlns:a16="http://schemas.microsoft.com/office/drawing/2014/main" id="{B494E8EB-AC2F-4D94-869A-9A8991003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1872"/>
              <a:ext cx="1536" cy="720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70" name="Text Box 6">
              <a:extLst>
                <a:ext uri="{FF2B5EF4-FFF2-40B4-BE49-F238E27FC236}">
                  <a16:creationId xmlns:a16="http://schemas.microsoft.com/office/drawing/2014/main" id="{0B0B02A1-4544-40B6-873E-72FB39EE1E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86" y="1766"/>
              <a:ext cx="204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rgbClr val="FF3300"/>
                  </a:solidFill>
                  <a:latin typeface="Times" panose="02020603050405020304" pitchFamily="18" charset="0"/>
                </a:rPr>
                <a:t>Left factorization needed</a:t>
              </a:r>
              <a:endParaRPr lang="en-US" altLang="en-US">
                <a:latin typeface="Times" panose="02020603050405020304" pitchFamily="18" charset="0"/>
              </a:endParaRPr>
            </a:p>
          </p:txBody>
        </p:sp>
      </p:grpSp>
      <p:grpSp>
        <p:nvGrpSpPr>
          <p:cNvPr id="40965" name="Group 7">
            <a:extLst>
              <a:ext uri="{FF2B5EF4-FFF2-40B4-BE49-F238E27FC236}">
                <a16:creationId xmlns:a16="http://schemas.microsoft.com/office/drawing/2014/main" id="{1C470B71-2BDB-4801-BF42-45CFCBC1D789}"/>
              </a:ext>
            </a:extLst>
          </p:cNvPr>
          <p:cNvGrpSpPr>
            <a:grpSpLocks/>
          </p:cNvGrpSpPr>
          <p:nvPr/>
        </p:nvGrpSpPr>
        <p:grpSpPr bwMode="auto">
          <a:xfrm>
            <a:off x="304800" y="1571625"/>
            <a:ext cx="7880350" cy="838200"/>
            <a:chOff x="144" y="1248"/>
            <a:chExt cx="4964" cy="528"/>
          </a:xfrm>
        </p:grpSpPr>
        <p:sp>
          <p:nvSpPr>
            <p:cNvPr id="40966" name="Oval 8">
              <a:extLst>
                <a:ext uri="{FF2B5EF4-FFF2-40B4-BE49-F238E27FC236}">
                  <a16:creationId xmlns:a16="http://schemas.microsoft.com/office/drawing/2014/main" id="{5E0DEB30-9ED6-4F0D-91AA-FBCFAC0CF2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1488"/>
              <a:ext cx="1104" cy="288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67" name="Oval 9">
              <a:extLst>
                <a:ext uri="{FF2B5EF4-FFF2-40B4-BE49-F238E27FC236}">
                  <a16:creationId xmlns:a16="http://schemas.microsoft.com/office/drawing/2014/main" id="{F2D32B38-1B3B-4C33-9A3B-A8BDB22C81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" y="1248"/>
              <a:ext cx="1104" cy="288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0968" name="Text Box 10">
              <a:extLst>
                <a:ext uri="{FF2B5EF4-FFF2-40B4-BE49-F238E27FC236}">
                  <a16:creationId xmlns:a16="http://schemas.microsoft.com/office/drawing/2014/main" id="{37C7DDE3-AB57-4D18-94B4-21CD172AA87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1344"/>
              <a:ext cx="27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rgbClr val="FF3300"/>
                  </a:solidFill>
                  <a:latin typeface="Times" panose="02020603050405020304" pitchFamily="18" charset="0"/>
                </a:rPr>
                <a:t>Left recursion elimination needed</a:t>
              </a:r>
              <a:endParaRPr lang="en-US" altLang="en-US">
                <a:latin typeface="Times" panose="02020603050405020304" pitchFamily="18" charset="0"/>
              </a:endParaRP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7DF53A4C-0EA5-4438-B5CD-6A1DEAA43F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686800" cy="685800"/>
          </a:xfrm>
        </p:spPr>
        <p:txBody>
          <a:bodyPr/>
          <a:lstStyle/>
          <a:p>
            <a:pPr eaLnBrk="1" hangingPunct="1"/>
            <a:r>
              <a:rPr lang="en-US" altLang="en-US" sz="2800"/>
              <a:t>(1+2)	Express grammar in EBNF and factorize...</a:t>
            </a:r>
          </a:p>
        </p:txBody>
      </p:sp>
      <p:sp>
        <p:nvSpPr>
          <p:cNvPr id="41987" name="Text Box 3">
            <a:extLst>
              <a:ext uri="{FF2B5EF4-FFF2-40B4-BE49-F238E27FC236}">
                <a16:creationId xmlns:a16="http://schemas.microsoft.com/office/drawing/2014/main" id="{594E058F-5247-4E4A-950A-F2620B7978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28775"/>
            <a:ext cx="8534400" cy="4483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Program ::= 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Command ::= single-Command (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single-Command)*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::= Identifier (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solidFill>
                  <a:schemeClr val="tx2"/>
                </a:solidFill>
                <a:latin typeface="Courier New" panose="02070309020205020404" pitchFamily="49" charset="0"/>
              </a:rPr>
              <a:t> )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let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begin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Command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V-name ::= Identifier</a:t>
            </a:r>
            <a:endParaRPr lang="en-US" altLang="en-US" b="1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... </a:t>
            </a:r>
          </a:p>
        </p:txBody>
      </p:sp>
      <p:sp>
        <p:nvSpPr>
          <p:cNvPr id="41988" name="Text Box 4">
            <a:extLst>
              <a:ext uri="{FF2B5EF4-FFF2-40B4-BE49-F238E27FC236}">
                <a16:creationId xmlns:a16="http://schemas.microsoft.com/office/drawing/2014/main" id="{CADA8E0B-1956-442B-835E-545DC6A005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1127125"/>
            <a:ext cx="39100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After factorization etc. we get: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2CAB4C8-D229-475A-B3F4-E0B4ADE50D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The “Phases” of a Compiler</a:t>
            </a:r>
          </a:p>
        </p:txBody>
      </p:sp>
      <p:sp>
        <p:nvSpPr>
          <p:cNvPr id="6147" name="Text Box 3">
            <a:extLst>
              <a:ext uri="{FF2B5EF4-FFF2-40B4-BE49-F238E27FC236}">
                <a16:creationId xmlns:a16="http://schemas.microsoft.com/office/drawing/2014/main" id="{BB294AE9-007C-488F-9040-21EBD414AD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098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Syntax Analysis</a:t>
            </a:r>
          </a:p>
        </p:txBody>
      </p:sp>
      <p:sp>
        <p:nvSpPr>
          <p:cNvPr id="6148" name="Text Box 4">
            <a:extLst>
              <a:ext uri="{FF2B5EF4-FFF2-40B4-BE49-F238E27FC236}">
                <a16:creationId xmlns:a16="http://schemas.microsoft.com/office/drawing/2014/main" id="{C6778AFF-2ABE-4242-8099-E289E7A84B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33528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Contextual Analysis</a:t>
            </a:r>
          </a:p>
        </p:txBody>
      </p:sp>
      <p:sp>
        <p:nvSpPr>
          <p:cNvPr id="6149" name="Text Box 5">
            <a:extLst>
              <a:ext uri="{FF2B5EF4-FFF2-40B4-BE49-F238E27FC236}">
                <a16:creationId xmlns:a16="http://schemas.microsoft.com/office/drawing/2014/main" id="{3ADE00BE-0DCD-4303-BA23-85549BF633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46482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Code Generation</a:t>
            </a:r>
          </a:p>
        </p:txBody>
      </p:sp>
      <p:sp>
        <p:nvSpPr>
          <p:cNvPr id="6150" name="Text Box 6">
            <a:extLst>
              <a:ext uri="{FF2B5EF4-FFF2-40B4-BE49-F238E27FC236}">
                <a16:creationId xmlns:a16="http://schemas.microsoft.com/office/drawing/2014/main" id="{FA18FEF3-5456-46C4-B9B2-94FF364959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2954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Source Program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:a16="http://schemas.microsoft.com/office/drawing/2014/main" id="{8BBFCA4A-59C7-49FC-923A-A24FFFE082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2819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Abstract Syntax Tree</a:t>
            </a:r>
          </a:p>
        </p:txBody>
      </p:sp>
      <p:sp>
        <p:nvSpPr>
          <p:cNvPr id="6152" name="Text Box 8">
            <a:extLst>
              <a:ext uri="{FF2B5EF4-FFF2-40B4-BE49-F238E27FC236}">
                <a16:creationId xmlns:a16="http://schemas.microsoft.com/office/drawing/2014/main" id="{9ACCB90E-3A25-4695-B579-18403CF442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962400"/>
            <a:ext cx="4114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Decorated Abstract Syntax Tree</a:t>
            </a:r>
          </a:p>
        </p:txBody>
      </p:sp>
      <p:cxnSp>
        <p:nvCxnSpPr>
          <p:cNvPr id="6153" name="AutoShape 9">
            <a:extLst>
              <a:ext uri="{FF2B5EF4-FFF2-40B4-BE49-F238E27FC236}">
                <a16:creationId xmlns:a16="http://schemas.microsoft.com/office/drawing/2014/main" id="{1C650EC4-ABCC-4E43-BDBF-5DAE926AD0FF}"/>
              </a:ext>
            </a:extLst>
          </p:cNvPr>
          <p:cNvCxnSpPr>
            <a:cxnSpLocks noChangeShapeType="1"/>
            <a:stCxn id="6150" idx="2"/>
            <a:endCxn id="6147" idx="0"/>
          </p:cNvCxnSpPr>
          <p:nvPr/>
        </p:nvCxnSpPr>
        <p:spPr bwMode="auto">
          <a:xfrm>
            <a:off x="2438400" y="1752600"/>
            <a:ext cx="0" cy="4429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4" name="AutoShape 10">
            <a:extLst>
              <a:ext uri="{FF2B5EF4-FFF2-40B4-BE49-F238E27FC236}">
                <a16:creationId xmlns:a16="http://schemas.microsoft.com/office/drawing/2014/main" id="{6FB6431B-FB9A-45FD-A5CE-85091FBEFA40}"/>
              </a:ext>
            </a:extLst>
          </p:cNvPr>
          <p:cNvCxnSpPr>
            <a:cxnSpLocks noChangeShapeType="1"/>
            <a:stCxn id="6147" idx="2"/>
            <a:endCxn id="6148" idx="0"/>
          </p:cNvCxnSpPr>
          <p:nvPr/>
        </p:nvCxnSpPr>
        <p:spPr bwMode="auto">
          <a:xfrm>
            <a:off x="2438400" y="2709863"/>
            <a:ext cx="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5" name="AutoShape 11">
            <a:extLst>
              <a:ext uri="{FF2B5EF4-FFF2-40B4-BE49-F238E27FC236}">
                <a16:creationId xmlns:a16="http://schemas.microsoft.com/office/drawing/2014/main" id="{45A81F11-481F-4C00-9E7C-2B9D143A2365}"/>
              </a:ext>
            </a:extLst>
          </p:cNvPr>
          <p:cNvCxnSpPr>
            <a:cxnSpLocks noChangeShapeType="1"/>
            <a:stCxn id="6148" idx="2"/>
            <a:endCxn id="6149" idx="0"/>
          </p:cNvCxnSpPr>
          <p:nvPr/>
        </p:nvCxnSpPr>
        <p:spPr bwMode="auto">
          <a:xfrm>
            <a:off x="2438400" y="3852863"/>
            <a:ext cx="0" cy="7810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56" name="AutoShape 12">
            <a:extLst>
              <a:ext uri="{FF2B5EF4-FFF2-40B4-BE49-F238E27FC236}">
                <a16:creationId xmlns:a16="http://schemas.microsoft.com/office/drawing/2014/main" id="{CE3C06C4-2F7E-45C8-887A-5E51F27636C6}"/>
              </a:ext>
            </a:extLst>
          </p:cNvPr>
          <p:cNvCxnSpPr>
            <a:cxnSpLocks noChangeShapeType="1"/>
            <a:stCxn id="6149" idx="2"/>
          </p:cNvCxnSpPr>
          <p:nvPr/>
        </p:nvCxnSpPr>
        <p:spPr bwMode="auto">
          <a:xfrm>
            <a:off x="2438400" y="5148263"/>
            <a:ext cx="0" cy="41433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57" name="Text Box 13">
            <a:extLst>
              <a:ext uri="{FF2B5EF4-FFF2-40B4-BE49-F238E27FC236}">
                <a16:creationId xmlns:a16="http://schemas.microsoft.com/office/drawing/2014/main" id="{7704EE78-39D2-41F5-9DC5-60DB0C9579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5626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Object Code</a:t>
            </a:r>
          </a:p>
        </p:txBody>
      </p:sp>
      <p:cxnSp>
        <p:nvCxnSpPr>
          <p:cNvPr id="6158" name="AutoShape 14">
            <a:extLst>
              <a:ext uri="{FF2B5EF4-FFF2-40B4-BE49-F238E27FC236}">
                <a16:creationId xmlns:a16="http://schemas.microsoft.com/office/drawing/2014/main" id="{C04AFD2C-EAB7-41AB-8D8A-4410D5F56A58}"/>
              </a:ext>
            </a:extLst>
          </p:cNvPr>
          <p:cNvCxnSpPr>
            <a:cxnSpLocks noChangeShapeType="1"/>
            <a:stCxn id="6147" idx="3"/>
            <a:endCxn id="6159" idx="1"/>
          </p:cNvCxnSpPr>
          <p:nvPr/>
        </p:nvCxnSpPr>
        <p:spPr bwMode="auto">
          <a:xfrm>
            <a:off x="3824288" y="2452688"/>
            <a:ext cx="18288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59" name="Text Box 15">
            <a:extLst>
              <a:ext uri="{FF2B5EF4-FFF2-40B4-BE49-F238E27FC236}">
                <a16:creationId xmlns:a16="http://schemas.microsoft.com/office/drawing/2014/main" id="{8D1D450C-3568-412D-A039-B19493E251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3088" y="2224088"/>
            <a:ext cx="2195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Error Reports</a:t>
            </a:r>
          </a:p>
        </p:txBody>
      </p:sp>
      <p:cxnSp>
        <p:nvCxnSpPr>
          <p:cNvPr id="6160" name="AutoShape 16">
            <a:extLst>
              <a:ext uri="{FF2B5EF4-FFF2-40B4-BE49-F238E27FC236}">
                <a16:creationId xmlns:a16="http://schemas.microsoft.com/office/drawing/2014/main" id="{5A277195-2CA1-4175-AB00-9DADF9E88B0F}"/>
              </a:ext>
            </a:extLst>
          </p:cNvPr>
          <p:cNvCxnSpPr>
            <a:cxnSpLocks noChangeShapeType="1"/>
            <a:endCxn id="6161" idx="1"/>
          </p:cNvCxnSpPr>
          <p:nvPr/>
        </p:nvCxnSpPr>
        <p:spPr bwMode="auto">
          <a:xfrm>
            <a:off x="3810000" y="3581400"/>
            <a:ext cx="18288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61" name="Text Box 17">
            <a:extLst>
              <a:ext uri="{FF2B5EF4-FFF2-40B4-BE49-F238E27FC236}">
                <a16:creationId xmlns:a16="http://schemas.microsoft.com/office/drawing/2014/main" id="{212CB22B-3F2F-4D03-9510-77A279592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3352800"/>
            <a:ext cx="219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Error Reports</a:t>
            </a:r>
          </a:p>
        </p:txBody>
      </p:sp>
      <p:sp>
        <p:nvSpPr>
          <p:cNvPr id="6162" name="Oval 18">
            <a:extLst>
              <a:ext uri="{FF2B5EF4-FFF2-40B4-BE49-F238E27FC236}">
                <a16:creationId xmlns:a16="http://schemas.microsoft.com/office/drawing/2014/main" id="{3ABCBE32-541C-4B02-A7A0-94A2F17DB3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905000"/>
            <a:ext cx="3810000" cy="11430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6163" name="Text Box 19">
            <a:extLst>
              <a:ext uri="{FF2B5EF4-FFF2-40B4-BE49-F238E27FC236}">
                <a16:creationId xmlns:a16="http://schemas.microsoft.com/office/drawing/2014/main" id="{42F79F17-9235-4132-8460-E3AFEE4FF3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1676400"/>
            <a:ext cx="162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This lecture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D071A8FA-6695-423B-BFA9-B18780D765D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Developing RD Parser for Mini Triangle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42B9C276-1BF2-4BBC-9AD0-E53727A60C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534400" cy="55784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Expression Operator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primary-Expression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Integer-Literal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V-name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Operator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Declaration 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single-Declaration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single-Declaration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single-Declaration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const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~</a:t>
            </a:r>
            <a:r>
              <a:rPr lang="en-US" altLang="en-US">
                <a:latin typeface="Courier New" panose="02070309020205020404" pitchFamily="49" charset="0"/>
              </a:rPr>
              <a:t> 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var</a:t>
            </a:r>
            <a:r>
              <a:rPr lang="en-US" altLang="en-US">
                <a:latin typeface="Courier New" panose="02070309020205020404" pitchFamily="49" charset="0"/>
              </a:rPr>
              <a:t> Identifier </a:t>
            </a:r>
            <a:r>
              <a:rPr lang="en-US" altLang="en-US" b="1">
                <a:latin typeface="Courier New" panose="02070309020205020404" pitchFamily="49" charset="0"/>
              </a:rPr>
              <a:t>: </a:t>
            </a:r>
            <a:r>
              <a:rPr lang="en-US" altLang="en-US">
                <a:latin typeface="Courier New" panose="02070309020205020404" pitchFamily="49" charset="0"/>
              </a:rPr>
              <a:t>Type-denoter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Type-denoter ::= Identifier</a:t>
            </a:r>
          </a:p>
        </p:txBody>
      </p:sp>
      <p:sp>
        <p:nvSpPr>
          <p:cNvPr id="43012" name="Oval 4">
            <a:extLst>
              <a:ext uri="{FF2B5EF4-FFF2-40B4-BE49-F238E27FC236}">
                <a16:creationId xmlns:a16="http://schemas.microsoft.com/office/drawing/2014/main" id="{E7A5EBEE-6752-4766-AEAB-7F96E7F011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1752600"/>
            <a:ext cx="20574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3" name="Oval 5">
            <a:extLst>
              <a:ext uri="{FF2B5EF4-FFF2-40B4-BE49-F238E27FC236}">
                <a16:creationId xmlns:a16="http://schemas.microsoft.com/office/drawing/2014/main" id="{2844B0E7-1F9A-4995-97D1-2EDC1B86D4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990600"/>
            <a:ext cx="20574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4" name="Text Box 6">
            <a:extLst>
              <a:ext uri="{FF2B5EF4-FFF2-40B4-BE49-F238E27FC236}">
                <a16:creationId xmlns:a16="http://schemas.microsoft.com/office/drawing/2014/main" id="{275BA22B-1BDD-42A0-BB65-7178D8DB52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1143000"/>
            <a:ext cx="429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Left recursion elimination needed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3015" name="Oval 7">
            <a:extLst>
              <a:ext uri="{FF2B5EF4-FFF2-40B4-BE49-F238E27FC236}">
                <a16:creationId xmlns:a16="http://schemas.microsoft.com/office/drawing/2014/main" id="{C987AA84-F80D-497E-94EC-53D7E6F359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63650" y="4648200"/>
            <a:ext cx="20574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6" name="Oval 8">
            <a:extLst>
              <a:ext uri="{FF2B5EF4-FFF2-40B4-BE49-F238E27FC236}">
                <a16:creationId xmlns:a16="http://schemas.microsoft.com/office/drawing/2014/main" id="{89FBDA4E-0954-4237-9EB7-2F2F6149E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3886200"/>
            <a:ext cx="20574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7" name="Text Box 9">
            <a:extLst>
              <a:ext uri="{FF2B5EF4-FFF2-40B4-BE49-F238E27FC236}">
                <a16:creationId xmlns:a16="http://schemas.microsoft.com/office/drawing/2014/main" id="{FD4B385B-7923-4A1A-90EF-E3F18C75D5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6650" y="4038600"/>
            <a:ext cx="4298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Left recursion elimination needed</a:t>
            </a:r>
            <a:endParaRPr lang="en-US" altLang="en-US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E10D70BD-4B81-4CA2-955B-FF7F05481C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/>
              <a:t>(1+2) Express grammar in EBNF and factorize...</a:t>
            </a:r>
          </a:p>
        </p:txBody>
      </p:sp>
      <p:sp>
        <p:nvSpPr>
          <p:cNvPr id="44035" name="Text Box 3">
            <a:extLst>
              <a:ext uri="{FF2B5EF4-FFF2-40B4-BE49-F238E27FC236}">
                <a16:creationId xmlns:a16="http://schemas.microsoft.com/office/drawing/2014/main" id="{39FA3356-5B73-4F86-A956-742FBE9A8B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95400"/>
            <a:ext cx="8534400" cy="5213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primary-Expression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( Operator primary-Expression )*</a:t>
            </a:r>
          </a:p>
          <a:p>
            <a:r>
              <a:rPr lang="en-US" altLang="en-US">
                <a:latin typeface="Courier New" panose="02070309020205020404" pitchFamily="49" charset="0"/>
              </a:rPr>
              <a:t>primary-Expression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Integer-Literal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Identifier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Operator primary-Expression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latin typeface="Courier New" panose="02070309020205020404" pitchFamily="49" charset="0"/>
              </a:rPr>
              <a:t>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Declaration 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::= single-Declaration (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single-Declaration)*</a:t>
            </a:r>
          </a:p>
          <a:p>
            <a:r>
              <a:rPr lang="en-US" altLang="en-US">
                <a:latin typeface="Courier New" panose="02070309020205020404" pitchFamily="49" charset="0"/>
              </a:rPr>
              <a:t>single-Declaration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::=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const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~</a:t>
            </a:r>
            <a:r>
              <a:rPr lang="en-US" altLang="en-US">
                <a:latin typeface="Courier New" panose="02070309020205020404" pitchFamily="49" charset="0"/>
              </a:rPr>
              <a:t> 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var</a:t>
            </a:r>
            <a:r>
              <a:rPr lang="en-US" altLang="en-US">
                <a:latin typeface="Courier New" panose="02070309020205020404" pitchFamily="49" charset="0"/>
              </a:rPr>
              <a:t> 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Type-denoter</a:t>
            </a:r>
          </a:p>
          <a:p>
            <a:r>
              <a:rPr lang="en-US" altLang="en-US">
                <a:latin typeface="Courier New" panose="02070309020205020404" pitchFamily="49" charset="0"/>
              </a:rPr>
              <a:t>Type-denoter ::= Identifier</a:t>
            </a:r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3E1380CA-CB5A-46B5-9D82-0E2B8460E2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822325"/>
            <a:ext cx="57864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After factorization and recursion elimination :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43D272C-F45B-433F-915D-B40BCDD020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(3)	Create a parser class with ...</a:t>
            </a:r>
          </a:p>
        </p:txBody>
      </p:sp>
      <p:sp>
        <p:nvSpPr>
          <p:cNvPr id="45059" name="Text Box 3">
            <a:extLst>
              <a:ext uri="{FF2B5EF4-FFF2-40B4-BE49-F238E27FC236}">
                <a16:creationId xmlns:a16="http://schemas.microsoft.com/office/drawing/2014/main" id="{CC2AB66C-6FAB-4116-B215-8AE99E316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534400" cy="5588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Parser {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Token currentToken;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void accept(byte expectedKind) {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b="1">
                <a:latin typeface="Monaco" charset="0"/>
              </a:rPr>
              <a:t>if </a:t>
            </a:r>
            <a:r>
              <a:rPr lang="en-US" altLang="en-US" sz="2000">
                <a:latin typeface="Monaco" charset="0"/>
              </a:rPr>
              <a:t>(currentToken.kind == expectedKind)</a:t>
            </a:r>
          </a:p>
          <a:p>
            <a:r>
              <a:rPr lang="en-US" altLang="en-US" sz="2000">
                <a:latin typeface="Monaco" charset="0"/>
              </a:rPr>
              <a:t>          currentToken = scanner.scan();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b="1">
                <a:latin typeface="Monaco" charset="0"/>
              </a:rPr>
              <a:t>else</a:t>
            </a:r>
          </a:p>
          <a:p>
            <a:r>
              <a:rPr lang="en-US" altLang="en-US" sz="2000" b="1">
                <a:latin typeface="Monaco" charset="0"/>
              </a:rPr>
              <a:t>   </a:t>
            </a:r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syntax error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}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void acceptIt() {</a:t>
            </a:r>
          </a:p>
          <a:p>
            <a:r>
              <a:rPr lang="en-US" altLang="en-US" sz="2000">
                <a:latin typeface="Monaco" charset="0"/>
              </a:rPr>
              <a:t>      currentToken = scanner.scan();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}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</a:t>
            </a:r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public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void parse() {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   acceptIt(); 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//Get the first token</a:t>
            </a:r>
            <a:endParaRPr lang="en-US" altLang="en-US" sz="2000">
              <a:solidFill>
                <a:schemeClr val="tx2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   parseProgram();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   </a:t>
            </a:r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if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(currentToken.kind != Token.EOT)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syntax error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}</a:t>
            </a:r>
          </a:p>
          <a:p>
            <a:r>
              <a:rPr lang="en-US" altLang="en-US" sz="2000">
                <a:latin typeface="Monaco" charset="0"/>
              </a:rPr>
              <a:t>   ...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223CDED2-DFB5-4081-9468-B403A58F4B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(4) Implement private parsing methods:</a:t>
            </a:r>
          </a:p>
        </p:txBody>
      </p:sp>
      <p:sp>
        <p:nvSpPr>
          <p:cNvPr id="46083" name="Text Box 3">
            <a:extLst>
              <a:ext uri="{FF2B5EF4-FFF2-40B4-BE49-F238E27FC236}">
                <a16:creationId xmlns:a16="http://schemas.microsoft.com/office/drawing/2014/main" id="{C2D6E3A2-D57E-4905-B6F0-3251F98E65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09800"/>
            <a:ext cx="8077200" cy="1054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void parseProgram() {</a:t>
            </a:r>
          </a:p>
          <a:p>
            <a:r>
              <a:rPr lang="en-US" altLang="en-US" sz="2000">
                <a:latin typeface="Monaco" charset="0"/>
              </a:rPr>
              <a:t>   parseSingleCommand();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46084" name="AutoShape 4">
            <a:extLst>
              <a:ext uri="{FF2B5EF4-FFF2-40B4-BE49-F238E27FC236}">
                <a16:creationId xmlns:a16="http://schemas.microsoft.com/office/drawing/2014/main" id="{C228C79D-E78F-44C6-92F8-88DF38699622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28600" y="1676400"/>
            <a:ext cx="381000" cy="381000"/>
          </a:xfrm>
          <a:custGeom>
            <a:avLst/>
            <a:gdLst>
              <a:gd name="T0" fmla="*/ 266806 w 21600"/>
              <a:gd name="T1" fmla="*/ 0 h 21600"/>
              <a:gd name="T2" fmla="*/ 266806 w 21600"/>
              <a:gd name="T3" fmla="*/ 214454 h 21600"/>
              <a:gd name="T4" fmla="*/ 57097 w 21600"/>
              <a:gd name="T5" fmla="*/ 381000 h 21600"/>
              <a:gd name="T6" fmla="*/ 381000 w 21600"/>
              <a:gd name="T7" fmla="*/ 10722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6085" name="Text Box 5">
            <a:extLst>
              <a:ext uri="{FF2B5EF4-FFF2-40B4-BE49-F238E27FC236}">
                <a16:creationId xmlns:a16="http://schemas.microsoft.com/office/drawing/2014/main" id="{28CC4FD4-2477-48AD-B425-2A1532F4E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90600"/>
            <a:ext cx="81534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Program ::= single-Command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2102F228-961D-48DD-A18D-29D4617FAA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(4) Implement private parsing methods:</a:t>
            </a:r>
          </a:p>
        </p:txBody>
      </p:sp>
      <p:sp>
        <p:nvSpPr>
          <p:cNvPr id="47107" name="Text Box 3">
            <a:extLst>
              <a:ext uri="{FF2B5EF4-FFF2-40B4-BE49-F238E27FC236}">
                <a16:creationId xmlns:a16="http://schemas.microsoft.com/office/drawing/2014/main" id="{7DF8F367-429F-407B-8EF8-E147A240AF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914400"/>
            <a:ext cx="8534400" cy="22923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::= Identifier (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solidFill>
                  <a:schemeClr val="tx2"/>
                </a:solidFill>
                <a:latin typeface="Courier New" panose="02070309020205020404" pitchFamily="49" charset="0"/>
              </a:rPr>
              <a:t> )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... </a:t>
            </a:r>
            <a:r>
              <a:rPr lang="en-US" altLang="en-US" i="1">
                <a:latin typeface="Courier New" panose="02070309020205020404" pitchFamily="49" charset="0"/>
              </a:rPr>
              <a:t>more alternatives ...</a:t>
            </a: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47108" name="Text Box 4">
            <a:extLst>
              <a:ext uri="{FF2B5EF4-FFF2-40B4-BE49-F238E27FC236}">
                <a16:creationId xmlns:a16="http://schemas.microsoft.com/office/drawing/2014/main" id="{F5AE39CC-1009-40BC-8C5B-9814FB72ED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3606800"/>
            <a:ext cx="8458200" cy="264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void parseSingleCommand() {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switch</a:t>
            </a:r>
            <a:r>
              <a:rPr lang="en-US" altLang="en-US" sz="2000">
                <a:latin typeface="Monaco" charset="0"/>
              </a:rPr>
              <a:t> (currentToken.kind) {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IDENTIFIER</a:t>
            </a:r>
            <a:r>
              <a:rPr lang="en-US" altLang="en-US" sz="2000">
                <a:latin typeface="Monaco" charset="0"/>
              </a:rPr>
              <a:t> :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...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IF</a:t>
            </a:r>
            <a:r>
              <a:rPr lang="en-US" altLang="en-US" sz="2000">
                <a:latin typeface="Monaco" charset="0"/>
              </a:rPr>
              <a:t> :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...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... more cases ...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default</a:t>
            </a:r>
            <a:r>
              <a:rPr lang="en-US" altLang="en-US" sz="2000">
                <a:latin typeface="Monaco" charset="0"/>
              </a:rPr>
              <a:t>: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a syntax error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}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1606E6B5-5007-4EFA-A7CD-4B164A51E6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(4) Implement private parsing methods:</a:t>
            </a:r>
          </a:p>
        </p:txBody>
      </p:sp>
      <p:sp>
        <p:nvSpPr>
          <p:cNvPr id="48131" name="Text Box 3">
            <a:extLst>
              <a:ext uri="{FF2B5EF4-FFF2-40B4-BE49-F238E27FC236}">
                <a16:creationId xmlns:a16="http://schemas.microsoft.com/office/drawing/2014/main" id="{84FF8F1A-10D2-4EB1-91EC-6B1B4CAB20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534400" cy="302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::= Identifier (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solidFill>
                  <a:schemeClr val="tx2"/>
                </a:solidFill>
                <a:latin typeface="Courier New" panose="02070309020205020404" pitchFamily="49" charset="0"/>
              </a:rPr>
              <a:t> )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let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begin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Command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end</a:t>
            </a:r>
            <a:endParaRPr lang="en-US" altLang="en-US">
              <a:latin typeface="Courier New" panose="02070309020205020404" pitchFamily="49" charset="0"/>
            </a:endParaRPr>
          </a:p>
        </p:txBody>
      </p:sp>
      <p:sp>
        <p:nvSpPr>
          <p:cNvPr id="48132" name="Text Box 4">
            <a:extLst>
              <a:ext uri="{FF2B5EF4-FFF2-40B4-BE49-F238E27FC236}">
                <a16:creationId xmlns:a16="http://schemas.microsoft.com/office/drawing/2014/main" id="{A92B1FA1-7E57-4E1B-B8B3-E683416BF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125" y="4327525"/>
            <a:ext cx="8702675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From the above we can straightforwardly derive the entire implementation of parseSingleCommand (much as we did in the microEnglish example)</a:t>
            </a:r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B343733D-AFFB-4056-BF8E-F361BA52CA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Algorithm to convert EBNF into a RD parser</a:t>
            </a:r>
          </a:p>
        </p:txBody>
      </p:sp>
      <p:grpSp>
        <p:nvGrpSpPr>
          <p:cNvPr id="424963" name="Group 3">
            <a:extLst>
              <a:ext uri="{FF2B5EF4-FFF2-40B4-BE49-F238E27FC236}">
                <a16:creationId xmlns:a16="http://schemas.microsoft.com/office/drawing/2014/main" id="{AE18C476-7700-4DD5-9CD6-13AEEA5BB2C1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429000"/>
            <a:ext cx="8534400" cy="1587500"/>
            <a:chOff x="144" y="2160"/>
            <a:chExt cx="5376" cy="1000"/>
          </a:xfrm>
        </p:grpSpPr>
        <p:sp>
          <p:nvSpPr>
            <p:cNvPr id="49157" name="Text Box 4">
              <a:extLst>
                <a:ext uri="{FF2B5EF4-FFF2-40B4-BE49-F238E27FC236}">
                  <a16:creationId xmlns:a16="http://schemas.microsoft.com/office/drawing/2014/main" id="{93D56FC1-6897-4B36-A836-49DD96598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496"/>
              <a:ext cx="5088" cy="6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b="1">
                  <a:latin typeface="Monaco" charset="0"/>
                </a:rPr>
                <a:t>private </a:t>
              </a:r>
              <a:r>
                <a:rPr lang="en-US" altLang="en-US" sz="2000">
                  <a:latin typeface="Monaco" charset="0"/>
                </a:rPr>
                <a:t>void parse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N</a:t>
              </a:r>
              <a:r>
                <a:rPr lang="en-US" altLang="en-US" sz="2000">
                  <a:latin typeface="Monaco" charset="0"/>
                </a:rPr>
                <a:t>() {</a:t>
              </a:r>
            </a:p>
            <a:p>
              <a:r>
                <a:rPr lang="en-US" altLang="en-US" sz="2000">
                  <a:latin typeface="Monaco" charset="0"/>
                </a:rPr>
                <a:t>  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parse X</a:t>
              </a:r>
              <a:endParaRPr lang="en-US" altLang="en-US" sz="2000">
                <a:latin typeface="Monaco" charset="0"/>
              </a:endParaRPr>
            </a:p>
            <a:p>
              <a:r>
                <a:rPr lang="en-US" altLang="en-US" sz="2000">
                  <a:latin typeface="Monaco" charset="0"/>
                </a:rPr>
                <a:t>}</a:t>
              </a:r>
            </a:p>
          </p:txBody>
        </p:sp>
        <p:sp>
          <p:nvSpPr>
            <p:cNvPr id="49158" name="Text Box 5">
              <a:extLst>
                <a:ext uri="{FF2B5EF4-FFF2-40B4-BE49-F238E27FC236}">
                  <a16:creationId xmlns:a16="http://schemas.microsoft.com/office/drawing/2014/main" id="{4CFC562B-2090-48A2-9E68-0EC24EF422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160"/>
              <a:ext cx="5376" cy="2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N</a:t>
              </a:r>
              <a:r>
                <a:rPr lang="en-US" altLang="en-US" sz="2000">
                  <a:latin typeface="Monaco" charset="0"/>
                </a:rPr>
                <a:t> ::=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X</a:t>
              </a:r>
              <a:r>
                <a:rPr lang="en-US" altLang="en-US" sz="2000">
                  <a:latin typeface="Monaco" charset="0"/>
                </a:rPr>
                <a:t> </a:t>
              </a:r>
            </a:p>
          </p:txBody>
        </p:sp>
        <p:sp>
          <p:nvSpPr>
            <p:cNvPr id="49159" name="AutoShape 6">
              <a:extLst>
                <a:ext uri="{FF2B5EF4-FFF2-40B4-BE49-F238E27FC236}">
                  <a16:creationId xmlns:a16="http://schemas.microsoft.com/office/drawing/2014/main" id="{BC0D5536-B17A-43AA-8A0E-E3CF2975D38F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44" y="2544"/>
              <a:ext cx="240" cy="240"/>
            </a:xfrm>
            <a:custGeom>
              <a:avLst/>
              <a:gdLst>
                <a:gd name="T0" fmla="*/ 168 w 21600"/>
                <a:gd name="T1" fmla="*/ 0 h 21600"/>
                <a:gd name="T2" fmla="*/ 168 w 21600"/>
                <a:gd name="T3" fmla="*/ 135 h 21600"/>
                <a:gd name="T4" fmla="*/ 36 w 21600"/>
                <a:gd name="T5" fmla="*/ 240 h 21600"/>
                <a:gd name="T6" fmla="*/ 240 w 21600"/>
                <a:gd name="T7" fmla="*/ 68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0 w 21600"/>
                <a:gd name="T13" fmla="*/ 2880 h 21600"/>
                <a:gd name="T14" fmla="*/ 18270 w 21600"/>
                <a:gd name="T15" fmla="*/ 92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56" name="Text Box 7">
            <a:extLst>
              <a:ext uri="{FF2B5EF4-FFF2-40B4-BE49-F238E27FC236}">
                <a16:creationId xmlns:a16="http://schemas.microsoft.com/office/drawing/2014/main" id="{397847FC-EEEC-4322-B70E-91A584478A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702675" cy="228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98463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The conversion of an EBNF specification into a Java implementation for a recursive descent parser is so “mechanical” that it can easily be automated!</a:t>
            </a:r>
          </a:p>
          <a:p>
            <a:r>
              <a:rPr lang="en-US" altLang="en-US">
                <a:latin typeface="Times" panose="02020603050405020304" pitchFamily="18" charset="0"/>
              </a:rPr>
              <a:t>=&gt; JavaCC “Java Compiler Compiler”</a:t>
            </a:r>
          </a:p>
          <a:p>
            <a:pPr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We can describe the algorithm by a set of mechanical rewrite rules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87F2025C-1759-43CF-ABDE-3D5AD51069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Algorithm to convert EBNF into a RD parser</a:t>
            </a:r>
          </a:p>
        </p:txBody>
      </p:sp>
      <p:grpSp>
        <p:nvGrpSpPr>
          <p:cNvPr id="427011" name="Group 3">
            <a:extLst>
              <a:ext uri="{FF2B5EF4-FFF2-40B4-BE49-F238E27FC236}">
                <a16:creationId xmlns:a16="http://schemas.microsoft.com/office/drawing/2014/main" id="{649509C6-1352-4100-8DD8-EE1A5966E74F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3559175"/>
            <a:ext cx="8534400" cy="1012825"/>
            <a:chOff x="144" y="2242"/>
            <a:chExt cx="5376" cy="638"/>
          </a:xfrm>
        </p:grpSpPr>
        <p:sp>
          <p:nvSpPr>
            <p:cNvPr id="50192" name="Text Box 4">
              <a:extLst>
                <a:ext uri="{FF2B5EF4-FFF2-40B4-BE49-F238E27FC236}">
                  <a16:creationId xmlns:a16="http://schemas.microsoft.com/office/drawing/2014/main" id="{584FE738-802A-416B-8F42-C170141B35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592"/>
              <a:ext cx="5088" cy="2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latin typeface="Monaco" charset="0"/>
                </a:rPr>
                <a:t>// a dummy statement</a:t>
              </a:r>
            </a:p>
          </p:txBody>
        </p:sp>
        <p:sp>
          <p:nvSpPr>
            <p:cNvPr id="50193" name="Text Box 5">
              <a:extLst>
                <a:ext uri="{FF2B5EF4-FFF2-40B4-BE49-F238E27FC236}">
                  <a16:creationId xmlns:a16="http://schemas.microsoft.com/office/drawing/2014/main" id="{C60A57D4-A206-480E-88EB-710D40E2D0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2242"/>
              <a:ext cx="5376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parse</a:t>
              </a:r>
              <a:r>
                <a:rPr lang="en-US" altLang="en-US" sz="2000" i="1">
                  <a:solidFill>
                    <a:srgbClr val="008000"/>
                  </a:solidFill>
                  <a:latin typeface="Monaco" charset="0"/>
                </a:rPr>
                <a:t> </a:t>
              </a:r>
              <a:r>
                <a:rPr lang="en-US" altLang="en-US">
                  <a:latin typeface="Symbol" panose="05050102010706020507" pitchFamily="18" charset="2"/>
                </a:rPr>
                <a:t>e</a:t>
              </a:r>
              <a:r>
                <a:rPr lang="en-US" altLang="en-US" sz="2000">
                  <a:latin typeface="Monaco" charset="0"/>
                </a:rPr>
                <a:t> </a:t>
              </a:r>
            </a:p>
          </p:txBody>
        </p:sp>
        <p:sp>
          <p:nvSpPr>
            <p:cNvPr id="50194" name="AutoShape 6">
              <a:extLst>
                <a:ext uri="{FF2B5EF4-FFF2-40B4-BE49-F238E27FC236}">
                  <a16:creationId xmlns:a16="http://schemas.microsoft.com/office/drawing/2014/main" id="{997DE2A9-FC59-4074-98D7-8BB67B12345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44" y="2640"/>
              <a:ext cx="240" cy="240"/>
            </a:xfrm>
            <a:custGeom>
              <a:avLst/>
              <a:gdLst>
                <a:gd name="T0" fmla="*/ 168 w 21600"/>
                <a:gd name="T1" fmla="*/ 0 h 21600"/>
                <a:gd name="T2" fmla="*/ 168 w 21600"/>
                <a:gd name="T3" fmla="*/ 135 h 21600"/>
                <a:gd name="T4" fmla="*/ 36 w 21600"/>
                <a:gd name="T5" fmla="*/ 240 h 21600"/>
                <a:gd name="T6" fmla="*/ 240 w 21600"/>
                <a:gd name="T7" fmla="*/ 68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0 w 21600"/>
                <a:gd name="T13" fmla="*/ 2880 h 21600"/>
                <a:gd name="T14" fmla="*/ 18270 w 21600"/>
                <a:gd name="T15" fmla="*/ 92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27015" name="Group 7">
            <a:extLst>
              <a:ext uri="{FF2B5EF4-FFF2-40B4-BE49-F238E27FC236}">
                <a16:creationId xmlns:a16="http://schemas.microsoft.com/office/drawing/2014/main" id="{C51E5289-AB80-442A-8FF3-B58BA5FA1FA7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324100"/>
            <a:ext cx="8534400" cy="1000125"/>
            <a:chOff x="144" y="1464"/>
            <a:chExt cx="5376" cy="630"/>
          </a:xfrm>
        </p:grpSpPr>
        <p:sp>
          <p:nvSpPr>
            <p:cNvPr id="50189" name="Text Box 8">
              <a:extLst>
                <a:ext uri="{FF2B5EF4-FFF2-40B4-BE49-F238E27FC236}">
                  <a16:creationId xmlns:a16="http://schemas.microsoft.com/office/drawing/2014/main" id="{09785F07-456B-4555-B8C4-5417961422F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1464"/>
              <a:ext cx="5376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parse</a:t>
              </a:r>
              <a:r>
                <a:rPr lang="en-US" altLang="en-US" sz="2000" i="1">
                  <a:solidFill>
                    <a:srgbClr val="660066"/>
                  </a:solidFill>
                  <a:latin typeface="Times" panose="02020603050405020304" pitchFamily="18" charset="0"/>
                </a:rPr>
                <a:t>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N</a:t>
              </a:r>
              <a:r>
                <a:rPr lang="en-US" altLang="en-US" i="1">
                  <a:latin typeface="Times" panose="02020603050405020304" pitchFamily="18" charset="0"/>
                </a:rPr>
                <a:t> 				</a:t>
              </a:r>
              <a:r>
                <a:rPr lang="en-US" altLang="en-US">
                  <a:latin typeface="Times" panose="02020603050405020304" pitchFamily="18" charset="0"/>
                </a:rPr>
                <a:t>where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N</a:t>
              </a:r>
              <a:r>
                <a:rPr lang="en-US" altLang="en-US">
                  <a:latin typeface="Times" panose="02020603050405020304" pitchFamily="18" charset="0"/>
                </a:rPr>
                <a:t> is a non-terminal</a:t>
              </a:r>
            </a:p>
          </p:txBody>
        </p:sp>
        <p:sp>
          <p:nvSpPr>
            <p:cNvPr id="50190" name="Text Box 9">
              <a:extLst>
                <a:ext uri="{FF2B5EF4-FFF2-40B4-BE49-F238E27FC236}">
                  <a16:creationId xmlns:a16="http://schemas.microsoft.com/office/drawing/2014/main" id="{C8CEC479-8F10-441C-B358-B8A60B8FEA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830"/>
              <a:ext cx="5088" cy="2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latin typeface="Monaco" charset="0"/>
                </a:rPr>
                <a:t>parse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N</a:t>
              </a:r>
              <a:r>
                <a:rPr lang="en-US" altLang="en-US" sz="2000">
                  <a:latin typeface="Monaco" charset="0"/>
                </a:rPr>
                <a:t>();</a:t>
              </a:r>
            </a:p>
          </p:txBody>
        </p:sp>
        <p:sp>
          <p:nvSpPr>
            <p:cNvPr id="50191" name="AutoShape 10">
              <a:extLst>
                <a:ext uri="{FF2B5EF4-FFF2-40B4-BE49-F238E27FC236}">
                  <a16:creationId xmlns:a16="http://schemas.microsoft.com/office/drawing/2014/main" id="{61897E57-3971-404F-8190-035A20CE4A7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44" y="1854"/>
              <a:ext cx="240" cy="240"/>
            </a:xfrm>
            <a:custGeom>
              <a:avLst/>
              <a:gdLst>
                <a:gd name="T0" fmla="*/ 168 w 21600"/>
                <a:gd name="T1" fmla="*/ 0 h 21600"/>
                <a:gd name="T2" fmla="*/ 168 w 21600"/>
                <a:gd name="T3" fmla="*/ 135 h 21600"/>
                <a:gd name="T4" fmla="*/ 36 w 21600"/>
                <a:gd name="T5" fmla="*/ 240 h 21600"/>
                <a:gd name="T6" fmla="*/ 240 w 21600"/>
                <a:gd name="T7" fmla="*/ 68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0 w 21600"/>
                <a:gd name="T13" fmla="*/ 2880 h 21600"/>
                <a:gd name="T14" fmla="*/ 18270 w 21600"/>
                <a:gd name="T15" fmla="*/ 92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27019" name="Group 11">
            <a:extLst>
              <a:ext uri="{FF2B5EF4-FFF2-40B4-BE49-F238E27FC236}">
                <a16:creationId xmlns:a16="http://schemas.microsoft.com/office/drawing/2014/main" id="{8F39A2F1-2E8E-4929-893C-E99EC22C0C42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1143000"/>
            <a:ext cx="8534400" cy="1000125"/>
            <a:chOff x="144" y="720"/>
            <a:chExt cx="5376" cy="630"/>
          </a:xfrm>
        </p:grpSpPr>
        <p:sp>
          <p:nvSpPr>
            <p:cNvPr id="50186" name="Text Box 12">
              <a:extLst>
                <a:ext uri="{FF2B5EF4-FFF2-40B4-BE49-F238E27FC236}">
                  <a16:creationId xmlns:a16="http://schemas.microsoft.com/office/drawing/2014/main" id="{BD6C66BB-B821-42DA-9226-70ECF4F672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720"/>
              <a:ext cx="5376" cy="29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parse</a:t>
              </a:r>
              <a:r>
                <a:rPr lang="en-US" altLang="en-US" sz="2000" i="1">
                  <a:solidFill>
                    <a:srgbClr val="660066"/>
                  </a:solidFill>
                  <a:latin typeface="Times" panose="02020603050405020304" pitchFamily="18" charset="0"/>
                </a:rPr>
                <a:t>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t</a:t>
              </a:r>
              <a:r>
                <a:rPr lang="en-US" altLang="en-US" i="1">
                  <a:latin typeface="Times" panose="02020603050405020304" pitchFamily="18" charset="0"/>
                </a:rPr>
                <a:t> 				</a:t>
              </a:r>
              <a:r>
                <a:rPr lang="en-US" altLang="en-US">
                  <a:latin typeface="Times" panose="02020603050405020304" pitchFamily="18" charset="0"/>
                </a:rPr>
                <a:t>where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t</a:t>
              </a:r>
              <a:r>
                <a:rPr lang="en-US" altLang="en-US">
                  <a:latin typeface="Times" panose="02020603050405020304" pitchFamily="18" charset="0"/>
                </a:rPr>
                <a:t> is a terminal</a:t>
              </a:r>
            </a:p>
          </p:txBody>
        </p:sp>
        <p:sp>
          <p:nvSpPr>
            <p:cNvPr id="50187" name="Text Box 13">
              <a:extLst>
                <a:ext uri="{FF2B5EF4-FFF2-40B4-BE49-F238E27FC236}">
                  <a16:creationId xmlns:a16="http://schemas.microsoft.com/office/drawing/2014/main" id="{745A7950-3197-4840-B63D-F12B3A8B5A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1062"/>
              <a:ext cx="5088" cy="2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>
                  <a:latin typeface="Monaco" charset="0"/>
                </a:rPr>
                <a:t>accept(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t</a:t>
              </a:r>
              <a:r>
                <a:rPr lang="en-US" altLang="en-US" sz="2000">
                  <a:latin typeface="Monaco" charset="0"/>
                </a:rPr>
                <a:t>);</a:t>
              </a:r>
            </a:p>
          </p:txBody>
        </p:sp>
        <p:sp>
          <p:nvSpPr>
            <p:cNvPr id="50188" name="AutoShape 14">
              <a:extLst>
                <a:ext uri="{FF2B5EF4-FFF2-40B4-BE49-F238E27FC236}">
                  <a16:creationId xmlns:a16="http://schemas.microsoft.com/office/drawing/2014/main" id="{4FBD4AB4-ABA7-4DD0-A428-BCD410806112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44" y="1110"/>
              <a:ext cx="240" cy="240"/>
            </a:xfrm>
            <a:custGeom>
              <a:avLst/>
              <a:gdLst>
                <a:gd name="T0" fmla="*/ 168 w 21600"/>
                <a:gd name="T1" fmla="*/ 0 h 21600"/>
                <a:gd name="T2" fmla="*/ 168 w 21600"/>
                <a:gd name="T3" fmla="*/ 135 h 21600"/>
                <a:gd name="T4" fmla="*/ 36 w 21600"/>
                <a:gd name="T5" fmla="*/ 240 h 21600"/>
                <a:gd name="T6" fmla="*/ 240 w 21600"/>
                <a:gd name="T7" fmla="*/ 68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0 w 21600"/>
                <a:gd name="T13" fmla="*/ 2880 h 21600"/>
                <a:gd name="T14" fmla="*/ 18270 w 21600"/>
                <a:gd name="T15" fmla="*/ 92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27023" name="Group 15">
            <a:extLst>
              <a:ext uri="{FF2B5EF4-FFF2-40B4-BE49-F238E27FC236}">
                <a16:creationId xmlns:a16="http://schemas.microsoft.com/office/drawing/2014/main" id="{D3EE07FB-6DBB-407B-87FF-6DA5C1CEEBA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4867275"/>
            <a:ext cx="8534400" cy="1317625"/>
            <a:chOff x="144" y="3066"/>
            <a:chExt cx="5376" cy="830"/>
          </a:xfrm>
        </p:grpSpPr>
        <p:sp>
          <p:nvSpPr>
            <p:cNvPr id="50183" name="Text Box 16">
              <a:extLst>
                <a:ext uri="{FF2B5EF4-FFF2-40B4-BE49-F238E27FC236}">
                  <a16:creationId xmlns:a16="http://schemas.microsoft.com/office/drawing/2014/main" id="{7B42B45F-9D78-481D-8082-EA7B6D2FCB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3066"/>
              <a:ext cx="5376" cy="2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parse</a:t>
              </a:r>
              <a:r>
                <a:rPr lang="en-US" altLang="en-US" sz="2000" i="1">
                  <a:solidFill>
                    <a:srgbClr val="660066"/>
                  </a:solidFill>
                  <a:latin typeface="Times" panose="02020603050405020304" pitchFamily="18" charset="0"/>
                </a:rPr>
                <a:t>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XY</a:t>
              </a:r>
              <a:endParaRPr lang="en-US" altLang="en-US">
                <a:solidFill>
                  <a:srgbClr val="660066"/>
                </a:solidFill>
                <a:latin typeface="Times" panose="02020603050405020304" pitchFamily="18" charset="0"/>
              </a:endParaRPr>
            </a:p>
          </p:txBody>
        </p:sp>
        <p:sp>
          <p:nvSpPr>
            <p:cNvPr id="50184" name="Text Box 17">
              <a:extLst>
                <a:ext uri="{FF2B5EF4-FFF2-40B4-BE49-F238E27FC236}">
                  <a16:creationId xmlns:a16="http://schemas.microsoft.com/office/drawing/2014/main" id="{5B1C22AD-75BF-4543-B71E-DBA579874B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3432"/>
              <a:ext cx="5088" cy="4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parse</a:t>
              </a:r>
              <a:r>
                <a:rPr lang="en-US" altLang="en-US" sz="2000" i="1">
                  <a:solidFill>
                    <a:srgbClr val="660066"/>
                  </a:solidFill>
                  <a:latin typeface="Times" panose="02020603050405020304" pitchFamily="18" charset="0"/>
                </a:rPr>
                <a:t>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X</a:t>
              </a:r>
            </a:p>
            <a:p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parse</a:t>
              </a:r>
              <a:r>
                <a:rPr lang="en-US" altLang="en-US" sz="2000" i="1">
                  <a:solidFill>
                    <a:srgbClr val="660066"/>
                  </a:solidFill>
                  <a:latin typeface="Times" panose="02020603050405020304" pitchFamily="18" charset="0"/>
                </a:rPr>
                <a:t>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Y</a:t>
              </a:r>
            </a:p>
          </p:txBody>
        </p:sp>
        <p:sp>
          <p:nvSpPr>
            <p:cNvPr id="50185" name="AutoShape 18">
              <a:extLst>
                <a:ext uri="{FF2B5EF4-FFF2-40B4-BE49-F238E27FC236}">
                  <a16:creationId xmlns:a16="http://schemas.microsoft.com/office/drawing/2014/main" id="{904F6222-DAE3-479B-8668-E6336961C09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44" y="3456"/>
              <a:ext cx="240" cy="240"/>
            </a:xfrm>
            <a:custGeom>
              <a:avLst/>
              <a:gdLst>
                <a:gd name="T0" fmla="*/ 168 w 21600"/>
                <a:gd name="T1" fmla="*/ 0 h 21600"/>
                <a:gd name="T2" fmla="*/ 168 w 21600"/>
                <a:gd name="T3" fmla="*/ 135 h 21600"/>
                <a:gd name="T4" fmla="*/ 36 w 21600"/>
                <a:gd name="T5" fmla="*/ 240 h 21600"/>
                <a:gd name="T6" fmla="*/ 240 w 21600"/>
                <a:gd name="T7" fmla="*/ 68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0 w 21600"/>
                <a:gd name="T13" fmla="*/ 2880 h 21600"/>
                <a:gd name="T14" fmla="*/ 18270 w 21600"/>
                <a:gd name="T15" fmla="*/ 92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7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59EF56D4-F741-4D7D-A284-CE0AE64746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/>
              <a:t>Algorithm to convert EBNF into a RD parser</a:t>
            </a:r>
          </a:p>
        </p:txBody>
      </p:sp>
      <p:grpSp>
        <p:nvGrpSpPr>
          <p:cNvPr id="429059" name="Group 3">
            <a:extLst>
              <a:ext uri="{FF2B5EF4-FFF2-40B4-BE49-F238E27FC236}">
                <a16:creationId xmlns:a16="http://schemas.microsoft.com/office/drawing/2014/main" id="{B9CB5843-F166-439D-8CD7-81274CAFD010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914400"/>
            <a:ext cx="8534400" cy="1597025"/>
            <a:chOff x="144" y="576"/>
            <a:chExt cx="5376" cy="1006"/>
          </a:xfrm>
        </p:grpSpPr>
        <p:sp>
          <p:nvSpPr>
            <p:cNvPr id="51208" name="Text Box 4">
              <a:extLst>
                <a:ext uri="{FF2B5EF4-FFF2-40B4-BE49-F238E27FC236}">
                  <a16:creationId xmlns:a16="http://schemas.microsoft.com/office/drawing/2014/main" id="{3EB94914-146E-4C67-800D-DA6639F0AB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576"/>
              <a:ext cx="5376" cy="2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parse</a:t>
              </a:r>
              <a:r>
                <a:rPr lang="en-US" altLang="en-US" sz="2000" i="1">
                  <a:solidFill>
                    <a:srgbClr val="660066"/>
                  </a:solidFill>
                  <a:latin typeface="Times" panose="02020603050405020304" pitchFamily="18" charset="0"/>
                </a:rPr>
                <a:t>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X*</a:t>
              </a:r>
              <a:r>
                <a:rPr lang="en-US" altLang="en-US" i="1">
                  <a:latin typeface="Times" panose="02020603050405020304" pitchFamily="18" charset="0"/>
                </a:rPr>
                <a:t> </a:t>
              </a:r>
              <a:endParaRPr lang="en-US" altLang="en-US">
                <a:latin typeface="Times" panose="02020603050405020304" pitchFamily="18" charset="0"/>
              </a:endParaRPr>
            </a:p>
          </p:txBody>
        </p:sp>
        <p:sp>
          <p:nvSpPr>
            <p:cNvPr id="51209" name="Text Box 5">
              <a:extLst>
                <a:ext uri="{FF2B5EF4-FFF2-40B4-BE49-F238E27FC236}">
                  <a16:creationId xmlns:a16="http://schemas.microsoft.com/office/drawing/2014/main" id="{6CA99957-A471-4151-8C20-CC2944E683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918"/>
              <a:ext cx="5088" cy="6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b="1">
                  <a:latin typeface="Monaco" charset="0"/>
                </a:rPr>
                <a:t>while</a:t>
              </a:r>
              <a:r>
                <a:rPr lang="en-US" altLang="en-US" sz="2000">
                  <a:latin typeface="Monaco" charset="0"/>
                </a:rPr>
                <a:t> (currentToken.kind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is in starters</a:t>
              </a:r>
              <a:r>
                <a:rPr lang="en-US" altLang="en-US" sz="2000">
                  <a:solidFill>
                    <a:srgbClr val="660066"/>
                  </a:solidFill>
                  <a:latin typeface="Monaco" charset="0"/>
                </a:rPr>
                <a:t>[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X</a:t>
              </a:r>
              <a:r>
                <a:rPr lang="en-US" altLang="en-US" sz="2000">
                  <a:solidFill>
                    <a:srgbClr val="660066"/>
                  </a:solidFill>
                  <a:latin typeface="Monaco" charset="0"/>
                </a:rPr>
                <a:t>]</a:t>
              </a:r>
              <a:r>
                <a:rPr lang="en-US" altLang="en-US" sz="2000">
                  <a:latin typeface="Monaco" charset="0"/>
                </a:rPr>
                <a:t>) {</a:t>
              </a:r>
            </a:p>
            <a:p>
              <a:r>
                <a:rPr lang="en-US" altLang="en-US" sz="2000">
                  <a:latin typeface="Monaco" charset="0"/>
                </a:rPr>
                <a:t>  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parse</a:t>
              </a:r>
              <a:r>
                <a:rPr lang="en-US" altLang="en-US" sz="2000" i="1">
                  <a:solidFill>
                    <a:srgbClr val="660066"/>
                  </a:solidFill>
                  <a:latin typeface="Times" panose="02020603050405020304" pitchFamily="18" charset="0"/>
                </a:rPr>
                <a:t>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X</a:t>
              </a:r>
              <a:endParaRPr lang="en-US" altLang="en-US" sz="2000">
                <a:latin typeface="Monaco" charset="0"/>
              </a:endParaRPr>
            </a:p>
            <a:p>
              <a:r>
                <a:rPr lang="en-US" altLang="en-US" sz="2000">
                  <a:latin typeface="Monaco" charset="0"/>
                </a:rPr>
                <a:t>}  </a:t>
              </a:r>
            </a:p>
          </p:txBody>
        </p:sp>
        <p:sp>
          <p:nvSpPr>
            <p:cNvPr id="51210" name="AutoShape 6">
              <a:extLst>
                <a:ext uri="{FF2B5EF4-FFF2-40B4-BE49-F238E27FC236}">
                  <a16:creationId xmlns:a16="http://schemas.microsoft.com/office/drawing/2014/main" id="{32BCB874-D518-4302-AAD4-F5425322AB5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44" y="966"/>
              <a:ext cx="240" cy="240"/>
            </a:xfrm>
            <a:custGeom>
              <a:avLst/>
              <a:gdLst>
                <a:gd name="T0" fmla="*/ 168 w 21600"/>
                <a:gd name="T1" fmla="*/ 0 h 21600"/>
                <a:gd name="T2" fmla="*/ 168 w 21600"/>
                <a:gd name="T3" fmla="*/ 135 h 21600"/>
                <a:gd name="T4" fmla="*/ 36 w 21600"/>
                <a:gd name="T5" fmla="*/ 240 h 21600"/>
                <a:gd name="T6" fmla="*/ 240 w 21600"/>
                <a:gd name="T7" fmla="*/ 68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0 w 21600"/>
                <a:gd name="T13" fmla="*/ 2880 h 21600"/>
                <a:gd name="T14" fmla="*/ 18270 w 21600"/>
                <a:gd name="T15" fmla="*/ 92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29063" name="Group 7">
            <a:extLst>
              <a:ext uri="{FF2B5EF4-FFF2-40B4-BE49-F238E27FC236}">
                <a16:creationId xmlns:a16="http://schemas.microsoft.com/office/drawing/2014/main" id="{10D2FAEB-5F22-458F-9617-3FACA87072BF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2670175"/>
            <a:ext cx="8534400" cy="3502025"/>
            <a:chOff x="144" y="1682"/>
            <a:chExt cx="5376" cy="2206"/>
          </a:xfrm>
        </p:grpSpPr>
        <p:sp>
          <p:nvSpPr>
            <p:cNvPr id="51205" name="Text Box 8">
              <a:extLst>
                <a:ext uri="{FF2B5EF4-FFF2-40B4-BE49-F238E27FC236}">
                  <a16:creationId xmlns:a16="http://schemas.microsoft.com/office/drawing/2014/main" id="{7E4C4925-8326-4395-905F-DFBA775671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" y="1682"/>
              <a:ext cx="5376" cy="2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parse</a:t>
              </a:r>
              <a:r>
                <a:rPr lang="en-US" altLang="en-US" sz="2000" i="1">
                  <a:solidFill>
                    <a:srgbClr val="660066"/>
                  </a:solidFill>
                  <a:latin typeface="Times" panose="02020603050405020304" pitchFamily="18" charset="0"/>
                </a:rPr>
                <a:t>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X|Y</a:t>
              </a:r>
              <a:r>
                <a:rPr lang="en-US" altLang="en-US" i="1">
                  <a:latin typeface="Times" panose="02020603050405020304" pitchFamily="18" charset="0"/>
                </a:rPr>
                <a:t> </a:t>
              </a:r>
              <a:endParaRPr lang="en-US" altLang="en-US">
                <a:latin typeface="Times" panose="02020603050405020304" pitchFamily="18" charset="0"/>
              </a:endParaRPr>
            </a:p>
          </p:txBody>
        </p:sp>
        <p:sp>
          <p:nvSpPr>
            <p:cNvPr id="51206" name="Text Box 9">
              <a:extLst>
                <a:ext uri="{FF2B5EF4-FFF2-40B4-BE49-F238E27FC236}">
                  <a16:creationId xmlns:a16="http://schemas.microsoft.com/office/drawing/2014/main" id="{5FC1C030-388C-4248-A77C-29DB1934E1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2" y="2024"/>
              <a:ext cx="5088" cy="1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sz="2000" b="1">
                  <a:latin typeface="Monaco" charset="0"/>
                </a:rPr>
                <a:t>switch</a:t>
              </a:r>
              <a:r>
                <a:rPr lang="en-US" altLang="en-US" sz="2000">
                  <a:latin typeface="Monaco" charset="0"/>
                </a:rPr>
                <a:t> (currentToken.kind) {</a:t>
              </a:r>
            </a:p>
            <a:p>
              <a:r>
                <a:rPr lang="en-US" altLang="en-US" sz="2000">
                  <a:latin typeface="Monaco" charset="0"/>
                </a:rPr>
                <a:t>  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cases in</a:t>
              </a:r>
              <a:r>
                <a:rPr lang="en-US" altLang="en-US" sz="2000" i="1">
                  <a:solidFill>
                    <a:srgbClr val="660066"/>
                  </a:solidFill>
                  <a:latin typeface="Times" panose="02020603050405020304" pitchFamily="18" charset="0"/>
                </a:rPr>
                <a:t>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starters</a:t>
              </a:r>
              <a:r>
                <a:rPr lang="en-US" altLang="en-US" sz="2000">
                  <a:solidFill>
                    <a:srgbClr val="660066"/>
                  </a:solidFill>
                  <a:latin typeface="Monaco" charset="0"/>
                </a:rPr>
                <a:t>[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X</a:t>
              </a:r>
              <a:r>
                <a:rPr lang="en-US" altLang="en-US" sz="2000">
                  <a:solidFill>
                    <a:srgbClr val="660066"/>
                  </a:solidFill>
                  <a:latin typeface="Monaco" charset="0"/>
                </a:rPr>
                <a:t>]</a:t>
              </a:r>
              <a:r>
                <a:rPr lang="en-US" altLang="en-US" sz="2000">
                  <a:latin typeface="Monaco" charset="0"/>
                </a:rPr>
                <a:t>: </a:t>
              </a:r>
            </a:p>
            <a:p>
              <a:r>
                <a:rPr lang="en-US" altLang="en-US" sz="2000">
                  <a:latin typeface="Monaco" charset="0"/>
                </a:rPr>
                <a:t>    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parse</a:t>
              </a:r>
              <a:r>
                <a:rPr lang="en-US" altLang="en-US" sz="2000" i="1">
                  <a:solidFill>
                    <a:srgbClr val="660066"/>
                  </a:solidFill>
                  <a:latin typeface="Times" panose="02020603050405020304" pitchFamily="18" charset="0"/>
                </a:rPr>
                <a:t>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X</a:t>
              </a:r>
              <a:endParaRPr lang="en-US" altLang="en-US" sz="2000" i="1">
                <a:solidFill>
                  <a:srgbClr val="008000"/>
                </a:solidFill>
                <a:latin typeface="Monaco" charset="0"/>
              </a:endParaRPr>
            </a:p>
            <a:p>
              <a:r>
                <a:rPr lang="en-US" altLang="en-US" sz="2000" i="1">
                  <a:solidFill>
                    <a:srgbClr val="008000"/>
                  </a:solidFill>
                  <a:latin typeface="Monaco" charset="0"/>
                </a:rPr>
                <a:t>     </a:t>
              </a:r>
              <a:r>
                <a:rPr lang="en-US" altLang="en-US" sz="2000" b="1">
                  <a:solidFill>
                    <a:schemeClr val="tx2"/>
                  </a:solidFill>
                  <a:latin typeface="Monaco" charset="0"/>
                </a:rPr>
                <a:t>break;</a:t>
              </a:r>
              <a:endParaRPr lang="en-US" altLang="en-US" sz="2000">
                <a:latin typeface="Monaco" charset="0"/>
              </a:endParaRPr>
            </a:p>
            <a:p>
              <a:r>
                <a:rPr lang="en-US" altLang="en-US" sz="2000">
                  <a:latin typeface="Monaco" charset="0"/>
                </a:rPr>
                <a:t>  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cases in</a:t>
              </a:r>
              <a:r>
                <a:rPr lang="en-US" altLang="en-US" sz="2000" i="1">
                  <a:solidFill>
                    <a:srgbClr val="660066"/>
                  </a:solidFill>
                  <a:latin typeface="Times" panose="02020603050405020304" pitchFamily="18" charset="0"/>
                </a:rPr>
                <a:t>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starters</a:t>
              </a:r>
              <a:r>
                <a:rPr lang="en-US" altLang="en-US" sz="2000">
                  <a:solidFill>
                    <a:srgbClr val="660066"/>
                  </a:solidFill>
                  <a:latin typeface="Monaco" charset="0"/>
                </a:rPr>
                <a:t>[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Y</a:t>
              </a:r>
              <a:r>
                <a:rPr lang="en-US" altLang="en-US" sz="2000">
                  <a:solidFill>
                    <a:srgbClr val="660066"/>
                  </a:solidFill>
                  <a:latin typeface="Monaco" charset="0"/>
                </a:rPr>
                <a:t>]</a:t>
              </a:r>
              <a:r>
                <a:rPr lang="en-US" altLang="en-US" sz="2000">
                  <a:latin typeface="Monaco" charset="0"/>
                </a:rPr>
                <a:t>: </a:t>
              </a:r>
            </a:p>
            <a:p>
              <a:r>
                <a:rPr lang="en-US" altLang="en-US" sz="2000">
                  <a:latin typeface="Monaco" charset="0"/>
                </a:rPr>
                <a:t>    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parse</a:t>
              </a:r>
              <a:r>
                <a:rPr lang="en-US" altLang="en-US" sz="2000" i="1">
                  <a:solidFill>
                    <a:srgbClr val="660066"/>
                  </a:solidFill>
                  <a:latin typeface="Times" panose="02020603050405020304" pitchFamily="18" charset="0"/>
                </a:rPr>
                <a:t>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Y</a:t>
              </a:r>
              <a:endParaRPr lang="en-US" altLang="en-US" sz="2000" i="1">
                <a:solidFill>
                  <a:srgbClr val="008000"/>
                </a:solidFill>
                <a:latin typeface="Monaco" charset="0"/>
              </a:endParaRPr>
            </a:p>
            <a:p>
              <a:r>
                <a:rPr lang="en-US" altLang="en-US" sz="2000" i="1">
                  <a:solidFill>
                    <a:srgbClr val="008000"/>
                  </a:solidFill>
                  <a:latin typeface="Monaco" charset="0"/>
                </a:rPr>
                <a:t>     </a:t>
              </a:r>
              <a:r>
                <a:rPr lang="en-US" altLang="en-US" sz="2000" b="1">
                  <a:solidFill>
                    <a:schemeClr val="tx2"/>
                  </a:solidFill>
                  <a:latin typeface="Monaco" charset="0"/>
                </a:rPr>
                <a:t>break;</a:t>
              </a:r>
              <a:endParaRPr lang="en-US" altLang="en-US" sz="2000">
                <a:latin typeface="Monaco" charset="0"/>
              </a:endParaRPr>
            </a:p>
            <a:p>
              <a:r>
                <a:rPr lang="en-US" altLang="en-US" sz="2000">
                  <a:latin typeface="Monaco" charset="0"/>
                </a:rPr>
                <a:t>   </a:t>
              </a:r>
              <a:r>
                <a:rPr lang="en-US" altLang="en-US" sz="2000" b="1">
                  <a:latin typeface="Monaco" charset="0"/>
                </a:rPr>
                <a:t>default</a:t>
              </a:r>
              <a:r>
                <a:rPr lang="en-US" altLang="en-US" sz="2000">
                  <a:latin typeface="Monaco" charset="0"/>
                </a:rPr>
                <a:t>: </a:t>
              </a:r>
              <a:r>
                <a:rPr lang="en-US" altLang="en-US" sz="2000" i="1">
                  <a:solidFill>
                    <a:srgbClr val="660066"/>
                  </a:solidFill>
                  <a:latin typeface="Monaco" charset="0"/>
                </a:rPr>
                <a:t>report syntax error</a:t>
              </a:r>
              <a:r>
                <a:rPr lang="en-US" altLang="en-US" sz="2000" i="1">
                  <a:solidFill>
                    <a:srgbClr val="008000"/>
                  </a:solidFill>
                  <a:latin typeface="Monaco" charset="0"/>
                </a:rPr>
                <a:t> </a:t>
              </a:r>
            </a:p>
            <a:p>
              <a:r>
                <a:rPr lang="en-US" altLang="en-US" sz="2000">
                  <a:latin typeface="Monaco" charset="0"/>
                </a:rPr>
                <a:t>}  </a:t>
              </a:r>
            </a:p>
          </p:txBody>
        </p:sp>
        <p:sp>
          <p:nvSpPr>
            <p:cNvPr id="51207" name="AutoShape 10">
              <a:extLst>
                <a:ext uri="{FF2B5EF4-FFF2-40B4-BE49-F238E27FC236}">
                  <a16:creationId xmlns:a16="http://schemas.microsoft.com/office/drawing/2014/main" id="{4EE4AC42-4276-49EC-A748-77E04244198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44" y="2072"/>
              <a:ext cx="240" cy="240"/>
            </a:xfrm>
            <a:custGeom>
              <a:avLst/>
              <a:gdLst>
                <a:gd name="T0" fmla="*/ 168 w 21600"/>
                <a:gd name="T1" fmla="*/ 0 h 21600"/>
                <a:gd name="T2" fmla="*/ 168 w 21600"/>
                <a:gd name="T3" fmla="*/ 135 h 21600"/>
                <a:gd name="T4" fmla="*/ 36 w 21600"/>
                <a:gd name="T5" fmla="*/ 240 h 21600"/>
                <a:gd name="T6" fmla="*/ 240 w 21600"/>
                <a:gd name="T7" fmla="*/ 68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0 w 21600"/>
                <a:gd name="T13" fmla="*/ 2880 h 21600"/>
                <a:gd name="T14" fmla="*/ 18270 w 21600"/>
                <a:gd name="T15" fmla="*/ 92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9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9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1106" name="Text Box 2">
            <a:extLst>
              <a:ext uri="{FF2B5EF4-FFF2-40B4-BE49-F238E27FC236}">
                <a16:creationId xmlns:a16="http://schemas.microsoft.com/office/drawing/2014/main" id="{59B9F384-7714-4C4E-B282-3C041DA38E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0"/>
            <a:ext cx="8458200" cy="1054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void </a:t>
            </a:r>
            <a:r>
              <a:rPr lang="en-US" altLang="en-US" sz="2000">
                <a:latin typeface="Monaco" charset="0"/>
              </a:rPr>
              <a:t>parseCommand() {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single-Command (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;</a:t>
            </a:r>
            <a:r>
              <a:rPr lang="en-US" altLang="en-US" sz="2000" b="1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single-Command )*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C0688141-3236-4A7A-9E8B-DB662D24C5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 sz="3600" b="1"/>
              <a:t>Example: “</a:t>
            </a:r>
            <a:r>
              <a:rPr lang="en-US" altLang="en-US" sz="3600"/>
              <a:t>Generation” of parseCommand</a:t>
            </a:r>
          </a:p>
        </p:txBody>
      </p:sp>
      <p:sp>
        <p:nvSpPr>
          <p:cNvPr id="52228" name="Text Box 4">
            <a:extLst>
              <a:ext uri="{FF2B5EF4-FFF2-40B4-BE49-F238E27FC236}">
                <a16:creationId xmlns:a16="http://schemas.microsoft.com/office/drawing/2014/main" id="{AE2379C4-1B62-45B2-9B97-E870E9F7BF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8534400" cy="419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Command ::= single-Command (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;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single-Command )*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52229" name="AutoShape 5">
            <a:extLst>
              <a:ext uri="{FF2B5EF4-FFF2-40B4-BE49-F238E27FC236}">
                <a16:creationId xmlns:a16="http://schemas.microsoft.com/office/drawing/2014/main" id="{50E4B60E-DE6D-4E65-888F-29058A6FD1C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28600" y="1762125"/>
            <a:ext cx="381000" cy="381000"/>
          </a:xfrm>
          <a:custGeom>
            <a:avLst/>
            <a:gdLst>
              <a:gd name="T0" fmla="*/ 266806 w 21600"/>
              <a:gd name="T1" fmla="*/ 0 h 21600"/>
              <a:gd name="T2" fmla="*/ 266806 w 21600"/>
              <a:gd name="T3" fmla="*/ 214454 h 21600"/>
              <a:gd name="T4" fmla="*/ 57097 w 21600"/>
              <a:gd name="T5" fmla="*/ 381000 h 21600"/>
              <a:gd name="T6" fmla="*/ 381000 w 21600"/>
              <a:gd name="T7" fmla="*/ 10722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1110" name="Text Box 6">
            <a:extLst>
              <a:ext uri="{FF2B5EF4-FFF2-40B4-BE49-F238E27FC236}">
                <a16:creationId xmlns:a16="http://schemas.microsoft.com/office/drawing/2014/main" id="{34777194-E2EA-4E25-B573-8636BEC68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0"/>
            <a:ext cx="8458200" cy="132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void </a:t>
            </a:r>
            <a:r>
              <a:rPr lang="en-US" altLang="en-US" sz="2000">
                <a:latin typeface="Monaco" charset="0"/>
              </a:rPr>
              <a:t>parseCommand() {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single-Command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(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;</a:t>
            </a:r>
            <a:r>
              <a:rPr lang="en-US" altLang="en-US" sz="2000" b="1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single-Command )*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431111" name="Text Box 7">
            <a:extLst>
              <a:ext uri="{FF2B5EF4-FFF2-40B4-BE49-F238E27FC236}">
                <a16:creationId xmlns:a16="http://schemas.microsoft.com/office/drawing/2014/main" id="{A92C9595-F766-4C1B-B2E1-A7B71D011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0"/>
            <a:ext cx="8458200" cy="1320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void </a:t>
            </a:r>
            <a:r>
              <a:rPr lang="en-US" altLang="en-US" sz="2000">
                <a:latin typeface="Monaco" charset="0"/>
              </a:rPr>
              <a:t>parseCommand() {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parseSingleCommand();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(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;</a:t>
            </a:r>
            <a:r>
              <a:rPr lang="en-US" altLang="en-US" sz="2000" b="1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single-Command )*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431112" name="Text Box 8">
            <a:extLst>
              <a:ext uri="{FF2B5EF4-FFF2-40B4-BE49-F238E27FC236}">
                <a16:creationId xmlns:a16="http://schemas.microsoft.com/office/drawing/2014/main" id="{340B8778-86CA-4FBC-B2E3-7D0D16DAE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0"/>
            <a:ext cx="8458200" cy="193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void </a:t>
            </a:r>
            <a:r>
              <a:rPr lang="en-US" altLang="en-US" sz="2000">
                <a:latin typeface="Monaco" charset="0"/>
              </a:rPr>
              <a:t>parseCommand() {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parseSingleCommand();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</a:t>
            </a:r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while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(currentToken.kind==Token.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SEMICOLON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) {</a:t>
            </a: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;</a:t>
            </a:r>
            <a:r>
              <a:rPr lang="en-US" altLang="en-US" sz="2000" b="1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single-Command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}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431113" name="Text Box 9">
            <a:extLst>
              <a:ext uri="{FF2B5EF4-FFF2-40B4-BE49-F238E27FC236}">
                <a16:creationId xmlns:a16="http://schemas.microsoft.com/office/drawing/2014/main" id="{421114E0-E90B-49A5-8B68-5FE4256A4B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0"/>
            <a:ext cx="8458200" cy="2235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void </a:t>
            </a:r>
            <a:r>
              <a:rPr lang="en-US" altLang="en-US" sz="2000">
                <a:latin typeface="Monaco" charset="0"/>
              </a:rPr>
              <a:t>parseCommand() {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parseSingleCommand();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</a:t>
            </a:r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while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(currentToken.kind==Token.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SEMICOLON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) {</a:t>
            </a: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;</a:t>
            </a:r>
            <a:r>
              <a:rPr lang="en-US" altLang="en-US" sz="2000" b="1" i="1">
                <a:solidFill>
                  <a:srgbClr val="008000"/>
                </a:solidFill>
                <a:latin typeface="Monaco" charset="0"/>
              </a:rPr>
              <a:t> </a:t>
            </a:r>
          </a:p>
          <a:p>
            <a:r>
              <a:rPr lang="en-US" altLang="en-US" sz="2000" b="1" i="1">
                <a:solidFill>
                  <a:srgbClr val="008000"/>
                </a:solidFill>
                <a:latin typeface="Monaco" charset="0"/>
              </a:rPr>
              <a:t>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single-Command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}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431114" name="Text Box 10">
            <a:extLst>
              <a:ext uri="{FF2B5EF4-FFF2-40B4-BE49-F238E27FC236}">
                <a16:creationId xmlns:a16="http://schemas.microsoft.com/office/drawing/2014/main" id="{DE9D518D-2EE0-4062-957C-A6FB095E83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86000"/>
            <a:ext cx="8458200" cy="2235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void </a:t>
            </a:r>
            <a:r>
              <a:rPr lang="en-US" altLang="en-US" sz="2000">
                <a:latin typeface="Monaco" charset="0"/>
              </a:rPr>
              <a:t>parseCommand() {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parseSingleCommand();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</a:t>
            </a:r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while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(currentToken.kind==Token.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SEMICOLON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) {</a:t>
            </a: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acceptIt();</a:t>
            </a:r>
            <a:r>
              <a:rPr lang="en-US" altLang="en-US" sz="2000" b="1" i="1">
                <a:solidFill>
                  <a:srgbClr val="008000"/>
                </a:solidFill>
                <a:latin typeface="Monaco" charset="0"/>
              </a:rPr>
              <a:t> 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parseSingleCommand();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}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1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1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1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1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1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1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06" grpId="0" animBg="1" autoUpdateAnimBg="0"/>
      <p:bldP spid="431110" grpId="0" animBg="1" autoUpdateAnimBg="0"/>
      <p:bldP spid="431111" grpId="0" animBg="1" autoUpdateAnimBg="0"/>
      <p:bldP spid="431112" grpId="0" animBg="1" autoUpdateAnimBg="0"/>
      <p:bldP spid="431113" grpId="0" animBg="1" autoUpdateAnimBg="0"/>
      <p:bldP spid="431114" grpId="0" animBg="1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5631902-9E1B-4C1A-8240-8AEE2E9843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Syntax Analysis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060A895-159D-4333-A777-75C05BA203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1295400"/>
            <a:ext cx="8610600" cy="5410200"/>
          </a:xfrm>
        </p:spPr>
        <p:txBody>
          <a:bodyPr/>
          <a:lstStyle/>
          <a:p>
            <a:pPr eaLnBrk="1" hangingPunct="1"/>
            <a:r>
              <a:rPr lang="en-US" altLang="en-US"/>
              <a:t>The “job” of syntax analysis is to read the source text and determine its phrase structure.</a:t>
            </a:r>
          </a:p>
          <a:p>
            <a:pPr eaLnBrk="1" hangingPunct="1"/>
            <a:r>
              <a:rPr lang="en-US" altLang="en-US"/>
              <a:t>Subphases </a:t>
            </a:r>
          </a:p>
          <a:p>
            <a:pPr lvl="1" eaLnBrk="1" hangingPunct="1"/>
            <a:r>
              <a:rPr lang="en-US" altLang="en-US"/>
              <a:t>Scanning</a:t>
            </a:r>
          </a:p>
          <a:p>
            <a:pPr lvl="1" eaLnBrk="1" hangingPunct="1"/>
            <a:r>
              <a:rPr lang="en-US" altLang="en-US"/>
              <a:t>Parsing</a:t>
            </a:r>
          </a:p>
          <a:p>
            <a:pPr lvl="1" eaLnBrk="1" hangingPunct="1"/>
            <a:r>
              <a:rPr lang="en-US" altLang="en-US"/>
              <a:t>Construct an internal representation of the source text that reifies the phrase structure (usually an AST)</a:t>
            </a:r>
          </a:p>
          <a:p>
            <a:pPr lvl="1" eaLnBrk="1" hangingPunct="1"/>
            <a:endParaRPr lang="en-US" altLang="en-US"/>
          </a:p>
          <a:p>
            <a:pPr eaLnBrk="1" hangingPunct="1">
              <a:buFontTx/>
              <a:buNone/>
            </a:pPr>
            <a:r>
              <a:rPr lang="en-US" altLang="en-US" sz="2400" u="sng"/>
              <a:t>Note:</a:t>
            </a:r>
            <a:r>
              <a:rPr lang="en-US" altLang="en-US" sz="2400"/>
              <a:t> A single-pass compiler usually does not construct an AST.</a:t>
            </a:r>
            <a:endParaRPr lang="en-US" altLang="en-US"/>
          </a:p>
          <a:p>
            <a:pPr lvl="1" eaLnBrk="1" hangingPunct="1"/>
            <a:endParaRPr lang="en-US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3B9FEBF4-2772-4011-B069-E6B6E8AB28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9144000" cy="685800"/>
          </a:xfrm>
        </p:spPr>
        <p:txBody>
          <a:bodyPr/>
          <a:lstStyle/>
          <a:p>
            <a:pPr eaLnBrk="1" hangingPunct="1"/>
            <a:r>
              <a:rPr lang="en-US" altLang="en-US" sz="3200" b="1"/>
              <a:t>Example:</a:t>
            </a:r>
            <a:r>
              <a:rPr lang="en-US" altLang="en-US" sz="3200"/>
              <a:t> Generation of parseSingleDeclaration</a:t>
            </a:r>
          </a:p>
        </p:txBody>
      </p:sp>
      <p:sp>
        <p:nvSpPr>
          <p:cNvPr id="53251" name="Text Box 3">
            <a:extLst>
              <a:ext uri="{FF2B5EF4-FFF2-40B4-BE49-F238E27FC236}">
                <a16:creationId xmlns:a16="http://schemas.microsoft.com/office/drawing/2014/main" id="{E3D22362-F2EB-4E87-BC5E-FF3718A170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534400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single-Declaration </a:t>
            </a:r>
          </a:p>
          <a:p>
            <a:r>
              <a:rPr lang="en-US" altLang="en-US" sz="2000">
                <a:latin typeface="Monaco" charset="0"/>
              </a:rPr>
              <a:t>        ::=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const </a:t>
            </a:r>
            <a:r>
              <a:rPr lang="en-US" altLang="en-US" sz="2000">
                <a:latin typeface="Monaco" charset="0"/>
              </a:rPr>
              <a:t>Identifier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~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Type-denoter </a:t>
            </a:r>
          </a:p>
          <a:p>
            <a:r>
              <a:rPr lang="en-US" altLang="en-US" sz="2000">
                <a:latin typeface="Monaco" charset="0"/>
              </a:rPr>
              <a:t>          |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var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Identifier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: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Expression</a:t>
            </a:r>
          </a:p>
        </p:txBody>
      </p:sp>
      <p:sp>
        <p:nvSpPr>
          <p:cNvPr id="53252" name="Text Box 4">
            <a:extLst>
              <a:ext uri="{FF2B5EF4-FFF2-40B4-BE49-F238E27FC236}">
                <a16:creationId xmlns:a16="http://schemas.microsoft.com/office/drawing/2014/main" id="{EA756768-0565-45DF-BDE3-FADB5E071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19400"/>
            <a:ext cx="8458200" cy="137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void </a:t>
            </a:r>
            <a:r>
              <a:rPr lang="en-US" altLang="en-US" sz="2000">
                <a:latin typeface="Monaco" charset="0"/>
              </a:rPr>
              <a:t>parseSingleDeclaration() {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const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Identifier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~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Type-denoter </a:t>
            </a: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   |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var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Identifier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: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Expression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53253" name="AutoShape 5">
            <a:extLst>
              <a:ext uri="{FF2B5EF4-FFF2-40B4-BE49-F238E27FC236}">
                <a16:creationId xmlns:a16="http://schemas.microsoft.com/office/drawing/2014/main" id="{9D2B024A-555A-43C5-A0C7-93FBE5B0753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28600" y="2286000"/>
            <a:ext cx="381000" cy="381000"/>
          </a:xfrm>
          <a:custGeom>
            <a:avLst/>
            <a:gdLst>
              <a:gd name="T0" fmla="*/ 266806 w 21600"/>
              <a:gd name="T1" fmla="*/ 0 h 21600"/>
              <a:gd name="T2" fmla="*/ 266806 w 21600"/>
              <a:gd name="T3" fmla="*/ 214454 h 21600"/>
              <a:gd name="T4" fmla="*/ 57097 w 21600"/>
              <a:gd name="T5" fmla="*/ 381000 h 21600"/>
              <a:gd name="T6" fmla="*/ 381000 w 21600"/>
              <a:gd name="T7" fmla="*/ 10722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58" name="Text Box 6">
            <a:extLst>
              <a:ext uri="{FF2B5EF4-FFF2-40B4-BE49-F238E27FC236}">
                <a16:creationId xmlns:a16="http://schemas.microsoft.com/office/drawing/2014/main" id="{B0EBC0B8-6E8E-4578-900D-655D615968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819400"/>
            <a:ext cx="8458200" cy="2959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void </a:t>
            </a:r>
            <a:r>
              <a:rPr lang="en-US" altLang="en-US" sz="2000">
                <a:latin typeface="Monaco" charset="0"/>
              </a:rPr>
              <a:t>parseSingleDeclaration() {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switch </a:t>
            </a:r>
            <a:r>
              <a:rPr lang="en-US" altLang="en-US" sz="2000">
                <a:latin typeface="Monaco" charset="0"/>
              </a:rPr>
              <a:t>(currentToken.kind) {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CONST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const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Identifier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~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Type-denoter</a:t>
            </a:r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VAR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var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Identifier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: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Expression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default</a:t>
            </a:r>
            <a:r>
              <a:rPr lang="en-US" altLang="en-US" sz="2000">
                <a:latin typeface="Monaco" charset="0"/>
              </a:rPr>
              <a:t>: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syntax error</a:t>
            </a:r>
            <a:r>
              <a:rPr lang="en-US" altLang="en-US" sz="2000">
                <a:latin typeface="Monaco" charset="0"/>
              </a:rPr>
              <a:t> 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}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433159" name="Text Box 7">
            <a:extLst>
              <a:ext uri="{FF2B5EF4-FFF2-40B4-BE49-F238E27FC236}">
                <a16:creationId xmlns:a16="http://schemas.microsoft.com/office/drawing/2014/main" id="{EBF1AA6B-F4B9-4A64-9B21-A585B219A5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794000"/>
            <a:ext cx="8458200" cy="391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void </a:t>
            </a:r>
            <a:r>
              <a:rPr lang="en-US" altLang="en-US" sz="2000">
                <a:latin typeface="Monaco" charset="0"/>
              </a:rPr>
              <a:t>parseSingleDeclaration() {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switch </a:t>
            </a:r>
            <a:r>
              <a:rPr lang="en-US" altLang="en-US" sz="2000">
                <a:latin typeface="Monaco" charset="0"/>
              </a:rPr>
              <a:t>(currentToken.kind) {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CONST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const </a:t>
            </a:r>
          </a:p>
          <a:p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Identifier </a:t>
            </a: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~ </a:t>
            </a:r>
          </a:p>
          <a:p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Type-denoter</a:t>
            </a:r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VAR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var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Identifier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: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Expression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default</a:t>
            </a:r>
            <a:r>
              <a:rPr lang="en-US" altLang="en-US" sz="2000">
                <a:latin typeface="Monaco" charset="0"/>
              </a:rPr>
              <a:t>: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syntax error</a:t>
            </a:r>
            <a:r>
              <a:rPr lang="en-US" altLang="en-US" sz="2000">
                <a:latin typeface="Monaco" charset="0"/>
              </a:rPr>
              <a:t> 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}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433160" name="Text Box 8">
            <a:extLst>
              <a:ext uri="{FF2B5EF4-FFF2-40B4-BE49-F238E27FC236}">
                <a16:creationId xmlns:a16="http://schemas.microsoft.com/office/drawing/2014/main" id="{069B8ACF-1851-49F2-BDC9-02B5064810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794000"/>
            <a:ext cx="8458200" cy="391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void </a:t>
            </a:r>
            <a:r>
              <a:rPr lang="en-US" altLang="en-US" sz="2000">
                <a:latin typeface="Monaco" charset="0"/>
              </a:rPr>
              <a:t>parseSingleDeclaration() {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switch </a:t>
            </a:r>
            <a:r>
              <a:rPr lang="en-US" altLang="en-US" sz="2000">
                <a:latin typeface="Monaco" charset="0"/>
              </a:rPr>
              <a:t>(currentToken.kind) {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CONST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acceptIt();</a:t>
            </a:r>
            <a:endParaRPr lang="en-US" altLang="en-US" sz="2000" b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b="1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parseIdentifier();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acceptIt(Token.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IS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);</a:t>
            </a:r>
            <a:endParaRPr lang="en-US" altLang="en-US" sz="2000" b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b="1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parseTypeDenoter();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VAR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var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Identifier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: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Expression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default</a:t>
            </a:r>
            <a:r>
              <a:rPr lang="en-US" altLang="en-US" sz="2000">
                <a:latin typeface="Monaco" charset="0"/>
              </a:rPr>
              <a:t>: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syntax error</a:t>
            </a:r>
            <a:r>
              <a:rPr lang="en-US" altLang="en-US" sz="2000">
                <a:latin typeface="Monaco" charset="0"/>
              </a:rPr>
              <a:t> 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}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433161" name="Text Box 9">
            <a:extLst>
              <a:ext uri="{FF2B5EF4-FFF2-40B4-BE49-F238E27FC236}">
                <a16:creationId xmlns:a16="http://schemas.microsoft.com/office/drawing/2014/main" id="{54FC6D36-DA66-4475-BC59-4FF59078D8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133600"/>
            <a:ext cx="8458200" cy="4673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void </a:t>
            </a:r>
            <a:r>
              <a:rPr lang="en-US" altLang="en-US" sz="2000">
                <a:latin typeface="Monaco" charset="0"/>
              </a:rPr>
              <a:t>parseSingleDeclaration() {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switch </a:t>
            </a:r>
            <a:r>
              <a:rPr lang="en-US" altLang="en-US" sz="2000">
                <a:latin typeface="Monaco" charset="0"/>
              </a:rPr>
              <a:t>(currentToken.kind) {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CONST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acceptIt();</a:t>
            </a:r>
            <a:endParaRPr lang="en-US" altLang="en-US" sz="2000" b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b="1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parseIdentifier();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accept(Token.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IS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);</a:t>
            </a:r>
            <a:endParaRPr lang="en-US" altLang="en-US" sz="2000" b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b="1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parseTypeDenoter();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VAR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    acceptIt();</a:t>
            </a:r>
            <a:endParaRPr lang="en-US" altLang="en-US" sz="2000" b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b="1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parseIdentifier();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accept(Token.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COLON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);</a:t>
            </a:r>
            <a:endParaRPr lang="en-US" altLang="en-US" sz="2000" b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b="1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parseExpression();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default</a:t>
            </a:r>
            <a:r>
              <a:rPr lang="en-US" altLang="en-US" sz="2000">
                <a:latin typeface="Monaco" charset="0"/>
              </a:rPr>
              <a:t>: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syntax error</a:t>
            </a:r>
            <a:r>
              <a:rPr lang="en-US" altLang="en-US" sz="2000">
                <a:latin typeface="Monaco" charset="0"/>
              </a:rPr>
              <a:t> 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}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3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3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33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8" grpId="0" animBg="1" autoUpdateAnimBg="0"/>
      <p:bldP spid="433159" grpId="0" animBg="1" autoUpdateAnimBg="0"/>
      <p:bldP spid="433160" grpId="0" animBg="1" autoUpdateAnimBg="0"/>
      <p:bldP spid="433161" grpId="0" animBg="1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2A2A7481-0A3C-41BB-BBAC-16E06E8632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LL(1) Grammars</a:t>
            </a:r>
          </a:p>
        </p:txBody>
      </p:sp>
      <p:sp>
        <p:nvSpPr>
          <p:cNvPr id="435203" name="Rectangle 3">
            <a:extLst>
              <a:ext uri="{FF2B5EF4-FFF2-40B4-BE49-F238E27FC236}">
                <a16:creationId xmlns:a16="http://schemas.microsoft.com/office/drawing/2014/main" id="{3BF2A741-099B-4324-B168-5F25C24F2A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The presented algorithm to convert EBNF into a parser does not work for all possible grammars.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It only works for so called “LL(1)” grammars.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What grammars are LL(1)?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/>
              <a:t>Basically, an </a:t>
            </a:r>
            <a:r>
              <a:rPr lang="en-US" altLang="en-US" sz="2400" b="1" dirty="0"/>
              <a:t>LL(1) grammar</a:t>
            </a:r>
            <a:r>
              <a:rPr lang="en-US" altLang="en-US" sz="2400" dirty="0"/>
              <a:t> is a grammar which can be parsed with a </a:t>
            </a:r>
            <a:r>
              <a:rPr lang="en-US" altLang="en-US" sz="2400" b="1" dirty="0"/>
              <a:t>top-down parser</a:t>
            </a:r>
            <a:r>
              <a:rPr lang="en-US" altLang="en-US" sz="2400" dirty="0"/>
              <a:t> with a </a:t>
            </a:r>
            <a:r>
              <a:rPr lang="en-US" altLang="en-US" sz="2400" b="1" dirty="0"/>
              <a:t>lookahead</a:t>
            </a:r>
            <a:r>
              <a:rPr lang="en-US" altLang="en-US" sz="2400" dirty="0"/>
              <a:t> (in the input stream of tokens) of </a:t>
            </a:r>
            <a:r>
              <a:rPr lang="en-US" altLang="en-US" sz="2400" b="1" dirty="0"/>
              <a:t>one token</a:t>
            </a:r>
            <a:r>
              <a:rPr lang="en-US" altLang="en-US" sz="2400" dirty="0"/>
              <a:t>.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400" dirty="0"/>
              <a:t>How can we recognize that a grammar is (or is not) LL(1)?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Char char="Þ"/>
            </a:pPr>
            <a:r>
              <a:rPr lang="en-US" altLang="en-US" sz="2400" dirty="0"/>
              <a:t>There is a formal definition which we will skip for now </a:t>
            </a:r>
          </a:p>
          <a:p>
            <a:pPr eaLnBrk="1" hangingPunct="1">
              <a:lnSpc>
                <a:spcPct val="90000"/>
              </a:lnSpc>
              <a:buFont typeface="Symbol" panose="05050102010706020507" pitchFamily="18" charset="2"/>
              <a:buChar char="Þ"/>
            </a:pPr>
            <a:r>
              <a:rPr lang="en-US" altLang="en-US" sz="2400" dirty="0"/>
              <a:t>We can deduce the necessary conditions from the parser generation algorithm.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DF4E5755-2635-4886-AE99-35CC56468C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LL(1) Grammars</a:t>
            </a:r>
          </a:p>
        </p:txBody>
      </p:sp>
      <p:sp>
        <p:nvSpPr>
          <p:cNvPr id="55299" name="Text Box 3">
            <a:extLst>
              <a:ext uri="{FF2B5EF4-FFF2-40B4-BE49-F238E27FC236}">
                <a16:creationId xmlns:a16="http://schemas.microsoft.com/office/drawing/2014/main" id="{76221F93-2995-4BD5-B44A-454FA1ACDC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1752600" cy="419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</a:t>
            </a:r>
            <a:r>
              <a:rPr lang="en-US" altLang="en-US" sz="2000" i="1">
                <a:solidFill>
                  <a:srgbClr val="660066"/>
                </a:solidFill>
                <a:latin typeface="Times" panose="02020603050405020304" pitchFamily="18" charset="0"/>
              </a:rPr>
              <a:t>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X*</a:t>
            </a:r>
            <a:r>
              <a:rPr lang="en-US" altLang="en-US" i="1">
                <a:solidFill>
                  <a:srgbClr val="660066"/>
                </a:solidFill>
                <a:latin typeface="Times" panose="02020603050405020304" pitchFamily="18" charset="0"/>
              </a:rPr>
              <a:t> </a:t>
            </a:r>
            <a:endParaRPr lang="en-US" altLang="en-US">
              <a:solidFill>
                <a:srgbClr val="660066"/>
              </a:solidFill>
              <a:latin typeface="Times" panose="02020603050405020304" pitchFamily="18" charset="0"/>
            </a:endParaRPr>
          </a:p>
        </p:txBody>
      </p:sp>
      <p:sp>
        <p:nvSpPr>
          <p:cNvPr id="55300" name="Text Box 4">
            <a:extLst>
              <a:ext uri="{FF2B5EF4-FFF2-40B4-BE49-F238E27FC236}">
                <a16:creationId xmlns:a16="http://schemas.microsoft.com/office/drawing/2014/main" id="{1290E50A-EE52-43B3-94E9-09917982D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457325"/>
            <a:ext cx="8077200" cy="1054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while</a:t>
            </a:r>
            <a:r>
              <a:rPr lang="en-US" altLang="en-US" sz="2000">
                <a:latin typeface="Monaco" charset="0"/>
              </a:rPr>
              <a:t> (currentToken.kind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is in starters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[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X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]</a:t>
            </a:r>
            <a:r>
              <a:rPr lang="en-US" altLang="en-US" sz="2000">
                <a:latin typeface="Monaco" charset="0"/>
              </a:rPr>
              <a:t>) {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</a:t>
            </a:r>
            <a:r>
              <a:rPr lang="en-US" altLang="en-US" sz="2000" i="1">
                <a:solidFill>
                  <a:srgbClr val="660066"/>
                </a:solidFill>
                <a:latin typeface="Times" panose="02020603050405020304" pitchFamily="18" charset="0"/>
              </a:rPr>
              <a:t>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X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}  </a:t>
            </a:r>
          </a:p>
        </p:txBody>
      </p:sp>
      <p:sp>
        <p:nvSpPr>
          <p:cNvPr id="55301" name="AutoShape 5">
            <a:extLst>
              <a:ext uri="{FF2B5EF4-FFF2-40B4-BE49-F238E27FC236}">
                <a16:creationId xmlns:a16="http://schemas.microsoft.com/office/drawing/2014/main" id="{7C981683-B550-49B5-9D67-4CBF0AD4BA31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28600" y="1533525"/>
            <a:ext cx="381000" cy="381000"/>
          </a:xfrm>
          <a:custGeom>
            <a:avLst/>
            <a:gdLst>
              <a:gd name="T0" fmla="*/ 266806 w 21600"/>
              <a:gd name="T1" fmla="*/ 0 h 21600"/>
              <a:gd name="T2" fmla="*/ 266806 w 21600"/>
              <a:gd name="T3" fmla="*/ 214454 h 21600"/>
              <a:gd name="T4" fmla="*/ 57097 w 21600"/>
              <a:gd name="T5" fmla="*/ 381000 h 21600"/>
              <a:gd name="T6" fmla="*/ 381000 w 21600"/>
              <a:gd name="T7" fmla="*/ 10722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302" name="Text Box 6">
            <a:extLst>
              <a:ext uri="{FF2B5EF4-FFF2-40B4-BE49-F238E27FC236}">
                <a16:creationId xmlns:a16="http://schemas.microsoft.com/office/drawing/2014/main" id="{E8E60D6B-444A-4372-A95D-3576DD892B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670175"/>
            <a:ext cx="1752600" cy="419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</a:t>
            </a:r>
            <a:r>
              <a:rPr lang="en-US" altLang="en-US" sz="2000" i="1">
                <a:solidFill>
                  <a:srgbClr val="660066"/>
                </a:solidFill>
                <a:latin typeface="Times" panose="02020603050405020304" pitchFamily="18" charset="0"/>
              </a:rPr>
              <a:t>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X|Y</a:t>
            </a:r>
            <a:r>
              <a:rPr lang="en-US" altLang="en-US" i="1">
                <a:latin typeface="Times" panose="02020603050405020304" pitchFamily="18" charset="0"/>
              </a:rPr>
              <a:t> 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55303" name="Text Box 7">
            <a:extLst>
              <a:ext uri="{FF2B5EF4-FFF2-40B4-BE49-F238E27FC236}">
                <a16:creationId xmlns:a16="http://schemas.microsoft.com/office/drawing/2014/main" id="{909202E2-5840-48EA-B2E7-133DC2056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3213100"/>
            <a:ext cx="8077200" cy="2959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switch</a:t>
            </a:r>
            <a:r>
              <a:rPr lang="en-US" altLang="en-US" sz="2000">
                <a:latin typeface="Monaco" charset="0"/>
              </a:rPr>
              <a:t> (currentToken.kind) {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cases in</a:t>
            </a:r>
            <a:r>
              <a:rPr lang="en-US" altLang="en-US" sz="2000" i="1">
                <a:solidFill>
                  <a:srgbClr val="660066"/>
                </a:solidFill>
                <a:latin typeface="Times" panose="02020603050405020304" pitchFamily="18" charset="0"/>
              </a:rPr>
              <a:t>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starters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[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X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]</a:t>
            </a:r>
            <a:r>
              <a:rPr lang="en-US" altLang="en-US" sz="2000">
                <a:latin typeface="Monaco" charset="0"/>
              </a:rPr>
              <a:t>: 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</a:t>
            </a:r>
            <a:r>
              <a:rPr lang="en-US" altLang="en-US" sz="2000" i="1">
                <a:solidFill>
                  <a:srgbClr val="660066"/>
                </a:solidFill>
                <a:latin typeface="Times" panose="02020603050405020304" pitchFamily="18" charset="0"/>
              </a:rPr>
              <a:t>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X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  </a:t>
            </a:r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break;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cases in</a:t>
            </a:r>
            <a:r>
              <a:rPr lang="en-US" altLang="en-US" sz="2000" i="1">
                <a:solidFill>
                  <a:srgbClr val="660066"/>
                </a:solidFill>
                <a:latin typeface="Times" panose="02020603050405020304" pitchFamily="18" charset="0"/>
              </a:rPr>
              <a:t>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starters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[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Y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]</a:t>
            </a:r>
            <a:r>
              <a:rPr lang="en-US" altLang="en-US" sz="2000">
                <a:latin typeface="Monaco" charset="0"/>
              </a:rPr>
              <a:t>: 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</a:t>
            </a:r>
            <a:r>
              <a:rPr lang="en-US" altLang="en-US" sz="2000" i="1">
                <a:solidFill>
                  <a:srgbClr val="660066"/>
                </a:solidFill>
                <a:latin typeface="Times" panose="02020603050405020304" pitchFamily="18" charset="0"/>
              </a:rPr>
              <a:t>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Y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  </a:t>
            </a:r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break;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default</a:t>
            </a:r>
            <a:r>
              <a:rPr lang="en-US" altLang="en-US" sz="2000">
                <a:latin typeface="Monaco" charset="0"/>
              </a:rPr>
              <a:t>: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syntax error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</a:t>
            </a:r>
          </a:p>
          <a:p>
            <a:r>
              <a:rPr lang="en-US" altLang="en-US" sz="2000">
                <a:latin typeface="Monaco" charset="0"/>
              </a:rPr>
              <a:t>}  </a:t>
            </a:r>
          </a:p>
        </p:txBody>
      </p:sp>
      <p:sp>
        <p:nvSpPr>
          <p:cNvPr id="55304" name="AutoShape 8">
            <a:extLst>
              <a:ext uri="{FF2B5EF4-FFF2-40B4-BE49-F238E27FC236}">
                <a16:creationId xmlns:a16="http://schemas.microsoft.com/office/drawing/2014/main" id="{D3A4C7ED-E50C-4F66-A8D6-90645E874543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28600" y="3289300"/>
            <a:ext cx="381000" cy="381000"/>
          </a:xfrm>
          <a:custGeom>
            <a:avLst/>
            <a:gdLst>
              <a:gd name="T0" fmla="*/ 266806 w 21600"/>
              <a:gd name="T1" fmla="*/ 0 h 21600"/>
              <a:gd name="T2" fmla="*/ 266806 w 21600"/>
              <a:gd name="T3" fmla="*/ 214454 h 21600"/>
              <a:gd name="T4" fmla="*/ 57097 w 21600"/>
              <a:gd name="T5" fmla="*/ 381000 h 21600"/>
              <a:gd name="T6" fmla="*/ 381000 w 21600"/>
              <a:gd name="T7" fmla="*/ 10722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7257" name="Text Box 9">
            <a:extLst>
              <a:ext uri="{FF2B5EF4-FFF2-40B4-BE49-F238E27FC236}">
                <a16:creationId xmlns:a16="http://schemas.microsoft.com/office/drawing/2014/main" id="{33658D3D-6A47-4389-9763-46E57A363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4038600"/>
            <a:ext cx="40386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Condition: </a:t>
            </a:r>
            <a:r>
              <a:rPr lang="en-US" altLang="en-US" sz="2000" i="1">
                <a:solidFill>
                  <a:srgbClr val="FF3300"/>
                </a:solidFill>
                <a:latin typeface="Monaco" charset="0"/>
              </a:rPr>
              <a:t>starters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[</a:t>
            </a:r>
            <a:r>
              <a:rPr lang="en-US" altLang="en-US" sz="2000" i="1">
                <a:solidFill>
                  <a:srgbClr val="FF3300"/>
                </a:solidFill>
                <a:latin typeface="Monaco" charset="0"/>
              </a:rPr>
              <a:t>X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]</a:t>
            </a:r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 and </a:t>
            </a:r>
            <a:r>
              <a:rPr lang="en-US" altLang="en-US" sz="2000" i="1">
                <a:solidFill>
                  <a:srgbClr val="FF3300"/>
                </a:solidFill>
                <a:latin typeface="Monaco" charset="0"/>
              </a:rPr>
              <a:t>starters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[</a:t>
            </a:r>
            <a:r>
              <a:rPr lang="en-US" altLang="en-US" sz="2000" i="1">
                <a:solidFill>
                  <a:srgbClr val="FF3300"/>
                </a:solidFill>
                <a:latin typeface="Monaco" charset="0"/>
              </a:rPr>
              <a:t>Y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]</a:t>
            </a:r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 must be disjoint sets.</a:t>
            </a:r>
          </a:p>
        </p:txBody>
      </p:sp>
      <p:sp>
        <p:nvSpPr>
          <p:cNvPr id="437258" name="Text Box 10">
            <a:extLst>
              <a:ext uri="{FF2B5EF4-FFF2-40B4-BE49-F238E27FC236}">
                <a16:creationId xmlns:a16="http://schemas.microsoft.com/office/drawing/2014/main" id="{25E81E5B-EABB-42DB-9D81-795659B6C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1905000"/>
            <a:ext cx="44196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Condition: </a:t>
            </a:r>
            <a:r>
              <a:rPr lang="en-US" altLang="en-US" sz="2000" i="1">
                <a:solidFill>
                  <a:srgbClr val="FF3300"/>
                </a:solidFill>
                <a:latin typeface="Monaco" charset="0"/>
              </a:rPr>
              <a:t>starters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[</a:t>
            </a:r>
            <a:r>
              <a:rPr lang="en-US" altLang="en-US" sz="2000" i="1">
                <a:solidFill>
                  <a:srgbClr val="FF3300"/>
                </a:solidFill>
                <a:latin typeface="Monaco" charset="0"/>
              </a:rPr>
              <a:t>X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]</a:t>
            </a:r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 must be disjoint from the set of tokens that can immediately follow </a:t>
            </a:r>
            <a:r>
              <a:rPr lang="en-US" altLang="en-US" sz="2000" i="1">
                <a:solidFill>
                  <a:srgbClr val="FF3300"/>
                </a:solidFill>
                <a:latin typeface="Monaco" charset="0"/>
              </a:rPr>
              <a:t>X</a:t>
            </a:r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 *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7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7257" grpId="0" animBg="1" autoUpdateAnimBg="0"/>
      <p:bldP spid="437258" grpId="0" animBg="1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6E518C8E-E19B-48F2-9A8E-6422312419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LL(1) grammars and left factorization</a:t>
            </a:r>
          </a:p>
        </p:txBody>
      </p:sp>
      <p:sp>
        <p:nvSpPr>
          <p:cNvPr id="56323" name="Text Box 3">
            <a:extLst>
              <a:ext uri="{FF2B5EF4-FFF2-40B4-BE49-F238E27FC236}">
                <a16:creationId xmlns:a16="http://schemas.microsoft.com/office/drawing/2014/main" id="{B1ADEEEF-F9A4-45D6-B0BB-8A5449D05D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209800"/>
            <a:ext cx="8534400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     | ...</a:t>
            </a:r>
            <a:endParaRPr lang="en-US" altLang="en-US" b="1">
              <a:solidFill>
                <a:schemeClr val="accent2"/>
              </a:solidFill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V-name ::= Identifier</a:t>
            </a:r>
          </a:p>
        </p:txBody>
      </p:sp>
      <p:sp>
        <p:nvSpPr>
          <p:cNvPr id="56324" name="Text Box 4">
            <a:extLst>
              <a:ext uri="{FF2B5EF4-FFF2-40B4-BE49-F238E27FC236}">
                <a16:creationId xmlns:a16="http://schemas.microsoft.com/office/drawing/2014/main" id="{1D140B11-88C4-43D3-A181-4FD32686A3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66800"/>
            <a:ext cx="6281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The original mini-Triangle grammar is </a:t>
            </a:r>
            <a:r>
              <a:rPr lang="en-US" altLang="en-US" b="1">
                <a:latin typeface="Times" panose="02020603050405020304" pitchFamily="18" charset="0"/>
              </a:rPr>
              <a:t>not</a:t>
            </a:r>
            <a:r>
              <a:rPr lang="en-US" altLang="en-US">
                <a:latin typeface="Times" panose="02020603050405020304" pitchFamily="18" charset="0"/>
              </a:rPr>
              <a:t> LL(1):</a:t>
            </a:r>
          </a:p>
        </p:txBody>
      </p:sp>
      <p:sp>
        <p:nvSpPr>
          <p:cNvPr id="56325" name="Text Box 5">
            <a:extLst>
              <a:ext uri="{FF2B5EF4-FFF2-40B4-BE49-F238E27FC236}">
                <a16:creationId xmlns:a16="http://schemas.microsoft.com/office/drawing/2014/main" id="{C485952D-31CE-4791-A753-CE3A0923F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752600"/>
            <a:ext cx="1917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For example:</a:t>
            </a:r>
          </a:p>
        </p:txBody>
      </p:sp>
      <p:sp>
        <p:nvSpPr>
          <p:cNvPr id="56326" name="Text Box 6">
            <a:extLst>
              <a:ext uri="{FF2B5EF4-FFF2-40B4-BE49-F238E27FC236}">
                <a16:creationId xmlns:a16="http://schemas.microsoft.com/office/drawing/2014/main" id="{7575759D-AA6E-42E6-AB8F-7E7F249F6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514850"/>
            <a:ext cx="621823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>
                <a:latin typeface="Courier New" panose="02070309020205020404" pitchFamily="49" charset="0"/>
              </a:rPr>
              <a:t>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  <a:r>
              <a:rPr lang="en-US" altLang="en-US">
                <a:latin typeface="Times" panose="02020603050405020304" pitchFamily="18" charset="0"/>
              </a:rPr>
              <a:t>]</a:t>
            </a:r>
            <a:r>
              <a:rPr lang="en-US" altLang="en-US">
                <a:latin typeface="Courier" pitchFamily="49" charset="0"/>
              </a:rPr>
              <a:t> </a:t>
            </a:r>
          </a:p>
          <a:p>
            <a:r>
              <a:rPr lang="en-US" altLang="en-US">
                <a:latin typeface="Courier" pitchFamily="49" charset="0"/>
              </a:rPr>
              <a:t>  = </a:t>
            </a:r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>
                <a:latin typeface="Courier New" panose="02070309020205020404" pitchFamily="49" charset="0"/>
              </a:rPr>
              <a:t>V-name</a:t>
            </a:r>
            <a:r>
              <a:rPr lang="en-US" altLang="en-US">
                <a:latin typeface="Times" panose="02020603050405020304" pitchFamily="18" charset="0"/>
              </a:rPr>
              <a:t>]</a:t>
            </a:r>
            <a:r>
              <a:rPr lang="en-US" altLang="en-US">
                <a:latin typeface="Courier" pitchFamily="49" charset="0"/>
              </a:rPr>
              <a:t> = </a:t>
            </a:r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>
                <a:latin typeface="Courier New" panose="02070309020205020404" pitchFamily="49" charset="0"/>
              </a:rPr>
              <a:t>Identifier</a:t>
            </a:r>
            <a:r>
              <a:rPr lang="en-US" altLang="en-US">
                <a:latin typeface="Times" panose="02020603050405020304" pitchFamily="18" charset="0"/>
              </a:rPr>
              <a:t>]</a:t>
            </a:r>
          </a:p>
        </p:txBody>
      </p:sp>
      <p:sp>
        <p:nvSpPr>
          <p:cNvPr id="56327" name="Text Box 7">
            <a:extLst>
              <a:ext uri="{FF2B5EF4-FFF2-40B4-BE49-F238E27FC236}">
                <a16:creationId xmlns:a16="http://schemas.microsoft.com/office/drawing/2014/main" id="{C72624A6-D3A7-47F9-9218-C6FE4A921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353050"/>
            <a:ext cx="60007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>
                <a:latin typeface="Courier New" panose="02070309020205020404" pitchFamily="49" charset="0"/>
              </a:rPr>
              <a:t>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latin typeface="Times" panose="02020603050405020304" pitchFamily="18" charset="0"/>
              </a:rPr>
              <a:t>]</a:t>
            </a:r>
            <a:r>
              <a:rPr lang="en-US" altLang="en-US">
                <a:latin typeface="Courier" pitchFamily="49" charset="0"/>
              </a:rPr>
              <a:t> </a:t>
            </a:r>
          </a:p>
          <a:p>
            <a:r>
              <a:rPr lang="en-US" altLang="en-US">
                <a:latin typeface="Courier" pitchFamily="49" charset="0"/>
              </a:rPr>
              <a:t>= </a:t>
            </a:r>
            <a:r>
              <a:rPr lang="en-US" altLang="en-US" i="1">
                <a:latin typeface="Times" panose="02020603050405020304" pitchFamily="18" charset="0"/>
              </a:rPr>
              <a:t>Starters</a:t>
            </a:r>
            <a:r>
              <a:rPr lang="en-US" altLang="en-US">
                <a:latin typeface="Times" panose="02020603050405020304" pitchFamily="18" charset="0"/>
              </a:rPr>
              <a:t>[</a:t>
            </a:r>
            <a:r>
              <a:rPr lang="en-US" altLang="en-US">
                <a:latin typeface="Courier New" panose="02070309020205020404" pitchFamily="49" charset="0"/>
              </a:rPr>
              <a:t>Identifier</a:t>
            </a:r>
            <a:r>
              <a:rPr lang="en-US" altLang="en-US">
                <a:latin typeface="Times" panose="02020603050405020304" pitchFamily="18" charset="0"/>
              </a:rPr>
              <a:t>]</a:t>
            </a:r>
          </a:p>
        </p:txBody>
      </p:sp>
      <p:sp>
        <p:nvSpPr>
          <p:cNvPr id="56328" name="Text Box 8">
            <a:extLst>
              <a:ext uri="{FF2B5EF4-FFF2-40B4-BE49-F238E27FC236}">
                <a16:creationId xmlns:a16="http://schemas.microsoft.com/office/drawing/2014/main" id="{6722B703-3CF3-4B08-820D-5C4D8FC553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867400"/>
            <a:ext cx="2328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NOT DISJOINT!</a:t>
            </a:r>
          </a:p>
        </p:txBody>
      </p:sp>
      <p:sp>
        <p:nvSpPr>
          <p:cNvPr id="56329" name="Line 9">
            <a:extLst>
              <a:ext uri="{FF2B5EF4-FFF2-40B4-BE49-F238E27FC236}">
                <a16:creationId xmlns:a16="http://schemas.microsoft.com/office/drawing/2014/main" id="{E43DB737-784E-4FC9-A47B-9AB179B5FC4D}"/>
              </a:ext>
            </a:extLst>
          </p:cNvPr>
          <p:cNvSpPr>
            <a:spLocks noChangeShapeType="1"/>
          </p:cNvSpPr>
          <p:nvPr/>
        </p:nvSpPr>
        <p:spPr bwMode="auto">
          <a:xfrm>
            <a:off x="4038600" y="5943600"/>
            <a:ext cx="1981200" cy="1524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10">
            <a:extLst>
              <a:ext uri="{FF2B5EF4-FFF2-40B4-BE49-F238E27FC236}">
                <a16:creationId xmlns:a16="http://schemas.microsoft.com/office/drawing/2014/main" id="{DF020A54-BB56-409B-B760-59FCE75CE4C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553200" y="5257800"/>
            <a:ext cx="152400" cy="60960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331" name="Oval 11">
            <a:extLst>
              <a:ext uri="{FF2B5EF4-FFF2-40B4-BE49-F238E27FC236}">
                <a16:creationId xmlns:a16="http://schemas.microsoft.com/office/drawing/2014/main" id="{DEEB6BB6-D627-44E7-B1CC-9E7267D5B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5715000"/>
            <a:ext cx="35052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332" name="Oval 12">
            <a:extLst>
              <a:ext uri="{FF2B5EF4-FFF2-40B4-BE49-F238E27FC236}">
                <a16:creationId xmlns:a16="http://schemas.microsoft.com/office/drawing/2014/main" id="{2C18AECB-EB43-473A-9879-730CA6050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4876800"/>
            <a:ext cx="3810000" cy="4572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94BA77D8-8E63-4197-81E2-CF07574C13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LL(1) grammars: left factorization</a:t>
            </a:r>
          </a:p>
        </p:txBody>
      </p:sp>
      <p:sp>
        <p:nvSpPr>
          <p:cNvPr id="441347" name="Text Box 3">
            <a:extLst>
              <a:ext uri="{FF2B5EF4-FFF2-40B4-BE49-F238E27FC236}">
                <a16:creationId xmlns:a16="http://schemas.microsoft.com/office/drawing/2014/main" id="{66D3AB64-5EA9-496A-8E4A-C7AA96540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362325"/>
            <a:ext cx="8458200" cy="33305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void </a:t>
            </a:r>
            <a:r>
              <a:rPr lang="en-US" altLang="en-US" sz="2000">
                <a:latin typeface="Monaco" charset="0"/>
              </a:rPr>
              <a:t>parseSingleCommand() {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switch </a:t>
            </a:r>
            <a:r>
              <a:rPr lang="en-US" altLang="en-US" sz="2000">
                <a:latin typeface="Monaco" charset="0"/>
              </a:rPr>
              <a:t>(currentToken.kind) {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IDENTIFIER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</a:t>
            </a:r>
            <a:r>
              <a:rPr lang="en-US" altLang="en-US">
                <a:solidFill>
                  <a:srgbClr val="660066"/>
                </a:solidFill>
                <a:latin typeface="Courier New" panose="02070309020205020404" pitchFamily="49" charset="0"/>
              </a:rPr>
              <a:t>V-name </a:t>
            </a:r>
            <a:r>
              <a:rPr lang="en-US" altLang="en-US" b="1">
                <a:solidFill>
                  <a:srgbClr val="660066"/>
                </a:solidFill>
                <a:latin typeface="Courier New" panose="02070309020205020404" pitchFamily="49" charset="0"/>
              </a:rPr>
              <a:t>:= </a:t>
            </a:r>
            <a:r>
              <a:rPr lang="en-US" altLang="en-US">
                <a:solidFill>
                  <a:srgbClr val="660066"/>
                </a:solidFill>
                <a:latin typeface="Courier New" panose="02070309020205020404" pitchFamily="49" charset="0"/>
              </a:rPr>
              <a:t>Expression</a:t>
            </a:r>
            <a:endParaRPr lang="en-US" altLang="en-US" sz="2000">
              <a:solidFill>
                <a:srgbClr val="008000"/>
              </a:solidFill>
              <a:latin typeface="Courier New" panose="02070309020205020404" pitchFamily="49" charset="0"/>
            </a:endParaRP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IDENTIFIER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latin typeface="Monaco" charset="0"/>
              </a:rPr>
              <a:t> 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</a:t>
            </a:r>
            <a:r>
              <a:rPr lang="en-US" altLang="en-US">
                <a:solidFill>
                  <a:srgbClr val="660066"/>
                </a:solidFill>
                <a:latin typeface="Courier New" panose="02070309020205020404" pitchFamily="49" charset="0"/>
              </a:rPr>
              <a:t>Identifier </a:t>
            </a:r>
            <a:r>
              <a:rPr lang="en-US" altLang="en-US" b="1">
                <a:solidFill>
                  <a:srgbClr val="660066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solidFill>
                  <a:srgbClr val="660066"/>
                </a:solidFill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rgbClr val="660066"/>
                </a:solidFill>
                <a:latin typeface="Courier New" panose="02070309020205020404" pitchFamily="49" charset="0"/>
              </a:rPr>
              <a:t>)</a:t>
            </a:r>
          </a:p>
          <a:p>
            <a:r>
              <a:rPr lang="en-US" altLang="en-US" b="1">
                <a:solidFill>
                  <a:srgbClr val="660066"/>
                </a:solidFill>
                <a:latin typeface="Courier" pitchFamily="49" charset="0"/>
              </a:rPr>
              <a:t>    </a:t>
            </a:r>
            <a:r>
              <a:rPr lang="en-US" altLang="en-US">
                <a:solidFill>
                  <a:srgbClr val="660066"/>
                </a:solidFill>
                <a:latin typeface="Courier" pitchFamily="49" charset="0"/>
              </a:rPr>
              <a:t>...</a:t>
            </a:r>
            <a:r>
              <a:rPr lang="en-US" altLang="en-US" i="1">
                <a:solidFill>
                  <a:srgbClr val="660066"/>
                </a:solidFill>
                <a:latin typeface="Courier New" panose="02070309020205020404" pitchFamily="49" charset="0"/>
              </a:rPr>
              <a:t>other cases</a:t>
            </a:r>
            <a:r>
              <a:rPr lang="en-US" altLang="en-US" i="1">
                <a:solidFill>
                  <a:srgbClr val="660066"/>
                </a:solidFill>
                <a:latin typeface="Courier" pitchFamily="49" charset="0"/>
              </a:rPr>
              <a:t>...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     default</a:t>
            </a:r>
            <a:r>
              <a:rPr lang="en-US" altLang="en-US" sz="2000">
                <a:latin typeface="Monaco" charset="0"/>
              </a:rPr>
              <a:t>: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syntax error</a:t>
            </a:r>
            <a:r>
              <a:rPr lang="en-US" altLang="en-US" sz="2000">
                <a:latin typeface="Monaco" charset="0"/>
              </a:rPr>
              <a:t> 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}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57348" name="Text Box 4">
            <a:extLst>
              <a:ext uri="{FF2B5EF4-FFF2-40B4-BE49-F238E27FC236}">
                <a16:creationId xmlns:a16="http://schemas.microsoft.com/office/drawing/2014/main" id="{8DBA062C-5FCD-444C-AC71-E99AD67C6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562100"/>
            <a:ext cx="853440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     | ...</a:t>
            </a:r>
          </a:p>
        </p:txBody>
      </p:sp>
      <p:sp>
        <p:nvSpPr>
          <p:cNvPr id="57349" name="Text Box 5">
            <a:extLst>
              <a:ext uri="{FF2B5EF4-FFF2-40B4-BE49-F238E27FC236}">
                <a16:creationId xmlns:a16="http://schemas.microsoft.com/office/drawing/2014/main" id="{115BFA04-ABA3-43D3-8957-7952890609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8" y="914400"/>
            <a:ext cx="932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What happens when we generate a RD parser from a non LL(1) grammar?</a:t>
            </a:r>
            <a:r>
              <a:rPr lang="en-US" altLang="en-US" b="1">
                <a:latin typeface="Times" panose="02020603050405020304" pitchFamily="18" charset="0"/>
              </a:rPr>
              <a:t> </a:t>
            </a:r>
          </a:p>
        </p:txBody>
      </p:sp>
      <p:grpSp>
        <p:nvGrpSpPr>
          <p:cNvPr id="441350" name="Group 6">
            <a:extLst>
              <a:ext uri="{FF2B5EF4-FFF2-40B4-BE49-F238E27FC236}">
                <a16:creationId xmlns:a16="http://schemas.microsoft.com/office/drawing/2014/main" id="{D9A69745-7A42-47EE-8A1C-ADE5C96246BB}"/>
              </a:ext>
            </a:extLst>
          </p:cNvPr>
          <p:cNvGrpSpPr>
            <a:grpSpLocks/>
          </p:cNvGrpSpPr>
          <p:nvPr/>
        </p:nvGrpSpPr>
        <p:grpSpPr bwMode="auto">
          <a:xfrm>
            <a:off x="914400" y="3581400"/>
            <a:ext cx="7821613" cy="1600200"/>
            <a:chOff x="576" y="2256"/>
            <a:chExt cx="4927" cy="1008"/>
          </a:xfrm>
        </p:grpSpPr>
        <p:sp>
          <p:nvSpPr>
            <p:cNvPr id="57351" name="Oval 7">
              <a:extLst>
                <a:ext uri="{FF2B5EF4-FFF2-40B4-BE49-F238E27FC236}">
                  <a16:creationId xmlns:a16="http://schemas.microsoft.com/office/drawing/2014/main" id="{32CB9346-C0FC-4209-A904-B16080E560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496"/>
              <a:ext cx="2400" cy="336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352" name="Oval 8">
              <a:extLst>
                <a:ext uri="{FF2B5EF4-FFF2-40B4-BE49-F238E27FC236}">
                  <a16:creationId xmlns:a16="http://schemas.microsoft.com/office/drawing/2014/main" id="{3C9304CA-DCE5-41EC-BAAB-0FC85144A9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6" y="2928"/>
              <a:ext cx="2400" cy="336"/>
            </a:xfrm>
            <a:prstGeom prst="ellips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57353" name="Line 9">
              <a:extLst>
                <a:ext uri="{FF2B5EF4-FFF2-40B4-BE49-F238E27FC236}">
                  <a16:creationId xmlns:a16="http://schemas.microsoft.com/office/drawing/2014/main" id="{9B0E5F0B-5B36-4A41-AD14-B18F666095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76" y="2544"/>
              <a:ext cx="1008" cy="96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54" name="Line 10">
              <a:extLst>
                <a:ext uri="{FF2B5EF4-FFF2-40B4-BE49-F238E27FC236}">
                  <a16:creationId xmlns:a16="http://schemas.microsoft.com/office/drawing/2014/main" id="{A371C519-6F4C-4F5C-8B6F-37C8FFDD547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976" y="2640"/>
              <a:ext cx="1104" cy="432"/>
            </a:xfrm>
            <a:prstGeom prst="line">
              <a:avLst/>
            </a:prstGeom>
            <a:noFill/>
            <a:ln w="28575">
              <a:solidFill>
                <a:srgbClr val="FF33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55" name="Text Box 11">
              <a:extLst>
                <a:ext uri="{FF2B5EF4-FFF2-40B4-BE49-F238E27FC236}">
                  <a16:creationId xmlns:a16="http://schemas.microsoft.com/office/drawing/2014/main" id="{69704BAB-9E17-4736-AA59-AF17EBD7DD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771" y="2256"/>
              <a:ext cx="1732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/>
              <a:r>
                <a:rPr lang="en-US" altLang="en-US" b="1">
                  <a:solidFill>
                    <a:srgbClr val="FF3300"/>
                  </a:solidFill>
                  <a:latin typeface="Times" panose="02020603050405020304" pitchFamily="18" charset="0"/>
                </a:rPr>
                <a:t>wrong: overlapping</a:t>
              </a:r>
            </a:p>
            <a:p>
              <a:pPr algn="ctr"/>
              <a:r>
                <a:rPr lang="en-US" altLang="en-US" b="1">
                  <a:solidFill>
                    <a:srgbClr val="FF3300"/>
                  </a:solidFill>
                  <a:latin typeface="Times" panose="02020603050405020304" pitchFamily="18" charset="0"/>
                </a:rPr>
                <a:t>cases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1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47" grpId="0" animBg="1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DD7F94BD-D704-443F-9AA2-412BB3EF32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LL(1) grammars: left factorization</a:t>
            </a: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B37E24B8-1EDE-411C-9EE3-1AC251582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66800"/>
            <a:ext cx="853440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     | ...</a:t>
            </a:r>
          </a:p>
        </p:txBody>
      </p:sp>
      <p:grpSp>
        <p:nvGrpSpPr>
          <p:cNvPr id="443396" name="Group 4">
            <a:extLst>
              <a:ext uri="{FF2B5EF4-FFF2-40B4-BE49-F238E27FC236}">
                <a16:creationId xmlns:a16="http://schemas.microsoft.com/office/drawing/2014/main" id="{CC44E47E-3B91-4B27-BCF5-EE2F481E5F46}"/>
              </a:ext>
            </a:extLst>
          </p:cNvPr>
          <p:cNvGrpSpPr>
            <a:grpSpLocks/>
          </p:cNvGrpSpPr>
          <p:nvPr/>
        </p:nvGrpSpPr>
        <p:grpSpPr bwMode="auto">
          <a:xfrm>
            <a:off x="381000" y="2895600"/>
            <a:ext cx="6516688" cy="457200"/>
            <a:chOff x="240" y="1824"/>
            <a:chExt cx="4105" cy="288"/>
          </a:xfrm>
        </p:grpSpPr>
        <p:sp>
          <p:nvSpPr>
            <p:cNvPr id="58374" name="AutoShape 5">
              <a:extLst>
                <a:ext uri="{FF2B5EF4-FFF2-40B4-BE49-F238E27FC236}">
                  <a16:creationId xmlns:a16="http://schemas.microsoft.com/office/drawing/2014/main" id="{99769B82-96A5-4FD4-9F63-65BB981D889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240" y="1824"/>
              <a:ext cx="240" cy="240"/>
            </a:xfrm>
            <a:custGeom>
              <a:avLst/>
              <a:gdLst>
                <a:gd name="T0" fmla="*/ 168 w 21600"/>
                <a:gd name="T1" fmla="*/ 0 h 21600"/>
                <a:gd name="T2" fmla="*/ 168 w 21600"/>
                <a:gd name="T3" fmla="*/ 135 h 21600"/>
                <a:gd name="T4" fmla="*/ 36 w 21600"/>
                <a:gd name="T5" fmla="*/ 240 h 21600"/>
                <a:gd name="T6" fmla="*/ 240 w 21600"/>
                <a:gd name="T7" fmla="*/ 68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0 w 21600"/>
                <a:gd name="T13" fmla="*/ 2880 h 21600"/>
                <a:gd name="T14" fmla="*/ 18270 w 21600"/>
                <a:gd name="T15" fmla="*/ 9270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lnTo>
                    <a:pt x="21600" y="6079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75" name="Text Box 6">
              <a:extLst>
                <a:ext uri="{FF2B5EF4-FFF2-40B4-BE49-F238E27FC236}">
                  <a16:creationId xmlns:a16="http://schemas.microsoft.com/office/drawing/2014/main" id="{B6E15B00-B4BD-405D-92FD-99D2E6087C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" y="1824"/>
              <a:ext cx="372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Left factorization (and substitution of V-name)</a:t>
              </a:r>
            </a:p>
          </p:txBody>
        </p:sp>
      </p:grpSp>
      <p:sp>
        <p:nvSpPr>
          <p:cNvPr id="443399" name="Rectangle 7">
            <a:extLst>
              <a:ext uri="{FF2B5EF4-FFF2-40B4-BE49-F238E27FC236}">
                <a16:creationId xmlns:a16="http://schemas.microsoft.com/office/drawing/2014/main" id="{2449F863-16EF-4F5D-BD42-285CCEBBA8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657600"/>
            <a:ext cx="838200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::= Identifier (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solidFill>
                  <a:schemeClr val="tx2"/>
                </a:solidFill>
                <a:latin typeface="Courier New" panose="02070309020205020404" pitchFamily="49" charset="0"/>
              </a:rPr>
              <a:t> )</a:t>
            </a:r>
          </a:p>
          <a:p>
            <a:r>
              <a:rPr lang="en-US" altLang="en-US">
                <a:solidFill>
                  <a:schemeClr val="tx2"/>
                </a:solidFill>
                <a:latin typeface="Courier New" panose="02070309020205020404" pitchFamily="49" charset="0"/>
              </a:rPr>
              <a:t>         |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3399" grpId="0" animBg="1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2A833C58-9FE5-4F48-8914-4C403FD938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LL1 Grammars: left recursion elimination</a:t>
            </a:r>
          </a:p>
        </p:txBody>
      </p:sp>
      <p:sp>
        <p:nvSpPr>
          <p:cNvPr id="59395" name="Text Box 3">
            <a:extLst>
              <a:ext uri="{FF2B5EF4-FFF2-40B4-BE49-F238E27FC236}">
                <a16:creationId xmlns:a16="http://schemas.microsoft.com/office/drawing/2014/main" id="{922345BE-4A82-4E24-B5C2-BB68B7558C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66800"/>
            <a:ext cx="85344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Command ::= 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| Command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914C509B-ED30-471B-A762-44AD0D57BC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667000"/>
            <a:ext cx="8382000" cy="3594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void</a:t>
            </a:r>
            <a:r>
              <a:rPr lang="en-US" altLang="en-US" sz="2000">
                <a:latin typeface="Monaco" charset="0"/>
              </a:rPr>
              <a:t> parseCommand() {</a:t>
            </a:r>
          </a:p>
          <a:p>
            <a:r>
              <a:rPr lang="en-US" altLang="en-US" sz="2000">
                <a:latin typeface="Monaco" charset="0"/>
              </a:rPr>
              <a:t> </a:t>
            </a:r>
            <a:r>
              <a:rPr lang="en-US" altLang="en-US" sz="2000" b="1">
                <a:latin typeface="Monaco" charset="0"/>
              </a:rPr>
              <a:t>switch </a:t>
            </a:r>
            <a:r>
              <a:rPr lang="en-US" altLang="en-US" sz="2000">
                <a:latin typeface="Monaco" charset="0"/>
              </a:rPr>
              <a:t>(currentToken.kind) {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in starters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[single-Command]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>
                <a:latin typeface="Monaco" charset="0"/>
              </a:rPr>
              <a:t>parseSingleCommand();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in starters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[Command]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 </a:t>
            </a:r>
            <a:r>
              <a:rPr lang="en-US" altLang="en-US" sz="2000">
                <a:latin typeface="Monaco" charset="0"/>
              </a:rPr>
              <a:t>parseCommand();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    accept(Token.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SEMICOLON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>
                <a:latin typeface="Monaco" charset="0"/>
              </a:rPr>
              <a:t>       parseSingleCommand();</a:t>
            </a:r>
          </a:p>
          <a:p>
            <a:r>
              <a:rPr lang="en-US" altLang="en-US" sz="2000" b="1">
                <a:latin typeface="Monaco" charset="0"/>
              </a:rPr>
              <a:t>     default</a:t>
            </a:r>
            <a:r>
              <a:rPr lang="en-US" altLang="en-US" sz="2000">
                <a:latin typeface="Monaco" charset="0"/>
              </a:rPr>
              <a:t>: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report syntax error</a:t>
            </a:r>
            <a:r>
              <a:rPr lang="en-US" altLang="en-US" sz="2000">
                <a:latin typeface="Monaco" charset="0"/>
              </a:rPr>
              <a:t> 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}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59397" name="Text Box 5">
            <a:extLst>
              <a:ext uri="{FF2B5EF4-FFF2-40B4-BE49-F238E27FC236}">
                <a16:creationId xmlns:a16="http://schemas.microsoft.com/office/drawing/2014/main" id="{C6403C8A-673A-45C2-952C-2DF8EC82C6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2041525"/>
            <a:ext cx="76993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What happens if we don’t perform left-recursion elimination?</a:t>
            </a:r>
          </a:p>
        </p:txBody>
      </p:sp>
      <p:sp>
        <p:nvSpPr>
          <p:cNvPr id="59398" name="Oval 6">
            <a:extLst>
              <a:ext uri="{FF2B5EF4-FFF2-40B4-BE49-F238E27FC236}">
                <a16:creationId xmlns:a16="http://schemas.microsoft.com/office/drawing/2014/main" id="{1FCE88AE-4DFA-4686-A670-404F2FB8B6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200400"/>
            <a:ext cx="5334000" cy="5334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399" name="Oval 7">
            <a:extLst>
              <a:ext uri="{FF2B5EF4-FFF2-40B4-BE49-F238E27FC236}">
                <a16:creationId xmlns:a16="http://schemas.microsoft.com/office/drawing/2014/main" id="{6BD0DA6D-CE86-4F98-BD85-990BAAED66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886200"/>
            <a:ext cx="5029200" cy="5334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0" name="Text Box 8">
            <a:extLst>
              <a:ext uri="{FF2B5EF4-FFF2-40B4-BE49-F238E27FC236}">
                <a16:creationId xmlns:a16="http://schemas.microsoft.com/office/drawing/2014/main" id="{8B69AEF3-AAE9-4422-A593-AE6CDD9C6C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2663" y="2819400"/>
            <a:ext cx="27495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b="1">
                <a:solidFill>
                  <a:srgbClr val="FF3300"/>
                </a:solidFill>
                <a:latin typeface="Times" panose="02020603050405020304" pitchFamily="18" charset="0"/>
              </a:rPr>
              <a:t>wrong: overlapping</a:t>
            </a:r>
          </a:p>
          <a:p>
            <a:pPr algn="ctr"/>
            <a:r>
              <a:rPr lang="en-US" altLang="en-US" b="1">
                <a:solidFill>
                  <a:srgbClr val="FF3300"/>
                </a:solidFill>
                <a:latin typeface="Times" panose="02020603050405020304" pitchFamily="18" charset="0"/>
              </a:rPr>
              <a:t>cases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87ACE08D-C870-4783-8807-CE86E2D8DC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LL1 Grammars: left recursion elimination</a:t>
            </a:r>
          </a:p>
        </p:txBody>
      </p:sp>
      <p:sp>
        <p:nvSpPr>
          <p:cNvPr id="60419" name="Text Box 3">
            <a:extLst>
              <a:ext uri="{FF2B5EF4-FFF2-40B4-BE49-F238E27FC236}">
                <a16:creationId xmlns:a16="http://schemas.microsoft.com/office/drawing/2014/main" id="{01A1A787-B962-4102-83D4-B72B48A410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066800"/>
            <a:ext cx="85344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Command ::= 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| Command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</p:txBody>
      </p:sp>
      <p:sp>
        <p:nvSpPr>
          <p:cNvPr id="60420" name="AutoShape 4">
            <a:extLst>
              <a:ext uri="{FF2B5EF4-FFF2-40B4-BE49-F238E27FC236}">
                <a16:creationId xmlns:a16="http://schemas.microsoft.com/office/drawing/2014/main" id="{08906BEC-0A8C-483A-9CE8-00AEF40CC40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04800" y="2057400"/>
            <a:ext cx="381000" cy="381000"/>
          </a:xfrm>
          <a:custGeom>
            <a:avLst/>
            <a:gdLst>
              <a:gd name="T0" fmla="*/ 266806 w 21600"/>
              <a:gd name="T1" fmla="*/ 0 h 21600"/>
              <a:gd name="T2" fmla="*/ 266806 w 21600"/>
              <a:gd name="T3" fmla="*/ 214454 h 21600"/>
              <a:gd name="T4" fmla="*/ 57097 w 21600"/>
              <a:gd name="T5" fmla="*/ 381000 h 21600"/>
              <a:gd name="T6" fmla="*/ 381000 w 21600"/>
              <a:gd name="T7" fmla="*/ 10722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421" name="Text Box 5">
            <a:extLst>
              <a:ext uri="{FF2B5EF4-FFF2-40B4-BE49-F238E27FC236}">
                <a16:creationId xmlns:a16="http://schemas.microsoft.com/office/drawing/2014/main" id="{CB40CC7A-D5FC-44B6-8926-330475500A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2133600"/>
            <a:ext cx="3360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Left recursion elimination</a:t>
            </a:r>
          </a:p>
        </p:txBody>
      </p:sp>
      <p:sp>
        <p:nvSpPr>
          <p:cNvPr id="60422" name="Rectangle 6">
            <a:extLst>
              <a:ext uri="{FF2B5EF4-FFF2-40B4-BE49-F238E27FC236}">
                <a16:creationId xmlns:a16="http://schemas.microsoft.com/office/drawing/2014/main" id="{048CBE63-9D56-444D-B099-3BD3A346F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667000"/>
            <a:ext cx="83820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::= single-Command (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single-Command)*</a:t>
            </a:r>
            <a:endParaRPr lang="en-US" altLang="en-US">
              <a:solidFill>
                <a:schemeClr val="tx2"/>
              </a:solidFill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F8599102-B7C5-4428-9BE1-3745950E73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8001000" cy="838200"/>
          </a:xfrm>
        </p:spPr>
        <p:txBody>
          <a:bodyPr/>
          <a:lstStyle/>
          <a:p>
            <a:pPr eaLnBrk="1" hangingPunct="1"/>
            <a:r>
              <a:rPr lang="en-US" altLang="en-US" sz="4000"/>
              <a:t>Example: non-LL(1) grammar for Algol</a:t>
            </a:r>
          </a:p>
        </p:txBody>
      </p:sp>
      <p:sp>
        <p:nvSpPr>
          <p:cNvPr id="61443" name="Text Box 4">
            <a:extLst>
              <a:ext uri="{FF2B5EF4-FFF2-40B4-BE49-F238E27FC236}">
                <a16:creationId xmlns:a16="http://schemas.microsoft.com/office/drawing/2014/main" id="{8041EFF7-7C7C-49D5-89F7-5B7D98BCEC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71600"/>
            <a:ext cx="883920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Block   ::= </a:t>
            </a:r>
            <a:r>
              <a:rPr lang="en-US" altLang="en-US" b="1">
                <a:solidFill>
                  <a:schemeClr val="accent2"/>
                </a:solidFill>
              </a:rPr>
              <a:t>begin</a:t>
            </a:r>
            <a:r>
              <a:rPr lang="en-US" altLang="en-US"/>
              <a:t>  </a:t>
            </a:r>
            <a:r>
              <a:rPr lang="en-US" altLang="en-US">
                <a:latin typeface="Courier New" panose="02070309020205020404" pitchFamily="49" charset="0"/>
              </a:rPr>
              <a:t>Declaration (; Declaration)*             			; Command </a:t>
            </a:r>
            <a:r>
              <a:rPr lang="en-US" altLang="en-US" b="1">
                <a:solidFill>
                  <a:schemeClr val="accent2"/>
                </a:solidFill>
              </a:rPr>
              <a:t>end</a:t>
            </a:r>
            <a:r>
              <a:rPr lang="en-US" altLang="en-US"/>
              <a:t>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Declaration ::= </a:t>
            </a:r>
            <a:r>
              <a:rPr lang="en-US" altLang="en-US" b="1">
                <a:solidFill>
                  <a:schemeClr val="accent2"/>
                </a:solidFill>
              </a:rPr>
              <a:t>integer</a:t>
            </a:r>
            <a:r>
              <a:rPr lang="en-US" altLang="en-US"/>
              <a:t> </a:t>
            </a:r>
            <a:r>
              <a:rPr lang="en-US" altLang="en-US">
                <a:latin typeface="Courier New" panose="02070309020205020404" pitchFamily="49" charset="0"/>
              </a:rPr>
              <a:t>Identifier 						(,Identifier)*;</a:t>
            </a:r>
          </a:p>
        </p:txBody>
      </p:sp>
      <p:sp>
        <p:nvSpPr>
          <p:cNvPr id="61444" name="Text Box 5">
            <a:extLst>
              <a:ext uri="{FF2B5EF4-FFF2-40B4-BE49-F238E27FC236}">
                <a16:creationId xmlns:a16="http://schemas.microsoft.com/office/drawing/2014/main" id="{830FD85A-DC1F-44D2-ACC4-7D0EEE62F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6125" y="3165475"/>
            <a:ext cx="80057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/>
              <a:t>The grammar contains X* and the starter set of X (;) is the same</a:t>
            </a:r>
          </a:p>
          <a:p>
            <a:pPr eaLnBrk="1" hangingPunct="1"/>
            <a:r>
              <a:rPr lang="en-US" altLang="en-US"/>
              <a:t> as the starter set of what follows X (;). The following grammar</a:t>
            </a:r>
          </a:p>
          <a:p>
            <a:pPr eaLnBrk="1" hangingPunct="1"/>
            <a:r>
              <a:rPr lang="en-US" altLang="en-US"/>
              <a:t>Generates the same language, but is LL(1), assuming that</a:t>
            </a:r>
          </a:p>
          <a:p>
            <a:pPr eaLnBrk="1" hangingPunct="1"/>
            <a:r>
              <a:rPr lang="en-US" altLang="en-US"/>
              <a:t>Command cannot start with </a:t>
            </a:r>
            <a:r>
              <a:rPr lang="en-US" altLang="en-US" b="1">
                <a:solidFill>
                  <a:schemeClr val="accent2"/>
                </a:solidFill>
              </a:rPr>
              <a:t>integer</a:t>
            </a:r>
          </a:p>
        </p:txBody>
      </p:sp>
      <p:sp>
        <p:nvSpPr>
          <p:cNvPr id="61445" name="Text Box 6">
            <a:extLst>
              <a:ext uri="{FF2B5EF4-FFF2-40B4-BE49-F238E27FC236}">
                <a16:creationId xmlns:a16="http://schemas.microsoft.com/office/drawing/2014/main" id="{A39A25B1-1494-41E1-8949-FC092B521E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838700"/>
            <a:ext cx="883920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Block   ::= </a:t>
            </a:r>
            <a:r>
              <a:rPr lang="en-US" altLang="en-US" b="1">
                <a:solidFill>
                  <a:schemeClr val="accent2"/>
                </a:solidFill>
              </a:rPr>
              <a:t>begin</a:t>
            </a:r>
            <a:r>
              <a:rPr lang="en-US" altLang="en-US"/>
              <a:t>  </a:t>
            </a:r>
            <a:r>
              <a:rPr lang="en-US" altLang="en-US">
                <a:latin typeface="Courier New" panose="02070309020205020404" pitchFamily="49" charset="0"/>
              </a:rPr>
              <a:t>Declaration ; (Declaration ;)*             			Command </a:t>
            </a:r>
            <a:r>
              <a:rPr lang="en-US" altLang="en-US" b="1">
                <a:solidFill>
                  <a:schemeClr val="accent2"/>
                </a:solidFill>
              </a:rPr>
              <a:t>end</a:t>
            </a:r>
            <a:r>
              <a:rPr lang="en-US" altLang="en-US"/>
              <a:t>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Declaration ::= </a:t>
            </a:r>
            <a:r>
              <a:rPr lang="en-US" altLang="en-US" b="1">
                <a:solidFill>
                  <a:schemeClr val="accent2"/>
                </a:solidFill>
              </a:rPr>
              <a:t>integer</a:t>
            </a:r>
            <a:r>
              <a:rPr lang="en-US" altLang="en-US"/>
              <a:t> </a:t>
            </a:r>
            <a:r>
              <a:rPr lang="en-US" altLang="en-US">
                <a:latin typeface="Courier New" panose="02070309020205020404" pitchFamily="49" charset="0"/>
              </a:rPr>
              <a:t>Identifier 						(,Identifier)*;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68294551-4F06-4528-B552-912800AEFD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Systematic Development of RD Parser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1C318AA5-8B96-4C63-8998-4C877136A8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066800"/>
            <a:ext cx="7772400" cy="4953000"/>
          </a:xfrm>
        </p:spPr>
        <p:txBody>
          <a:bodyPr/>
          <a:lstStyle/>
          <a:p>
            <a:pPr marL="506413" indent="-506413" eaLnBrk="1" hangingPunct="1">
              <a:buFontTx/>
              <a:buNone/>
            </a:pPr>
            <a:r>
              <a:rPr lang="en-US" altLang="en-US" sz="2400" dirty="0"/>
              <a:t>(1)	Express grammar in EBNF</a:t>
            </a:r>
          </a:p>
          <a:p>
            <a:pPr marL="506413" indent="-506413" eaLnBrk="1" hangingPunct="1">
              <a:buFontTx/>
              <a:buNone/>
            </a:pPr>
            <a:r>
              <a:rPr lang="en-US" altLang="en-US" sz="2400" dirty="0"/>
              <a:t>(2)	Grammar Transformations: </a:t>
            </a:r>
          </a:p>
          <a:p>
            <a:pPr marL="917575" lvl="1" eaLnBrk="1" hangingPunct="1">
              <a:buFontTx/>
              <a:buNone/>
            </a:pPr>
            <a:r>
              <a:rPr lang="en-US" altLang="en-US" sz="2400" dirty="0"/>
              <a:t>Left factorization and Left recursion elimination</a:t>
            </a:r>
          </a:p>
          <a:p>
            <a:pPr marL="506413" indent="-506413" eaLnBrk="1" hangingPunct="1">
              <a:buFontTx/>
              <a:buNone/>
            </a:pPr>
            <a:r>
              <a:rPr lang="en-US" altLang="en-US" sz="2400" dirty="0"/>
              <a:t>(3)	Create a parser class with</a:t>
            </a:r>
          </a:p>
          <a:p>
            <a:pPr marL="917575" lvl="1" eaLnBrk="1" hangingPunct="1"/>
            <a:r>
              <a:rPr lang="en-US" altLang="en-US" sz="2400" dirty="0"/>
              <a:t>private variable </a:t>
            </a:r>
            <a:r>
              <a:rPr lang="en-US" altLang="en-US" sz="2400" dirty="0" err="1">
                <a:latin typeface="Courier New" panose="02070309020205020404" pitchFamily="49" charset="0"/>
              </a:rPr>
              <a:t>currentToken</a:t>
            </a:r>
            <a:endParaRPr lang="en-US" altLang="en-US" sz="2400" dirty="0">
              <a:latin typeface="Courier New" panose="02070309020205020404" pitchFamily="49" charset="0"/>
            </a:endParaRPr>
          </a:p>
          <a:p>
            <a:pPr marL="917575" lvl="1" eaLnBrk="1" hangingPunct="1"/>
            <a:r>
              <a:rPr lang="en-US" altLang="en-US" sz="2400" dirty="0"/>
              <a:t>methods to call the scanner: </a:t>
            </a:r>
            <a:r>
              <a:rPr lang="en-US" altLang="en-US" sz="2400" dirty="0">
                <a:latin typeface="Courier New" panose="02070309020205020404" pitchFamily="49" charset="0"/>
              </a:rPr>
              <a:t>accept</a:t>
            </a:r>
            <a:r>
              <a:rPr lang="en-US" altLang="en-US" sz="2400" dirty="0"/>
              <a:t> and </a:t>
            </a:r>
            <a:r>
              <a:rPr lang="en-US" altLang="en-US" sz="2400" dirty="0" err="1">
                <a:latin typeface="Courier New" panose="02070309020205020404" pitchFamily="49" charset="0"/>
              </a:rPr>
              <a:t>acceptIt</a:t>
            </a:r>
            <a:endParaRPr lang="en-US" altLang="en-US" sz="2400" dirty="0">
              <a:latin typeface="Courier New" panose="02070309020205020404" pitchFamily="49" charset="0"/>
            </a:endParaRPr>
          </a:p>
          <a:p>
            <a:pPr marL="506413" indent="-506413" eaLnBrk="1" hangingPunct="1">
              <a:buFontTx/>
              <a:buNone/>
            </a:pPr>
            <a:r>
              <a:rPr lang="en-US" altLang="en-US" sz="2400" dirty="0"/>
              <a:t>(4)	Implement private parsing methods:</a:t>
            </a:r>
          </a:p>
          <a:p>
            <a:pPr marL="917575" lvl="1" eaLnBrk="1" hangingPunct="1"/>
            <a:r>
              <a:rPr lang="en-US" altLang="en-US" sz="2400" dirty="0"/>
              <a:t>add private  </a:t>
            </a:r>
            <a:r>
              <a:rPr lang="en-US" altLang="en-US" sz="2400" dirty="0" err="1">
                <a:latin typeface="Courier New" panose="02070309020205020404" pitchFamily="49" charset="0"/>
              </a:rPr>
              <a:t>parse</a:t>
            </a:r>
            <a:r>
              <a:rPr lang="en-US" altLang="en-US" sz="2400" b="1" i="1" dirty="0" err="1">
                <a:solidFill>
                  <a:srgbClr val="660066"/>
                </a:solidFill>
              </a:rPr>
              <a:t>N</a:t>
            </a:r>
            <a:r>
              <a:rPr lang="en-US" altLang="en-US" sz="2400" b="1" dirty="0">
                <a:solidFill>
                  <a:srgbClr val="008000"/>
                </a:solidFill>
              </a:rPr>
              <a:t> </a:t>
            </a:r>
            <a:r>
              <a:rPr lang="en-US" altLang="en-US" sz="2400" dirty="0"/>
              <a:t>method for each non terminal  </a:t>
            </a:r>
            <a:r>
              <a:rPr lang="en-US" altLang="en-US" sz="2400" b="1" i="1" dirty="0">
                <a:solidFill>
                  <a:srgbClr val="660066"/>
                </a:solidFill>
              </a:rPr>
              <a:t>N</a:t>
            </a:r>
            <a:endParaRPr lang="en-US" altLang="en-US" sz="2400" i="1" dirty="0"/>
          </a:p>
          <a:p>
            <a:pPr marL="917575" lvl="1" eaLnBrk="1" hangingPunct="1"/>
            <a:r>
              <a:rPr lang="en-US" altLang="en-US" sz="2400" dirty="0"/>
              <a:t>public </a:t>
            </a:r>
            <a:r>
              <a:rPr lang="en-US" altLang="en-US" sz="2400" dirty="0">
                <a:latin typeface="Courier New" panose="02070309020205020404" pitchFamily="49" charset="0"/>
              </a:rPr>
              <a:t>parse</a:t>
            </a:r>
            <a:r>
              <a:rPr lang="en-US" altLang="en-US" sz="2400" i="1" dirty="0">
                <a:latin typeface="Courier New" panose="02070309020205020404" pitchFamily="49" charset="0"/>
              </a:rPr>
              <a:t> </a:t>
            </a:r>
            <a:r>
              <a:rPr lang="en-US" altLang="en-US" sz="2400" dirty="0"/>
              <a:t>method that </a:t>
            </a:r>
          </a:p>
          <a:p>
            <a:pPr marL="1260475" lvl="2" eaLnBrk="1" hangingPunct="1"/>
            <a:r>
              <a:rPr lang="en-US" altLang="en-US" sz="2000" dirty="0"/>
              <a:t>gets the first token form the scanner</a:t>
            </a:r>
          </a:p>
          <a:p>
            <a:pPr marL="1260475" lvl="2" eaLnBrk="1" hangingPunct="1"/>
            <a:r>
              <a:rPr lang="en-US" altLang="en-US" sz="2000" dirty="0"/>
              <a:t>calls </a:t>
            </a:r>
            <a:r>
              <a:rPr lang="en-US" altLang="en-US" sz="2000" dirty="0" err="1">
                <a:latin typeface="Courier New" panose="02070309020205020404" pitchFamily="49" charset="0"/>
              </a:rPr>
              <a:t>parse</a:t>
            </a:r>
            <a:r>
              <a:rPr lang="en-US" altLang="en-US" sz="2000" b="1" i="1" dirty="0" err="1">
                <a:solidFill>
                  <a:srgbClr val="660066"/>
                </a:solidFill>
              </a:rPr>
              <a:t>S</a:t>
            </a:r>
            <a:r>
              <a:rPr lang="en-US" altLang="en-US" sz="2000" dirty="0"/>
              <a:t> (</a:t>
            </a:r>
            <a:r>
              <a:rPr lang="en-US" altLang="en-US" sz="2000" b="1" i="1" dirty="0">
                <a:solidFill>
                  <a:srgbClr val="660066"/>
                </a:solidFill>
              </a:rPr>
              <a:t>S</a:t>
            </a:r>
            <a:r>
              <a:rPr lang="en-US" altLang="en-US" sz="2000" dirty="0"/>
              <a:t> is the start symbol of the grammar)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9BC5AE9-EBBF-45CD-AFE1-DCFCF16989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Multi Pass Compiler</a:t>
            </a: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5F61DF54-9780-4451-A2E5-178E09044B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3738" y="3038475"/>
            <a:ext cx="2205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Compiler Driver</a:t>
            </a:r>
          </a:p>
        </p:txBody>
      </p:sp>
      <p:sp>
        <p:nvSpPr>
          <p:cNvPr id="8196" name="Line 4">
            <a:extLst>
              <a:ext uri="{FF2B5EF4-FFF2-40B4-BE49-F238E27FC236}">
                <a16:creationId xmlns:a16="http://schemas.microsoft.com/office/drawing/2014/main" id="{4EE202FE-8DCF-41D6-9AAD-C76EA4D5F6D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219200" y="3495675"/>
            <a:ext cx="3114675" cy="7715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Text Box 5">
            <a:extLst>
              <a:ext uri="{FF2B5EF4-FFF2-40B4-BE49-F238E27FC236}">
                <a16:creationId xmlns:a16="http://schemas.microsoft.com/office/drawing/2014/main" id="{C01B1637-437D-4445-A1B9-6274967091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343400"/>
            <a:ext cx="25082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Syntactic Analyzer</a:t>
            </a:r>
          </a:p>
        </p:txBody>
      </p:sp>
      <p:sp>
        <p:nvSpPr>
          <p:cNvPr id="8198" name="Text Box 6">
            <a:extLst>
              <a:ext uri="{FF2B5EF4-FFF2-40B4-BE49-F238E27FC236}">
                <a16:creationId xmlns:a16="http://schemas.microsoft.com/office/drawing/2014/main" id="{B704FD11-EABC-407E-80D9-FB3FDCB555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5052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calls</a:t>
            </a:r>
          </a:p>
        </p:txBody>
      </p:sp>
      <p:sp>
        <p:nvSpPr>
          <p:cNvPr id="8199" name="Line 7">
            <a:extLst>
              <a:ext uri="{FF2B5EF4-FFF2-40B4-BE49-F238E27FC236}">
                <a16:creationId xmlns:a16="http://schemas.microsoft.com/office/drawing/2014/main" id="{89A4A860-3EB0-4789-B484-83043B49AF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19600" y="3505200"/>
            <a:ext cx="0" cy="762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577DA285-2B26-4285-BEFB-B321998E14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37338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calls</a:t>
            </a:r>
          </a:p>
        </p:txBody>
      </p:sp>
      <p:sp>
        <p:nvSpPr>
          <p:cNvPr id="8201" name="Text Box 9">
            <a:extLst>
              <a:ext uri="{FF2B5EF4-FFF2-40B4-BE49-F238E27FC236}">
                <a16:creationId xmlns:a16="http://schemas.microsoft.com/office/drawing/2014/main" id="{94270B23-9659-4508-B9C9-3989C67293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343400"/>
            <a:ext cx="27114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Contextual Analyzer</a:t>
            </a:r>
          </a:p>
        </p:txBody>
      </p:sp>
      <p:sp>
        <p:nvSpPr>
          <p:cNvPr id="8202" name="Line 10">
            <a:extLst>
              <a:ext uri="{FF2B5EF4-FFF2-40B4-BE49-F238E27FC236}">
                <a16:creationId xmlns:a16="http://schemas.microsoft.com/office/drawing/2014/main" id="{AF4C2FCA-7F64-420B-B85D-BBDED29EB5B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505200"/>
            <a:ext cx="2895600" cy="838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Text Box 11">
            <a:extLst>
              <a:ext uri="{FF2B5EF4-FFF2-40B4-BE49-F238E27FC236}">
                <a16:creationId xmlns:a16="http://schemas.microsoft.com/office/drawing/2014/main" id="{09F84790-C253-40EE-9C04-FA18D55B57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343400"/>
            <a:ext cx="2120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Code Generator</a:t>
            </a:r>
          </a:p>
        </p:txBody>
      </p:sp>
      <p:sp>
        <p:nvSpPr>
          <p:cNvPr id="8204" name="Text Box 12">
            <a:extLst>
              <a:ext uri="{FF2B5EF4-FFF2-40B4-BE49-F238E27FC236}">
                <a16:creationId xmlns:a16="http://schemas.microsoft.com/office/drawing/2014/main" id="{F62DBE0F-BD76-4470-80A6-F130660077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3505200"/>
            <a:ext cx="7588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calls</a:t>
            </a:r>
          </a:p>
        </p:txBody>
      </p:sp>
      <p:sp>
        <p:nvSpPr>
          <p:cNvPr id="8205" name="Text Box 13">
            <a:extLst>
              <a:ext uri="{FF2B5EF4-FFF2-40B4-BE49-F238E27FC236}">
                <a16:creationId xmlns:a16="http://schemas.microsoft.com/office/drawing/2014/main" id="{857617B8-8819-4A8C-9AF5-D6944CDA20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514600"/>
            <a:ext cx="73358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Dependency diagram of a typical Multi Pass Compiler:</a:t>
            </a:r>
          </a:p>
        </p:txBody>
      </p:sp>
      <p:sp>
        <p:nvSpPr>
          <p:cNvPr id="8206" name="Text Box 14">
            <a:extLst>
              <a:ext uri="{FF2B5EF4-FFF2-40B4-BE49-F238E27FC236}">
                <a16:creationId xmlns:a16="http://schemas.microsoft.com/office/drawing/2014/main" id="{2B2E97D1-961F-447A-8A05-5990189A72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8392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 multi pass compiler makes several passes over the program. The output of a preceding phase is stored in a data structure and used by subsequent phases.</a:t>
            </a:r>
          </a:p>
        </p:txBody>
      </p:sp>
      <p:grpSp>
        <p:nvGrpSpPr>
          <p:cNvPr id="8207" name="Group 15">
            <a:extLst>
              <a:ext uri="{FF2B5EF4-FFF2-40B4-BE49-F238E27FC236}">
                <a16:creationId xmlns:a16="http://schemas.microsoft.com/office/drawing/2014/main" id="{27B81616-978B-4F1A-A72A-55106D8E687D}"/>
              </a:ext>
            </a:extLst>
          </p:cNvPr>
          <p:cNvGrpSpPr>
            <a:grpSpLocks/>
          </p:cNvGrpSpPr>
          <p:nvPr/>
        </p:nvGrpSpPr>
        <p:grpSpPr bwMode="auto">
          <a:xfrm>
            <a:off x="0" y="4648200"/>
            <a:ext cx="9118600" cy="1371600"/>
            <a:chOff x="0" y="2928"/>
            <a:chExt cx="5744" cy="864"/>
          </a:xfrm>
        </p:grpSpPr>
        <p:sp>
          <p:nvSpPr>
            <p:cNvPr id="8210" name="Line 16">
              <a:extLst>
                <a:ext uri="{FF2B5EF4-FFF2-40B4-BE49-F238E27FC236}">
                  <a16:creationId xmlns:a16="http://schemas.microsoft.com/office/drawing/2014/main" id="{89CB6AEB-7754-42CE-94EA-E48E4768DBA5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0" y="3024"/>
              <a:ext cx="528" cy="480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1" name="Text Box 17">
              <a:extLst>
                <a:ext uri="{FF2B5EF4-FFF2-40B4-BE49-F238E27FC236}">
                  <a16:creationId xmlns:a16="http://schemas.microsoft.com/office/drawing/2014/main" id="{E5BD5F1C-5A0F-498F-BAE4-8F9D369E4D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" y="3024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input</a:t>
              </a:r>
            </a:p>
          </p:txBody>
        </p:sp>
        <p:sp>
          <p:nvSpPr>
            <p:cNvPr id="8212" name="Text Box 18">
              <a:extLst>
                <a:ext uri="{FF2B5EF4-FFF2-40B4-BE49-F238E27FC236}">
                  <a16:creationId xmlns:a16="http://schemas.microsoft.com/office/drawing/2014/main" id="{0505C257-1399-4C67-B0A2-4E54170D8C0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3504"/>
              <a:ext cx="10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Source Text</a:t>
              </a:r>
            </a:p>
          </p:txBody>
        </p:sp>
        <p:sp>
          <p:nvSpPr>
            <p:cNvPr id="8213" name="Line 19">
              <a:extLst>
                <a:ext uri="{FF2B5EF4-FFF2-40B4-BE49-F238E27FC236}">
                  <a16:creationId xmlns:a16="http://schemas.microsoft.com/office/drawing/2014/main" id="{8650CF89-846B-48CA-8E12-5BFA5C842E1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200" y="3024"/>
              <a:ext cx="528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4" name="Text Box 20">
              <a:extLst>
                <a:ext uri="{FF2B5EF4-FFF2-40B4-BE49-F238E27FC236}">
                  <a16:creationId xmlns:a16="http://schemas.microsoft.com/office/drawing/2014/main" id="{734CFB91-ED7E-483A-962E-EBC95021DC5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92" y="3024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output</a:t>
              </a:r>
            </a:p>
          </p:txBody>
        </p:sp>
        <p:sp>
          <p:nvSpPr>
            <p:cNvPr id="8215" name="Text Box 21">
              <a:extLst>
                <a:ext uri="{FF2B5EF4-FFF2-40B4-BE49-F238E27FC236}">
                  <a16:creationId xmlns:a16="http://schemas.microsoft.com/office/drawing/2014/main" id="{E4930BFA-3872-4237-B333-52D96314FF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3504"/>
              <a:ext cx="47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AST</a:t>
              </a:r>
            </a:p>
          </p:txBody>
        </p:sp>
        <p:sp>
          <p:nvSpPr>
            <p:cNvPr id="8216" name="Line 22">
              <a:extLst>
                <a:ext uri="{FF2B5EF4-FFF2-40B4-BE49-F238E27FC236}">
                  <a16:creationId xmlns:a16="http://schemas.microsoft.com/office/drawing/2014/main" id="{E7BD37B1-F94C-4940-9754-4885394A6ED1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968" y="3024"/>
              <a:ext cx="816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7" name="Text Box 23">
              <a:extLst>
                <a:ext uri="{FF2B5EF4-FFF2-40B4-BE49-F238E27FC236}">
                  <a16:creationId xmlns:a16="http://schemas.microsoft.com/office/drawing/2014/main" id="{06572402-D361-4474-A288-C38A4C9A784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64" y="2928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input</a:t>
              </a:r>
            </a:p>
          </p:txBody>
        </p:sp>
        <p:sp>
          <p:nvSpPr>
            <p:cNvPr id="8218" name="Line 24">
              <a:extLst>
                <a:ext uri="{FF2B5EF4-FFF2-40B4-BE49-F238E27FC236}">
                  <a16:creationId xmlns:a16="http://schemas.microsoft.com/office/drawing/2014/main" id="{5B7553FA-A937-45CE-93BA-BD71DB2EFD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72" y="3024"/>
              <a:ext cx="528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19" name="Text Box 25">
              <a:extLst>
                <a:ext uri="{FF2B5EF4-FFF2-40B4-BE49-F238E27FC236}">
                  <a16:creationId xmlns:a16="http://schemas.microsoft.com/office/drawing/2014/main" id="{D6A90E1F-D378-4894-88AB-A53A7756BD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3024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output</a:t>
              </a:r>
            </a:p>
          </p:txBody>
        </p:sp>
        <p:sp>
          <p:nvSpPr>
            <p:cNvPr id="8220" name="Text Box 26">
              <a:extLst>
                <a:ext uri="{FF2B5EF4-FFF2-40B4-BE49-F238E27FC236}">
                  <a16:creationId xmlns:a16="http://schemas.microsoft.com/office/drawing/2014/main" id="{75227222-D015-47E0-A6B0-2CC81EB50D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32" y="3504"/>
              <a:ext cx="131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Decorated AST</a:t>
              </a:r>
            </a:p>
          </p:txBody>
        </p:sp>
        <p:sp>
          <p:nvSpPr>
            <p:cNvPr id="8221" name="Line 27">
              <a:extLst>
                <a:ext uri="{FF2B5EF4-FFF2-40B4-BE49-F238E27FC236}">
                  <a16:creationId xmlns:a16="http://schemas.microsoft.com/office/drawing/2014/main" id="{4C5DF5DE-20A2-47A1-A7D1-1C17BD64AC9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40" y="3024"/>
              <a:ext cx="816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2" name="Text Box 28">
              <a:extLst>
                <a:ext uri="{FF2B5EF4-FFF2-40B4-BE49-F238E27FC236}">
                  <a16:creationId xmlns:a16="http://schemas.microsoft.com/office/drawing/2014/main" id="{879819C9-CF10-41A8-B83D-96E86DABC8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36" y="2928"/>
              <a:ext cx="67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input</a:t>
              </a:r>
            </a:p>
          </p:txBody>
        </p:sp>
        <p:sp>
          <p:nvSpPr>
            <p:cNvPr id="8223" name="Line 29">
              <a:extLst>
                <a:ext uri="{FF2B5EF4-FFF2-40B4-BE49-F238E27FC236}">
                  <a16:creationId xmlns:a16="http://schemas.microsoft.com/office/drawing/2014/main" id="{73FAA7CA-6411-448F-B0A0-8FB47112143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704" y="3024"/>
              <a:ext cx="528" cy="432"/>
            </a:xfrm>
            <a:prstGeom prst="lin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24" name="Text Box 30">
              <a:extLst>
                <a:ext uri="{FF2B5EF4-FFF2-40B4-BE49-F238E27FC236}">
                  <a16:creationId xmlns:a16="http://schemas.microsoft.com/office/drawing/2014/main" id="{0BA42F66-98E6-4BA8-BCE1-D305C23E8D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96" y="3024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solidFill>
                    <a:schemeClr val="accent2"/>
                  </a:solidFill>
                  <a:latin typeface="Times" panose="02020603050405020304" pitchFamily="18" charset="0"/>
                </a:rPr>
                <a:t>output</a:t>
              </a:r>
            </a:p>
          </p:txBody>
        </p:sp>
        <p:sp>
          <p:nvSpPr>
            <p:cNvPr id="8225" name="Text Box 31">
              <a:extLst>
                <a:ext uri="{FF2B5EF4-FFF2-40B4-BE49-F238E27FC236}">
                  <a16:creationId xmlns:a16="http://schemas.microsoft.com/office/drawing/2014/main" id="{33D4D5E4-CFD1-4557-93CA-CD3CFC2C19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64" y="3504"/>
              <a:ext cx="108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solidFill>
                    <a:schemeClr val="accent2"/>
                  </a:solidFill>
                  <a:latin typeface="Times" panose="02020603050405020304" pitchFamily="18" charset="0"/>
                </a:rPr>
                <a:t>Object Code</a:t>
              </a:r>
            </a:p>
          </p:txBody>
        </p:sp>
      </p:grpSp>
      <p:sp>
        <p:nvSpPr>
          <p:cNvPr id="8208" name="Rectangle 32">
            <a:extLst>
              <a:ext uri="{FF2B5EF4-FFF2-40B4-BE49-F238E27FC236}">
                <a16:creationId xmlns:a16="http://schemas.microsoft.com/office/drawing/2014/main" id="{06361E48-F5D3-4802-8BE7-2CD70D1B47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00" y="4233863"/>
            <a:ext cx="3249613" cy="1943100"/>
          </a:xfrm>
          <a:prstGeom prst="rect">
            <a:avLst/>
          </a:prstGeom>
          <a:noFill/>
          <a:ln w="38100">
            <a:solidFill>
              <a:srgbClr val="FF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8209" name="Text Box 33">
            <a:extLst>
              <a:ext uri="{FF2B5EF4-FFF2-40B4-BE49-F238E27FC236}">
                <a16:creationId xmlns:a16="http://schemas.microsoft.com/office/drawing/2014/main" id="{D7DC634E-2312-4BF8-82FD-3C7DFB8BD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788" y="3738563"/>
            <a:ext cx="16970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This chapter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3EA0BFB7-EB70-4FC7-94D3-09809CFF51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/>
              <a:t>Formal definition of LL(1)</a:t>
            </a:r>
          </a:p>
        </p:txBody>
      </p:sp>
      <p:sp>
        <p:nvSpPr>
          <p:cNvPr id="63491" name="Text Box 3">
            <a:extLst>
              <a:ext uri="{FF2B5EF4-FFF2-40B4-BE49-F238E27FC236}">
                <a16:creationId xmlns:a16="http://schemas.microsoft.com/office/drawing/2014/main" id="{6417E25F-DAA0-4A6A-AF39-1D66CF707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3" y="1217613"/>
            <a:ext cx="8661400" cy="435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altLang="en-US" sz="3200">
                <a:latin typeface="Times" panose="02020603050405020304" pitchFamily="18" charset="0"/>
              </a:rPr>
              <a:t>A grammar G is LL(1) iff </a:t>
            </a:r>
          </a:p>
          <a:p>
            <a:r>
              <a:rPr lang="en-GB" altLang="en-US" sz="3200">
                <a:latin typeface="Times" panose="02020603050405020304" pitchFamily="18" charset="0"/>
              </a:rPr>
              <a:t>for each set of productions M ::= X</a:t>
            </a:r>
            <a:r>
              <a:rPr lang="en-GB" altLang="en-US" sz="3200" baseline="-25000">
                <a:latin typeface="Times" panose="02020603050405020304" pitchFamily="18" charset="0"/>
              </a:rPr>
              <a:t>1</a:t>
            </a:r>
            <a:r>
              <a:rPr lang="en-GB" altLang="en-US" sz="3200">
                <a:latin typeface="Times" panose="02020603050405020304" pitchFamily="18" charset="0"/>
              </a:rPr>
              <a:t> </a:t>
            </a:r>
            <a:r>
              <a:rPr lang="en-US" altLang="en-US" sz="3200">
                <a:latin typeface="Times" panose="02020603050405020304" pitchFamily="18" charset="0"/>
              </a:rPr>
              <a:t>| X</a:t>
            </a:r>
            <a:r>
              <a:rPr lang="en-US" altLang="en-US" sz="3200" baseline="-25000">
                <a:latin typeface="Times" panose="02020603050405020304" pitchFamily="18" charset="0"/>
              </a:rPr>
              <a:t>2</a:t>
            </a:r>
            <a:r>
              <a:rPr lang="en-US" altLang="en-US" sz="3200">
                <a:latin typeface="Times" panose="02020603050405020304" pitchFamily="18" charset="0"/>
              </a:rPr>
              <a:t> | … | X</a:t>
            </a:r>
            <a:r>
              <a:rPr lang="en-US" altLang="en-US" sz="3200" baseline="-25000">
                <a:latin typeface="Times" panose="02020603050405020304" pitchFamily="18" charset="0"/>
              </a:rPr>
              <a:t>n</a:t>
            </a:r>
            <a:r>
              <a:rPr lang="en-US" altLang="en-US" sz="3200">
                <a:latin typeface="Times" panose="02020603050405020304" pitchFamily="18" charset="0"/>
              </a:rPr>
              <a:t> :</a:t>
            </a:r>
          </a:p>
          <a:p>
            <a:pPr>
              <a:buFontTx/>
              <a:buAutoNum type="arabicPeriod"/>
            </a:pPr>
            <a:r>
              <a:rPr lang="en-US" altLang="en-US" sz="3200" i="1">
                <a:latin typeface="Times" panose="02020603050405020304" pitchFamily="18" charset="0"/>
              </a:rPr>
              <a:t>starters</a:t>
            </a:r>
            <a:r>
              <a:rPr lang="en-US" altLang="en-US" sz="3200">
                <a:latin typeface="Times" panose="02020603050405020304" pitchFamily="18" charset="0"/>
              </a:rPr>
              <a:t>[</a:t>
            </a:r>
            <a:r>
              <a:rPr lang="en-US" altLang="en-US" sz="3200" i="1">
                <a:latin typeface="Times" panose="02020603050405020304" pitchFamily="18" charset="0"/>
              </a:rPr>
              <a:t>X</a:t>
            </a:r>
            <a:r>
              <a:rPr lang="en-US" altLang="en-US" sz="3200" i="1" baseline="-25000">
                <a:latin typeface="Times" panose="02020603050405020304" pitchFamily="18" charset="0"/>
              </a:rPr>
              <a:t>1</a:t>
            </a:r>
            <a:r>
              <a:rPr lang="en-US" altLang="en-US" sz="3200">
                <a:latin typeface="Times" panose="02020603050405020304" pitchFamily="18" charset="0"/>
              </a:rPr>
              <a:t>], </a:t>
            </a:r>
            <a:r>
              <a:rPr lang="en-US" altLang="en-US" sz="3200" i="1">
                <a:latin typeface="Times" panose="02020603050405020304" pitchFamily="18" charset="0"/>
              </a:rPr>
              <a:t>starters</a:t>
            </a:r>
            <a:r>
              <a:rPr lang="en-US" altLang="en-US" sz="3200">
                <a:latin typeface="Times" panose="02020603050405020304" pitchFamily="18" charset="0"/>
              </a:rPr>
              <a:t>[</a:t>
            </a:r>
            <a:r>
              <a:rPr lang="en-US" altLang="en-US" sz="3200" i="1">
                <a:latin typeface="Times" panose="02020603050405020304" pitchFamily="18" charset="0"/>
              </a:rPr>
              <a:t>X</a:t>
            </a:r>
            <a:r>
              <a:rPr lang="en-US" altLang="en-US" sz="3200" i="1" baseline="-25000">
                <a:latin typeface="Times" panose="02020603050405020304" pitchFamily="18" charset="0"/>
              </a:rPr>
              <a:t>2</a:t>
            </a:r>
            <a:r>
              <a:rPr lang="en-US" altLang="en-US" sz="3200">
                <a:latin typeface="Times" panose="02020603050405020304" pitchFamily="18" charset="0"/>
              </a:rPr>
              <a:t>], …, </a:t>
            </a:r>
            <a:r>
              <a:rPr lang="en-US" altLang="en-US" sz="3200" i="1">
                <a:latin typeface="Times" panose="02020603050405020304" pitchFamily="18" charset="0"/>
              </a:rPr>
              <a:t>starters</a:t>
            </a:r>
            <a:r>
              <a:rPr lang="en-US" altLang="en-US" sz="3200">
                <a:latin typeface="Times" panose="02020603050405020304" pitchFamily="18" charset="0"/>
              </a:rPr>
              <a:t>[</a:t>
            </a:r>
            <a:r>
              <a:rPr lang="en-US" altLang="en-US" sz="3200" i="1">
                <a:latin typeface="Times" panose="02020603050405020304" pitchFamily="18" charset="0"/>
              </a:rPr>
              <a:t>X</a:t>
            </a:r>
            <a:r>
              <a:rPr lang="en-US" altLang="en-US" sz="3200" i="1" baseline="-25000">
                <a:latin typeface="Times" panose="02020603050405020304" pitchFamily="18" charset="0"/>
              </a:rPr>
              <a:t>n</a:t>
            </a:r>
            <a:r>
              <a:rPr lang="en-US" altLang="en-US" sz="3200">
                <a:latin typeface="Times" panose="02020603050405020304" pitchFamily="18" charset="0"/>
              </a:rPr>
              <a:t>] are all pairwise disjoint </a:t>
            </a:r>
          </a:p>
          <a:p>
            <a:pPr>
              <a:buFontTx/>
              <a:buAutoNum type="arabicPeriod"/>
            </a:pPr>
            <a:r>
              <a:rPr lang="en-US" altLang="en-US" sz="3200" i="1">
                <a:latin typeface="Times" panose="02020603050405020304" pitchFamily="18" charset="0"/>
              </a:rPr>
              <a:t>If X</a:t>
            </a:r>
            <a:r>
              <a:rPr lang="en-US" altLang="en-US" sz="3200" i="1" baseline="-25000">
                <a:latin typeface="Times" panose="02020603050405020304" pitchFamily="18" charset="0"/>
              </a:rPr>
              <a:t>i</a:t>
            </a:r>
            <a:r>
              <a:rPr lang="en-US" altLang="en-US" sz="3200" i="1">
                <a:latin typeface="Times" panose="02020603050405020304" pitchFamily="18" charset="0"/>
              </a:rPr>
              <a:t> =&gt;* </a:t>
            </a:r>
            <a:r>
              <a:rPr lang="el-GR" altLang="en-US" sz="3200">
                <a:latin typeface="Times" panose="02020603050405020304" pitchFamily="18" charset="0"/>
              </a:rPr>
              <a:t>ε</a:t>
            </a:r>
            <a:r>
              <a:rPr lang="en-US" altLang="en-US" sz="3200">
                <a:latin typeface="Times" panose="02020603050405020304" pitchFamily="18" charset="0"/>
              </a:rPr>
              <a:t> then</a:t>
            </a:r>
            <a:r>
              <a:rPr lang="en-US" altLang="en-US" sz="3200" i="1">
                <a:latin typeface="Times" panose="02020603050405020304" pitchFamily="18" charset="0"/>
              </a:rPr>
              <a:t> starters</a:t>
            </a:r>
            <a:r>
              <a:rPr lang="en-US" altLang="en-US" sz="3200">
                <a:latin typeface="Times" panose="02020603050405020304" pitchFamily="18" charset="0"/>
              </a:rPr>
              <a:t>[</a:t>
            </a:r>
            <a:r>
              <a:rPr lang="en-US" altLang="en-US" sz="3200" i="1">
                <a:latin typeface="Times" panose="02020603050405020304" pitchFamily="18" charset="0"/>
              </a:rPr>
              <a:t>X</a:t>
            </a:r>
            <a:r>
              <a:rPr lang="en-US" altLang="en-US" sz="3200" i="1" baseline="-25000">
                <a:latin typeface="Times" panose="02020603050405020304" pitchFamily="18" charset="0"/>
              </a:rPr>
              <a:t>j</a:t>
            </a:r>
            <a:r>
              <a:rPr lang="en-US" altLang="en-US" sz="3200">
                <a:latin typeface="Times" panose="02020603050405020304" pitchFamily="18" charset="0"/>
              </a:rPr>
              <a:t>]∩ </a:t>
            </a:r>
            <a:r>
              <a:rPr lang="en-US" altLang="en-US" sz="3200" i="1">
                <a:latin typeface="Times" panose="02020603050405020304" pitchFamily="18" charset="0"/>
              </a:rPr>
              <a:t>follow</a:t>
            </a:r>
            <a:r>
              <a:rPr lang="en-US" altLang="en-US" sz="3200">
                <a:latin typeface="Times" panose="02020603050405020304" pitchFamily="18" charset="0"/>
              </a:rPr>
              <a:t>[</a:t>
            </a:r>
            <a:r>
              <a:rPr lang="en-US" altLang="en-US" sz="3200" i="1">
                <a:latin typeface="Times" panose="02020603050405020304" pitchFamily="18" charset="0"/>
              </a:rPr>
              <a:t>X</a:t>
            </a:r>
            <a:r>
              <a:rPr lang="en-US" altLang="en-US" sz="3200">
                <a:latin typeface="Times" panose="02020603050405020304" pitchFamily="18" charset="0"/>
              </a:rPr>
              <a:t>]=Ø, for </a:t>
            </a:r>
            <a:r>
              <a:rPr lang="en-US" altLang="en-US" sz="3200" i="1">
                <a:latin typeface="Times" panose="02020603050405020304" pitchFamily="18" charset="0"/>
              </a:rPr>
              <a:t>1≤j≤ n.i≠j</a:t>
            </a:r>
          </a:p>
          <a:p>
            <a:pPr>
              <a:buFontTx/>
              <a:buAutoNum type="arabicPeriod"/>
            </a:pPr>
            <a:endParaRPr lang="en-US" altLang="en-US" sz="3200">
              <a:latin typeface="Times" panose="02020603050405020304" pitchFamily="18" charset="0"/>
            </a:endParaRPr>
          </a:p>
          <a:p>
            <a:r>
              <a:rPr lang="en-US" altLang="en-US" sz="3200">
                <a:latin typeface="Times" panose="02020603050405020304" pitchFamily="18" charset="0"/>
              </a:rPr>
              <a:t>If G is </a:t>
            </a:r>
            <a:r>
              <a:rPr lang="el-GR" altLang="en-US" sz="3200">
                <a:latin typeface="Times" panose="02020603050405020304" pitchFamily="18" charset="0"/>
              </a:rPr>
              <a:t>ε</a:t>
            </a:r>
            <a:r>
              <a:rPr lang="en-US" altLang="en-US" sz="3200">
                <a:latin typeface="Times" panose="02020603050405020304" pitchFamily="18" charset="0"/>
              </a:rPr>
              <a:t>-free then 1 is sufficient</a:t>
            </a:r>
            <a:endParaRPr lang="el-GR" altLang="en-US" sz="3200">
              <a:latin typeface="Times" panose="02020603050405020304" pitchFamily="18" charset="0"/>
            </a:endParaRPr>
          </a:p>
          <a:p>
            <a:r>
              <a:rPr lang="en-GB" altLang="en-US">
                <a:latin typeface="Times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322CD2A5-59FD-4C10-934D-E4FF1C19E1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z="4000"/>
              <a:t>Derivation</a:t>
            </a:r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DAA97DCA-B627-48BE-AAFE-298822FF26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685800"/>
            <a:ext cx="7772400" cy="5867400"/>
          </a:xfrm>
        </p:spPr>
        <p:txBody>
          <a:bodyPr/>
          <a:lstStyle/>
          <a:p>
            <a:pPr eaLnBrk="1" hangingPunct="1"/>
            <a:r>
              <a:rPr lang="en-US" altLang="en-US" sz="2400"/>
              <a:t>What does </a:t>
            </a:r>
            <a:r>
              <a:rPr lang="en-US" altLang="en-US" sz="2400" i="1"/>
              <a:t>X</a:t>
            </a:r>
            <a:r>
              <a:rPr lang="en-US" altLang="en-US" sz="2400" i="1" baseline="-25000"/>
              <a:t>i</a:t>
            </a:r>
            <a:r>
              <a:rPr lang="en-US" altLang="en-US" sz="2400" i="1"/>
              <a:t> =&gt;* </a:t>
            </a:r>
            <a:r>
              <a:rPr lang="el-GR" altLang="en-US" sz="2400"/>
              <a:t>ε</a:t>
            </a:r>
            <a:r>
              <a:rPr lang="en-US" altLang="en-US" sz="2400"/>
              <a:t> mean?</a:t>
            </a:r>
          </a:p>
          <a:p>
            <a:pPr eaLnBrk="1" hangingPunct="1"/>
            <a:r>
              <a:rPr lang="en-US" altLang="en-US" sz="2400"/>
              <a:t>It means a derivation from X</a:t>
            </a:r>
            <a:r>
              <a:rPr lang="en-US" altLang="en-US" sz="2400" baseline="-25000"/>
              <a:t>i</a:t>
            </a:r>
            <a:r>
              <a:rPr lang="en-US" altLang="en-US" sz="2400"/>
              <a:t> leading to the empty production</a:t>
            </a:r>
          </a:p>
          <a:p>
            <a:pPr eaLnBrk="1" hangingPunct="1"/>
            <a:r>
              <a:rPr lang="en-US" altLang="en-US" sz="2400"/>
              <a:t>What is a derivation?</a:t>
            </a:r>
          </a:p>
          <a:p>
            <a:pPr lvl="1" eaLnBrk="1" hangingPunct="1"/>
            <a:r>
              <a:rPr lang="en-US" altLang="en-US" sz="2400"/>
              <a:t>A grammar has a </a:t>
            </a:r>
            <a:r>
              <a:rPr lang="en-US" altLang="en-US" sz="2400" i="1"/>
              <a:t>derivation</a:t>
            </a:r>
            <a:r>
              <a:rPr lang="en-US" altLang="en-US" sz="2400"/>
              <a:t>: </a:t>
            </a:r>
          </a:p>
          <a:p>
            <a:pPr lvl="1" eaLnBrk="1" hangingPunct="1">
              <a:buFontTx/>
              <a:buNone/>
            </a:pPr>
            <a:r>
              <a:rPr lang="en-US" altLang="en-US" i="1">
                <a:sym typeface="Symbol" panose="05050102010706020507" pitchFamily="18" charset="2"/>
              </a:rPr>
              <a:t>A</a:t>
            </a:r>
            <a:r>
              <a:rPr lang="en-US" altLang="en-US">
                <a:sym typeface="Symbol" panose="05050102010706020507" pitchFamily="18" charset="2"/>
              </a:rPr>
              <a:t> =&gt; </a:t>
            </a:r>
            <a:r>
              <a:rPr lang="en-US" altLang="en-US" i="1">
                <a:sym typeface="Symbol" panose="05050102010706020507" pitchFamily="18" charset="2"/>
              </a:rPr>
              <a:t> </a:t>
            </a:r>
            <a:r>
              <a:rPr lang="en-US" altLang="en-US">
                <a:sym typeface="Symbol" panose="05050102010706020507" pitchFamily="18" charset="2"/>
              </a:rPr>
              <a:t> iff   </a:t>
            </a:r>
            <a:r>
              <a:rPr lang="en-US" altLang="en-US" i="1">
                <a:sym typeface="Symbol" panose="05050102010706020507" pitchFamily="18" charset="2"/>
              </a:rPr>
              <a:t>A</a:t>
            </a:r>
            <a:r>
              <a:rPr lang="en-US" altLang="en-US">
                <a:sym typeface="Symbol" panose="05050102010706020507" pitchFamily="18" charset="2"/>
              </a:rPr>
              <a:t></a:t>
            </a:r>
            <a:r>
              <a:rPr lang="en-US" altLang="en-US" i="1">
                <a:sym typeface="Symbol" panose="05050102010706020507" pitchFamily="18" charset="2"/>
              </a:rPr>
              <a:t></a:t>
            </a:r>
            <a:r>
              <a:rPr lang="en-US" altLang="en-US">
                <a:sym typeface="Symbol" panose="05050102010706020507" pitchFamily="18" charset="2"/>
              </a:rPr>
              <a:t>  P (Sometimes A ::= </a:t>
            </a:r>
            <a:r>
              <a:rPr lang="en-US" altLang="en-US" i="1">
                <a:sym typeface="Symbol" panose="05050102010706020507" pitchFamily="18" charset="2"/>
              </a:rPr>
              <a:t> </a:t>
            </a:r>
            <a:r>
              <a:rPr lang="en-US" altLang="en-US">
                <a:sym typeface="Symbol" panose="05050102010706020507" pitchFamily="18" charset="2"/>
              </a:rPr>
              <a:t>)</a:t>
            </a:r>
          </a:p>
          <a:p>
            <a:pPr lvl="1" eaLnBrk="1" hangingPunct="1">
              <a:buFontTx/>
              <a:buNone/>
            </a:pPr>
            <a:r>
              <a:rPr lang="en-US" altLang="en-US">
                <a:sym typeface="Symbol" panose="05050102010706020507" pitchFamily="18" charset="2"/>
              </a:rPr>
              <a:t>=&gt;* is the transitive closure of =&gt;</a:t>
            </a:r>
          </a:p>
          <a:p>
            <a:pPr eaLnBrk="1" hangingPunct="1"/>
            <a:r>
              <a:rPr lang="en-US" altLang="en-US" sz="2400">
                <a:sym typeface="Symbol" panose="05050102010706020507" pitchFamily="18" charset="2"/>
              </a:rPr>
              <a:t>Example:</a:t>
            </a:r>
          </a:p>
          <a:p>
            <a:pPr lvl="1" eaLnBrk="1" hangingPunct="1"/>
            <a:r>
              <a:rPr lang="en-US" altLang="en-US" sz="2400"/>
              <a:t>G = ({</a:t>
            </a:r>
            <a:r>
              <a:rPr lang="en-US" altLang="en-US" sz="2400" i="1"/>
              <a:t>E</a:t>
            </a:r>
            <a:r>
              <a:rPr lang="en-US" altLang="en-US" sz="2400"/>
              <a:t>}, {</a:t>
            </a:r>
            <a:r>
              <a:rPr lang="en-US" altLang="en-US" sz="2400" i="1"/>
              <a:t>a</a:t>
            </a:r>
            <a:r>
              <a:rPr lang="en-US" altLang="en-US" sz="2400"/>
              <a:t>,+,*,(,)}, </a:t>
            </a:r>
            <a:r>
              <a:rPr lang="en-US" altLang="en-US" sz="2400" i="1"/>
              <a:t>P</a:t>
            </a:r>
            <a:r>
              <a:rPr lang="en-US" altLang="en-US" sz="2400"/>
              <a:t>, </a:t>
            </a:r>
            <a:r>
              <a:rPr lang="en-US" altLang="en-US" sz="2400" i="1"/>
              <a:t>E</a:t>
            </a:r>
            <a:r>
              <a:rPr lang="en-US" altLang="en-US" sz="2400"/>
              <a:t>)</a:t>
            </a:r>
          </a:p>
          <a:p>
            <a:pPr lvl="1" eaLnBrk="1" hangingPunct="1">
              <a:buFontTx/>
              <a:buNone/>
            </a:pPr>
            <a:r>
              <a:rPr lang="en-US" altLang="en-US"/>
              <a:t>where </a:t>
            </a:r>
            <a:r>
              <a:rPr lang="en-US" altLang="en-US" i="1"/>
              <a:t>P</a:t>
            </a:r>
            <a:r>
              <a:rPr lang="en-US" altLang="en-US"/>
              <a:t> = {</a:t>
            </a:r>
            <a:r>
              <a:rPr lang="en-US" altLang="en-US" i="1"/>
              <a:t>E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E</a:t>
            </a:r>
            <a:r>
              <a:rPr lang="en-US" altLang="en-US"/>
              <a:t>+</a:t>
            </a:r>
            <a:r>
              <a:rPr lang="en-US" altLang="en-US" i="1"/>
              <a:t>E</a:t>
            </a:r>
            <a:r>
              <a:rPr lang="en-US" altLang="en-US"/>
              <a:t>, </a:t>
            </a:r>
            <a:r>
              <a:rPr lang="en-US" altLang="en-US" i="1"/>
              <a:t>E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E</a:t>
            </a:r>
            <a:r>
              <a:rPr lang="en-US" altLang="en-US"/>
              <a:t>*</a:t>
            </a:r>
            <a:r>
              <a:rPr lang="en-US" altLang="en-US" i="1"/>
              <a:t>E</a:t>
            </a:r>
            <a:r>
              <a:rPr lang="en-US" altLang="en-US"/>
              <a:t>,</a:t>
            </a:r>
            <a:r>
              <a:rPr lang="en-US" altLang="en-US" i="1"/>
              <a:t>E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</a:t>
            </a:r>
            <a:r>
              <a:rPr lang="en-US" altLang="en-US"/>
              <a:t> </a:t>
            </a:r>
            <a:r>
              <a:rPr lang="en-US" altLang="en-US" i="1"/>
              <a:t>a</a:t>
            </a:r>
            <a:r>
              <a:rPr lang="en-US" altLang="en-US"/>
              <a:t>, </a:t>
            </a:r>
            <a:r>
              <a:rPr lang="en-US" altLang="en-US" i="1"/>
              <a:t>E</a:t>
            </a:r>
            <a:r>
              <a:rPr lang="en-US" altLang="en-US"/>
              <a:t> </a:t>
            </a:r>
            <a:r>
              <a:rPr lang="en-US" altLang="en-US">
                <a:sym typeface="Symbol" panose="05050102010706020507" pitchFamily="18" charset="2"/>
              </a:rPr>
              <a:t></a:t>
            </a:r>
            <a:r>
              <a:rPr lang="en-US" altLang="en-US"/>
              <a:t> (</a:t>
            </a:r>
            <a:r>
              <a:rPr lang="en-US" altLang="en-US" i="1"/>
              <a:t>E</a:t>
            </a:r>
            <a:r>
              <a:rPr lang="en-US" altLang="en-US"/>
              <a:t>)}</a:t>
            </a:r>
          </a:p>
          <a:p>
            <a:pPr lvl="1" eaLnBrk="1" hangingPunct="1"/>
            <a:r>
              <a:rPr lang="en-US" altLang="en-US" sz="2400" i="1">
                <a:sym typeface="Symbol" panose="05050102010706020507" pitchFamily="18" charset="2"/>
              </a:rPr>
              <a:t>E</a:t>
            </a:r>
            <a:r>
              <a:rPr lang="en-US" altLang="en-US" sz="2400">
                <a:sym typeface="Symbol" panose="05050102010706020507" pitchFamily="18" charset="2"/>
              </a:rPr>
              <a:t> =&gt; </a:t>
            </a:r>
            <a:r>
              <a:rPr lang="en-US" altLang="en-US" sz="2400" i="1">
                <a:sym typeface="Symbol" panose="05050102010706020507" pitchFamily="18" charset="2"/>
              </a:rPr>
              <a:t>E</a:t>
            </a:r>
            <a:r>
              <a:rPr lang="en-US" altLang="en-US" sz="2400">
                <a:sym typeface="Symbol" panose="05050102010706020507" pitchFamily="18" charset="2"/>
              </a:rPr>
              <a:t>+</a:t>
            </a:r>
            <a:r>
              <a:rPr lang="en-US" altLang="en-US" sz="2400" i="1">
                <a:sym typeface="Symbol" panose="05050102010706020507" pitchFamily="18" charset="2"/>
              </a:rPr>
              <a:t>E</a:t>
            </a:r>
            <a:r>
              <a:rPr lang="en-US" altLang="en-US" sz="2400">
                <a:sym typeface="Symbol" panose="05050102010706020507" pitchFamily="18" charset="2"/>
              </a:rPr>
              <a:t> =&gt; </a:t>
            </a:r>
            <a:r>
              <a:rPr lang="en-US" altLang="en-US" sz="2400" i="1">
                <a:sym typeface="Symbol" panose="05050102010706020507" pitchFamily="18" charset="2"/>
              </a:rPr>
              <a:t>E</a:t>
            </a:r>
            <a:r>
              <a:rPr lang="en-US" altLang="en-US" sz="2400">
                <a:sym typeface="Symbol" panose="05050102010706020507" pitchFamily="18" charset="2"/>
              </a:rPr>
              <a:t>+</a:t>
            </a:r>
            <a:r>
              <a:rPr lang="en-US" altLang="en-US" sz="2400" i="1">
                <a:sym typeface="Symbol" panose="05050102010706020507" pitchFamily="18" charset="2"/>
              </a:rPr>
              <a:t>E</a:t>
            </a:r>
            <a:r>
              <a:rPr lang="en-US" altLang="en-US" sz="2400">
                <a:sym typeface="Symbol" panose="05050102010706020507" pitchFamily="18" charset="2"/>
              </a:rPr>
              <a:t>*</a:t>
            </a:r>
            <a:r>
              <a:rPr lang="en-US" altLang="en-US" sz="2400" i="1">
                <a:sym typeface="Symbol" panose="05050102010706020507" pitchFamily="18" charset="2"/>
              </a:rPr>
              <a:t>E</a:t>
            </a:r>
            <a:r>
              <a:rPr lang="en-US" altLang="en-US" sz="2400">
                <a:sym typeface="Symbol" panose="05050102010706020507" pitchFamily="18" charset="2"/>
              </a:rPr>
              <a:t> =&gt; </a:t>
            </a:r>
            <a:r>
              <a:rPr lang="en-US" altLang="en-US" sz="2400" i="1">
                <a:sym typeface="Symbol" panose="05050102010706020507" pitchFamily="18" charset="2"/>
              </a:rPr>
              <a:t>a</a:t>
            </a:r>
            <a:r>
              <a:rPr lang="en-US" altLang="en-US" sz="2400">
                <a:sym typeface="Symbol" panose="05050102010706020507" pitchFamily="18" charset="2"/>
              </a:rPr>
              <a:t>+</a:t>
            </a:r>
            <a:r>
              <a:rPr lang="en-US" altLang="en-US" sz="2400" i="1">
                <a:sym typeface="Symbol" panose="05050102010706020507" pitchFamily="18" charset="2"/>
              </a:rPr>
              <a:t>E</a:t>
            </a:r>
            <a:r>
              <a:rPr lang="en-US" altLang="en-US" sz="2400">
                <a:sym typeface="Symbol" panose="05050102010706020507" pitchFamily="18" charset="2"/>
              </a:rPr>
              <a:t>*</a:t>
            </a:r>
            <a:r>
              <a:rPr lang="en-US" altLang="en-US" sz="2400" i="1">
                <a:sym typeface="Symbol" panose="05050102010706020507" pitchFamily="18" charset="2"/>
              </a:rPr>
              <a:t>E</a:t>
            </a:r>
            <a:r>
              <a:rPr lang="en-US" altLang="en-US" sz="2400">
                <a:sym typeface="Symbol" panose="05050102010706020507" pitchFamily="18" charset="2"/>
              </a:rPr>
              <a:t> =&gt; </a:t>
            </a:r>
            <a:r>
              <a:rPr lang="en-US" altLang="en-US" sz="2400" i="1">
                <a:sym typeface="Symbol" panose="05050102010706020507" pitchFamily="18" charset="2"/>
              </a:rPr>
              <a:t>a</a:t>
            </a:r>
            <a:r>
              <a:rPr lang="en-US" altLang="en-US" sz="2400">
                <a:sym typeface="Symbol" panose="05050102010706020507" pitchFamily="18" charset="2"/>
              </a:rPr>
              <a:t>+</a:t>
            </a:r>
            <a:r>
              <a:rPr lang="en-US" altLang="en-US" sz="2400" i="1">
                <a:sym typeface="Symbol" panose="05050102010706020507" pitchFamily="18" charset="2"/>
              </a:rPr>
              <a:t>E</a:t>
            </a:r>
            <a:r>
              <a:rPr lang="en-US" altLang="en-US" sz="2400">
                <a:sym typeface="Symbol" panose="05050102010706020507" pitchFamily="18" charset="2"/>
              </a:rPr>
              <a:t>*</a:t>
            </a:r>
            <a:r>
              <a:rPr lang="en-US" altLang="en-US" sz="2400" i="1">
                <a:sym typeface="Symbol" panose="05050102010706020507" pitchFamily="18" charset="2"/>
              </a:rPr>
              <a:t>a</a:t>
            </a:r>
            <a:r>
              <a:rPr lang="en-US" altLang="en-US" sz="2400">
                <a:sym typeface="Symbol" panose="05050102010706020507" pitchFamily="18" charset="2"/>
              </a:rPr>
              <a:t> =&gt; </a:t>
            </a:r>
            <a:r>
              <a:rPr lang="en-US" altLang="en-US" sz="2400" i="1">
                <a:sym typeface="Symbol" panose="05050102010706020507" pitchFamily="18" charset="2"/>
              </a:rPr>
              <a:t>a</a:t>
            </a:r>
            <a:r>
              <a:rPr lang="en-US" altLang="en-US" sz="2400">
                <a:sym typeface="Symbol" panose="05050102010706020507" pitchFamily="18" charset="2"/>
              </a:rPr>
              <a:t>+</a:t>
            </a:r>
            <a:r>
              <a:rPr lang="en-US" altLang="en-US" sz="2400" i="1">
                <a:sym typeface="Symbol" panose="05050102010706020507" pitchFamily="18" charset="2"/>
              </a:rPr>
              <a:t>a</a:t>
            </a:r>
            <a:r>
              <a:rPr lang="en-US" altLang="en-US" sz="2400">
                <a:sym typeface="Symbol" panose="05050102010706020507" pitchFamily="18" charset="2"/>
              </a:rPr>
              <a:t>*</a:t>
            </a:r>
            <a:r>
              <a:rPr lang="en-US" altLang="en-US" sz="2400" i="1">
                <a:sym typeface="Symbol" panose="05050102010706020507" pitchFamily="18" charset="2"/>
              </a:rPr>
              <a:t>a</a:t>
            </a:r>
          </a:p>
          <a:p>
            <a:pPr lvl="1" eaLnBrk="1" hangingPunct="1"/>
            <a:r>
              <a:rPr lang="en-US" altLang="en-US" sz="2400" i="1"/>
              <a:t>E =&gt;* a+a*a</a:t>
            </a:r>
            <a:endParaRPr lang="en-US" altLang="en-US" sz="2400">
              <a:sym typeface="Symbol" panose="05050102010706020507" pitchFamily="18" charset="2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AA26A6DA-45C3-4149-BD8F-58AFEFB18E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Follow Sets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0EE5D378-482C-45EC-8DCA-3CD8708627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Follow(</a:t>
            </a:r>
            <a:r>
              <a:rPr lang="en-US" altLang="en-US" i="1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>
                <a:sym typeface="Symbol" panose="05050102010706020507" pitchFamily="18" charset="2"/>
              </a:rPr>
              <a:t>) is the set of prefixes of strings of terminals that can follow any derivation of </a:t>
            </a:r>
            <a:r>
              <a:rPr lang="en-US" altLang="en-US" i="1">
                <a:solidFill>
                  <a:schemeClr val="tx2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en-US">
                <a:sym typeface="Symbol" panose="05050102010706020507" pitchFamily="18" charset="2"/>
              </a:rPr>
              <a:t> in </a:t>
            </a:r>
            <a:r>
              <a:rPr lang="en-US" altLang="en-US" i="1">
                <a:latin typeface="Times New Roman" panose="02020603050405020304" pitchFamily="18" charset="0"/>
                <a:sym typeface="Symbol" panose="05050102010706020507" pitchFamily="18" charset="2"/>
              </a:rPr>
              <a:t>G</a:t>
            </a:r>
            <a:endParaRPr lang="en-US" altLang="en-US" i="1">
              <a:sym typeface="Symbol" panose="05050102010706020507" pitchFamily="18" charset="2"/>
            </a:endParaRPr>
          </a:p>
          <a:p>
            <a:pPr lvl="1" eaLnBrk="1" hangingPunct="1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sym typeface="Symbol" panose="05050102010706020507" pitchFamily="18" charset="2"/>
              </a:rPr>
              <a:t>$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 </a:t>
            </a:r>
            <a:r>
              <a:rPr lang="en-US" altLang="en-US" i="1">
                <a:sym typeface="Symbol" panose="05050102010706020507" pitchFamily="18" charset="2"/>
              </a:rPr>
              <a:t> </a:t>
            </a:r>
            <a:r>
              <a:rPr lang="en-US" altLang="en-US">
                <a:latin typeface="Times New Roman" panose="02020603050405020304" pitchFamily="18" charset="0"/>
              </a:rPr>
              <a:t>follow(</a:t>
            </a:r>
            <a:r>
              <a:rPr lang="en-US" altLang="en-US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>
                <a:latin typeface="Times New Roman" panose="02020603050405020304" pitchFamily="18" charset="0"/>
              </a:rPr>
              <a:t>) (sometimes &lt;eof&gt;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en-US" i="1">
                <a:sym typeface="Symbol" panose="05050102010706020507" pitchFamily="18" charset="2"/>
              </a:rPr>
              <a:t> </a:t>
            </a:r>
            <a:r>
              <a:rPr lang="en-US" altLang="en-US">
                <a:latin typeface="Times New Roman" panose="02020603050405020304" pitchFamily="18" charset="0"/>
              </a:rPr>
              <a:t>follow(</a:t>
            </a:r>
            <a:r>
              <a:rPr lang="en-US" altLang="en-US" i="1">
                <a:solidFill>
                  <a:schemeClr val="tx2"/>
                </a:solidFill>
                <a:latin typeface="Times New Roman" panose="02020603050405020304" pitchFamily="18" charset="0"/>
              </a:rPr>
              <a:t>S</a:t>
            </a:r>
            <a:r>
              <a:rPr lang="en-US" altLang="en-US">
                <a:latin typeface="Times New Roman" panose="02020603050405020304" pitchFamily="18" charset="0"/>
              </a:rPr>
              <a:t>)) </a:t>
            </a:r>
          </a:p>
          <a:p>
            <a:pPr lvl="1" eaLnBrk="1" hangingPunct="1"/>
            <a:r>
              <a:rPr lang="en-US" altLang="en-US">
                <a:sym typeface="Symbol" panose="05050102010706020507" pitchFamily="18" charset="2"/>
              </a:rPr>
              <a:t>if</a:t>
            </a:r>
            <a:r>
              <a:rPr lang="en-US" altLang="en-US">
                <a:latin typeface="Times New Roman" panose="02020603050405020304" pitchFamily="18" charset="0"/>
              </a:rPr>
              <a:t> </a:t>
            </a:r>
            <a:r>
              <a:rPr lang="en-US" altLang="en-US"/>
              <a:t>(</a:t>
            </a:r>
            <a:r>
              <a:rPr lang="en-US" altLang="en-US" i="1">
                <a:solidFill>
                  <a:schemeClr val="tx2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</a:t>
            </a:r>
            <a:r>
              <a:rPr lang="en-US" altLang="en-US" i="1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>
                <a:sym typeface="Symbol" panose="05050102010706020507" pitchFamily="18" charset="2"/>
              </a:rPr>
              <a:t>)</a:t>
            </a:r>
            <a:r>
              <a:rPr lang="en-US" altLang="en-US">
                <a:latin typeface="Times New Roman" panose="02020603050405020304" pitchFamily="18" charset="0"/>
              </a:rPr>
              <a:t> 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altLang="en-US">
                <a:latin typeface="Times New Roman" panose="02020603050405020304" pitchFamily="18" charset="0"/>
              </a:rPr>
              <a:t> </a:t>
            </a:r>
            <a:r>
              <a:rPr lang="en-US" altLang="en-US" i="1">
                <a:latin typeface="Times New Roman" panose="02020603050405020304" pitchFamily="18" charset="0"/>
              </a:rPr>
              <a:t>P</a:t>
            </a:r>
            <a:r>
              <a:rPr lang="en-US" altLang="en-US"/>
              <a:t>, then</a:t>
            </a:r>
          </a:p>
          <a:p>
            <a:pPr lvl="1" eaLnBrk="1" hangingPunct="1"/>
            <a:r>
              <a:rPr lang="en-US" altLang="en-US">
                <a:latin typeface="Times New Roman" panose="02020603050405020304" pitchFamily="18" charset="0"/>
              </a:rPr>
              <a:t> first(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lang="en-US" altLang="en-US">
                <a:latin typeface="Times New Roman" panose="02020603050405020304" pitchFamily="18" charset="0"/>
              </a:rPr>
              <a:t>)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</a:t>
            </a:r>
            <a:r>
              <a:rPr lang="en-US" altLang="en-US">
                <a:latin typeface="Times New Roman" panose="02020603050405020304" pitchFamily="18" charset="0"/>
              </a:rPr>
              <a:t>follow(</a:t>
            </a:r>
            <a:r>
              <a:rPr lang="en-US" altLang="en-US" i="1">
                <a:solidFill>
                  <a:schemeClr val="tx2"/>
                </a:solidFill>
                <a:latin typeface="Times New Roman" panose="02020603050405020304" pitchFamily="18" charset="0"/>
              </a:rPr>
              <a:t>B</a:t>
            </a:r>
            <a:r>
              <a:rPr lang="en-US" altLang="en-US">
                <a:latin typeface="Times New Roman" panose="02020603050405020304" pitchFamily="18" charset="0"/>
              </a:rPr>
              <a:t>)</a:t>
            </a:r>
            <a:r>
              <a:rPr lang="en-US" altLang="en-US">
                <a:latin typeface="Times New Roman" panose="02020603050405020304" pitchFamily="18" charset="0"/>
                <a:sym typeface="Symbol" panose="05050102010706020507" pitchFamily="18" charset="2"/>
              </a:rPr>
              <a:t></a:t>
            </a:r>
            <a:r>
              <a:rPr lang="en-US" altLang="en-US">
                <a:latin typeface="Times New Roman" panose="02020603050405020304" pitchFamily="18" charset="0"/>
              </a:rPr>
              <a:t> follow(</a:t>
            </a:r>
            <a:r>
              <a:rPr lang="en-US" altLang="en-US" i="1">
                <a:solidFill>
                  <a:schemeClr val="tx2"/>
                </a:solidFill>
                <a:latin typeface="Times New Roman" panose="02020603050405020304" pitchFamily="18" charset="0"/>
              </a:rPr>
              <a:t>A</a:t>
            </a:r>
            <a:r>
              <a:rPr lang="en-US" altLang="en-US">
                <a:latin typeface="Times New Roman" panose="02020603050405020304" pitchFamily="18" charset="0"/>
              </a:rPr>
              <a:t>)</a:t>
            </a:r>
          </a:p>
          <a:p>
            <a:pPr lvl="3" eaLnBrk="1" hangingPunct="1"/>
            <a:endParaRPr lang="en-US" altLang="en-US" sz="2400"/>
          </a:p>
          <a:p>
            <a:pPr eaLnBrk="1" hangingPunct="1"/>
            <a:r>
              <a:rPr lang="en-US" altLang="en-US" sz="2400"/>
              <a:t>The definition of </a:t>
            </a:r>
            <a:r>
              <a:rPr lang="en-US" altLang="en-US" sz="2400">
                <a:latin typeface="Times New Roman" panose="02020603050405020304" pitchFamily="18" charset="0"/>
              </a:rPr>
              <a:t>follow</a:t>
            </a:r>
            <a:r>
              <a:rPr lang="en-US" altLang="en-US" sz="2400"/>
              <a:t> usually results in recursive set definitions.  In order to solve them, you need to do several iterations on the equations.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8DF826D1-11B7-4408-B645-C681AFA8EB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533400"/>
            <a:ext cx="7772400" cy="838200"/>
          </a:xfrm>
        </p:spPr>
        <p:txBody>
          <a:bodyPr/>
          <a:lstStyle/>
          <a:p>
            <a:pPr eaLnBrk="1" hangingPunct="1"/>
            <a:r>
              <a:rPr lang="en-GB" altLang="en-US" sz="4000"/>
              <a:t>A few provable facts about LL(1) grammars</a:t>
            </a:r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0276A84D-A7F7-487F-8B9A-11624B0B42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86200"/>
          </a:xfrm>
        </p:spPr>
        <p:txBody>
          <a:bodyPr/>
          <a:lstStyle/>
          <a:p>
            <a:pPr eaLnBrk="1" hangingPunct="1"/>
            <a:r>
              <a:rPr lang="en-GB" altLang="en-US" sz="3200"/>
              <a:t>No left-recursive grammar is LL(1)</a:t>
            </a:r>
          </a:p>
          <a:p>
            <a:pPr eaLnBrk="1" hangingPunct="1"/>
            <a:r>
              <a:rPr lang="en-GB" altLang="en-US" sz="3200"/>
              <a:t>No ambiguous grammar is LL(1)</a:t>
            </a:r>
          </a:p>
          <a:p>
            <a:pPr eaLnBrk="1" hangingPunct="1"/>
            <a:r>
              <a:rPr lang="en-GB" altLang="en-US" sz="3200"/>
              <a:t>Some languages have no LL(1) grammar</a:t>
            </a:r>
          </a:p>
          <a:p>
            <a:pPr eaLnBrk="1" hangingPunct="1"/>
            <a:r>
              <a:rPr lang="en-GB" altLang="en-US" sz="3200"/>
              <a:t>A </a:t>
            </a:r>
            <a:r>
              <a:rPr lang="el-GR" altLang="en-US" sz="3200"/>
              <a:t>ε</a:t>
            </a:r>
            <a:r>
              <a:rPr lang="en-US" altLang="en-US" sz="3200"/>
              <a:t>-free grammar, where each alternative X</a:t>
            </a:r>
            <a:r>
              <a:rPr lang="en-US" altLang="en-US" sz="3200" baseline="-25000"/>
              <a:t>j</a:t>
            </a:r>
            <a:r>
              <a:rPr lang="en-US" altLang="en-US" sz="3200"/>
              <a:t> for N ::= X</a:t>
            </a:r>
            <a:r>
              <a:rPr lang="en-US" altLang="en-US" sz="3200" baseline="-25000"/>
              <a:t>j</a:t>
            </a:r>
            <a:r>
              <a:rPr lang="en-US" altLang="en-US" sz="3200"/>
              <a:t> begins with a distinct terminal, is a simple LL(1) grammar </a:t>
            </a:r>
            <a:endParaRPr lang="en-GB" altLang="en-US" sz="320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EDF06578-D79C-4F2D-80EA-D2D9D106DC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Converting EBNF into RD parsers</a:t>
            </a:r>
          </a:p>
        </p:txBody>
      </p:sp>
      <p:sp>
        <p:nvSpPr>
          <p:cNvPr id="67587" name="Text Box 3">
            <a:extLst>
              <a:ext uri="{FF2B5EF4-FFF2-40B4-BE49-F238E27FC236}">
                <a16:creationId xmlns:a16="http://schemas.microsoft.com/office/drawing/2014/main" id="{1B135B80-F45A-48B7-AC7A-6666B246CE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371600"/>
            <a:ext cx="8702675" cy="301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98463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n-US" altLang="en-US" sz="3200">
                <a:latin typeface="Times" panose="02020603050405020304" pitchFamily="18" charset="0"/>
              </a:rPr>
              <a:t>The conversion of an EBNF specification into a Java implementation for a recursive descent parser is so “mechanical” that it can easily be automated!</a:t>
            </a:r>
          </a:p>
          <a:p>
            <a:pPr>
              <a:buFontTx/>
              <a:buChar char="•"/>
            </a:pPr>
            <a:endParaRPr lang="en-US" altLang="en-US" sz="3200">
              <a:latin typeface="Times" panose="02020603050405020304" pitchFamily="18" charset="0"/>
            </a:endParaRPr>
          </a:p>
          <a:p>
            <a:r>
              <a:rPr lang="en-US" altLang="en-US" sz="3200">
                <a:latin typeface="Times" panose="02020603050405020304" pitchFamily="18" charset="0"/>
              </a:rPr>
              <a:t>=&gt; JavaCC “Java Compiler Compiler”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D0D0C801-6F64-4FC0-92F8-D98FA3DB86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Abstract Syntax Trees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9DE75854-4EF0-4446-AF74-42984ACB95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 far we have talked about how to build a recursive descent parser which </a:t>
            </a:r>
            <a:r>
              <a:rPr lang="en-US" altLang="en-US" b="1"/>
              <a:t>recognizes </a:t>
            </a:r>
            <a:r>
              <a:rPr lang="en-US" altLang="en-US"/>
              <a:t>a given language described by an LL(1) EBNF grammar.</a:t>
            </a:r>
          </a:p>
          <a:p>
            <a:pPr eaLnBrk="1" hangingPunct="1"/>
            <a:r>
              <a:rPr lang="en-US" altLang="en-US"/>
              <a:t>Now we will look at </a:t>
            </a:r>
          </a:p>
          <a:p>
            <a:pPr lvl="1" eaLnBrk="1" hangingPunct="1"/>
            <a:r>
              <a:rPr lang="en-US" altLang="en-US"/>
              <a:t>how to represent AST as data structures.</a:t>
            </a:r>
          </a:p>
          <a:p>
            <a:pPr lvl="1" eaLnBrk="1" hangingPunct="1"/>
            <a:r>
              <a:rPr lang="en-US" altLang="en-US"/>
              <a:t>how to refine a recognizer to construct an AST data structure.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9E719A7B-7EE2-4BC2-9C8E-D79B039E03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AST Representation: Possible Tree Shapes</a:t>
            </a:r>
          </a:p>
        </p:txBody>
      </p:sp>
      <p:sp>
        <p:nvSpPr>
          <p:cNvPr id="69635" name="Text Box 3">
            <a:extLst>
              <a:ext uri="{FF2B5EF4-FFF2-40B4-BE49-F238E27FC236}">
                <a16:creationId xmlns:a16="http://schemas.microsoft.com/office/drawing/2014/main" id="{AC59C256-E28E-4756-87A1-0EE2A7A6DE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667000"/>
            <a:ext cx="8839200" cy="302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>
                <a:latin typeface="Courier New" panose="02070309020205020404" pitchFamily="49" charset="0"/>
              </a:rPr>
              <a:t> Expression</a:t>
            </a:r>
            <a:r>
              <a:rPr lang="en-US" altLang="en-US">
                <a:latin typeface="Courier" pitchFamily="49" charset="0"/>
              </a:rPr>
              <a:t> 		</a:t>
            </a:r>
            <a:r>
              <a:rPr lang="en-US" altLang="en-US">
                <a:latin typeface="Times" panose="02020603050405020304" pitchFamily="18" charset="0"/>
              </a:rPr>
              <a:t>AssignCmd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| 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latin typeface="Courier" pitchFamily="49" charset="0"/>
              </a:rPr>
              <a:t>		</a:t>
            </a:r>
            <a:r>
              <a:rPr lang="en-US" altLang="en-US">
                <a:latin typeface="Times" panose="02020603050405020304" pitchFamily="18" charset="0"/>
              </a:rPr>
              <a:t>CallCmd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>
                <a:latin typeface="Courier New" panose="02070309020205020404" pitchFamily="49" charset="0"/>
              </a:rPr>
              <a:t> 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>
                <a:latin typeface="Courier New" panose="02070309020205020404" pitchFamily="49" charset="0"/>
              </a:rPr>
              <a:t> Command</a:t>
            </a:r>
            <a:r>
              <a:rPr lang="en-US" altLang="en-US">
                <a:latin typeface="Courier" pitchFamily="49" charset="0"/>
              </a:rPr>
              <a:t> 	</a:t>
            </a:r>
            <a:r>
              <a:rPr lang="en-US" altLang="en-US">
                <a:latin typeface="Times" panose="02020603050405020304" pitchFamily="18" charset="0"/>
              </a:rPr>
              <a:t>IfCmd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>
                <a:latin typeface="Courier New" panose="02070309020205020404" pitchFamily="49" charset="0"/>
              </a:rPr>
              <a:t> Command</a:t>
            </a:r>
            <a:r>
              <a:rPr lang="en-US" altLang="en-US">
                <a:latin typeface="Courier" pitchFamily="49" charset="0"/>
              </a:rPr>
              <a:t> 	</a:t>
            </a:r>
            <a:r>
              <a:rPr lang="en-US" altLang="en-US">
                <a:latin typeface="Times" panose="02020603050405020304" pitchFamily="18" charset="0"/>
              </a:rPr>
              <a:t>WhileCmd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let</a:t>
            </a:r>
            <a:r>
              <a:rPr lang="en-US" altLang="en-US">
                <a:latin typeface="Courier New" panose="02070309020205020404" pitchFamily="49" charset="0"/>
              </a:rPr>
              <a:t> 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</a:t>
            </a:r>
            <a:r>
              <a:rPr lang="en-US" altLang="en-US">
                <a:latin typeface="Courier New" panose="02070309020205020404" pitchFamily="49" charset="0"/>
              </a:rPr>
              <a:t> Command</a:t>
            </a:r>
            <a:r>
              <a:rPr lang="en-US" altLang="en-US">
                <a:latin typeface="Courier" pitchFamily="49" charset="0"/>
              </a:rPr>
              <a:t> 	</a:t>
            </a:r>
            <a:r>
              <a:rPr lang="en-US" altLang="en-US">
                <a:latin typeface="Times" panose="02020603050405020304" pitchFamily="18" charset="0"/>
              </a:rPr>
              <a:t>LetCmd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| Command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 Command</a:t>
            </a:r>
            <a:r>
              <a:rPr lang="en-US" altLang="en-US">
                <a:latin typeface="Courier" pitchFamily="49" charset="0"/>
              </a:rPr>
              <a:t> 			</a:t>
            </a:r>
            <a:r>
              <a:rPr lang="en-US" altLang="en-US">
                <a:latin typeface="Times" panose="02020603050405020304" pitchFamily="18" charset="0"/>
              </a:rPr>
              <a:t>SequentialCmd</a:t>
            </a:r>
          </a:p>
        </p:txBody>
      </p:sp>
      <p:sp>
        <p:nvSpPr>
          <p:cNvPr id="69636" name="Rectangle 4">
            <a:extLst>
              <a:ext uri="{FF2B5EF4-FFF2-40B4-BE49-F238E27FC236}">
                <a16:creationId xmlns:a16="http://schemas.microsoft.com/office/drawing/2014/main" id="{D2B1B003-76AE-4AD1-9800-5B7F066A8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990600"/>
            <a:ext cx="86868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The possible form of AST structures is completely determined by an AST grammar (as described in earlier lectures)</a:t>
            </a:r>
          </a:p>
        </p:txBody>
      </p:sp>
      <p:sp>
        <p:nvSpPr>
          <p:cNvPr id="69637" name="Text Box 5">
            <a:extLst>
              <a:ext uri="{FF2B5EF4-FFF2-40B4-BE49-F238E27FC236}">
                <a16:creationId xmlns:a16="http://schemas.microsoft.com/office/drawing/2014/main" id="{E13754A5-468A-4E0C-9D68-EC63897DEB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" y="2057400"/>
            <a:ext cx="67865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remember the Mini-triangle abstract syntax</a:t>
            </a:r>
            <a:endParaRPr lang="en-US" altLang="en-US" b="1">
              <a:latin typeface="Times" panose="02020603050405020304" pitchFamily="18" charset="0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CAF4A579-9EFE-419A-BF74-2AC9919092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AST Representation: Possible Tree Shapes</a:t>
            </a: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C5C5D3AC-12B7-44E5-BD47-EF70E37C9E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0"/>
            <a:ext cx="883920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Command ::= VName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>
                <a:latin typeface="Courier New" panose="02070309020205020404" pitchFamily="49" charset="0"/>
              </a:rPr>
              <a:t> Expression</a:t>
            </a:r>
            <a:r>
              <a:rPr lang="en-US" altLang="en-US">
                <a:latin typeface="Courier" pitchFamily="49" charset="0"/>
              </a:rPr>
              <a:t>     </a:t>
            </a:r>
            <a:r>
              <a:rPr lang="en-US" altLang="en-US">
                <a:latin typeface="Times" panose="02020603050405020304" pitchFamily="18" charset="0"/>
              </a:rPr>
              <a:t>AssignCmd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" pitchFamily="49" charset="0"/>
              </a:rPr>
              <a:t>         </a:t>
            </a:r>
            <a:r>
              <a:rPr lang="en-US" altLang="en-US">
                <a:latin typeface="Courier New" panose="02070309020205020404" pitchFamily="49" charset="0"/>
              </a:rPr>
              <a:t>| ...</a:t>
            </a:r>
          </a:p>
        </p:txBody>
      </p:sp>
      <p:sp>
        <p:nvSpPr>
          <p:cNvPr id="70660" name="Text Box 4">
            <a:extLst>
              <a:ext uri="{FF2B5EF4-FFF2-40B4-BE49-F238E27FC236}">
                <a16:creationId xmlns:a16="http://schemas.microsoft.com/office/drawing/2014/main" id="{87310465-AF4D-4393-9C81-EFC9DE89A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7540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remember the Mini-triangle AST (excerpt below)</a:t>
            </a:r>
            <a:endParaRPr lang="en-US" altLang="en-US" b="1">
              <a:latin typeface="Times" panose="02020603050405020304" pitchFamily="18" charset="0"/>
            </a:endParaRPr>
          </a:p>
        </p:txBody>
      </p:sp>
      <p:sp>
        <p:nvSpPr>
          <p:cNvPr id="70661" name="Text Box 5">
            <a:extLst>
              <a:ext uri="{FF2B5EF4-FFF2-40B4-BE49-F238E27FC236}">
                <a16:creationId xmlns:a16="http://schemas.microsoft.com/office/drawing/2014/main" id="{BD3B12D2-E246-4ADE-B1A6-17D98F7674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3938" y="2924175"/>
            <a:ext cx="16240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AssignCmd</a:t>
            </a:r>
          </a:p>
        </p:txBody>
      </p:sp>
      <p:sp>
        <p:nvSpPr>
          <p:cNvPr id="70662" name="Line 6">
            <a:extLst>
              <a:ext uri="{FF2B5EF4-FFF2-40B4-BE49-F238E27FC236}">
                <a16:creationId xmlns:a16="http://schemas.microsoft.com/office/drawing/2014/main" id="{A9DB8585-7A72-4B7E-A81A-5F26D347AA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34290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3" name="Line 7">
            <a:extLst>
              <a:ext uri="{FF2B5EF4-FFF2-40B4-BE49-F238E27FC236}">
                <a16:creationId xmlns:a16="http://schemas.microsoft.com/office/drawing/2014/main" id="{348F0205-727A-4C0C-A501-DC63EE15645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0400" y="3657600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4" name="Line 8">
            <a:extLst>
              <a:ext uri="{FF2B5EF4-FFF2-40B4-BE49-F238E27FC236}">
                <a16:creationId xmlns:a16="http://schemas.microsoft.com/office/drawing/2014/main" id="{E433167B-1FB7-4E59-BE78-42F4EBB55F6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0400" y="36576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5" name="Line 9">
            <a:extLst>
              <a:ext uri="{FF2B5EF4-FFF2-40B4-BE49-F238E27FC236}">
                <a16:creationId xmlns:a16="http://schemas.microsoft.com/office/drawing/2014/main" id="{69E3849B-DDF9-4F90-A213-19F61403C161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62600" y="36576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0666" name="Text Box 10">
            <a:extLst>
              <a:ext uri="{FF2B5EF4-FFF2-40B4-BE49-F238E27FC236}">
                <a16:creationId xmlns:a16="http://schemas.microsoft.com/office/drawing/2014/main" id="{A0141A7B-39C2-48D5-B9A1-B6B429B537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2125" y="3870325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V</a:t>
            </a:r>
          </a:p>
        </p:txBody>
      </p:sp>
      <p:sp>
        <p:nvSpPr>
          <p:cNvPr id="70667" name="Text Box 11">
            <a:extLst>
              <a:ext uri="{FF2B5EF4-FFF2-40B4-BE49-F238E27FC236}">
                <a16:creationId xmlns:a16="http://schemas.microsoft.com/office/drawing/2014/main" id="{64B230C9-583B-416F-BD8B-8AE01D0CD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3886200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E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A22CBBC2-A521-478C-8AAF-EF22B993D1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AST Representation: Possible Tree Shapes</a:t>
            </a:r>
          </a:p>
        </p:txBody>
      </p:sp>
      <p:sp>
        <p:nvSpPr>
          <p:cNvPr id="71683" name="Text Box 3">
            <a:extLst>
              <a:ext uri="{FF2B5EF4-FFF2-40B4-BE49-F238E27FC236}">
                <a16:creationId xmlns:a16="http://schemas.microsoft.com/office/drawing/2014/main" id="{6ABB095E-867F-43A2-A0C3-D296DC53D2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0"/>
            <a:ext cx="8839200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Command ::=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...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| 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latin typeface="Courier" pitchFamily="49" charset="0"/>
              </a:rPr>
              <a:t>      </a:t>
            </a:r>
            <a:r>
              <a:rPr lang="en-US" altLang="en-US">
                <a:latin typeface="Times" panose="02020603050405020304" pitchFamily="18" charset="0"/>
              </a:rPr>
              <a:t>CallCmd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  ...</a:t>
            </a:r>
          </a:p>
        </p:txBody>
      </p:sp>
      <p:sp>
        <p:nvSpPr>
          <p:cNvPr id="71684" name="Text Box 4">
            <a:extLst>
              <a:ext uri="{FF2B5EF4-FFF2-40B4-BE49-F238E27FC236}">
                <a16:creationId xmlns:a16="http://schemas.microsoft.com/office/drawing/2014/main" id="{9B5F5C90-6F41-478C-A47C-333DB38EB1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7540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remember the Mini-triangle AST (excerpt below)</a:t>
            </a:r>
            <a:endParaRPr lang="en-US" altLang="en-US" b="1">
              <a:latin typeface="Times" panose="02020603050405020304" pitchFamily="18" charset="0"/>
            </a:endParaRPr>
          </a:p>
        </p:txBody>
      </p:sp>
      <p:sp>
        <p:nvSpPr>
          <p:cNvPr id="71685" name="Text Box 5">
            <a:extLst>
              <a:ext uri="{FF2B5EF4-FFF2-40B4-BE49-F238E27FC236}">
                <a16:creationId xmlns:a16="http://schemas.microsoft.com/office/drawing/2014/main" id="{995D73CC-E7D5-41B9-9B9C-FA21CE06B7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3573463"/>
            <a:ext cx="12827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CallCmd</a:t>
            </a:r>
          </a:p>
        </p:txBody>
      </p:sp>
      <p:sp>
        <p:nvSpPr>
          <p:cNvPr id="71686" name="Line 6">
            <a:extLst>
              <a:ext uri="{FF2B5EF4-FFF2-40B4-BE49-F238E27FC236}">
                <a16:creationId xmlns:a16="http://schemas.microsoft.com/office/drawing/2014/main" id="{C98D68D1-7803-4296-B72C-9AFFF81B37D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40386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7" name="Line 7">
            <a:extLst>
              <a:ext uri="{FF2B5EF4-FFF2-40B4-BE49-F238E27FC236}">
                <a16:creationId xmlns:a16="http://schemas.microsoft.com/office/drawing/2014/main" id="{7C22A080-9AE0-4216-B61D-68DDC2BE517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0400" y="4267200"/>
            <a:ext cx="2362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8" name="Line 8">
            <a:extLst>
              <a:ext uri="{FF2B5EF4-FFF2-40B4-BE49-F238E27FC236}">
                <a16:creationId xmlns:a16="http://schemas.microsoft.com/office/drawing/2014/main" id="{0E559B6A-6FEF-4E6C-8CE0-EEF9334622AE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0400" y="426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89" name="Line 9">
            <a:extLst>
              <a:ext uri="{FF2B5EF4-FFF2-40B4-BE49-F238E27FC236}">
                <a16:creationId xmlns:a16="http://schemas.microsoft.com/office/drawing/2014/main" id="{9F0F14EA-C986-422C-AB68-BFB69A85CAC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62600" y="426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0" name="Text Box 10">
            <a:extLst>
              <a:ext uri="{FF2B5EF4-FFF2-40B4-BE49-F238E27FC236}">
                <a16:creationId xmlns:a16="http://schemas.microsoft.com/office/drawing/2014/main" id="{B584DD45-6682-4F42-92D7-2970FD3E74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479925"/>
            <a:ext cx="13160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Identifier</a:t>
            </a:r>
          </a:p>
        </p:txBody>
      </p:sp>
      <p:sp>
        <p:nvSpPr>
          <p:cNvPr id="71691" name="Text Box 11">
            <a:extLst>
              <a:ext uri="{FF2B5EF4-FFF2-40B4-BE49-F238E27FC236}">
                <a16:creationId xmlns:a16="http://schemas.microsoft.com/office/drawing/2014/main" id="{A853DAD7-8981-43FF-B332-B7406F19ED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5113" y="4495800"/>
            <a:ext cx="369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E</a:t>
            </a:r>
          </a:p>
        </p:txBody>
      </p:sp>
      <p:sp>
        <p:nvSpPr>
          <p:cNvPr id="71692" name="Line 12">
            <a:extLst>
              <a:ext uri="{FF2B5EF4-FFF2-40B4-BE49-F238E27FC236}">
                <a16:creationId xmlns:a16="http://schemas.microsoft.com/office/drawing/2014/main" id="{CEA6248E-4493-401D-98A7-F456BE4C7B6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200400" y="48768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693" name="Text Box 13">
            <a:extLst>
              <a:ext uri="{FF2B5EF4-FFF2-40B4-BE49-F238E27FC236}">
                <a16:creationId xmlns:a16="http://schemas.microsoft.com/office/drawing/2014/main" id="{86BA9BA4-A8CA-42BE-AD33-34CF339B6A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029200"/>
            <a:ext cx="11811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Spelling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DE9EBF88-5080-4C3A-9D6F-64FF89F338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AST Representation: Possible Tree Shapes</a:t>
            </a:r>
          </a:p>
        </p:txBody>
      </p:sp>
      <p:sp>
        <p:nvSpPr>
          <p:cNvPr id="72707" name="Text Box 3">
            <a:extLst>
              <a:ext uri="{FF2B5EF4-FFF2-40B4-BE49-F238E27FC236}">
                <a16:creationId xmlns:a16="http://schemas.microsoft.com/office/drawing/2014/main" id="{76040A8A-7F25-4923-9FD1-9413C7E2A0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524000"/>
            <a:ext cx="8839200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Command ::=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...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>
                <a:latin typeface="Courier New" panose="02070309020205020404" pitchFamily="49" charset="0"/>
              </a:rPr>
              <a:t> 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>
                <a:latin typeface="Courier New" panose="02070309020205020404" pitchFamily="49" charset="0"/>
              </a:rPr>
              <a:t> Command</a:t>
            </a:r>
            <a:r>
              <a:rPr lang="en-US" altLang="en-US">
                <a:latin typeface="Courier" pitchFamily="49" charset="0"/>
              </a:rPr>
              <a:t>     </a:t>
            </a:r>
            <a:r>
              <a:rPr lang="en-US" altLang="en-US">
                <a:latin typeface="Times" panose="02020603050405020304" pitchFamily="18" charset="0"/>
              </a:rPr>
              <a:t>IfCmd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  ...</a:t>
            </a:r>
          </a:p>
        </p:txBody>
      </p:sp>
      <p:sp>
        <p:nvSpPr>
          <p:cNvPr id="72708" name="Text Box 4">
            <a:extLst>
              <a:ext uri="{FF2B5EF4-FFF2-40B4-BE49-F238E27FC236}">
                <a16:creationId xmlns:a16="http://schemas.microsoft.com/office/drawing/2014/main" id="{9F8A3F80-128C-46D8-867B-E0556CF29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75406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remember the Mini-triangle AST (excerpt below)</a:t>
            </a:r>
            <a:endParaRPr lang="en-US" altLang="en-US" b="1">
              <a:latin typeface="Times" panose="02020603050405020304" pitchFamily="18" charset="0"/>
            </a:endParaRPr>
          </a:p>
        </p:txBody>
      </p:sp>
      <p:sp>
        <p:nvSpPr>
          <p:cNvPr id="72709" name="Text Box 5">
            <a:extLst>
              <a:ext uri="{FF2B5EF4-FFF2-40B4-BE49-F238E27FC236}">
                <a16:creationId xmlns:a16="http://schemas.microsoft.com/office/drawing/2014/main" id="{3C47652F-0CA1-4A60-83B2-7E52043749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3573463"/>
            <a:ext cx="979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IfCmd</a:t>
            </a:r>
          </a:p>
        </p:txBody>
      </p:sp>
      <p:sp>
        <p:nvSpPr>
          <p:cNvPr id="72710" name="Line 6">
            <a:extLst>
              <a:ext uri="{FF2B5EF4-FFF2-40B4-BE49-F238E27FC236}">
                <a16:creationId xmlns:a16="http://schemas.microsoft.com/office/drawing/2014/main" id="{68FFCC94-C0BA-45B7-8D98-2E7CCE7D400B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343400" y="40386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1" name="Line 7">
            <a:extLst>
              <a:ext uri="{FF2B5EF4-FFF2-40B4-BE49-F238E27FC236}">
                <a16:creationId xmlns:a16="http://schemas.microsoft.com/office/drawing/2014/main" id="{1191D51F-BD28-4D33-BEEA-BD67753DBEE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43200" y="4267200"/>
            <a:ext cx="3200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Line 8">
            <a:extLst>
              <a:ext uri="{FF2B5EF4-FFF2-40B4-BE49-F238E27FC236}">
                <a16:creationId xmlns:a16="http://schemas.microsoft.com/office/drawing/2014/main" id="{8FE55250-E5A0-46EB-9B88-CB658355197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43200" y="426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3" name="Line 9">
            <a:extLst>
              <a:ext uri="{FF2B5EF4-FFF2-40B4-BE49-F238E27FC236}">
                <a16:creationId xmlns:a16="http://schemas.microsoft.com/office/drawing/2014/main" id="{B4402583-9AC1-475D-A9BE-D8511DAE9FE7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43600" y="426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4" name="Text Box 10">
            <a:extLst>
              <a:ext uri="{FF2B5EF4-FFF2-40B4-BE49-F238E27FC236}">
                <a16:creationId xmlns:a16="http://schemas.microsoft.com/office/drawing/2014/main" id="{554AED9D-F73C-4F6A-87C4-D20A1DC5CF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4479925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E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72715" name="Text Box 11">
            <a:extLst>
              <a:ext uri="{FF2B5EF4-FFF2-40B4-BE49-F238E27FC236}">
                <a16:creationId xmlns:a16="http://schemas.microsoft.com/office/drawing/2014/main" id="{444E7AE4-26F8-4D09-9FE4-EDCE17B179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5913" y="44958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C1</a:t>
            </a:r>
          </a:p>
        </p:txBody>
      </p:sp>
      <p:sp>
        <p:nvSpPr>
          <p:cNvPr id="72716" name="Line 12">
            <a:extLst>
              <a:ext uri="{FF2B5EF4-FFF2-40B4-BE49-F238E27FC236}">
                <a16:creationId xmlns:a16="http://schemas.microsoft.com/office/drawing/2014/main" id="{82BCEEFE-CB92-4CE4-B7D5-015E48097BC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343400" y="4267200"/>
            <a:ext cx="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2717" name="Text Box 13">
            <a:extLst>
              <a:ext uri="{FF2B5EF4-FFF2-40B4-BE49-F238E27FC236}">
                <a16:creationId xmlns:a16="http://schemas.microsoft.com/office/drawing/2014/main" id="{9B121074-6847-48C6-A3A2-AE6E5655E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2450" y="4495800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C2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82B21998-E7E9-42AD-A388-914F8E46DC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Syntax Analysis</a:t>
            </a:r>
          </a:p>
        </p:txBody>
      </p:sp>
      <p:sp>
        <p:nvSpPr>
          <p:cNvPr id="9219" name="Text Box 3">
            <a:extLst>
              <a:ext uri="{FF2B5EF4-FFF2-40B4-BE49-F238E27FC236}">
                <a16:creationId xmlns:a16="http://schemas.microsoft.com/office/drawing/2014/main" id="{5BBD5E01-458C-4E2F-8372-268D9270E4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819400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Scanner</a:t>
            </a:r>
          </a:p>
        </p:txBody>
      </p:sp>
      <p:sp>
        <p:nvSpPr>
          <p:cNvPr id="9220" name="Text Box 4">
            <a:extLst>
              <a:ext uri="{FF2B5EF4-FFF2-40B4-BE49-F238E27FC236}">
                <a16:creationId xmlns:a16="http://schemas.microsoft.com/office/drawing/2014/main" id="{9AB9FE93-9A59-4F00-B3E2-2E5691B4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905000"/>
            <a:ext cx="259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Source Program</a:t>
            </a:r>
          </a:p>
        </p:txBody>
      </p:sp>
      <p:sp>
        <p:nvSpPr>
          <p:cNvPr id="9221" name="Text Box 5">
            <a:extLst>
              <a:ext uri="{FF2B5EF4-FFF2-40B4-BE49-F238E27FC236}">
                <a16:creationId xmlns:a16="http://schemas.microsoft.com/office/drawing/2014/main" id="{E25AC6DF-1970-4046-9B40-A3940B9BC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673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Abstract Syntax Tree</a:t>
            </a:r>
          </a:p>
        </p:txBody>
      </p:sp>
      <p:cxnSp>
        <p:nvCxnSpPr>
          <p:cNvPr id="9222" name="AutoShape 6">
            <a:extLst>
              <a:ext uri="{FF2B5EF4-FFF2-40B4-BE49-F238E27FC236}">
                <a16:creationId xmlns:a16="http://schemas.microsoft.com/office/drawing/2014/main" id="{FBE6EB7E-CD94-4148-98E9-2AABC2CBB909}"/>
              </a:ext>
            </a:extLst>
          </p:cNvPr>
          <p:cNvCxnSpPr>
            <a:cxnSpLocks noChangeShapeType="1"/>
            <a:stCxn id="9220" idx="2"/>
            <a:endCxn id="9219" idx="0"/>
          </p:cNvCxnSpPr>
          <p:nvPr/>
        </p:nvCxnSpPr>
        <p:spPr bwMode="auto">
          <a:xfrm>
            <a:off x="1905000" y="2362200"/>
            <a:ext cx="0" cy="4429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3" name="AutoShape 7">
            <a:extLst>
              <a:ext uri="{FF2B5EF4-FFF2-40B4-BE49-F238E27FC236}">
                <a16:creationId xmlns:a16="http://schemas.microsoft.com/office/drawing/2014/main" id="{4D3D0E00-7E34-4F66-81E8-84A2B688444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1905000" y="4724400"/>
            <a:ext cx="0" cy="6286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24" name="AutoShape 8">
            <a:extLst>
              <a:ext uri="{FF2B5EF4-FFF2-40B4-BE49-F238E27FC236}">
                <a16:creationId xmlns:a16="http://schemas.microsoft.com/office/drawing/2014/main" id="{2F385A97-FB8D-417E-8FED-A6376A40F2F4}"/>
              </a:ext>
            </a:extLst>
          </p:cNvPr>
          <p:cNvCxnSpPr>
            <a:cxnSpLocks noChangeShapeType="1"/>
            <a:stCxn id="9219" idx="3"/>
            <a:endCxn id="9225" idx="1"/>
          </p:cNvCxnSpPr>
          <p:nvPr/>
        </p:nvCxnSpPr>
        <p:spPr bwMode="auto">
          <a:xfrm>
            <a:off x="3290888" y="3062288"/>
            <a:ext cx="18288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25" name="Text Box 9">
            <a:extLst>
              <a:ext uri="{FF2B5EF4-FFF2-40B4-BE49-F238E27FC236}">
                <a16:creationId xmlns:a16="http://schemas.microsoft.com/office/drawing/2014/main" id="{BDE9EFF0-9AE3-4F85-B42A-5930F9E96D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19688" y="2833688"/>
            <a:ext cx="21955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Error Reports</a:t>
            </a:r>
          </a:p>
        </p:txBody>
      </p:sp>
      <p:sp>
        <p:nvSpPr>
          <p:cNvPr id="9226" name="Text Box 10">
            <a:extLst>
              <a:ext uri="{FF2B5EF4-FFF2-40B4-BE49-F238E27FC236}">
                <a16:creationId xmlns:a16="http://schemas.microsoft.com/office/drawing/2014/main" id="{4D02B252-A5D1-4B08-A734-39BD3443CF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4238625"/>
            <a:ext cx="2743200" cy="485775"/>
          </a:xfrm>
          <a:prstGeom prst="rect">
            <a:avLst/>
          </a:prstGeom>
          <a:noFill/>
          <a:ln w="28575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Parser</a:t>
            </a:r>
          </a:p>
        </p:txBody>
      </p:sp>
      <p:cxnSp>
        <p:nvCxnSpPr>
          <p:cNvPr id="9227" name="AutoShape 11">
            <a:extLst>
              <a:ext uri="{FF2B5EF4-FFF2-40B4-BE49-F238E27FC236}">
                <a16:creationId xmlns:a16="http://schemas.microsoft.com/office/drawing/2014/main" id="{18F3D50D-4E32-45E8-A030-37B949356DA2}"/>
              </a:ext>
            </a:extLst>
          </p:cNvPr>
          <p:cNvCxnSpPr>
            <a:cxnSpLocks noChangeShapeType="1"/>
            <a:stCxn id="9219" idx="2"/>
            <a:endCxn id="9226" idx="0"/>
          </p:cNvCxnSpPr>
          <p:nvPr/>
        </p:nvCxnSpPr>
        <p:spPr bwMode="auto">
          <a:xfrm>
            <a:off x="1905000" y="3319463"/>
            <a:ext cx="0" cy="9048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28" name="Text Box 12">
            <a:extLst>
              <a:ext uri="{FF2B5EF4-FFF2-40B4-BE49-F238E27FC236}">
                <a16:creationId xmlns:a16="http://schemas.microsoft.com/office/drawing/2014/main" id="{194FA8BD-9CF6-4693-83D6-5D7580A2AC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5052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Stream of “Tokens”</a:t>
            </a:r>
          </a:p>
        </p:txBody>
      </p:sp>
      <p:sp>
        <p:nvSpPr>
          <p:cNvPr id="9229" name="Text Box 13">
            <a:extLst>
              <a:ext uri="{FF2B5EF4-FFF2-40B4-BE49-F238E27FC236}">
                <a16:creationId xmlns:a16="http://schemas.microsoft.com/office/drawing/2014/main" id="{4675955B-C05A-47F4-8071-AF785A5DD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1905000"/>
            <a:ext cx="304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Times" panose="02020603050405020304" pitchFamily="18" charset="0"/>
              </a:rPr>
              <a:t>Stream of Characters</a:t>
            </a:r>
          </a:p>
        </p:txBody>
      </p:sp>
      <p:cxnSp>
        <p:nvCxnSpPr>
          <p:cNvPr id="9230" name="AutoShape 14">
            <a:extLst>
              <a:ext uri="{FF2B5EF4-FFF2-40B4-BE49-F238E27FC236}">
                <a16:creationId xmlns:a16="http://schemas.microsoft.com/office/drawing/2014/main" id="{B09BAAFB-8185-444D-8F6E-514159C9B3BE}"/>
              </a:ext>
            </a:extLst>
          </p:cNvPr>
          <p:cNvCxnSpPr>
            <a:cxnSpLocks noChangeShapeType="1"/>
            <a:endCxn id="9231" idx="1"/>
          </p:cNvCxnSpPr>
          <p:nvPr/>
        </p:nvCxnSpPr>
        <p:spPr bwMode="auto">
          <a:xfrm>
            <a:off x="3276600" y="4495800"/>
            <a:ext cx="1828800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231" name="Text Box 15">
            <a:extLst>
              <a:ext uri="{FF2B5EF4-FFF2-40B4-BE49-F238E27FC236}">
                <a16:creationId xmlns:a16="http://schemas.microsoft.com/office/drawing/2014/main" id="{DF7CACE8-94E6-4BE3-8D33-3F9B74BBE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5400" y="4267200"/>
            <a:ext cx="21955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>
                <a:latin typeface="Times" panose="02020603050405020304" pitchFamily="18" charset="0"/>
              </a:rPr>
              <a:t>Error Reports</a:t>
            </a:r>
          </a:p>
        </p:txBody>
      </p:sp>
      <p:sp>
        <p:nvSpPr>
          <p:cNvPr id="9232" name="Text Box 16">
            <a:extLst>
              <a:ext uri="{FF2B5EF4-FFF2-40B4-BE49-F238E27FC236}">
                <a16:creationId xmlns:a16="http://schemas.microsoft.com/office/drawing/2014/main" id="{BAEFDD6A-6B1B-49F5-B0FF-493550700B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5" y="1335088"/>
            <a:ext cx="2139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Dataflow chart</a:t>
            </a:r>
          </a:p>
        </p:txBody>
      </p:sp>
      <p:sp>
        <p:nvSpPr>
          <p:cNvPr id="9233" name="Oval 17">
            <a:extLst>
              <a:ext uri="{FF2B5EF4-FFF2-40B4-BE49-F238E27FC236}">
                <a16:creationId xmlns:a16="http://schemas.microsoft.com/office/drawing/2014/main" id="{6D52B6CA-604A-4C71-8E29-81ECC5AC0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933825"/>
            <a:ext cx="3810000" cy="1143000"/>
          </a:xfrm>
          <a:prstGeom prst="ellips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9234" name="Text Box 18">
            <a:extLst>
              <a:ext uri="{FF2B5EF4-FFF2-40B4-BE49-F238E27FC236}">
                <a16:creationId xmlns:a16="http://schemas.microsoft.com/office/drawing/2014/main" id="{9325871B-4C7E-4696-9371-7E06A94594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51275" y="4005263"/>
            <a:ext cx="16287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3300"/>
                </a:solidFill>
                <a:latin typeface="Times" panose="02020603050405020304" pitchFamily="18" charset="0"/>
              </a:rPr>
              <a:t>This lecture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730" name="Group 2">
            <a:extLst>
              <a:ext uri="{FF2B5EF4-FFF2-40B4-BE49-F238E27FC236}">
                <a16:creationId xmlns:a16="http://schemas.microsoft.com/office/drawing/2014/main" id="{E0228AFD-0DEA-4AEA-8618-E977153DDCA2}"/>
              </a:ext>
            </a:extLst>
          </p:cNvPr>
          <p:cNvGrpSpPr>
            <a:grpSpLocks/>
          </p:cNvGrpSpPr>
          <p:nvPr/>
        </p:nvGrpSpPr>
        <p:grpSpPr bwMode="auto">
          <a:xfrm>
            <a:off x="3581400" y="3810000"/>
            <a:ext cx="4800600" cy="2514600"/>
            <a:chOff x="1152" y="2400"/>
            <a:chExt cx="3024" cy="1584"/>
          </a:xfrm>
        </p:grpSpPr>
        <p:sp>
          <p:nvSpPr>
            <p:cNvPr id="73738" name="Rectangle 3">
              <a:extLst>
                <a:ext uri="{FF2B5EF4-FFF2-40B4-BE49-F238E27FC236}">
                  <a16:creationId xmlns:a16="http://schemas.microsoft.com/office/drawing/2014/main" id="{47EF49E5-7FBD-4C3B-9B7B-A8CD45759A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52" y="2400"/>
              <a:ext cx="3024" cy="158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739" name="Text Box 4">
              <a:extLst>
                <a:ext uri="{FF2B5EF4-FFF2-40B4-BE49-F238E27FC236}">
                  <a16:creationId xmlns:a16="http://schemas.microsoft.com/office/drawing/2014/main" id="{D6FC507E-0E7B-48CE-B7E2-415A245A6B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58" y="2495"/>
              <a:ext cx="4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Courier" pitchFamily="49" charset="0"/>
                </a:rPr>
                <a:t>AST</a:t>
              </a:r>
            </a:p>
          </p:txBody>
        </p:sp>
        <p:sp>
          <p:nvSpPr>
            <p:cNvPr id="73740" name="Line 5">
              <a:extLst>
                <a:ext uri="{FF2B5EF4-FFF2-40B4-BE49-F238E27FC236}">
                  <a16:creationId xmlns:a16="http://schemas.microsoft.com/office/drawing/2014/main" id="{4293235E-63CC-4064-A7EC-3B1E264A19E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408" y="2736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1" name="AutoShape 6">
              <a:extLst>
                <a:ext uri="{FF2B5EF4-FFF2-40B4-BE49-F238E27FC236}">
                  <a16:creationId xmlns:a16="http://schemas.microsoft.com/office/drawing/2014/main" id="{C804F615-FBE0-47B5-A1E5-0AD0668705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832"/>
              <a:ext cx="288" cy="14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742" name="Line 7">
              <a:extLst>
                <a:ext uri="{FF2B5EF4-FFF2-40B4-BE49-F238E27FC236}">
                  <a16:creationId xmlns:a16="http://schemas.microsoft.com/office/drawing/2014/main" id="{7F3DFDC5-986D-43C7-847B-E1702B073B0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2" y="2976"/>
              <a:ext cx="1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3" name="Line 8">
              <a:extLst>
                <a:ext uri="{FF2B5EF4-FFF2-40B4-BE49-F238E27FC236}">
                  <a16:creationId xmlns:a16="http://schemas.microsoft.com/office/drawing/2014/main" id="{49C3CAC7-F9F0-466E-B279-F1A4303F955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2" y="2976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4" name="Rectangle 9">
              <a:extLst>
                <a:ext uri="{FF2B5EF4-FFF2-40B4-BE49-F238E27FC236}">
                  <a16:creationId xmlns:a16="http://schemas.microsoft.com/office/drawing/2014/main" id="{5062BC1F-9256-4997-90D3-72706E494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352" y="3024"/>
              <a:ext cx="4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latin typeface="Courier" pitchFamily="49" charset="0"/>
                </a:rPr>
                <a:t>LHS</a:t>
              </a:r>
            </a:p>
          </p:txBody>
        </p:sp>
        <p:sp>
          <p:nvSpPr>
            <p:cNvPr id="73745" name="Line 10">
              <a:extLst>
                <a:ext uri="{FF2B5EF4-FFF2-40B4-BE49-F238E27FC236}">
                  <a16:creationId xmlns:a16="http://schemas.microsoft.com/office/drawing/2014/main" id="{2A345012-BACB-4406-9961-94CD666CA6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92" y="3264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6" name="AutoShape 11">
              <a:extLst>
                <a:ext uri="{FF2B5EF4-FFF2-40B4-BE49-F238E27FC236}">
                  <a16:creationId xmlns:a16="http://schemas.microsoft.com/office/drawing/2014/main" id="{1C0A175D-1D11-4828-B4EF-3F37D7F2A8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48" y="3360"/>
              <a:ext cx="288" cy="14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3747" name="Line 12">
              <a:extLst>
                <a:ext uri="{FF2B5EF4-FFF2-40B4-BE49-F238E27FC236}">
                  <a16:creationId xmlns:a16="http://schemas.microsoft.com/office/drawing/2014/main" id="{E2563FB2-D1E0-4342-B4DB-41F0CE44697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3504"/>
              <a:ext cx="13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48" name="Rectangle 13">
              <a:extLst>
                <a:ext uri="{FF2B5EF4-FFF2-40B4-BE49-F238E27FC236}">
                  <a16:creationId xmlns:a16="http://schemas.microsoft.com/office/drawing/2014/main" id="{F51BA5BA-4ECB-48D9-A789-673C5E0278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68" y="3552"/>
              <a:ext cx="5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Tag1</a:t>
              </a:r>
            </a:p>
          </p:txBody>
        </p:sp>
        <p:sp>
          <p:nvSpPr>
            <p:cNvPr id="73749" name="Line 14">
              <a:extLst>
                <a:ext uri="{FF2B5EF4-FFF2-40B4-BE49-F238E27FC236}">
                  <a16:creationId xmlns:a16="http://schemas.microsoft.com/office/drawing/2014/main" id="{1DBE9EF5-A790-474E-BC2D-26E52F0DEF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208" y="3504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0" name="Line 15">
              <a:extLst>
                <a:ext uri="{FF2B5EF4-FFF2-40B4-BE49-F238E27FC236}">
                  <a16:creationId xmlns:a16="http://schemas.microsoft.com/office/drawing/2014/main" id="{4D3B56F6-60BF-420D-B1DC-E9461407B5A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024" y="3504"/>
              <a:ext cx="0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1" name="Rectangle 16">
              <a:extLst>
                <a:ext uri="{FF2B5EF4-FFF2-40B4-BE49-F238E27FC236}">
                  <a16:creationId xmlns:a16="http://schemas.microsoft.com/office/drawing/2014/main" id="{83637D4F-3D3D-44FE-B7A5-024407B483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54" y="3552"/>
              <a:ext cx="5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Tag2</a:t>
              </a:r>
            </a:p>
          </p:txBody>
        </p:sp>
        <p:sp>
          <p:nvSpPr>
            <p:cNvPr id="73752" name="Rectangle 17">
              <a:extLst>
                <a:ext uri="{FF2B5EF4-FFF2-40B4-BE49-F238E27FC236}">
                  <a16:creationId xmlns:a16="http://schemas.microsoft.com/office/drawing/2014/main" id="{8DBC7472-FB78-49C0-BBBC-EC9EBB2739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52" y="3552"/>
              <a:ext cx="30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>
                  <a:latin typeface="Times" panose="02020603050405020304" pitchFamily="18" charset="0"/>
                </a:rPr>
                <a:t>…</a:t>
              </a:r>
            </a:p>
          </p:txBody>
        </p:sp>
        <p:sp>
          <p:nvSpPr>
            <p:cNvPr id="73753" name="Line 18">
              <a:extLst>
                <a:ext uri="{FF2B5EF4-FFF2-40B4-BE49-F238E27FC236}">
                  <a16:creationId xmlns:a16="http://schemas.microsoft.com/office/drawing/2014/main" id="{CA614E8B-B22E-4DF0-8B93-9D151AD6417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3504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4" name="Line 19">
              <a:extLst>
                <a:ext uri="{FF2B5EF4-FFF2-40B4-BE49-F238E27FC236}">
                  <a16:creationId xmlns:a16="http://schemas.microsoft.com/office/drawing/2014/main" id="{28316A37-EA94-4F80-BE79-C2B1DD9557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36" y="2976"/>
              <a:ext cx="124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55" name="Text Box 20">
              <a:extLst>
                <a:ext uri="{FF2B5EF4-FFF2-40B4-BE49-F238E27FC236}">
                  <a16:creationId xmlns:a16="http://schemas.microsoft.com/office/drawing/2014/main" id="{44FFFA19-151E-4CFD-A4A3-7A52C7AA40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32" y="3024"/>
              <a:ext cx="7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latin typeface="Times" panose="02020603050405020304" pitchFamily="18" charset="0"/>
                </a:rPr>
                <a:t>abstract</a:t>
              </a:r>
            </a:p>
          </p:txBody>
        </p:sp>
        <p:sp>
          <p:nvSpPr>
            <p:cNvPr id="73756" name="Text Box 21">
              <a:extLst>
                <a:ext uri="{FF2B5EF4-FFF2-40B4-BE49-F238E27FC236}">
                  <a16:creationId xmlns:a16="http://schemas.microsoft.com/office/drawing/2014/main" id="{B804E129-82A3-45B3-A350-323261BBF6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00" y="3552"/>
              <a:ext cx="77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latin typeface="Times" panose="02020603050405020304" pitchFamily="18" charset="0"/>
                </a:rPr>
                <a:t>concrete</a:t>
              </a:r>
            </a:p>
          </p:txBody>
        </p:sp>
        <p:sp>
          <p:nvSpPr>
            <p:cNvPr id="73757" name="Text Box 22">
              <a:extLst>
                <a:ext uri="{FF2B5EF4-FFF2-40B4-BE49-F238E27FC236}">
                  <a16:creationId xmlns:a16="http://schemas.microsoft.com/office/drawing/2014/main" id="{C56D8D0B-8C7A-4752-ADE0-BB76D7E35E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48" y="2496"/>
              <a:ext cx="74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r>
                <a:rPr lang="en-US" altLang="en-US" i="1">
                  <a:latin typeface="Times" panose="02020603050405020304" pitchFamily="18" charset="0"/>
                </a:rPr>
                <a:t>abstract</a:t>
              </a:r>
            </a:p>
          </p:txBody>
        </p:sp>
      </p:grpSp>
      <p:sp>
        <p:nvSpPr>
          <p:cNvPr id="73731" name="Rectangle 23">
            <a:extLst>
              <a:ext uri="{FF2B5EF4-FFF2-40B4-BE49-F238E27FC236}">
                <a16:creationId xmlns:a16="http://schemas.microsoft.com/office/drawing/2014/main" id="{FBC1E404-5B40-48D6-BB13-D8EB4ACB49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AST Representation: Java Data Structures</a:t>
            </a:r>
          </a:p>
        </p:txBody>
      </p:sp>
      <p:sp>
        <p:nvSpPr>
          <p:cNvPr id="73732" name="Text Box 24">
            <a:extLst>
              <a:ext uri="{FF2B5EF4-FFF2-40B4-BE49-F238E27FC236}">
                <a16:creationId xmlns:a16="http://schemas.microsoft.com/office/drawing/2014/main" id="{088255D4-5818-45B0-A3AA-010DF6BAD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05000"/>
            <a:ext cx="86106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Courier" pitchFamily="49" charset="0"/>
              </a:rPr>
              <a:t>public abstract class </a:t>
            </a:r>
            <a:r>
              <a:rPr lang="en-US" altLang="en-US">
                <a:latin typeface="Courier" pitchFamily="49" charset="0"/>
              </a:rPr>
              <a:t>AST { ... }</a:t>
            </a:r>
          </a:p>
        </p:txBody>
      </p:sp>
      <p:sp>
        <p:nvSpPr>
          <p:cNvPr id="73733" name="Text Box 25">
            <a:extLst>
              <a:ext uri="{FF2B5EF4-FFF2-40B4-BE49-F238E27FC236}">
                <a16:creationId xmlns:a16="http://schemas.microsoft.com/office/drawing/2014/main" id="{A5D2C2BB-A571-4DA0-AF99-1A921614CC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990600"/>
            <a:ext cx="71548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Example: </a:t>
            </a:r>
            <a:r>
              <a:rPr lang="en-US" altLang="en-US">
                <a:latin typeface="Times" panose="02020603050405020304" pitchFamily="18" charset="0"/>
              </a:rPr>
              <a:t>Java classes to represent Mini-Triangle AST’s</a:t>
            </a:r>
            <a:endParaRPr lang="en-US" altLang="en-US" b="1">
              <a:latin typeface="Times" panose="02020603050405020304" pitchFamily="18" charset="0"/>
            </a:endParaRPr>
          </a:p>
        </p:txBody>
      </p:sp>
      <p:sp>
        <p:nvSpPr>
          <p:cNvPr id="73734" name="Text Box 26">
            <a:extLst>
              <a:ext uri="{FF2B5EF4-FFF2-40B4-BE49-F238E27FC236}">
                <a16:creationId xmlns:a16="http://schemas.microsoft.com/office/drawing/2014/main" id="{D5B1064C-3549-469B-A785-890FF5A20E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1431925"/>
            <a:ext cx="67579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1) A common (abstract) super class for all AST nodes</a:t>
            </a:r>
          </a:p>
        </p:txBody>
      </p:sp>
      <p:sp>
        <p:nvSpPr>
          <p:cNvPr id="73735" name="Text Box 27">
            <a:extLst>
              <a:ext uri="{FF2B5EF4-FFF2-40B4-BE49-F238E27FC236}">
                <a16:creationId xmlns:a16="http://schemas.microsoft.com/office/drawing/2014/main" id="{18F75294-9B03-4890-832F-9E8F517658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514600"/>
            <a:ext cx="55245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2) A Java class for each “type” of node.</a:t>
            </a:r>
          </a:p>
          <a:p>
            <a:pPr lvl="1">
              <a:buFontTx/>
              <a:buChar char="•"/>
            </a:pPr>
            <a:r>
              <a:rPr lang="en-US" altLang="en-US">
                <a:latin typeface="Times" panose="02020603050405020304" pitchFamily="18" charset="0"/>
              </a:rPr>
              <a:t> abstract as well as concrete node types</a:t>
            </a:r>
          </a:p>
        </p:txBody>
      </p:sp>
      <p:sp>
        <p:nvSpPr>
          <p:cNvPr id="73736" name="Rectangle 28">
            <a:extLst>
              <a:ext uri="{FF2B5EF4-FFF2-40B4-BE49-F238E27FC236}">
                <a16:creationId xmlns:a16="http://schemas.microsoft.com/office/drawing/2014/main" id="{556E2D1B-492A-4B43-8827-A57B5BADC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506788"/>
            <a:ext cx="3922713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Courier" pitchFamily="49" charset="0"/>
              </a:rPr>
              <a:t>LHS</a:t>
            </a:r>
            <a:r>
              <a:rPr lang="en-US" altLang="en-US">
                <a:latin typeface="Courier" pitchFamily="49" charset="0"/>
              </a:rPr>
              <a:t> ::= ...      </a:t>
            </a:r>
            <a:r>
              <a:rPr lang="en-US" altLang="en-US">
                <a:latin typeface="Times" panose="02020603050405020304" pitchFamily="18" charset="0"/>
              </a:rPr>
              <a:t>Tag1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" pitchFamily="49" charset="0"/>
              </a:rPr>
              <a:t>      | ...      </a:t>
            </a:r>
            <a:r>
              <a:rPr lang="en-US" altLang="en-US">
                <a:latin typeface="Times" panose="02020603050405020304" pitchFamily="18" charset="0"/>
              </a:rPr>
              <a:t>Tag2</a:t>
            </a:r>
          </a:p>
        </p:txBody>
      </p:sp>
      <p:sp>
        <p:nvSpPr>
          <p:cNvPr id="73737" name="AutoShape 29">
            <a:extLst>
              <a:ext uri="{FF2B5EF4-FFF2-40B4-BE49-F238E27FC236}">
                <a16:creationId xmlns:a16="http://schemas.microsoft.com/office/drawing/2014/main" id="{E353AB02-6A31-4E89-B3FB-88DD862AAE3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2819400" y="4495800"/>
            <a:ext cx="609600" cy="609600"/>
          </a:xfrm>
          <a:custGeom>
            <a:avLst/>
            <a:gdLst>
              <a:gd name="T0" fmla="*/ 426889 w 21600"/>
              <a:gd name="T1" fmla="*/ 0 h 21600"/>
              <a:gd name="T2" fmla="*/ 426889 w 21600"/>
              <a:gd name="T3" fmla="*/ 343126 h 21600"/>
              <a:gd name="T4" fmla="*/ 91355 w 21600"/>
              <a:gd name="T5" fmla="*/ 609600 h 21600"/>
              <a:gd name="T6" fmla="*/ 609600 w 21600"/>
              <a:gd name="T7" fmla="*/ 171563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39885431-98EA-4352-9AFA-3409FD444D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Mini Triangle Commands ASTs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205F7114-8F2B-4CBA-9F46-766B00BDD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343400"/>
            <a:ext cx="8458200" cy="2006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abstract class</a:t>
            </a:r>
            <a:r>
              <a:rPr lang="en-US" altLang="en-US" sz="2000">
                <a:latin typeface="Monaco" charset="0"/>
              </a:rPr>
              <a:t> Command extends AST { ... }  </a:t>
            </a:r>
          </a:p>
          <a:p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AssignCommand extends Command { ... }  </a:t>
            </a:r>
          </a:p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CallCommand extends Command { ... }  </a:t>
            </a:r>
          </a:p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IfCommand extends Command { ... }  </a:t>
            </a:r>
          </a:p>
          <a:p>
            <a:r>
              <a:rPr lang="en-US" altLang="en-US" sz="2000" i="1">
                <a:latin typeface="Monaco" charset="0"/>
              </a:rPr>
              <a:t>etc.</a:t>
            </a:r>
            <a:endParaRPr lang="en-US" altLang="en-US" sz="2000">
              <a:latin typeface="Monaco" charset="0"/>
            </a:endParaRPr>
          </a:p>
        </p:txBody>
      </p:sp>
      <p:sp>
        <p:nvSpPr>
          <p:cNvPr id="74756" name="Text Box 4">
            <a:extLst>
              <a:ext uri="{FF2B5EF4-FFF2-40B4-BE49-F238E27FC236}">
                <a16:creationId xmlns:a16="http://schemas.microsoft.com/office/drawing/2014/main" id="{A3436FA9-312C-43CF-AC94-C3970E159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16000"/>
            <a:ext cx="8839200" cy="302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>
                <a:latin typeface="Courier New" panose="02070309020205020404" pitchFamily="49" charset="0"/>
              </a:rPr>
              <a:t> Expression</a:t>
            </a:r>
            <a:r>
              <a:rPr lang="en-US" altLang="en-US">
                <a:latin typeface="Courier" pitchFamily="49" charset="0"/>
              </a:rPr>
              <a:t>			</a:t>
            </a:r>
            <a:r>
              <a:rPr lang="en-US" altLang="en-US">
                <a:latin typeface="Times" panose="02020603050405020304" pitchFamily="18" charset="0"/>
              </a:rPr>
              <a:t>AssignCmd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| 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latin typeface="Courier" pitchFamily="49" charset="0"/>
              </a:rPr>
              <a:t>		</a:t>
            </a:r>
            <a:r>
              <a:rPr lang="en-US" altLang="en-US">
                <a:latin typeface="Times" panose="02020603050405020304" pitchFamily="18" charset="0"/>
              </a:rPr>
              <a:t>CallCmd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" pitchFamily="49" charset="0"/>
              </a:rPr>
              <a:t>  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>
                <a:latin typeface="Courier New" panose="02070309020205020404" pitchFamily="49" charset="0"/>
              </a:rPr>
              <a:t> 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>
                <a:latin typeface="Courier New" panose="02070309020205020404" pitchFamily="49" charset="0"/>
              </a:rPr>
              <a:t> Command</a:t>
            </a:r>
            <a:r>
              <a:rPr lang="en-US" altLang="en-US">
                <a:latin typeface="Courier" pitchFamily="49" charset="0"/>
              </a:rPr>
              <a:t> 	</a:t>
            </a:r>
            <a:r>
              <a:rPr lang="en-US" altLang="en-US">
                <a:latin typeface="Times" panose="02020603050405020304" pitchFamily="18" charset="0"/>
              </a:rPr>
              <a:t>IfCmd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" pitchFamily="49" charset="0"/>
              </a:rPr>
              <a:t>  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>
                <a:latin typeface="Courier New" panose="02070309020205020404" pitchFamily="49" charset="0"/>
              </a:rPr>
              <a:t> Command</a:t>
            </a:r>
            <a:r>
              <a:rPr lang="en-US" altLang="en-US">
                <a:latin typeface="Courier" pitchFamily="49" charset="0"/>
              </a:rPr>
              <a:t>	</a:t>
            </a:r>
            <a:r>
              <a:rPr lang="en-US" altLang="en-US">
                <a:latin typeface="Times" panose="02020603050405020304" pitchFamily="18" charset="0"/>
              </a:rPr>
              <a:t>WhileCmd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" pitchFamily="49" charset="0"/>
              </a:rPr>
              <a:t>   </a:t>
            </a:r>
            <a:r>
              <a:rPr lang="en-US" altLang="en-US">
                <a:latin typeface="Courier New" panose="02070309020205020404" pitchFamily="49" charset="0"/>
              </a:rPr>
              <a:t>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let</a:t>
            </a:r>
            <a:r>
              <a:rPr lang="en-US" altLang="en-US">
                <a:latin typeface="Courier New" panose="02070309020205020404" pitchFamily="49" charset="0"/>
              </a:rPr>
              <a:t> 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</a:t>
            </a:r>
            <a:r>
              <a:rPr lang="en-US" altLang="en-US">
                <a:latin typeface="Courier New" panose="02070309020205020404" pitchFamily="49" charset="0"/>
              </a:rPr>
              <a:t> Command</a:t>
            </a:r>
            <a:r>
              <a:rPr lang="en-US" altLang="en-US">
                <a:latin typeface="Courier" pitchFamily="49" charset="0"/>
              </a:rPr>
              <a:t>		</a:t>
            </a:r>
            <a:r>
              <a:rPr lang="en-US" altLang="en-US">
                <a:latin typeface="Times" panose="02020603050405020304" pitchFamily="18" charset="0"/>
              </a:rPr>
              <a:t>LetCmd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" pitchFamily="49" charset="0"/>
              </a:rPr>
              <a:t>   </a:t>
            </a:r>
            <a:r>
              <a:rPr lang="en-US" altLang="en-US">
                <a:latin typeface="Courier New" panose="02070309020205020404" pitchFamily="49" charset="0"/>
              </a:rPr>
              <a:t>| Command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;</a:t>
            </a:r>
            <a:r>
              <a:rPr lang="en-US" altLang="en-US">
                <a:latin typeface="Courier New" panose="02070309020205020404" pitchFamily="49" charset="0"/>
              </a:rPr>
              <a:t> Command</a:t>
            </a:r>
            <a:r>
              <a:rPr lang="en-US" altLang="en-US">
                <a:latin typeface="Courier" pitchFamily="49" charset="0"/>
              </a:rPr>
              <a:t>			</a:t>
            </a:r>
            <a:r>
              <a:rPr lang="en-US" altLang="en-US">
                <a:latin typeface="Times" panose="02020603050405020304" pitchFamily="18" charset="0"/>
              </a:rPr>
              <a:t>SequentialCmd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FE4E76F8-3645-4EC5-B913-1C6D8D7CA7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Mini Triangle Command ASTs</a:t>
            </a:r>
          </a:p>
        </p:txBody>
      </p:sp>
      <p:sp>
        <p:nvSpPr>
          <p:cNvPr id="75779" name="Text Box 3">
            <a:extLst>
              <a:ext uri="{FF2B5EF4-FFF2-40B4-BE49-F238E27FC236}">
                <a16:creationId xmlns:a16="http://schemas.microsoft.com/office/drawing/2014/main" id="{0B6705B5-3CCC-4A4E-A7DF-72873EF52F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00125"/>
            <a:ext cx="8686800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Command ::= V-name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>
                <a:latin typeface="Courier New" panose="02070309020205020404" pitchFamily="49" charset="0"/>
              </a:rPr>
              <a:t> Expression</a:t>
            </a:r>
            <a:r>
              <a:rPr lang="en-US" altLang="en-US">
                <a:latin typeface="Courier" pitchFamily="49" charset="0"/>
              </a:rPr>
              <a:t>	</a:t>
            </a:r>
            <a:r>
              <a:rPr lang="en-US" altLang="en-US">
                <a:latin typeface="Times" panose="02020603050405020304" pitchFamily="18" charset="0"/>
              </a:rPr>
              <a:t>AssignCmd</a:t>
            </a:r>
            <a:endParaRPr lang="en-US" altLang="en-US">
              <a:latin typeface="Courier" pitchFamily="49" charset="0"/>
            </a:endParaRPr>
          </a:p>
          <a:p>
            <a:r>
              <a:rPr lang="en-US" altLang="en-US">
                <a:latin typeface="Courier" pitchFamily="49" charset="0"/>
              </a:rPr>
              <a:t>   </a:t>
            </a:r>
            <a:r>
              <a:rPr lang="en-US" altLang="en-US">
                <a:latin typeface="Courier New" panose="02070309020205020404" pitchFamily="49" charset="0"/>
              </a:rPr>
              <a:t>| Identifier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latin typeface="Courier" pitchFamily="49" charset="0"/>
              </a:rPr>
              <a:t>		</a:t>
            </a:r>
            <a:r>
              <a:rPr lang="en-US" altLang="en-US">
                <a:latin typeface="Times" panose="02020603050405020304" pitchFamily="18" charset="0"/>
              </a:rPr>
              <a:t>CallCmd</a:t>
            </a:r>
          </a:p>
          <a:p>
            <a:r>
              <a:rPr lang="en-US" altLang="en-US">
                <a:latin typeface="Courier" pitchFamily="49" charset="0"/>
              </a:rPr>
              <a:t>   </a:t>
            </a:r>
            <a:r>
              <a:rPr lang="en-US" altLang="en-US">
                <a:latin typeface="Courier New" panose="02070309020205020404" pitchFamily="49" charset="0"/>
              </a:rPr>
              <a:t>| ...</a:t>
            </a:r>
          </a:p>
        </p:txBody>
      </p:sp>
      <p:sp>
        <p:nvSpPr>
          <p:cNvPr id="75780" name="Text Box 4">
            <a:extLst>
              <a:ext uri="{FF2B5EF4-FFF2-40B4-BE49-F238E27FC236}">
                <a16:creationId xmlns:a16="http://schemas.microsoft.com/office/drawing/2014/main" id="{93F11DDA-0F39-459A-AD84-EF3BE88714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352675"/>
            <a:ext cx="8458200" cy="391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AssignCommand </a:t>
            </a:r>
            <a:r>
              <a:rPr lang="en-US" altLang="en-US" sz="2000" b="1">
                <a:latin typeface="Monaco" charset="0"/>
              </a:rPr>
              <a:t>extends</a:t>
            </a:r>
            <a:r>
              <a:rPr lang="en-US" altLang="en-US" sz="2000">
                <a:latin typeface="Monaco" charset="0"/>
              </a:rPr>
              <a:t> Command { 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public</a:t>
            </a:r>
            <a:r>
              <a:rPr lang="en-US" altLang="en-US" sz="2000">
                <a:latin typeface="Monaco" charset="0"/>
              </a:rPr>
              <a:t> Vname V;        // assign to what variable?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public</a:t>
            </a:r>
            <a:r>
              <a:rPr lang="en-US" altLang="en-US" sz="2000">
                <a:latin typeface="Monaco" charset="0"/>
              </a:rPr>
              <a:t> Expression E;   // what to assign?</a:t>
            </a:r>
          </a:p>
          <a:p>
            <a:r>
              <a:rPr lang="en-US" altLang="en-US" sz="2000">
                <a:latin typeface="Monaco" charset="0"/>
              </a:rPr>
              <a:t>   ... </a:t>
            </a:r>
          </a:p>
          <a:p>
            <a:r>
              <a:rPr lang="en-US" altLang="en-US" sz="2000">
                <a:latin typeface="Monaco" charset="0"/>
              </a:rPr>
              <a:t>}  </a:t>
            </a:r>
          </a:p>
          <a:p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CallCommand </a:t>
            </a:r>
            <a:r>
              <a:rPr lang="en-US" altLang="en-US" sz="2000" b="1">
                <a:latin typeface="Monaco" charset="0"/>
              </a:rPr>
              <a:t>extends</a:t>
            </a:r>
            <a:r>
              <a:rPr lang="en-US" altLang="en-US" sz="2000">
                <a:latin typeface="Monaco" charset="0"/>
              </a:rPr>
              <a:t> Command {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public</a:t>
            </a:r>
            <a:r>
              <a:rPr lang="en-US" altLang="en-US" sz="2000">
                <a:latin typeface="Monaco" charset="0"/>
              </a:rPr>
              <a:t> Identifier I;   //procedure name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public </a:t>
            </a:r>
            <a:r>
              <a:rPr lang="en-US" altLang="en-US" sz="2000">
                <a:latin typeface="Monaco" charset="0"/>
              </a:rPr>
              <a:t>Expression E;   //actual parameter</a:t>
            </a:r>
          </a:p>
          <a:p>
            <a:r>
              <a:rPr lang="en-US" altLang="en-US" sz="2000">
                <a:latin typeface="Monaco" charset="0"/>
              </a:rPr>
              <a:t>   ...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  <a:p>
            <a:r>
              <a:rPr lang="en-US" altLang="en-US" sz="2000">
                <a:latin typeface="Monaco" charset="0"/>
              </a:rPr>
              <a:t>...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E2F1DAFB-80CB-422A-8B81-8E20F81D76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AST Terminal Nodes</a:t>
            </a:r>
          </a:p>
        </p:txBody>
      </p:sp>
      <p:sp>
        <p:nvSpPr>
          <p:cNvPr id="76803" name="Text Box 3">
            <a:extLst>
              <a:ext uri="{FF2B5EF4-FFF2-40B4-BE49-F238E27FC236}">
                <a16:creationId xmlns:a16="http://schemas.microsoft.com/office/drawing/2014/main" id="{C1B14530-360B-46E8-86D5-42205B4885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066800"/>
            <a:ext cx="8458200" cy="3276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abstract class</a:t>
            </a:r>
            <a:r>
              <a:rPr lang="en-US" altLang="en-US" sz="2000">
                <a:latin typeface="Monaco" charset="0"/>
              </a:rPr>
              <a:t> Terminal </a:t>
            </a:r>
            <a:r>
              <a:rPr lang="en-US" altLang="en-US" sz="2000" b="1">
                <a:latin typeface="Monaco" charset="0"/>
              </a:rPr>
              <a:t>extends</a:t>
            </a:r>
            <a:r>
              <a:rPr lang="en-US" altLang="en-US" sz="2000">
                <a:latin typeface="Monaco" charset="0"/>
              </a:rPr>
              <a:t> AST { 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public</a:t>
            </a:r>
            <a:r>
              <a:rPr lang="en-US" altLang="en-US" sz="2000">
                <a:latin typeface="Monaco" charset="0"/>
              </a:rPr>
              <a:t> String spelling;</a:t>
            </a:r>
          </a:p>
          <a:p>
            <a:r>
              <a:rPr lang="en-US" altLang="en-US" sz="2000">
                <a:latin typeface="Monaco" charset="0"/>
              </a:rPr>
              <a:t>   ...</a:t>
            </a:r>
          </a:p>
          <a:p>
            <a:r>
              <a:rPr lang="en-US" altLang="en-US" sz="2000">
                <a:latin typeface="Monaco" charset="0"/>
              </a:rPr>
              <a:t>}  </a:t>
            </a:r>
          </a:p>
          <a:p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Identifier </a:t>
            </a:r>
            <a:r>
              <a:rPr lang="en-US" altLang="en-US" sz="2000" b="1">
                <a:latin typeface="Monaco" charset="0"/>
              </a:rPr>
              <a:t>extends</a:t>
            </a:r>
            <a:r>
              <a:rPr lang="en-US" altLang="en-US" sz="2000">
                <a:latin typeface="Monaco" charset="0"/>
              </a:rPr>
              <a:t> Terminal { ... }</a:t>
            </a:r>
          </a:p>
          <a:p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IntegerLiteral </a:t>
            </a:r>
            <a:r>
              <a:rPr lang="en-US" altLang="en-US" sz="2000" b="1">
                <a:latin typeface="Monaco" charset="0"/>
              </a:rPr>
              <a:t>extends</a:t>
            </a:r>
            <a:r>
              <a:rPr lang="en-US" altLang="en-US" sz="2000">
                <a:latin typeface="Monaco" charset="0"/>
              </a:rPr>
              <a:t> Terminal { ... }</a:t>
            </a:r>
          </a:p>
          <a:p>
            <a:endParaRPr lang="en-US" altLang="en-US" sz="2000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Operator </a:t>
            </a:r>
            <a:r>
              <a:rPr lang="en-US" altLang="en-US" sz="2000" b="1">
                <a:latin typeface="Monaco" charset="0"/>
              </a:rPr>
              <a:t>extends</a:t>
            </a:r>
            <a:r>
              <a:rPr lang="en-US" altLang="en-US" sz="2000">
                <a:latin typeface="Monaco" charset="0"/>
              </a:rPr>
              <a:t> Terminal { ... }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85BC768E-1726-44E4-BEA1-A3E6FA5EFB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AST Construction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E716643E-AD75-4B66-B7D5-5CF93175EC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752600"/>
            <a:ext cx="8458200" cy="4864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AssignCommand </a:t>
            </a:r>
            <a:r>
              <a:rPr lang="en-US" altLang="en-US" sz="2000" b="1">
                <a:latin typeface="Monaco" charset="0"/>
              </a:rPr>
              <a:t>extends</a:t>
            </a:r>
            <a:r>
              <a:rPr lang="en-US" altLang="en-US" sz="2000">
                <a:latin typeface="Monaco" charset="0"/>
              </a:rPr>
              <a:t> Command { 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</a:t>
            </a:r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public</a:t>
            </a:r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Vname V;        // Left side variable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</a:t>
            </a:r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public</a:t>
            </a:r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Expression E;   // right side expression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public </a:t>
            </a:r>
            <a:r>
              <a:rPr lang="en-US" altLang="en-US" sz="2000">
                <a:latin typeface="Monaco" charset="0"/>
              </a:rPr>
              <a:t>AssignCommand(Vname V; Expression E) {</a:t>
            </a:r>
          </a:p>
          <a:p>
            <a:r>
              <a:rPr lang="en-US" altLang="en-US" sz="2000">
                <a:latin typeface="Monaco" charset="0"/>
              </a:rPr>
              <a:t>      this.V = V; this.E=E;</a:t>
            </a:r>
          </a:p>
          <a:p>
            <a:r>
              <a:rPr lang="en-US" altLang="en-US" sz="2000">
                <a:latin typeface="Monaco" charset="0"/>
              </a:rPr>
              <a:t>   }</a:t>
            </a:r>
          </a:p>
          <a:p>
            <a:r>
              <a:rPr lang="en-US" altLang="en-US" sz="2000">
                <a:latin typeface="Monaco" charset="0"/>
              </a:rPr>
              <a:t>   ...</a:t>
            </a:r>
          </a:p>
          <a:p>
            <a:r>
              <a:rPr lang="en-US" altLang="en-US" sz="2000">
                <a:latin typeface="Monaco" charset="0"/>
              </a:rPr>
              <a:t>}  </a:t>
            </a:r>
          </a:p>
          <a:p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public class</a:t>
            </a:r>
            <a:r>
              <a:rPr lang="en-US" altLang="en-US" sz="2000">
                <a:latin typeface="Monaco" charset="0"/>
              </a:rPr>
              <a:t> Identifier </a:t>
            </a:r>
            <a:r>
              <a:rPr lang="en-US" altLang="en-US" sz="2000" b="1">
                <a:latin typeface="Monaco" charset="0"/>
              </a:rPr>
              <a:t>extends</a:t>
            </a:r>
            <a:r>
              <a:rPr lang="en-US" altLang="en-US" sz="2000">
                <a:latin typeface="Monaco" charset="0"/>
              </a:rPr>
              <a:t> Terminal {</a:t>
            </a:r>
          </a:p>
          <a:p>
            <a:r>
              <a:rPr lang="en-US" altLang="en-US" sz="2000">
                <a:latin typeface="Monaco" charset="0"/>
              </a:rPr>
              <a:t>   </a:t>
            </a:r>
            <a:r>
              <a:rPr lang="en-US" altLang="en-US" sz="2000" b="1">
                <a:latin typeface="Monaco" charset="0"/>
              </a:rPr>
              <a:t>public class </a:t>
            </a:r>
            <a:r>
              <a:rPr lang="en-US" altLang="en-US" sz="2000">
                <a:latin typeface="Monaco" charset="0"/>
              </a:rPr>
              <a:t>Identifier(String spelling) {</a:t>
            </a:r>
          </a:p>
          <a:p>
            <a:r>
              <a:rPr lang="en-US" altLang="en-US" sz="2000">
                <a:latin typeface="Monaco" charset="0"/>
              </a:rPr>
              <a:t>      this.spelling = spelling; </a:t>
            </a:r>
          </a:p>
          <a:p>
            <a:r>
              <a:rPr lang="en-US" altLang="en-US" sz="2000">
                <a:latin typeface="Monaco" charset="0"/>
              </a:rPr>
              <a:t>   }</a:t>
            </a:r>
          </a:p>
          <a:p>
            <a:r>
              <a:rPr lang="en-US" altLang="en-US" sz="2000">
                <a:latin typeface="Monaco" charset="0"/>
              </a:rPr>
              <a:t>   ...</a:t>
            </a:r>
          </a:p>
          <a:p>
            <a:r>
              <a:rPr lang="en-US" altLang="en-US" sz="2000">
                <a:latin typeface="Monaco" charset="0"/>
              </a:rPr>
              <a:t>}</a:t>
            </a:r>
            <a:endParaRPr lang="en-US" altLang="en-US" i="1">
              <a:latin typeface="Times" panose="02020603050405020304" pitchFamily="18" charset="0"/>
            </a:endParaRPr>
          </a:p>
        </p:txBody>
      </p:sp>
      <p:sp>
        <p:nvSpPr>
          <p:cNvPr id="77828" name="Text Box 4">
            <a:extLst>
              <a:ext uri="{FF2B5EF4-FFF2-40B4-BE49-F238E27FC236}">
                <a16:creationId xmlns:a16="http://schemas.microsoft.com/office/drawing/2014/main" id="{66566E1B-3CCA-499D-9768-28CCDED899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295400"/>
            <a:ext cx="1555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Examples:</a:t>
            </a:r>
          </a:p>
        </p:txBody>
      </p:sp>
      <p:sp>
        <p:nvSpPr>
          <p:cNvPr id="77829" name="Text Box 5">
            <a:extLst>
              <a:ext uri="{FF2B5EF4-FFF2-40B4-BE49-F238E27FC236}">
                <a16:creationId xmlns:a16="http://schemas.microsoft.com/office/drawing/2014/main" id="{C76BA81D-F9C7-41E5-A7E2-790F0AA80F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" y="898525"/>
            <a:ext cx="7704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First, every concrete AST class of course needs a constructor.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A5234713-18ED-4C6D-AD94-E6D321A506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AST Construction</a:t>
            </a:r>
          </a:p>
        </p:txBody>
      </p:sp>
      <p:sp>
        <p:nvSpPr>
          <p:cNvPr id="78851" name="Text Box 3">
            <a:extLst>
              <a:ext uri="{FF2B5EF4-FFF2-40B4-BE49-F238E27FC236}">
                <a16:creationId xmlns:a16="http://schemas.microsoft.com/office/drawing/2014/main" id="{588557F5-4DDC-497C-9134-E00BC156F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525" y="898525"/>
            <a:ext cx="9007475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Times" panose="02020603050405020304" pitchFamily="18" charset="0"/>
              </a:rPr>
              <a:t>We will now show how to refine our recursive descent parser to actually construct an AST.</a:t>
            </a:r>
          </a:p>
        </p:txBody>
      </p:sp>
      <p:sp>
        <p:nvSpPr>
          <p:cNvPr id="78852" name="Text Box 4">
            <a:extLst>
              <a:ext uri="{FF2B5EF4-FFF2-40B4-BE49-F238E27FC236}">
                <a16:creationId xmlns:a16="http://schemas.microsoft.com/office/drawing/2014/main" id="{FFF3056B-DE0D-468A-BF7D-DBAA380488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2949575"/>
            <a:ext cx="8839200" cy="1927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Monaco" charset="0"/>
              </a:rPr>
              <a:t>private </a:t>
            </a:r>
            <a:r>
              <a:rPr lang="en-US" altLang="en-US" i="1">
                <a:solidFill>
                  <a:srgbClr val="660066"/>
                </a:solidFill>
                <a:latin typeface="Monaco" charset="0"/>
              </a:rPr>
              <a:t>N</a:t>
            </a:r>
            <a:r>
              <a:rPr lang="en-US" altLang="en-US" b="1">
                <a:latin typeface="Monaco" charset="0"/>
              </a:rPr>
              <a:t> </a:t>
            </a:r>
            <a:r>
              <a:rPr lang="en-US" altLang="en-US">
                <a:latin typeface="Monaco" charset="0"/>
              </a:rPr>
              <a:t>parse</a:t>
            </a:r>
            <a:r>
              <a:rPr lang="en-US" altLang="en-US" i="1">
                <a:solidFill>
                  <a:srgbClr val="660066"/>
                </a:solidFill>
                <a:latin typeface="Monaco" charset="0"/>
              </a:rPr>
              <a:t>N</a:t>
            </a:r>
            <a:r>
              <a:rPr lang="en-US" altLang="en-US">
                <a:latin typeface="Monaco" charset="0"/>
              </a:rPr>
              <a:t>() {</a:t>
            </a:r>
          </a:p>
          <a:p>
            <a:r>
              <a:rPr lang="en-US" altLang="en-US">
                <a:latin typeface="Monaco" charset="0"/>
              </a:rPr>
              <a:t>  </a:t>
            </a:r>
            <a:r>
              <a:rPr lang="en-US" altLang="en-US" i="1">
                <a:solidFill>
                  <a:srgbClr val="660066"/>
                </a:solidFill>
                <a:latin typeface="Monaco" charset="0"/>
              </a:rPr>
              <a:t>N</a:t>
            </a:r>
            <a:r>
              <a:rPr lang="en-US" altLang="en-US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>
                <a:latin typeface="Monaco" charset="0"/>
              </a:rPr>
              <a:t>itsAST;</a:t>
            </a:r>
          </a:p>
          <a:p>
            <a:r>
              <a:rPr lang="en-US" altLang="en-US">
                <a:latin typeface="Monaco" charset="0"/>
              </a:rPr>
              <a:t>  </a:t>
            </a:r>
            <a:r>
              <a:rPr lang="en-US" altLang="en-US" i="1">
                <a:solidFill>
                  <a:srgbClr val="660066"/>
                </a:solidFill>
                <a:latin typeface="Monaco" charset="0"/>
              </a:rPr>
              <a:t>parse X at the same time constructing itsAST</a:t>
            </a:r>
            <a:endParaRPr lang="en-US" altLang="en-US">
              <a:latin typeface="Monaco" charset="0"/>
            </a:endParaRPr>
          </a:p>
          <a:p>
            <a:r>
              <a:rPr lang="en-US" altLang="en-US">
                <a:latin typeface="Monaco" charset="0"/>
              </a:rPr>
              <a:t>  </a:t>
            </a:r>
            <a:r>
              <a:rPr lang="en-US" altLang="en-US" b="1">
                <a:latin typeface="Monaco" charset="0"/>
              </a:rPr>
              <a:t>return</a:t>
            </a:r>
            <a:r>
              <a:rPr lang="en-US" altLang="en-US">
                <a:latin typeface="Monaco" charset="0"/>
              </a:rPr>
              <a:t> itsAST;</a:t>
            </a:r>
          </a:p>
          <a:p>
            <a:r>
              <a:rPr lang="en-US" altLang="en-US">
                <a:latin typeface="Monaco" charset="0"/>
              </a:rPr>
              <a:t>}</a:t>
            </a:r>
          </a:p>
        </p:txBody>
      </p:sp>
      <p:sp>
        <p:nvSpPr>
          <p:cNvPr id="78853" name="Text Box 5">
            <a:extLst>
              <a:ext uri="{FF2B5EF4-FFF2-40B4-BE49-F238E27FC236}">
                <a16:creationId xmlns:a16="http://schemas.microsoft.com/office/drawing/2014/main" id="{42029DB8-F838-4634-AD04-6CBF249009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828800"/>
            <a:ext cx="8458200" cy="4667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solidFill>
                  <a:srgbClr val="660066"/>
                </a:solidFill>
                <a:latin typeface="Courier New" panose="02070309020205020404" pitchFamily="49" charset="0"/>
              </a:rPr>
              <a:t>N</a:t>
            </a:r>
            <a:r>
              <a:rPr lang="en-US" altLang="en-US">
                <a:latin typeface="Courier New" panose="02070309020205020404" pitchFamily="49" charset="0"/>
              </a:rPr>
              <a:t> ::= </a:t>
            </a:r>
            <a:r>
              <a:rPr lang="en-US" altLang="en-US" i="1">
                <a:solidFill>
                  <a:srgbClr val="660066"/>
                </a:solidFill>
                <a:latin typeface="Courier New" panose="02070309020205020404" pitchFamily="49" charset="0"/>
              </a:rPr>
              <a:t>X</a:t>
            </a:r>
            <a:endParaRPr lang="en-US" altLang="en-US" b="1">
              <a:latin typeface="Courier New" panose="02070309020205020404" pitchFamily="49" charset="0"/>
            </a:endParaRPr>
          </a:p>
        </p:txBody>
      </p:sp>
      <p:sp>
        <p:nvSpPr>
          <p:cNvPr id="78854" name="AutoShape 6">
            <a:extLst>
              <a:ext uri="{FF2B5EF4-FFF2-40B4-BE49-F238E27FC236}">
                <a16:creationId xmlns:a16="http://schemas.microsoft.com/office/drawing/2014/main" id="{AAE8C64D-1579-4311-8E07-FC659763EDB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04800" y="2438400"/>
            <a:ext cx="457200" cy="457200"/>
          </a:xfrm>
          <a:custGeom>
            <a:avLst/>
            <a:gdLst>
              <a:gd name="T0" fmla="*/ 320167 w 21600"/>
              <a:gd name="T1" fmla="*/ 0 h 21600"/>
              <a:gd name="T2" fmla="*/ 320167 w 21600"/>
              <a:gd name="T3" fmla="*/ 257344 h 21600"/>
              <a:gd name="T4" fmla="*/ 68517 w 21600"/>
              <a:gd name="T5" fmla="*/ 457200 h 21600"/>
              <a:gd name="T6" fmla="*/ 457200 w 21600"/>
              <a:gd name="T7" fmla="*/ 128672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lnTo>
                  <a:pt x="21600" y="6079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853E0738-DD5C-4449-B8FA-43B3642447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Construction Mini-Triangle ASTs</a:t>
            </a:r>
          </a:p>
        </p:txBody>
      </p:sp>
      <p:sp>
        <p:nvSpPr>
          <p:cNvPr id="79875" name="Text Box 3">
            <a:extLst>
              <a:ext uri="{FF2B5EF4-FFF2-40B4-BE49-F238E27FC236}">
                <a16:creationId xmlns:a16="http://schemas.microsoft.com/office/drawing/2014/main" id="{D7F47D0A-6D4E-4270-92A5-3E826BEDAB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09800"/>
            <a:ext cx="8458200" cy="2641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old (recognizing only) version:</a:t>
            </a:r>
            <a:endParaRPr lang="en-US" altLang="en-US" sz="2000" b="1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private void </a:t>
            </a:r>
            <a:r>
              <a:rPr lang="en-US" altLang="en-US" sz="2000">
                <a:latin typeface="Monaco" charset="0"/>
              </a:rPr>
              <a:t>parseCommand() {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parseSingleCommand();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</a:t>
            </a:r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while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(currentToken.kind==Token.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SEMICOLON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) {</a:t>
            </a: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acceptIt();</a:t>
            </a:r>
            <a:r>
              <a:rPr lang="en-US" altLang="en-US" sz="2000" b="1" i="1">
                <a:solidFill>
                  <a:srgbClr val="008000"/>
                </a:solidFill>
                <a:latin typeface="Monaco" charset="0"/>
              </a:rPr>
              <a:t> 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parseSingleCommand();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}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79876" name="Text Box 4">
            <a:extLst>
              <a:ext uri="{FF2B5EF4-FFF2-40B4-BE49-F238E27FC236}">
                <a16:creationId xmlns:a16="http://schemas.microsoft.com/office/drawing/2014/main" id="{5A091DAA-DC8E-4143-B31F-6E538FF5E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1143000"/>
            <a:ext cx="8534400" cy="419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Monaco" charset="0"/>
              </a:rPr>
              <a:t>Command ::= single-Command ( </a:t>
            </a:r>
            <a:r>
              <a:rPr lang="en-US" altLang="en-US" sz="2000" b="1">
                <a:solidFill>
                  <a:schemeClr val="accent2"/>
                </a:solidFill>
                <a:latin typeface="Monaco" charset="0"/>
              </a:rPr>
              <a:t>;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single-Command )*</a:t>
            </a:r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474117" name="Text Box 5">
            <a:extLst>
              <a:ext uri="{FF2B5EF4-FFF2-40B4-BE49-F238E27FC236}">
                <a16:creationId xmlns:a16="http://schemas.microsoft.com/office/drawing/2014/main" id="{DB3C922F-3C06-46F2-A86A-B739306CF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209800"/>
            <a:ext cx="8458200" cy="3594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// AST-generating version</a:t>
            </a:r>
            <a:endParaRPr lang="en-US" altLang="en-US" sz="2000" b="1">
              <a:latin typeface="Monaco" charset="0"/>
            </a:endParaRPr>
          </a:p>
          <a:p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Command</a:t>
            </a:r>
            <a:r>
              <a:rPr lang="en-US" altLang="en-US" sz="2000" b="1">
                <a:solidFill>
                  <a:srgbClr val="FF3300"/>
                </a:solidFill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parseCommand() {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Command itsAST;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itsAST =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parseSingleCommand();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</a:t>
            </a:r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while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(currentToken.kind==Token.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SEMICOLON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) {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  acceptIt();</a:t>
            </a:r>
            <a:r>
              <a:rPr lang="en-US" altLang="en-US" sz="2000" b="1" i="1">
                <a:solidFill>
                  <a:srgbClr val="008000"/>
                </a:solidFill>
                <a:latin typeface="Monaco" charset="0"/>
              </a:rPr>
              <a:t> </a:t>
            </a:r>
          </a:p>
          <a:p>
            <a:r>
              <a:rPr lang="en-US" altLang="en-US" sz="2000">
                <a:latin typeface="Monaco" charset="0"/>
              </a:rPr>
              <a:t>    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Command extraCmd =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parseSingleCommand();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  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itsAST = new SequentialCommand(itsAST,extraCmd);</a:t>
            </a:r>
            <a:endParaRPr lang="en-US" altLang="en-US" sz="2000" i="1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}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</a:t>
            </a:r>
            <a:r>
              <a:rPr lang="en-US" altLang="en-US" sz="2000" b="1">
                <a:solidFill>
                  <a:srgbClr val="FF3300"/>
                </a:solidFill>
                <a:latin typeface="Monaco" charset="0"/>
              </a:rPr>
              <a:t>return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itsAST;</a:t>
            </a: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4117" grpId="0" animBg="1" autoUpdateAnimBg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E494A703-E475-4414-8C2E-1242B5DE04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Construction Mini-Triangle ASTs</a:t>
            </a:r>
          </a:p>
        </p:txBody>
      </p:sp>
      <p:sp>
        <p:nvSpPr>
          <p:cNvPr id="80899" name="Text Box 3">
            <a:extLst>
              <a:ext uri="{FF2B5EF4-FFF2-40B4-BE49-F238E27FC236}">
                <a16:creationId xmlns:a16="http://schemas.microsoft.com/office/drawing/2014/main" id="{220BD5E1-B7DD-4C1D-967B-5C97B68BB9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83100"/>
            <a:ext cx="8458200" cy="1689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Command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parseSingleCommand() {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Command comAST;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</a:t>
            </a:r>
            <a:endParaRPr lang="en-US" altLang="en-US" sz="2000" i="1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 it and construct AST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solidFill>
                  <a:srgbClr val="FF3300"/>
                </a:solidFill>
                <a:latin typeface="Monaco" charset="0"/>
              </a:rPr>
              <a:t>return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 comAST;</a:t>
            </a:r>
            <a:endParaRPr lang="en-US" altLang="en-US" sz="2000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}</a:t>
            </a:r>
          </a:p>
        </p:txBody>
      </p:sp>
      <p:sp>
        <p:nvSpPr>
          <p:cNvPr id="80900" name="Text Box 4">
            <a:extLst>
              <a:ext uri="{FF2B5EF4-FFF2-40B4-BE49-F238E27FC236}">
                <a16:creationId xmlns:a16="http://schemas.microsoft.com/office/drawing/2014/main" id="{41E5D839-619D-4F57-BC53-DB31B27D0D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90600"/>
            <a:ext cx="8534400" cy="302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latin typeface="Courier New" panose="02070309020205020404" pitchFamily="49" charset="0"/>
              </a:rPr>
              <a:t>single-Command 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::= Identifier (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:=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(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)</a:t>
            </a:r>
            <a:r>
              <a:rPr lang="en-US" altLang="en-US">
                <a:solidFill>
                  <a:schemeClr val="tx2"/>
                </a:solidFill>
                <a:latin typeface="Courier New" panose="02070309020205020404" pitchFamily="49" charset="0"/>
              </a:rPr>
              <a:t> )</a:t>
            </a:r>
            <a:endParaRPr lang="en-US" altLang="en-US">
              <a:latin typeface="Courier New" panose="02070309020205020404" pitchFamily="49" charset="0"/>
            </a:endParaRP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if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then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               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else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while</a:t>
            </a:r>
            <a:r>
              <a:rPr lang="en-US" altLang="en-US">
                <a:latin typeface="Courier New" panose="02070309020205020404" pitchFamily="49" charset="0"/>
              </a:rPr>
              <a:t> Expression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do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let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Declaration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single-Command</a:t>
            </a:r>
          </a:p>
          <a:p>
            <a:r>
              <a:rPr lang="en-US" altLang="en-US">
                <a:latin typeface="Courier New" panose="02070309020205020404" pitchFamily="49" charset="0"/>
              </a:rPr>
              <a:t>        |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begin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>
                <a:latin typeface="Courier New" panose="02070309020205020404" pitchFamily="49" charset="0"/>
              </a:rPr>
              <a:t>Command</a:t>
            </a:r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>
                <a:solidFill>
                  <a:schemeClr val="accent2"/>
                </a:solidFill>
                <a:latin typeface="Courier New" panose="02070309020205020404" pitchFamily="49" charset="0"/>
              </a:rPr>
              <a:t>end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EB347C3B-703F-4665-8BC7-085ABA6914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Construction Mini-Triangle ASTs</a:t>
            </a:r>
          </a:p>
        </p:txBody>
      </p:sp>
      <p:sp>
        <p:nvSpPr>
          <p:cNvPr id="81923" name="Text Box 3">
            <a:extLst>
              <a:ext uri="{FF2B5EF4-FFF2-40B4-BE49-F238E27FC236}">
                <a16:creationId xmlns:a16="http://schemas.microsoft.com/office/drawing/2014/main" id="{7908B1FB-45D8-429B-A92D-59452360B6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89000"/>
            <a:ext cx="8458200" cy="5816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private </a:t>
            </a:r>
            <a:r>
              <a:rPr lang="en-US" altLang="en-US" sz="2000">
                <a:latin typeface="Monaco" charset="0"/>
              </a:rPr>
              <a:t>Command</a:t>
            </a:r>
            <a:r>
              <a:rPr lang="en-US" altLang="en-US" sz="2000" b="1">
                <a:latin typeface="Monaco" charset="0"/>
              </a:rPr>
              <a:t> </a:t>
            </a:r>
            <a:r>
              <a:rPr lang="en-US" altLang="en-US" sz="2000">
                <a:latin typeface="Monaco" charset="0"/>
              </a:rPr>
              <a:t>parseSingleCommand() {</a:t>
            </a: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Command comAST; </a:t>
            </a:r>
            <a:endParaRPr lang="en-US" altLang="en-US" sz="2000" i="1">
              <a:solidFill>
                <a:schemeClr val="tx2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</a:t>
            </a:r>
            <a:r>
              <a:rPr lang="en-US" altLang="en-US" sz="2000" b="1">
                <a:latin typeface="Monaco" charset="0"/>
              </a:rPr>
              <a:t>switch </a:t>
            </a:r>
            <a:r>
              <a:rPr lang="en-US" altLang="en-US" sz="2000">
                <a:latin typeface="Monaco" charset="0"/>
              </a:rPr>
              <a:t>(currentToken.kind) {</a:t>
            </a:r>
          </a:p>
          <a:p>
            <a:r>
              <a:rPr lang="en-US" altLang="en-US" sz="2000">
                <a:latin typeface="Monaco" charset="0"/>
              </a:rPr>
              <a:t>    </a:t>
            </a:r>
            <a:r>
              <a:rPr lang="en-US" altLang="en-US" sz="2000" b="1">
                <a:latin typeface="Monaco" charset="0"/>
              </a:rPr>
              <a:t>case</a:t>
            </a:r>
            <a:r>
              <a:rPr lang="en-US" altLang="en-US" sz="2000">
                <a:latin typeface="Monaco" charset="0"/>
              </a:rPr>
              <a:t> 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IDENTIFIER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Identifier (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:=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Expression</a:t>
            </a: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                     |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(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Expression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)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)</a:t>
            </a:r>
          </a:p>
          <a:p>
            <a:r>
              <a:rPr lang="en-US" altLang="en-US" sz="2000">
                <a:latin typeface="Monaco" charset="0"/>
              </a:rPr>
              <a:t>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IF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if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Expression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then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single-Command</a:t>
            </a: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                    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else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single-Command</a:t>
            </a:r>
          </a:p>
          <a:p>
            <a:r>
              <a:rPr lang="en-US" altLang="en-US" sz="2000">
                <a:latin typeface="Monaco" charset="0"/>
              </a:rPr>
              <a:t>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WHILE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while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Expression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do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single-Command</a:t>
            </a:r>
          </a:p>
          <a:p>
            <a:r>
              <a:rPr lang="en-US" altLang="en-US" sz="2000" b="1">
                <a:latin typeface="Monaco" charset="0"/>
              </a:rPr>
              <a:t>    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LET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let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Declaration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in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single-Command</a:t>
            </a:r>
          </a:p>
          <a:p>
            <a:r>
              <a:rPr lang="en-US" altLang="en-US" sz="2000" b="1">
                <a:latin typeface="Monaco" charset="0"/>
              </a:rPr>
              <a:t>    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BEGIN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</a:t>
            </a:r>
            <a:r>
              <a:rPr lang="en-US" altLang="en-US" sz="2000" i="1">
                <a:solidFill>
                  <a:srgbClr val="660066"/>
                </a:solidFill>
                <a:latin typeface="Monaco" charset="0"/>
              </a:rPr>
              <a:t>parse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begin 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Command</a:t>
            </a:r>
            <a:r>
              <a:rPr lang="en-US" altLang="en-US" sz="2000" b="1">
                <a:solidFill>
                  <a:srgbClr val="660066"/>
                </a:solidFill>
                <a:latin typeface="Monaco" charset="0"/>
              </a:rPr>
              <a:t> end</a:t>
            </a:r>
          </a:p>
          <a:p>
            <a:r>
              <a:rPr lang="en-US" altLang="en-US" sz="2000" b="1">
                <a:solidFill>
                  <a:srgbClr val="008000"/>
                </a:solidFill>
                <a:latin typeface="Monaco" charset="0"/>
              </a:rPr>
              <a:t>  </a:t>
            </a:r>
            <a:r>
              <a:rPr lang="en-US" altLang="en-US" sz="2000">
                <a:latin typeface="Monaco" charset="0"/>
              </a:rPr>
              <a:t>}</a:t>
            </a: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</a:t>
            </a:r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return 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comAST;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}</a:t>
            </a:r>
            <a:endParaRPr lang="en-US" altLang="en-US" sz="2000">
              <a:solidFill>
                <a:srgbClr val="660066"/>
              </a:solidFill>
              <a:latin typeface="Monaco" charset="0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>
            <a:extLst>
              <a:ext uri="{FF2B5EF4-FFF2-40B4-BE49-F238E27FC236}">
                <a16:creationId xmlns:a16="http://schemas.microsoft.com/office/drawing/2014/main" id="{F6C01C00-1398-4474-AB82-C82D160F1D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457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Construction Mini-Triangle ASTs</a:t>
            </a:r>
          </a:p>
        </p:txBody>
      </p:sp>
      <p:sp>
        <p:nvSpPr>
          <p:cNvPr id="82947" name="Text Box 3">
            <a:extLst>
              <a:ext uri="{FF2B5EF4-FFF2-40B4-BE49-F238E27FC236}">
                <a16:creationId xmlns:a16="http://schemas.microsoft.com/office/drawing/2014/main" id="{E939BCDF-A975-4079-AA0A-505067928F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609600"/>
            <a:ext cx="8458200" cy="6197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latin typeface="Monaco" charset="0"/>
              </a:rPr>
              <a:t>   </a:t>
            </a:r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...</a:t>
            </a:r>
          </a:p>
          <a:p>
            <a:r>
              <a:rPr lang="en-US" altLang="en-US" sz="2000" b="1">
                <a:latin typeface="Monaco" charset="0"/>
              </a:rPr>
              <a:t>   case</a:t>
            </a:r>
            <a:r>
              <a:rPr lang="en-US" altLang="en-US" sz="2000">
                <a:latin typeface="Monaco" charset="0"/>
              </a:rPr>
              <a:t> 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IDENTIFIER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//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parse</a:t>
            </a:r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Identifier ( </a:t>
            </a:r>
            <a:r>
              <a:rPr lang="en-US" altLang="en-US" sz="2000" b="1">
                <a:solidFill>
                  <a:srgbClr val="008000"/>
                </a:solidFill>
                <a:latin typeface="Monaco" charset="0"/>
              </a:rPr>
              <a:t>:= </a:t>
            </a:r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Expression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//                  | </a:t>
            </a:r>
            <a:r>
              <a:rPr lang="en-US" altLang="en-US" sz="2000" b="1">
                <a:solidFill>
                  <a:srgbClr val="008000"/>
                </a:solidFill>
                <a:latin typeface="Monaco" charset="0"/>
              </a:rPr>
              <a:t>(</a:t>
            </a:r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Expression </a:t>
            </a:r>
            <a:r>
              <a:rPr lang="en-US" altLang="en-US" sz="2000" b="1">
                <a:solidFill>
                  <a:srgbClr val="008000"/>
                </a:solidFill>
                <a:latin typeface="Monaco" charset="0"/>
              </a:rPr>
              <a:t>)</a:t>
            </a:r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)</a:t>
            </a:r>
          </a:p>
          <a:p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     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Identifier iAST =</a:t>
            </a:r>
            <a:r>
              <a:rPr lang="en-US" altLang="en-US" sz="2000">
                <a:latin typeface="Monaco" charset="0"/>
              </a:rPr>
              <a:t> parseIdentifier(); 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</a:t>
            </a:r>
            <a:r>
              <a:rPr lang="en-US" altLang="en-US" sz="2000" b="1">
                <a:latin typeface="Monaco" charset="0"/>
              </a:rPr>
              <a:t>switch </a:t>
            </a:r>
            <a:r>
              <a:rPr lang="en-US" altLang="en-US" sz="2000">
                <a:latin typeface="Monaco" charset="0"/>
              </a:rPr>
              <a:t>(currentToken.kind) {</a:t>
            </a:r>
          </a:p>
          <a:p>
            <a:r>
              <a:rPr lang="en-US" altLang="en-US" sz="2000">
                <a:latin typeface="Monaco" charset="0"/>
              </a:rPr>
              <a:t>    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BECOMES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latin typeface="Monaco" charset="0"/>
              </a:rPr>
              <a:t>            acceptIt();</a:t>
            </a:r>
          </a:p>
          <a:p>
            <a:r>
              <a:rPr lang="en-US" altLang="en-US" sz="2000">
                <a:latin typeface="Monaco" charset="0"/>
              </a:rPr>
              <a:t>           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Expression eAST =</a:t>
            </a:r>
            <a:r>
              <a:rPr lang="en-US" altLang="en-US" sz="2000">
                <a:latin typeface="Monaco" charset="0"/>
              </a:rPr>
              <a:t> parseExpression();</a:t>
            </a:r>
          </a:p>
          <a:p>
            <a:r>
              <a:rPr lang="en-US" altLang="en-US" sz="2000">
                <a:latin typeface="Monaco" charset="0"/>
              </a:rPr>
              <a:t>           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comAST = new AssignmentCommand(iAST,eAST);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         </a:t>
            </a:r>
            <a:r>
              <a:rPr lang="en-US" altLang="en-US" sz="2000" b="1">
                <a:latin typeface="Monaco" charset="0"/>
              </a:rPr>
              <a:t>break</a:t>
            </a:r>
            <a:r>
              <a:rPr lang="en-US" altLang="en-US" sz="2000">
                <a:latin typeface="Monaco" charset="0"/>
              </a:rPr>
              <a:t>;</a:t>
            </a:r>
          </a:p>
          <a:p>
            <a:r>
              <a:rPr lang="en-US" altLang="en-US" sz="2000">
                <a:latin typeface="Monaco" charset="0"/>
              </a:rPr>
              <a:t>        </a:t>
            </a:r>
            <a:r>
              <a:rPr lang="en-US" altLang="en-US" sz="2000" b="1">
                <a:latin typeface="Monaco" charset="0"/>
              </a:rPr>
              <a:t>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LPAREN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>
                <a:latin typeface="Monaco" charset="0"/>
              </a:rPr>
              <a:t>            acceptIt();</a:t>
            </a:r>
          </a:p>
          <a:p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            Expression eAST =</a:t>
            </a:r>
            <a:r>
              <a:rPr lang="en-US" altLang="en-US" sz="2000">
                <a:latin typeface="Monaco" charset="0"/>
              </a:rPr>
              <a:t> parseExpression();</a:t>
            </a:r>
          </a:p>
          <a:p>
            <a:r>
              <a:rPr lang="en-US" altLang="en-US" sz="2000">
                <a:latin typeface="Monaco" charset="0"/>
              </a:rPr>
              <a:t>           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comAST = new CallCommand(iAST,eAST);</a:t>
            </a:r>
            <a:endParaRPr lang="en-US" altLang="en-US" sz="2000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         </a:t>
            </a:r>
            <a:r>
              <a:rPr lang="en-US" altLang="en-US" sz="2000">
                <a:latin typeface="Monaco" charset="0"/>
              </a:rPr>
              <a:t>accept(Token.RPAREN);</a:t>
            </a:r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</a:t>
            </a: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          </a:t>
            </a:r>
            <a:r>
              <a:rPr lang="en-US" altLang="en-US" sz="2000" b="1">
                <a:latin typeface="Monaco" charset="0"/>
              </a:rPr>
              <a:t>break;</a:t>
            </a:r>
            <a:endParaRPr lang="en-US" altLang="en-US" sz="2000"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   }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b="1">
                <a:latin typeface="Monaco" charset="0"/>
              </a:rPr>
              <a:t>break;</a:t>
            </a:r>
          </a:p>
          <a:p>
            <a:r>
              <a:rPr lang="en-US" altLang="en-US" sz="2000" b="1">
                <a:latin typeface="Monaco" charset="0"/>
              </a:rPr>
              <a:t>    </a:t>
            </a:r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...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C01870F-9E1F-4197-BB1A-33CE599A5D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1) Scan: Divide Input into Tokens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54846A5E-4AE1-4130-8A99-39770A0CB6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8600" y="914400"/>
            <a:ext cx="86106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/>
              <a:t>An example mini Triangle source program:</a:t>
            </a: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CC31CD23-B5FA-4A40-8B3E-98355870D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447800"/>
            <a:ext cx="3581400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let var y: Integer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in  !new year</a:t>
            </a:r>
            <a:br>
              <a:rPr lang="en-US" altLang="en-US">
                <a:latin typeface="Courier New" panose="02070309020205020404" pitchFamily="49" charset="0"/>
              </a:rPr>
            </a:br>
            <a:r>
              <a:rPr lang="en-US" altLang="en-US">
                <a:latin typeface="Courier New" panose="02070309020205020404" pitchFamily="49" charset="0"/>
              </a:rPr>
              <a:t>   y := y+1</a:t>
            </a:r>
          </a:p>
        </p:txBody>
      </p:sp>
      <p:sp>
        <p:nvSpPr>
          <p:cNvPr id="10245" name="Text Box 5">
            <a:extLst>
              <a:ext uri="{FF2B5EF4-FFF2-40B4-BE49-F238E27FC236}">
                <a16:creationId xmlns:a16="http://schemas.microsoft.com/office/drawing/2014/main" id="{9AD659E0-89F1-4EB0-A43C-8F517A6247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406775"/>
            <a:ext cx="1066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let</a:t>
            </a:r>
          </a:p>
        </p:txBody>
      </p:sp>
      <p:sp>
        <p:nvSpPr>
          <p:cNvPr id="10246" name="Text Box 6">
            <a:extLst>
              <a:ext uri="{FF2B5EF4-FFF2-40B4-BE49-F238E27FC236}">
                <a16:creationId xmlns:a16="http://schemas.microsoft.com/office/drawing/2014/main" id="{150189D3-3493-4718-A899-9AE3626D9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873500"/>
            <a:ext cx="1066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let</a:t>
            </a:r>
            <a:endParaRPr lang="en-US" altLang="en-US" i="1">
              <a:latin typeface="Courier New" panose="02070309020205020404" pitchFamily="49" charset="0"/>
            </a:endParaRPr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04DA6576-EE38-47CA-A3F4-D6BC65063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406775"/>
            <a:ext cx="1066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var</a:t>
            </a:r>
          </a:p>
        </p:txBody>
      </p:sp>
      <p:sp>
        <p:nvSpPr>
          <p:cNvPr id="10248" name="Text Box 8">
            <a:extLst>
              <a:ext uri="{FF2B5EF4-FFF2-40B4-BE49-F238E27FC236}">
                <a16:creationId xmlns:a16="http://schemas.microsoft.com/office/drawing/2014/main" id="{4B781FF6-5A61-4662-B1D7-B26A8CE8F4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873500"/>
            <a:ext cx="1066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var</a:t>
            </a:r>
            <a:endParaRPr lang="en-US" altLang="en-US" i="1">
              <a:latin typeface="Courier New" panose="02070309020205020404" pitchFamily="49" charset="0"/>
            </a:endParaRPr>
          </a:p>
        </p:txBody>
      </p:sp>
      <p:sp>
        <p:nvSpPr>
          <p:cNvPr id="10249" name="Text Box 9">
            <a:extLst>
              <a:ext uri="{FF2B5EF4-FFF2-40B4-BE49-F238E27FC236}">
                <a16:creationId xmlns:a16="http://schemas.microsoft.com/office/drawing/2014/main" id="{106A590D-0A79-4136-9FFA-9FB300EADF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406775"/>
            <a:ext cx="1066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i="1">
                <a:latin typeface="Times" panose="02020603050405020304" pitchFamily="18" charset="0"/>
              </a:rPr>
              <a:t>ident.</a:t>
            </a:r>
          </a:p>
        </p:txBody>
      </p:sp>
      <p:sp>
        <p:nvSpPr>
          <p:cNvPr id="10250" name="Text Box 10">
            <a:extLst>
              <a:ext uri="{FF2B5EF4-FFF2-40B4-BE49-F238E27FC236}">
                <a16:creationId xmlns:a16="http://schemas.microsoft.com/office/drawing/2014/main" id="{676F16A2-4B2D-4E41-89AA-7629403BD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873500"/>
            <a:ext cx="10668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>
                <a:latin typeface="Courier New" panose="02070309020205020404" pitchFamily="49" charset="0"/>
              </a:rPr>
              <a:t>y</a:t>
            </a:r>
            <a:endParaRPr lang="en-US" altLang="en-US" i="1">
              <a:latin typeface="Courier New" panose="02070309020205020404" pitchFamily="49" charset="0"/>
            </a:endParaRPr>
          </a:p>
        </p:txBody>
      </p:sp>
      <p:sp>
        <p:nvSpPr>
          <p:cNvPr id="10251" name="Text Box 11">
            <a:extLst>
              <a:ext uri="{FF2B5EF4-FFF2-40B4-BE49-F238E27FC236}">
                <a16:creationId xmlns:a16="http://schemas.microsoft.com/office/drawing/2014/main" id="{51B1E203-2245-4647-8D6B-16B765DD7B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25" y="25749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>
              <a:latin typeface="Times" panose="02020603050405020304" pitchFamily="18" charset="0"/>
            </a:endParaRPr>
          </a:p>
        </p:txBody>
      </p:sp>
      <p:sp>
        <p:nvSpPr>
          <p:cNvPr id="10252" name="AutoShape 12">
            <a:extLst>
              <a:ext uri="{FF2B5EF4-FFF2-40B4-BE49-F238E27FC236}">
                <a16:creationId xmlns:a16="http://schemas.microsoft.com/office/drawing/2014/main" id="{64707FB2-0F3D-4415-B729-6F266328B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43200"/>
            <a:ext cx="838200" cy="541338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253" name="Text Box 13">
            <a:extLst>
              <a:ext uri="{FF2B5EF4-FFF2-40B4-BE49-F238E27FC236}">
                <a16:creationId xmlns:a16="http://schemas.microsoft.com/office/drawing/2014/main" id="{1E7BDBA1-3C2D-4559-B3AA-5E3CDEDAA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013" y="2787650"/>
            <a:ext cx="11493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i="1">
                <a:latin typeface="Times" panose="02020603050405020304" pitchFamily="18" charset="0"/>
              </a:rPr>
              <a:t>scanner</a:t>
            </a:r>
          </a:p>
        </p:txBody>
      </p:sp>
      <p:grpSp>
        <p:nvGrpSpPr>
          <p:cNvPr id="10254" name="Group 14">
            <a:extLst>
              <a:ext uri="{FF2B5EF4-FFF2-40B4-BE49-F238E27FC236}">
                <a16:creationId xmlns:a16="http://schemas.microsoft.com/office/drawing/2014/main" id="{CF440D09-6A43-446C-84A3-99A664422DF8}"/>
              </a:ext>
            </a:extLst>
          </p:cNvPr>
          <p:cNvGrpSpPr>
            <a:grpSpLocks/>
          </p:cNvGrpSpPr>
          <p:nvPr/>
        </p:nvGrpSpPr>
        <p:grpSpPr bwMode="auto">
          <a:xfrm>
            <a:off x="3810000" y="3406775"/>
            <a:ext cx="1066800" cy="933450"/>
            <a:chOff x="2400" y="2010"/>
            <a:chExt cx="672" cy="588"/>
          </a:xfrm>
        </p:grpSpPr>
        <p:sp>
          <p:nvSpPr>
            <p:cNvPr id="10282" name="Text Box 15">
              <a:extLst>
                <a:ext uri="{FF2B5EF4-FFF2-40B4-BE49-F238E27FC236}">
                  <a16:creationId xmlns:a16="http://schemas.microsoft.com/office/drawing/2014/main" id="{18DD2C06-82E3-4A15-915A-FC9182ECE35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colon</a:t>
              </a:r>
            </a:p>
          </p:txBody>
        </p:sp>
        <p:sp>
          <p:nvSpPr>
            <p:cNvPr id="10283" name="Text Box 16">
              <a:extLst>
                <a:ext uri="{FF2B5EF4-FFF2-40B4-BE49-F238E27FC236}">
                  <a16:creationId xmlns:a16="http://schemas.microsoft.com/office/drawing/2014/main" id="{6CA3570C-E31B-48FF-A8AC-E4531F0041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" pitchFamily="49" charset="0"/>
                </a:rPr>
                <a:t>:</a:t>
              </a:r>
              <a:endParaRPr lang="en-US" altLang="en-US" i="1">
                <a:latin typeface="Times" panose="02020603050405020304" pitchFamily="18" charset="0"/>
              </a:endParaRPr>
            </a:p>
          </p:txBody>
        </p:sp>
      </p:grpSp>
      <p:grpSp>
        <p:nvGrpSpPr>
          <p:cNvPr id="10255" name="Group 17">
            <a:extLst>
              <a:ext uri="{FF2B5EF4-FFF2-40B4-BE49-F238E27FC236}">
                <a16:creationId xmlns:a16="http://schemas.microsoft.com/office/drawing/2014/main" id="{C58C6AD5-9E30-4710-9A52-8743E6D613C9}"/>
              </a:ext>
            </a:extLst>
          </p:cNvPr>
          <p:cNvGrpSpPr>
            <a:grpSpLocks/>
          </p:cNvGrpSpPr>
          <p:nvPr/>
        </p:nvGrpSpPr>
        <p:grpSpPr bwMode="auto">
          <a:xfrm>
            <a:off x="4953000" y="3403600"/>
            <a:ext cx="1676400" cy="933450"/>
            <a:chOff x="2400" y="2010"/>
            <a:chExt cx="672" cy="588"/>
          </a:xfrm>
        </p:grpSpPr>
        <p:sp>
          <p:nvSpPr>
            <p:cNvPr id="10280" name="Text Box 18">
              <a:extLst>
                <a:ext uri="{FF2B5EF4-FFF2-40B4-BE49-F238E27FC236}">
                  <a16:creationId xmlns:a16="http://schemas.microsoft.com/office/drawing/2014/main" id="{5E6C7AA6-1634-47AA-9C67-09C83E8C8F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ident.</a:t>
              </a:r>
            </a:p>
          </p:txBody>
        </p:sp>
        <p:sp>
          <p:nvSpPr>
            <p:cNvPr id="10281" name="Text Box 19">
              <a:extLst>
                <a:ext uri="{FF2B5EF4-FFF2-40B4-BE49-F238E27FC236}">
                  <a16:creationId xmlns:a16="http://schemas.microsoft.com/office/drawing/2014/main" id="{DAF9A63E-4C54-4B93-BD36-4AE2C4E103F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Integer</a:t>
              </a:r>
              <a:endParaRPr lang="en-US" altLang="en-US" i="1">
                <a:latin typeface="Courier New" panose="02070309020205020404" pitchFamily="49" charset="0"/>
              </a:endParaRPr>
            </a:p>
          </p:txBody>
        </p:sp>
      </p:grpSp>
      <p:grpSp>
        <p:nvGrpSpPr>
          <p:cNvPr id="10256" name="Group 20">
            <a:extLst>
              <a:ext uri="{FF2B5EF4-FFF2-40B4-BE49-F238E27FC236}">
                <a16:creationId xmlns:a16="http://schemas.microsoft.com/office/drawing/2014/main" id="{5FDB8343-A7D5-4791-A804-261F93558461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3429000"/>
            <a:ext cx="1066800" cy="933450"/>
            <a:chOff x="2400" y="2010"/>
            <a:chExt cx="672" cy="588"/>
          </a:xfrm>
        </p:grpSpPr>
        <p:sp>
          <p:nvSpPr>
            <p:cNvPr id="10278" name="Text Box 21">
              <a:extLst>
                <a:ext uri="{FF2B5EF4-FFF2-40B4-BE49-F238E27FC236}">
                  <a16:creationId xmlns:a16="http://schemas.microsoft.com/office/drawing/2014/main" id="{2C5FB793-BB8F-4EAD-9FEE-89FB0F8D67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in</a:t>
              </a:r>
            </a:p>
          </p:txBody>
        </p:sp>
        <p:sp>
          <p:nvSpPr>
            <p:cNvPr id="10279" name="Text Box 22">
              <a:extLst>
                <a:ext uri="{FF2B5EF4-FFF2-40B4-BE49-F238E27FC236}">
                  <a16:creationId xmlns:a16="http://schemas.microsoft.com/office/drawing/2014/main" id="{C8A35AB6-0034-4B2D-B646-2AF1E6110A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in</a:t>
              </a:r>
              <a:endParaRPr lang="en-US" altLang="en-US" i="1">
                <a:latin typeface="Courier New" panose="02070309020205020404" pitchFamily="49" charset="0"/>
              </a:endParaRPr>
            </a:p>
          </p:txBody>
        </p:sp>
      </p:grpSp>
      <p:grpSp>
        <p:nvGrpSpPr>
          <p:cNvPr id="10257" name="Group 23">
            <a:extLst>
              <a:ext uri="{FF2B5EF4-FFF2-40B4-BE49-F238E27FC236}">
                <a16:creationId xmlns:a16="http://schemas.microsoft.com/office/drawing/2014/main" id="{51F6404D-648D-4BE7-9CFA-46EA6A26838B}"/>
              </a:ext>
            </a:extLst>
          </p:cNvPr>
          <p:cNvGrpSpPr>
            <a:grpSpLocks/>
          </p:cNvGrpSpPr>
          <p:nvPr/>
        </p:nvGrpSpPr>
        <p:grpSpPr bwMode="auto">
          <a:xfrm>
            <a:off x="685800" y="5105400"/>
            <a:ext cx="1066800" cy="933450"/>
            <a:chOff x="2400" y="2010"/>
            <a:chExt cx="672" cy="588"/>
          </a:xfrm>
        </p:grpSpPr>
        <p:sp>
          <p:nvSpPr>
            <p:cNvPr id="10276" name="Text Box 24">
              <a:extLst>
                <a:ext uri="{FF2B5EF4-FFF2-40B4-BE49-F238E27FC236}">
                  <a16:creationId xmlns:a16="http://schemas.microsoft.com/office/drawing/2014/main" id="{ADD18C7D-FD0C-414E-ABFF-8D58FBFF7DC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ident.</a:t>
              </a:r>
            </a:p>
          </p:txBody>
        </p:sp>
        <p:sp>
          <p:nvSpPr>
            <p:cNvPr id="10277" name="Text Box 25">
              <a:extLst>
                <a:ext uri="{FF2B5EF4-FFF2-40B4-BE49-F238E27FC236}">
                  <a16:creationId xmlns:a16="http://schemas.microsoft.com/office/drawing/2014/main" id="{B882FBDF-1A22-4C23-A794-67F083E0ED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y</a:t>
              </a:r>
              <a:endParaRPr lang="en-US" altLang="en-US" i="1">
                <a:latin typeface="Courier New" panose="02070309020205020404" pitchFamily="49" charset="0"/>
              </a:endParaRPr>
            </a:p>
          </p:txBody>
        </p:sp>
      </p:grpSp>
      <p:grpSp>
        <p:nvGrpSpPr>
          <p:cNvPr id="10258" name="Group 26">
            <a:extLst>
              <a:ext uri="{FF2B5EF4-FFF2-40B4-BE49-F238E27FC236}">
                <a16:creationId xmlns:a16="http://schemas.microsoft.com/office/drawing/2014/main" id="{86520F55-FCF2-4F87-A45B-9F645614BEA5}"/>
              </a:ext>
            </a:extLst>
          </p:cNvPr>
          <p:cNvGrpSpPr>
            <a:grpSpLocks/>
          </p:cNvGrpSpPr>
          <p:nvPr/>
        </p:nvGrpSpPr>
        <p:grpSpPr bwMode="auto">
          <a:xfrm>
            <a:off x="1843088" y="5102225"/>
            <a:ext cx="1277937" cy="933450"/>
            <a:chOff x="2400" y="2010"/>
            <a:chExt cx="672" cy="588"/>
          </a:xfrm>
        </p:grpSpPr>
        <p:sp>
          <p:nvSpPr>
            <p:cNvPr id="10274" name="Text Box 27">
              <a:extLst>
                <a:ext uri="{FF2B5EF4-FFF2-40B4-BE49-F238E27FC236}">
                  <a16:creationId xmlns:a16="http://schemas.microsoft.com/office/drawing/2014/main" id="{60BF9D43-1B2A-47E6-8C78-7A35948041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becomes</a:t>
              </a:r>
            </a:p>
          </p:txBody>
        </p:sp>
        <p:sp>
          <p:nvSpPr>
            <p:cNvPr id="10275" name="Text Box 28">
              <a:extLst>
                <a:ext uri="{FF2B5EF4-FFF2-40B4-BE49-F238E27FC236}">
                  <a16:creationId xmlns:a16="http://schemas.microsoft.com/office/drawing/2014/main" id="{B938099E-B8FF-493D-B364-CB6D86604E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:=</a:t>
              </a:r>
              <a:endParaRPr lang="en-US" altLang="en-US" i="1">
                <a:latin typeface="Courier New" panose="02070309020205020404" pitchFamily="49" charset="0"/>
              </a:endParaRPr>
            </a:p>
          </p:txBody>
        </p:sp>
      </p:grpSp>
      <p:sp>
        <p:nvSpPr>
          <p:cNvPr id="10259" name="Text Box 29">
            <a:extLst>
              <a:ext uri="{FF2B5EF4-FFF2-40B4-BE49-F238E27FC236}">
                <a16:creationId xmlns:a16="http://schemas.microsoft.com/office/drawing/2014/main" id="{F8BD7597-02DF-4269-AB2B-DE1DA76DA1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3400" y="3652838"/>
            <a:ext cx="4508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>
                <a:latin typeface="Times" panose="02020603050405020304" pitchFamily="18" charset="0"/>
              </a:rPr>
              <a:t>...</a:t>
            </a:r>
          </a:p>
        </p:txBody>
      </p:sp>
      <p:sp>
        <p:nvSpPr>
          <p:cNvPr id="10260" name="Text Box 30">
            <a:extLst>
              <a:ext uri="{FF2B5EF4-FFF2-40B4-BE49-F238E27FC236}">
                <a16:creationId xmlns:a16="http://schemas.microsoft.com/office/drawing/2014/main" id="{4F56FC8A-3E2C-4C29-9E76-879F1A48CC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4950" y="5238750"/>
            <a:ext cx="4508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800" b="1">
                <a:latin typeface="Times" panose="02020603050405020304" pitchFamily="18" charset="0"/>
              </a:rPr>
              <a:t>...</a:t>
            </a:r>
          </a:p>
        </p:txBody>
      </p:sp>
      <p:grpSp>
        <p:nvGrpSpPr>
          <p:cNvPr id="10261" name="Group 31">
            <a:extLst>
              <a:ext uri="{FF2B5EF4-FFF2-40B4-BE49-F238E27FC236}">
                <a16:creationId xmlns:a16="http://schemas.microsoft.com/office/drawing/2014/main" id="{15854ADF-0BA1-41BE-A805-105E938B1E22}"/>
              </a:ext>
            </a:extLst>
          </p:cNvPr>
          <p:cNvGrpSpPr>
            <a:grpSpLocks/>
          </p:cNvGrpSpPr>
          <p:nvPr/>
        </p:nvGrpSpPr>
        <p:grpSpPr bwMode="auto">
          <a:xfrm>
            <a:off x="3198813" y="5102225"/>
            <a:ext cx="1066800" cy="933450"/>
            <a:chOff x="2400" y="2010"/>
            <a:chExt cx="672" cy="588"/>
          </a:xfrm>
        </p:grpSpPr>
        <p:sp>
          <p:nvSpPr>
            <p:cNvPr id="10272" name="Text Box 32">
              <a:extLst>
                <a:ext uri="{FF2B5EF4-FFF2-40B4-BE49-F238E27FC236}">
                  <a16:creationId xmlns:a16="http://schemas.microsoft.com/office/drawing/2014/main" id="{DA609C26-F4D9-4B25-888A-C0D21A62B74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ident.</a:t>
              </a:r>
            </a:p>
          </p:txBody>
        </p:sp>
        <p:sp>
          <p:nvSpPr>
            <p:cNvPr id="10273" name="Text Box 33">
              <a:extLst>
                <a:ext uri="{FF2B5EF4-FFF2-40B4-BE49-F238E27FC236}">
                  <a16:creationId xmlns:a16="http://schemas.microsoft.com/office/drawing/2014/main" id="{836CE6F9-513E-4554-B36A-B29A28A56A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y</a:t>
              </a:r>
              <a:endParaRPr lang="en-US" altLang="en-US" i="1">
                <a:latin typeface="Courier New" panose="02070309020205020404" pitchFamily="49" charset="0"/>
              </a:endParaRPr>
            </a:p>
          </p:txBody>
        </p:sp>
      </p:grpSp>
      <p:grpSp>
        <p:nvGrpSpPr>
          <p:cNvPr id="10262" name="Group 34">
            <a:extLst>
              <a:ext uri="{FF2B5EF4-FFF2-40B4-BE49-F238E27FC236}">
                <a16:creationId xmlns:a16="http://schemas.microsoft.com/office/drawing/2014/main" id="{8974525E-9893-4F69-933B-00E30B08998A}"/>
              </a:ext>
            </a:extLst>
          </p:cNvPr>
          <p:cNvGrpSpPr>
            <a:grpSpLocks/>
          </p:cNvGrpSpPr>
          <p:nvPr/>
        </p:nvGrpSpPr>
        <p:grpSpPr bwMode="auto">
          <a:xfrm>
            <a:off x="4346575" y="5105400"/>
            <a:ext cx="1066800" cy="933450"/>
            <a:chOff x="2400" y="2010"/>
            <a:chExt cx="672" cy="588"/>
          </a:xfrm>
        </p:grpSpPr>
        <p:sp>
          <p:nvSpPr>
            <p:cNvPr id="10270" name="Text Box 35">
              <a:extLst>
                <a:ext uri="{FF2B5EF4-FFF2-40B4-BE49-F238E27FC236}">
                  <a16:creationId xmlns:a16="http://schemas.microsoft.com/office/drawing/2014/main" id="{ECEF07F4-0CD0-4530-8A63-AEAB12C4D9E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op.</a:t>
              </a:r>
            </a:p>
          </p:txBody>
        </p:sp>
        <p:sp>
          <p:nvSpPr>
            <p:cNvPr id="10271" name="Text Box 36">
              <a:extLst>
                <a:ext uri="{FF2B5EF4-FFF2-40B4-BE49-F238E27FC236}">
                  <a16:creationId xmlns:a16="http://schemas.microsoft.com/office/drawing/2014/main" id="{F7C3EB1E-8220-4003-80A1-C1BA27C9F2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+</a:t>
              </a:r>
              <a:endParaRPr lang="en-US" altLang="en-US" i="1">
                <a:latin typeface="Courier New" panose="02070309020205020404" pitchFamily="49" charset="0"/>
              </a:endParaRPr>
            </a:p>
          </p:txBody>
        </p:sp>
      </p:grpSp>
      <p:grpSp>
        <p:nvGrpSpPr>
          <p:cNvPr id="10263" name="Group 37">
            <a:extLst>
              <a:ext uri="{FF2B5EF4-FFF2-40B4-BE49-F238E27FC236}">
                <a16:creationId xmlns:a16="http://schemas.microsoft.com/office/drawing/2014/main" id="{F5BD5DA0-268B-41B3-A2D7-827B4963D8DF}"/>
              </a:ext>
            </a:extLst>
          </p:cNvPr>
          <p:cNvGrpSpPr>
            <a:grpSpLocks/>
          </p:cNvGrpSpPr>
          <p:nvPr/>
        </p:nvGrpSpPr>
        <p:grpSpPr bwMode="auto">
          <a:xfrm>
            <a:off x="5524500" y="5105400"/>
            <a:ext cx="1066800" cy="933450"/>
            <a:chOff x="2400" y="2010"/>
            <a:chExt cx="672" cy="588"/>
          </a:xfrm>
        </p:grpSpPr>
        <p:sp>
          <p:nvSpPr>
            <p:cNvPr id="10268" name="Text Box 38">
              <a:extLst>
                <a:ext uri="{FF2B5EF4-FFF2-40B4-BE49-F238E27FC236}">
                  <a16:creationId xmlns:a16="http://schemas.microsoft.com/office/drawing/2014/main" id="{33DFCC3E-DF0F-43CB-B8E2-7C80FC5BD34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intlit</a:t>
              </a:r>
            </a:p>
          </p:txBody>
        </p:sp>
        <p:sp>
          <p:nvSpPr>
            <p:cNvPr id="10269" name="Text Box 39">
              <a:extLst>
                <a:ext uri="{FF2B5EF4-FFF2-40B4-BE49-F238E27FC236}">
                  <a16:creationId xmlns:a16="http://schemas.microsoft.com/office/drawing/2014/main" id="{5B10F13E-D742-4760-A3EE-ECE468E1C1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>
                  <a:latin typeface="Courier New" panose="02070309020205020404" pitchFamily="49" charset="0"/>
                </a:rPr>
                <a:t>1</a:t>
              </a:r>
              <a:endParaRPr lang="en-US" altLang="en-US" i="1">
                <a:latin typeface="Courier New" panose="02070309020205020404" pitchFamily="49" charset="0"/>
              </a:endParaRPr>
            </a:p>
          </p:txBody>
        </p:sp>
      </p:grpSp>
      <p:grpSp>
        <p:nvGrpSpPr>
          <p:cNvPr id="10264" name="Group 40">
            <a:extLst>
              <a:ext uri="{FF2B5EF4-FFF2-40B4-BE49-F238E27FC236}">
                <a16:creationId xmlns:a16="http://schemas.microsoft.com/office/drawing/2014/main" id="{FE282D58-9BD6-4D08-9BC5-2967D91F49F4}"/>
              </a:ext>
            </a:extLst>
          </p:cNvPr>
          <p:cNvGrpSpPr>
            <a:grpSpLocks/>
          </p:cNvGrpSpPr>
          <p:nvPr/>
        </p:nvGrpSpPr>
        <p:grpSpPr bwMode="auto">
          <a:xfrm>
            <a:off x="6705600" y="5105400"/>
            <a:ext cx="1066800" cy="933450"/>
            <a:chOff x="2400" y="2010"/>
            <a:chExt cx="672" cy="588"/>
          </a:xfrm>
        </p:grpSpPr>
        <p:sp>
          <p:nvSpPr>
            <p:cNvPr id="10266" name="Text Box 41">
              <a:extLst>
                <a:ext uri="{FF2B5EF4-FFF2-40B4-BE49-F238E27FC236}">
                  <a16:creationId xmlns:a16="http://schemas.microsoft.com/office/drawing/2014/main" id="{AEFFCC5C-B376-426E-BA85-CE60311476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010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i="1">
                  <a:latin typeface="Times" panose="02020603050405020304" pitchFamily="18" charset="0"/>
                </a:rPr>
                <a:t>eot</a:t>
              </a:r>
            </a:p>
          </p:txBody>
        </p:sp>
        <p:sp>
          <p:nvSpPr>
            <p:cNvPr id="10267" name="Text Box 42">
              <a:extLst>
                <a:ext uri="{FF2B5EF4-FFF2-40B4-BE49-F238E27FC236}">
                  <a16:creationId xmlns:a16="http://schemas.microsoft.com/office/drawing/2014/main" id="{A9FC1999-963C-48AB-A72B-A766CB8337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400" y="2304"/>
              <a:ext cx="672" cy="29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en-US" altLang="en-US" i="1">
                <a:latin typeface="Times" panose="02020603050405020304" pitchFamily="18" charset="0"/>
              </a:endParaRPr>
            </a:p>
          </p:txBody>
        </p:sp>
      </p:grpSp>
      <p:sp>
        <p:nvSpPr>
          <p:cNvPr id="10265" name="Text Box 43">
            <a:extLst>
              <a:ext uri="{FF2B5EF4-FFF2-40B4-BE49-F238E27FC236}">
                <a16:creationId xmlns:a16="http://schemas.microsoft.com/office/drawing/2014/main" id="{632F93A6-2D69-4E01-B7EF-4056A86259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2575" y="1736725"/>
            <a:ext cx="4570413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>
                <a:latin typeface="Times" panose="02020603050405020304" pitchFamily="18" charset="0"/>
              </a:rPr>
              <a:t>Tokens</a:t>
            </a:r>
            <a:r>
              <a:rPr lang="en-US" altLang="en-US">
                <a:latin typeface="Times" panose="02020603050405020304" pitchFamily="18" charset="0"/>
              </a:rPr>
              <a:t> are “words” in the input, for example  keywords, operators, identifiers, literals, etc.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>
            <a:extLst>
              <a:ext uri="{FF2B5EF4-FFF2-40B4-BE49-F238E27FC236}">
                <a16:creationId xmlns:a16="http://schemas.microsoft.com/office/drawing/2014/main" id="{44A81673-4A96-4683-BA17-17060ADA4B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Construction Mini-Triangle ASTs</a:t>
            </a:r>
          </a:p>
        </p:txBody>
      </p:sp>
      <p:sp>
        <p:nvSpPr>
          <p:cNvPr id="83971" name="Text Box 3">
            <a:extLst>
              <a:ext uri="{FF2B5EF4-FFF2-40B4-BE49-F238E27FC236}">
                <a16:creationId xmlns:a16="http://schemas.microsoft.com/office/drawing/2014/main" id="{F676ADB9-844A-492D-BFC0-A20FAB68A0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295400"/>
            <a:ext cx="8458200" cy="4864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      ...</a:t>
            </a:r>
          </a:p>
          <a:p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      break;</a:t>
            </a:r>
          </a:p>
          <a:p>
            <a:r>
              <a:rPr lang="en-US" altLang="en-US" sz="2000" b="1">
                <a:latin typeface="Monaco" charset="0"/>
              </a:rPr>
              <a:t>   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IF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   </a:t>
            </a:r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//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parse</a:t>
            </a:r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 b="1">
                <a:solidFill>
                  <a:srgbClr val="008000"/>
                </a:solidFill>
                <a:latin typeface="Monaco" charset="0"/>
              </a:rPr>
              <a:t>if </a:t>
            </a:r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Expression </a:t>
            </a:r>
            <a:r>
              <a:rPr lang="en-US" altLang="en-US" sz="2000" b="1">
                <a:solidFill>
                  <a:srgbClr val="008000"/>
                </a:solidFill>
                <a:latin typeface="Monaco" charset="0"/>
              </a:rPr>
              <a:t>then </a:t>
            </a:r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single-Command</a:t>
            </a:r>
          </a:p>
          <a:p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     //                    </a:t>
            </a:r>
            <a:r>
              <a:rPr lang="en-US" altLang="en-US" sz="2000" b="1">
                <a:solidFill>
                  <a:srgbClr val="008000"/>
                </a:solidFill>
                <a:latin typeface="Monaco" charset="0"/>
              </a:rPr>
              <a:t>else </a:t>
            </a:r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single-Command</a:t>
            </a:r>
          </a:p>
          <a:p>
            <a:r>
              <a:rPr lang="en-US" altLang="en-US" sz="2000">
                <a:latin typeface="Monaco" charset="0"/>
              </a:rPr>
              <a:t>      acceptIt();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Expression eAST =</a:t>
            </a:r>
            <a:r>
              <a:rPr lang="en-US" altLang="en-US" sz="2000">
                <a:latin typeface="Monaco" charset="0"/>
              </a:rPr>
              <a:t> parseExpression();</a:t>
            </a:r>
          </a:p>
          <a:p>
            <a:r>
              <a:rPr lang="en-US" altLang="en-US" sz="2000">
                <a:latin typeface="Monaco" charset="0"/>
              </a:rPr>
              <a:t>      accept(Token.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THEN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Command thnAST =</a:t>
            </a:r>
            <a:r>
              <a:rPr lang="en-US" altLang="en-US" sz="2000">
                <a:latin typeface="Monaco" charset="0"/>
              </a:rPr>
              <a:t> parseSingleCommand();</a:t>
            </a:r>
          </a:p>
          <a:p>
            <a:r>
              <a:rPr lang="en-US" altLang="en-US" sz="2000">
                <a:latin typeface="Monaco" charset="0"/>
              </a:rPr>
              <a:t>      accept(Token.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ELSE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Command elsAST =</a:t>
            </a:r>
            <a:r>
              <a:rPr lang="en-US" altLang="en-US" sz="2000">
                <a:latin typeface="Monaco" charset="0"/>
              </a:rPr>
              <a:t> parseSingleCommand();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comAST = new IfCommand(eAST,thnAST,elsAST);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 b="1">
                <a:latin typeface="Monaco" charset="0"/>
              </a:rPr>
              <a:t>break;</a:t>
            </a:r>
          </a:p>
          <a:p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   case </a:t>
            </a:r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Token.WHILE:</a:t>
            </a:r>
          </a:p>
          <a:p>
            <a:r>
              <a:rPr lang="en-US" altLang="en-US" sz="2000">
                <a:solidFill>
                  <a:schemeClr val="bg2"/>
                </a:solidFill>
                <a:latin typeface="Monaco" charset="0"/>
              </a:rPr>
              <a:t>      ...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C0C09A63-C542-4308-AB51-6F12A0A43C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z="3600"/>
              <a:t>Example: Construction Mini-Triangle ASTs</a:t>
            </a:r>
          </a:p>
        </p:txBody>
      </p:sp>
      <p:sp>
        <p:nvSpPr>
          <p:cNvPr id="84995" name="Text Box 3">
            <a:extLst>
              <a:ext uri="{FF2B5EF4-FFF2-40B4-BE49-F238E27FC236}">
                <a16:creationId xmlns:a16="http://schemas.microsoft.com/office/drawing/2014/main" id="{8629209B-E954-457C-AAC8-964E4F715C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828800"/>
            <a:ext cx="8458200" cy="4229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      ...</a:t>
            </a:r>
          </a:p>
          <a:p>
            <a:r>
              <a:rPr lang="en-US" altLang="en-US" sz="2000" b="1">
                <a:solidFill>
                  <a:schemeClr val="bg2"/>
                </a:solidFill>
                <a:latin typeface="Monaco" charset="0"/>
              </a:rPr>
              <a:t>      break;</a:t>
            </a:r>
          </a:p>
          <a:p>
            <a:r>
              <a:rPr lang="en-US" altLang="en-US" sz="2000" b="1">
                <a:latin typeface="Monaco" charset="0"/>
              </a:rPr>
              <a:t>    case </a:t>
            </a:r>
            <a:r>
              <a:rPr lang="en-US" altLang="en-US" sz="2000">
                <a:latin typeface="Monaco" charset="0"/>
              </a:rPr>
              <a:t>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BEGIN</a:t>
            </a:r>
            <a:r>
              <a:rPr lang="en-US" altLang="en-US" sz="2000">
                <a:latin typeface="Monaco" charset="0"/>
              </a:rPr>
              <a:t>:</a:t>
            </a:r>
          </a:p>
          <a:p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      </a:t>
            </a:r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//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parse</a:t>
            </a:r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 </a:t>
            </a:r>
            <a:r>
              <a:rPr lang="en-US" altLang="en-US" sz="2000" b="1">
                <a:solidFill>
                  <a:srgbClr val="008000"/>
                </a:solidFill>
                <a:latin typeface="Monaco" charset="0"/>
              </a:rPr>
              <a:t>begin </a:t>
            </a:r>
            <a:r>
              <a:rPr lang="en-US" altLang="en-US" sz="2000">
                <a:solidFill>
                  <a:srgbClr val="008000"/>
                </a:solidFill>
                <a:latin typeface="Monaco" charset="0"/>
              </a:rPr>
              <a:t>Command </a:t>
            </a:r>
            <a:r>
              <a:rPr lang="en-US" altLang="en-US" sz="2000" b="1">
                <a:solidFill>
                  <a:srgbClr val="008000"/>
                </a:solidFill>
                <a:latin typeface="Monaco" charset="0"/>
              </a:rPr>
              <a:t>end</a:t>
            </a:r>
            <a:endParaRPr lang="en-US" altLang="en-US" sz="2000">
              <a:solidFill>
                <a:srgbClr val="008000"/>
              </a:solidFill>
              <a:latin typeface="Monaco" charset="0"/>
            </a:endParaRPr>
          </a:p>
          <a:p>
            <a:r>
              <a:rPr lang="en-US" altLang="en-US" sz="2000">
                <a:latin typeface="Monaco" charset="0"/>
              </a:rPr>
              <a:t>      acceptIt();</a:t>
            </a:r>
          </a:p>
          <a:p>
            <a:r>
              <a:rPr lang="en-US" altLang="en-US" sz="2000">
                <a:latin typeface="Monaco" charset="0"/>
              </a:rPr>
              <a:t>     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comAST =</a:t>
            </a:r>
            <a:r>
              <a:rPr lang="en-US" altLang="en-US" sz="2000">
                <a:latin typeface="Monaco" charset="0"/>
              </a:rPr>
              <a:t> parseCommand();</a:t>
            </a:r>
          </a:p>
          <a:p>
            <a:r>
              <a:rPr lang="en-US" altLang="en-US" sz="2000">
                <a:latin typeface="Monaco" charset="0"/>
              </a:rPr>
              <a:t>      accept(Token.</a:t>
            </a:r>
            <a:r>
              <a:rPr lang="en-US" altLang="en-US" sz="2000">
                <a:solidFill>
                  <a:schemeClr val="accent2"/>
                </a:solidFill>
                <a:latin typeface="Monaco" charset="0"/>
              </a:rPr>
              <a:t>END</a:t>
            </a:r>
            <a:r>
              <a:rPr lang="en-US" altLang="en-US" sz="2000">
                <a:latin typeface="Monaco" charset="0"/>
              </a:rPr>
              <a:t>);</a:t>
            </a:r>
          </a:p>
          <a:p>
            <a:r>
              <a:rPr lang="en-US" altLang="en-US" sz="2000" b="1">
                <a:latin typeface="Monaco" charset="0"/>
              </a:rPr>
              <a:t>      break;</a:t>
            </a:r>
          </a:p>
          <a:p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    default</a:t>
            </a:r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:</a:t>
            </a:r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 </a:t>
            </a:r>
          </a:p>
          <a:p>
            <a:r>
              <a:rPr lang="en-US" altLang="en-US" sz="2000" b="1">
                <a:solidFill>
                  <a:schemeClr val="tx2"/>
                </a:solidFill>
                <a:latin typeface="Monaco" charset="0"/>
              </a:rPr>
              <a:t>      </a:t>
            </a:r>
            <a:r>
              <a:rPr lang="en-US" altLang="en-US" sz="2000" i="1">
                <a:solidFill>
                  <a:srgbClr val="008000"/>
                </a:solidFill>
                <a:latin typeface="Monaco" charset="0"/>
              </a:rPr>
              <a:t>report a syntax error;</a:t>
            </a: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  }</a:t>
            </a:r>
          </a:p>
          <a:p>
            <a:r>
              <a:rPr lang="en-US" altLang="en-US" sz="2000">
                <a:solidFill>
                  <a:srgbClr val="660066"/>
                </a:solidFill>
                <a:latin typeface="Monaco" charset="0"/>
              </a:rPr>
              <a:t>  </a:t>
            </a:r>
            <a:r>
              <a:rPr lang="en-US" altLang="en-US" sz="2000" b="1">
                <a:solidFill>
                  <a:srgbClr val="FF3300"/>
                </a:solidFill>
                <a:latin typeface="Monaco" charset="0"/>
              </a:rPr>
              <a:t>return </a:t>
            </a:r>
            <a:r>
              <a:rPr lang="en-US" altLang="en-US" sz="2000">
                <a:solidFill>
                  <a:srgbClr val="FF3300"/>
                </a:solidFill>
                <a:latin typeface="Monaco" charset="0"/>
              </a:rPr>
              <a:t>comAST;</a:t>
            </a:r>
            <a:endParaRPr lang="en-US" altLang="en-US" sz="2000">
              <a:solidFill>
                <a:srgbClr val="660066"/>
              </a:solidFill>
              <a:latin typeface="Monaco" charset="0"/>
            </a:endParaRPr>
          </a:p>
          <a:p>
            <a:r>
              <a:rPr lang="en-US" altLang="en-US" sz="2000">
                <a:solidFill>
                  <a:schemeClr val="tx2"/>
                </a:solidFill>
                <a:latin typeface="Monaco" charset="0"/>
              </a:rPr>
              <a:t>}</a:t>
            </a:r>
            <a:r>
              <a:rPr lang="en-US" altLang="en-US" sz="2000" i="1">
                <a:solidFill>
                  <a:schemeClr val="tx2"/>
                </a:solidFill>
                <a:latin typeface="Monaco" charset="0"/>
              </a:rPr>
              <a:t> 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>
            <a:extLst>
              <a:ext uri="{FF2B5EF4-FFF2-40B4-BE49-F238E27FC236}">
                <a16:creationId xmlns:a16="http://schemas.microsoft.com/office/drawing/2014/main" id="{92ECBEEE-2281-4F64-BDEA-63FB20E458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Syntax Error Handling</a:t>
            </a:r>
            <a:endParaRPr lang="da-DK" altLang="en-US">
              <a:solidFill>
                <a:schemeClr val="tx1"/>
              </a:solidFill>
            </a:endParaRPr>
          </a:p>
        </p:txBody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24A44666-8BE5-4555-8225-6D5ABA6BFE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000"/>
              <a:t>Example: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/>
              <a:t>	</a:t>
            </a:r>
            <a:r>
              <a:rPr lang="en-US" altLang="en-US" sz="2000" b="1"/>
              <a:t>1. </a:t>
            </a:r>
            <a:r>
              <a:rPr lang="en-US" altLang="en-US" sz="2000" b="1">
                <a:latin typeface="Courier New" panose="02070309020205020404" pitchFamily="49" charset="0"/>
              </a:rPr>
              <a:t>let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2. var x:Integer;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3. var y:Integer;</a:t>
            </a:r>
            <a:endParaRPr lang="en-US" altLang="en-US" sz="3600" b="1"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4. func max(i:Integer  ;   j:Integer) : Integer;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5. ! return maximum of integers I and j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6. begin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7.	if I &gt; j then max := I   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8.	else max := j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9. end;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10. in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11.	getint (x);getint(y);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12. 	puttint (max(x,y))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	13. end.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000">
                <a:solidFill>
                  <a:schemeClr val="bg1"/>
                </a:solidFill>
              </a:rPr>
              <a:t>		</a:t>
            </a:r>
          </a:p>
          <a:p>
            <a:pPr eaLnBrk="1" hangingPunct="1">
              <a:lnSpc>
                <a:spcPct val="90000"/>
              </a:lnSpc>
            </a:pPr>
            <a:endParaRPr lang="da-DK" altLang="en-US" sz="200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F0FAE62F-73DA-4C79-8199-88438A84A4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Common Punctuation Errors</a:t>
            </a:r>
          </a:p>
        </p:txBody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B96B48AC-7278-4CCC-BFA7-55864AE4F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400"/>
              <a:t>Using a semicolon instead of a comma in the argument list of a function declaration (line 4) and ending the line with semicolon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Leaving out a mandatory tilde (~) at the end of a line (line 4)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Undeclared identifier I (should have been i) (line 7)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Using an extraneous semicolon before an else (line 7)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Common Operator Error : Using = instead of := (line 7 or 8)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Misspelling keywords : puttint instead of putint (line 12)  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400"/>
              <a:t>Missing begin or end (line 9 missing), usually difficult to repair.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>
            <a:extLst>
              <a:ext uri="{FF2B5EF4-FFF2-40B4-BE49-F238E27FC236}">
                <a16:creationId xmlns:a16="http://schemas.microsoft.com/office/drawing/2014/main" id="{DC588343-5287-4377-91ED-6599B340D8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Error Reporting</a:t>
            </a:r>
          </a:p>
        </p:txBody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91F61929-5B2E-4042-81A6-96040F07D4A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629650" cy="1981200"/>
          </a:xfrm>
        </p:spPr>
        <p:txBody>
          <a:bodyPr/>
          <a:lstStyle/>
          <a:p>
            <a:pPr eaLnBrk="1" hangingPunct="1"/>
            <a:r>
              <a:rPr lang="en-US" altLang="en-US" sz="2400"/>
              <a:t>A common technique is to print the offending line with a pointer to the position of the error</a:t>
            </a:r>
          </a:p>
          <a:p>
            <a:pPr eaLnBrk="1" hangingPunct="1"/>
            <a:r>
              <a:rPr lang="en-US" altLang="en-US" sz="2400"/>
              <a:t>The parser might add a diagnostic message like “semicolon missing at this position” if it knows what the likely error is</a:t>
            </a:r>
          </a:p>
          <a:p>
            <a:pPr eaLnBrk="1" hangingPunct="1"/>
            <a:r>
              <a:rPr lang="en-US" altLang="en-US" sz="2400"/>
              <a:t>The way the parser is written may influence error reporting:</a:t>
            </a:r>
          </a:p>
          <a:p>
            <a:pPr eaLnBrk="1" hangingPunct="1"/>
            <a:endParaRPr lang="en-US" altLang="en-US"/>
          </a:p>
        </p:txBody>
      </p:sp>
      <p:sp>
        <p:nvSpPr>
          <p:cNvPr id="88068" name="Text Box 4">
            <a:extLst>
              <a:ext uri="{FF2B5EF4-FFF2-40B4-BE49-F238E27FC236}">
                <a16:creationId xmlns:a16="http://schemas.microsoft.com/office/drawing/2014/main" id="{9B107E59-D4AE-4528-880E-2CC2358820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95600"/>
            <a:ext cx="4448175" cy="350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a-DK" altLang="en-US" sz="1400" b="1">
                <a:latin typeface="Courier New" panose="02070309020205020404" pitchFamily="49" charset="0"/>
              </a:rPr>
              <a:t>private void</a:t>
            </a:r>
            <a:r>
              <a:rPr lang="da-DK" altLang="en-US" sz="1400">
                <a:latin typeface="Courier New" panose="02070309020205020404" pitchFamily="49" charset="0"/>
              </a:rPr>
              <a:t> parseSingleDeclaration () {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</a:t>
            </a:r>
            <a:r>
              <a:rPr lang="da-DK" altLang="en-US" sz="1400" b="1">
                <a:latin typeface="Courier New" panose="02070309020205020404" pitchFamily="49" charset="0"/>
              </a:rPr>
              <a:t>switch</a:t>
            </a:r>
            <a:r>
              <a:rPr lang="da-DK" altLang="en-US" sz="1400">
                <a:latin typeface="Courier New" panose="02070309020205020404" pitchFamily="49" charset="0"/>
              </a:rPr>
              <a:t> (currentToken.kind) {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</a:t>
            </a:r>
            <a:r>
              <a:rPr lang="da-DK" altLang="en-US" sz="1400" b="1">
                <a:latin typeface="Courier New" panose="02070309020205020404" pitchFamily="49" charset="0"/>
              </a:rPr>
              <a:t>case</a:t>
            </a:r>
            <a:r>
              <a:rPr lang="da-DK" altLang="en-US" sz="1400">
                <a:latin typeface="Courier New" panose="02070309020205020404" pitchFamily="49" charset="0"/>
              </a:rPr>
              <a:t> Token.CONST: {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	acceptIT();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	…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}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</a:t>
            </a:r>
            <a:r>
              <a:rPr lang="da-DK" altLang="en-US" sz="1400" b="1">
                <a:latin typeface="Courier New" panose="02070309020205020404" pitchFamily="49" charset="0"/>
              </a:rPr>
              <a:t>break</a:t>
            </a:r>
            <a:r>
              <a:rPr lang="da-DK" altLang="en-US" sz="1400">
                <a:latin typeface="Courier New" panose="02070309020205020404" pitchFamily="49" charset="0"/>
              </a:rPr>
              <a:t>;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</a:t>
            </a:r>
            <a:r>
              <a:rPr lang="da-DK" altLang="en-US" sz="1400" b="1">
                <a:latin typeface="Courier New" panose="02070309020205020404" pitchFamily="49" charset="0"/>
              </a:rPr>
              <a:t>case</a:t>
            </a:r>
            <a:r>
              <a:rPr lang="da-DK" altLang="en-US" sz="1400">
                <a:latin typeface="Courier New" panose="02070309020205020404" pitchFamily="49" charset="0"/>
              </a:rPr>
              <a:t> Token.VAR: {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	acceptIT();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	…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}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</a:t>
            </a:r>
            <a:r>
              <a:rPr lang="da-DK" altLang="en-US" sz="1400" b="1">
                <a:latin typeface="Courier New" panose="02070309020205020404" pitchFamily="49" charset="0"/>
              </a:rPr>
              <a:t>break</a:t>
            </a:r>
            <a:r>
              <a:rPr lang="da-DK" altLang="en-US" sz="1400">
                <a:latin typeface="Courier New" panose="02070309020205020404" pitchFamily="49" charset="0"/>
              </a:rPr>
              <a:t>;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</a:t>
            </a:r>
            <a:r>
              <a:rPr lang="da-DK" altLang="en-US" sz="1400" b="1">
                <a:latin typeface="Courier New" panose="02070309020205020404" pitchFamily="49" charset="0"/>
              </a:rPr>
              <a:t>default</a:t>
            </a:r>
            <a:r>
              <a:rPr lang="da-DK" altLang="en-US" sz="1400">
                <a:latin typeface="Courier New" panose="02070309020205020404" pitchFamily="49" charset="0"/>
              </a:rPr>
              <a:t>: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	report a syntax error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}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8069" name="Text Box 5">
            <a:extLst>
              <a:ext uri="{FF2B5EF4-FFF2-40B4-BE49-F238E27FC236}">
                <a16:creationId xmlns:a16="http://schemas.microsoft.com/office/drawing/2014/main" id="{08DFEB33-0983-418C-9361-63F1F912EA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2895600"/>
            <a:ext cx="4027488" cy="2441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a-DK" altLang="en-US" sz="1400" b="1">
                <a:latin typeface="Courier New" panose="02070309020205020404" pitchFamily="49" charset="0"/>
              </a:rPr>
              <a:t>private void</a:t>
            </a:r>
            <a:r>
              <a:rPr lang="da-DK" altLang="en-US" sz="1400">
                <a:latin typeface="Courier New" panose="02070309020205020404" pitchFamily="49" charset="0"/>
              </a:rPr>
              <a:t> parseSingleDeclaration () {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</a:t>
            </a:r>
            <a:r>
              <a:rPr lang="da-DK" altLang="en-US" sz="1400" b="1">
                <a:latin typeface="Courier New" panose="02070309020205020404" pitchFamily="49" charset="0"/>
              </a:rPr>
              <a:t>if</a:t>
            </a:r>
            <a:r>
              <a:rPr lang="da-DK" altLang="en-US" sz="1400">
                <a:latin typeface="Courier New" panose="02070309020205020404" pitchFamily="49" charset="0"/>
              </a:rPr>
              <a:t> (currentToken.kind == Token.CONST) {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	acceptIT();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	…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} </a:t>
            </a:r>
            <a:r>
              <a:rPr lang="da-DK" altLang="en-US" sz="1400" b="1">
                <a:latin typeface="Courier New" panose="02070309020205020404" pitchFamily="49" charset="0"/>
              </a:rPr>
              <a:t>else</a:t>
            </a:r>
            <a:r>
              <a:rPr lang="da-DK" altLang="en-US" sz="1400">
                <a:latin typeface="Courier New" panose="02070309020205020404" pitchFamily="49" charset="0"/>
              </a:rPr>
              <a:t> {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	accept(Token.VAR);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	…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	}</a:t>
            </a:r>
          </a:p>
          <a:p>
            <a:r>
              <a:rPr lang="da-DK" altLang="en-US" sz="1400">
                <a:latin typeface="Courier New" panose="02070309020205020404" pitchFamily="49" charset="0"/>
              </a:rPr>
              <a:t>}</a:t>
            </a:r>
          </a:p>
        </p:txBody>
      </p:sp>
      <p:sp>
        <p:nvSpPr>
          <p:cNvPr id="88070" name="Text Box 6">
            <a:extLst>
              <a:ext uri="{FF2B5EF4-FFF2-40B4-BE49-F238E27FC236}">
                <a16:creationId xmlns:a16="http://schemas.microsoft.com/office/drawing/2014/main" id="{26AC8405-0822-48F7-B5B6-6F98907BE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410200"/>
            <a:ext cx="35814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a-DK" altLang="en-US" sz="2000">
                <a:latin typeface="Tw Cen MT" panose="020B0602020104020603" pitchFamily="34" charset="0"/>
              </a:rPr>
              <a:t>Ex: d ~ 7  above would report a missing </a:t>
            </a:r>
            <a:r>
              <a:rPr lang="da-DK" altLang="en-US" sz="2000" b="1">
                <a:latin typeface="Tw Cen MT" panose="020B0602020104020603" pitchFamily="34" charset="0"/>
              </a:rPr>
              <a:t>var </a:t>
            </a:r>
            <a:r>
              <a:rPr lang="da-DK" altLang="en-US" sz="2000">
                <a:latin typeface="Tw Cen MT" panose="020B0602020104020603" pitchFamily="34" charset="0"/>
              </a:rPr>
              <a:t>token, instead of an incorrect start of declaration </a:t>
            </a:r>
            <a:endParaRPr lang="da-DK" altLang="en-US" sz="2000" b="1">
              <a:latin typeface="Tw Cen MT" panose="020B0602020104020603" pitchFamily="34" charset="0"/>
            </a:endParaRP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E1176B19-FC4D-41B8-AF5C-A5E69FE55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How to handle Syntax errors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27985878-1932-49CE-A074-A99AFA7600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Error Recovery : The parser should try to recover from an error quickly so subsequent errors can be reported. If the parser doesn’t recover correctly it may report spurious errors.</a:t>
            </a:r>
          </a:p>
          <a:p>
            <a:pPr eaLnBrk="1" hangingPunct="1"/>
            <a:r>
              <a:rPr lang="en-US" altLang="en-US"/>
              <a:t>Possible strategies:</a:t>
            </a:r>
          </a:p>
          <a:p>
            <a:pPr lvl="1" eaLnBrk="1" hangingPunct="1"/>
            <a:r>
              <a:rPr lang="en-US" altLang="en-US"/>
              <a:t>Panic mode</a:t>
            </a:r>
          </a:p>
          <a:p>
            <a:pPr lvl="1" eaLnBrk="1" hangingPunct="1"/>
            <a:r>
              <a:rPr lang="en-US" altLang="en-US"/>
              <a:t>Phase-level Recovery</a:t>
            </a:r>
          </a:p>
          <a:p>
            <a:pPr lvl="1" eaLnBrk="1" hangingPunct="1"/>
            <a:r>
              <a:rPr lang="en-US" altLang="en-US"/>
              <a:t>Error Productions</a:t>
            </a:r>
          </a:p>
          <a:p>
            <a:pPr eaLnBrk="1" hangingPunct="1"/>
            <a:endParaRPr lang="en-US" altLang="en-US" sz="3200"/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>
            <a:extLst>
              <a:ext uri="{FF2B5EF4-FFF2-40B4-BE49-F238E27FC236}">
                <a16:creationId xmlns:a16="http://schemas.microsoft.com/office/drawing/2014/main" id="{8DCD7882-C278-43DA-A037-9372DFEA25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Panic-mode Recovery</a:t>
            </a:r>
          </a:p>
        </p:txBody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F914379F-14EC-48D9-993B-D8B22755E6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Discard input tokens until a synchronizing token (like; or end) is found. </a:t>
            </a:r>
          </a:p>
          <a:p>
            <a:pPr eaLnBrk="1" hangingPunct="1"/>
            <a:r>
              <a:rPr lang="en-US" altLang="en-US"/>
              <a:t>Simple but may skip a considerable amount of input before checking for errors again. </a:t>
            </a:r>
          </a:p>
          <a:p>
            <a:pPr eaLnBrk="1" hangingPunct="1"/>
            <a:r>
              <a:rPr lang="en-US" altLang="en-US"/>
              <a:t>Will not generate an infinite loop.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84DC2A52-E514-41E3-B4CD-697F7FC7F4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Phase-level Recovery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ABE92B74-F4C6-4883-9E1B-D9D3A297C5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Perform local corrections</a:t>
            </a:r>
          </a:p>
          <a:p>
            <a:pPr eaLnBrk="1" hangingPunct="1"/>
            <a:r>
              <a:rPr lang="en-US" altLang="en-US"/>
              <a:t>Replace the prefix of the remaining input with some string to allow the parser to continue.</a:t>
            </a:r>
            <a:r>
              <a:rPr lang="en-US" altLang="en-US" sz="3200"/>
              <a:t> </a:t>
            </a:r>
          </a:p>
          <a:p>
            <a:pPr lvl="1" eaLnBrk="1" hangingPunct="1"/>
            <a:r>
              <a:rPr lang="en-US" altLang="en-US"/>
              <a:t>Examples: replace a comma with a semicolon, delete an extraneous semicolon or insert a missing semicolon. Must be careful not to get into an infinite loop.</a:t>
            </a: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>
            <a:extLst>
              <a:ext uri="{FF2B5EF4-FFF2-40B4-BE49-F238E27FC236}">
                <a16:creationId xmlns:a16="http://schemas.microsoft.com/office/drawing/2014/main" id="{71B02B16-EEEC-4F64-8F5A-B5B97F9A66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solidFill>
                  <a:schemeClr val="tx1"/>
                </a:solidFill>
              </a:rPr>
              <a:t>Recovery with Error Productions</a:t>
            </a:r>
          </a:p>
        </p:txBody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52BDD2AC-27EB-46DA-B31C-966998542F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Augment the grammar with productions to handle common errors</a:t>
            </a:r>
          </a:p>
          <a:p>
            <a:pPr eaLnBrk="1" hangingPunct="1"/>
            <a:r>
              <a:rPr lang="en-US" altLang="en-US"/>
              <a:t>Example:</a:t>
            </a:r>
          </a:p>
          <a:p>
            <a:pPr eaLnBrk="1" hangingPunct="1">
              <a:buFontTx/>
              <a:buNone/>
            </a:pPr>
            <a:r>
              <a:rPr lang="en-US" altLang="en-US"/>
              <a:t>	parameter_list </a:t>
            </a:r>
            <a:r>
              <a:rPr lang="en-US" altLang="en-US">
                <a:sym typeface="Wingdings" panose="05000000000000000000" pitchFamily="2" charset="2"/>
              </a:rPr>
              <a:t>::= identifier_list : type</a:t>
            </a:r>
          </a:p>
          <a:p>
            <a:pPr eaLnBrk="1" hangingPunct="1">
              <a:buFontTx/>
              <a:buNone/>
            </a:pPr>
            <a:r>
              <a:rPr lang="en-US" altLang="en-US">
                <a:sym typeface="Wingdings" panose="05000000000000000000" pitchFamily="2" charset="2"/>
              </a:rPr>
              <a:t>	| parameter_list, identifier_list : type</a:t>
            </a:r>
          </a:p>
          <a:p>
            <a:pPr eaLnBrk="1" hangingPunct="1">
              <a:buFontTx/>
              <a:buNone/>
            </a:pPr>
            <a:r>
              <a:rPr lang="en-US" altLang="en-US">
                <a:solidFill>
                  <a:schemeClr val="bg1"/>
                </a:solidFill>
                <a:sym typeface="Wingdings" panose="05000000000000000000" pitchFamily="2" charset="2"/>
              </a:rPr>
              <a:t>	</a:t>
            </a:r>
            <a:r>
              <a:rPr lang="en-US" altLang="en-US">
                <a:sym typeface="Wingdings" panose="05000000000000000000" pitchFamily="2" charset="2"/>
              </a:rPr>
              <a:t>| </a:t>
            </a:r>
            <a:r>
              <a:rPr lang="en-US" altLang="en-US">
                <a:solidFill>
                  <a:srgbClr val="FF0000"/>
                </a:solidFill>
                <a:sym typeface="Wingdings" panose="05000000000000000000" pitchFamily="2" charset="2"/>
              </a:rPr>
              <a:t>parameter_list; error (“comma should be a semicolon”) identifier_list : type</a:t>
            </a:r>
          </a:p>
          <a:p>
            <a:pPr eaLnBrk="1" hangingPunct="1">
              <a:buFontTx/>
              <a:buNone/>
            </a:pPr>
            <a:endParaRPr lang="en-US" altLang="en-US" sz="2400">
              <a:solidFill>
                <a:srgbClr val="FF0000"/>
              </a:solidFill>
            </a:endParaRPr>
          </a:p>
          <a:p>
            <a:pPr eaLnBrk="1" hangingPunct="1"/>
            <a:endParaRPr lang="en-US" altLang="en-US">
              <a:solidFill>
                <a:schemeClr val="bg1"/>
              </a:solidFill>
            </a:endParaRPr>
          </a:p>
          <a:p>
            <a:pPr eaLnBrk="1" hangingPunct="1"/>
            <a:endParaRPr lang="en-US" altLang="en-US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>
            <a:extLst>
              <a:ext uri="{FF2B5EF4-FFF2-40B4-BE49-F238E27FC236}">
                <a16:creationId xmlns:a16="http://schemas.microsoft.com/office/drawing/2014/main" id="{71FD0155-1F1C-4108-9B49-71F44D54B8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sz="4000"/>
              <a:t>Quick review</a:t>
            </a:r>
          </a:p>
        </p:txBody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B9297353-8353-4F24-9E19-2B4D22FBDC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66800" y="620713"/>
            <a:ext cx="7467600" cy="6237287"/>
          </a:xfrm>
        </p:spPr>
        <p:txBody>
          <a:bodyPr/>
          <a:lstStyle/>
          <a:p>
            <a:pPr eaLnBrk="1" hangingPunct="1"/>
            <a:r>
              <a:rPr lang="en-US" altLang="en-US" sz="2000"/>
              <a:t>Syntactic analysis</a:t>
            </a:r>
          </a:p>
          <a:p>
            <a:pPr lvl="1" eaLnBrk="1" hangingPunct="1"/>
            <a:r>
              <a:rPr lang="en-US" altLang="en-US" sz="2000"/>
              <a:t>Prepare the grammar</a:t>
            </a:r>
          </a:p>
          <a:p>
            <a:pPr lvl="2" eaLnBrk="1" hangingPunct="1"/>
            <a:r>
              <a:rPr lang="en-US" altLang="en-US" sz="1800"/>
              <a:t>Grammar transformations</a:t>
            </a:r>
          </a:p>
          <a:p>
            <a:pPr lvl="3" eaLnBrk="1" hangingPunct="1"/>
            <a:r>
              <a:rPr lang="en-US" altLang="en-US" sz="1600"/>
              <a:t>Left-factoring</a:t>
            </a:r>
          </a:p>
          <a:p>
            <a:pPr lvl="3" eaLnBrk="1" hangingPunct="1"/>
            <a:r>
              <a:rPr lang="en-US" altLang="en-US" sz="1600"/>
              <a:t>Left-recursion removal</a:t>
            </a:r>
          </a:p>
          <a:p>
            <a:pPr lvl="3" eaLnBrk="1" hangingPunct="1"/>
            <a:r>
              <a:rPr lang="en-US" altLang="en-US" sz="1600"/>
              <a:t>Substitution</a:t>
            </a:r>
          </a:p>
          <a:p>
            <a:pPr lvl="1" eaLnBrk="1" hangingPunct="1"/>
            <a:r>
              <a:rPr lang="en-US" altLang="en-US" sz="2000"/>
              <a:t>(Lexical analysis)</a:t>
            </a:r>
          </a:p>
          <a:p>
            <a:pPr lvl="2" eaLnBrk="1" hangingPunct="1"/>
            <a:r>
              <a:rPr lang="en-US" altLang="en-US" sz="1800"/>
              <a:t>Next lecture</a:t>
            </a:r>
          </a:p>
          <a:p>
            <a:pPr lvl="1" eaLnBrk="1" hangingPunct="1"/>
            <a:r>
              <a:rPr lang="en-US" altLang="en-US" sz="2000"/>
              <a:t>Parsing - Phrase structure analysis</a:t>
            </a:r>
          </a:p>
          <a:p>
            <a:pPr lvl="2" eaLnBrk="1" hangingPunct="1"/>
            <a:r>
              <a:rPr lang="en-US" altLang="en-US" sz="1800"/>
              <a:t>Group words into sentences, paragraphs and complete programs</a:t>
            </a:r>
          </a:p>
          <a:p>
            <a:pPr lvl="2" eaLnBrk="1" hangingPunct="1"/>
            <a:r>
              <a:rPr lang="en-US" altLang="en-US" sz="1800"/>
              <a:t>Top-Down and Bottom-Up</a:t>
            </a:r>
          </a:p>
          <a:p>
            <a:pPr lvl="2" eaLnBrk="1" hangingPunct="1"/>
            <a:r>
              <a:rPr lang="en-US" altLang="en-US" sz="1800"/>
              <a:t>Recursive Decent Parser</a:t>
            </a:r>
          </a:p>
          <a:p>
            <a:pPr lvl="2" eaLnBrk="1" hangingPunct="1"/>
            <a:r>
              <a:rPr lang="en-US" altLang="en-US" sz="1800"/>
              <a:t>Construction of AST</a:t>
            </a:r>
          </a:p>
        </p:txBody>
      </p:sp>
      <p:sp>
        <p:nvSpPr>
          <p:cNvPr id="502788" name="Text Box 4">
            <a:extLst>
              <a:ext uri="{FF2B5EF4-FFF2-40B4-BE49-F238E27FC236}">
                <a16:creationId xmlns:a16="http://schemas.microsoft.com/office/drawing/2014/main" id="{025E2BCF-E91A-4498-A6A8-70094C4E2A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5083175"/>
            <a:ext cx="782478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800" b="1">
                <a:latin typeface="Tw Cen MT" panose="020B0602020104020603" pitchFamily="34" charset="0"/>
              </a:rPr>
              <a:t>Note:</a:t>
            </a:r>
            <a:r>
              <a:rPr lang="en-US" altLang="en-US" sz="1800">
                <a:latin typeface="Tw Cen MT" panose="020B0602020104020603" pitchFamily="34" charset="0"/>
              </a:rPr>
              <a:t> You will need (at least) two grammars</a:t>
            </a:r>
          </a:p>
          <a:p>
            <a:pPr lvl="1">
              <a:buFontTx/>
              <a:buChar char="•"/>
            </a:pPr>
            <a:r>
              <a:rPr lang="en-US" altLang="en-US" sz="1800">
                <a:latin typeface="Tw Cen MT" panose="020B0602020104020603" pitchFamily="34" charset="0"/>
              </a:rPr>
              <a:t>One for Humans to read and understand </a:t>
            </a:r>
          </a:p>
          <a:p>
            <a:pPr lvl="1">
              <a:buFontTx/>
              <a:buChar char="•"/>
            </a:pPr>
            <a:r>
              <a:rPr lang="en-US" altLang="en-US" sz="1800">
                <a:latin typeface="Tw Cen MT" panose="020B0602020104020603" pitchFamily="34" charset="0"/>
              </a:rPr>
              <a:t> (may be ambiguous, left recursive, have more productions than necessary, …)</a:t>
            </a:r>
          </a:p>
          <a:p>
            <a:pPr lvl="1">
              <a:buFontTx/>
              <a:buChar char="•"/>
            </a:pPr>
            <a:r>
              <a:rPr lang="en-US" altLang="en-US" sz="1800">
                <a:latin typeface="Tw Cen MT" panose="020B0602020104020603" pitchFamily="34" charset="0"/>
              </a:rPr>
              <a:t>One for constructing the parser</a:t>
            </a:r>
            <a:endParaRPr lang="en-GB" altLang="en-US" sz="2000">
              <a:latin typeface="Tw Cen MT" panose="020B0602020104020603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78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525B5F7D-DA68-43F4-82DE-1FA8E28A368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/>
              <a:t>2) Parse: Determine “phrase structure”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A9C94C1-B379-4D95-BCD8-98C39CDF8B1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1066800"/>
            <a:ext cx="8610600" cy="533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/>
              <a:t>Parser analyzes the phrase structure of the token stream with respect to the grammar of the language.</a:t>
            </a:r>
            <a:endParaRPr lang="en-US" altLang="en-US"/>
          </a:p>
        </p:txBody>
      </p:sp>
      <p:grpSp>
        <p:nvGrpSpPr>
          <p:cNvPr id="11268" name="Group 4">
            <a:extLst>
              <a:ext uri="{FF2B5EF4-FFF2-40B4-BE49-F238E27FC236}">
                <a16:creationId xmlns:a16="http://schemas.microsoft.com/office/drawing/2014/main" id="{2C27D990-E350-4559-B0AC-6E7C4BFEE981}"/>
              </a:ext>
            </a:extLst>
          </p:cNvPr>
          <p:cNvGrpSpPr>
            <a:grpSpLocks/>
          </p:cNvGrpSpPr>
          <p:nvPr/>
        </p:nvGrpSpPr>
        <p:grpSpPr bwMode="auto">
          <a:xfrm>
            <a:off x="228600" y="5476875"/>
            <a:ext cx="681038" cy="809625"/>
            <a:chOff x="176" y="2146"/>
            <a:chExt cx="429" cy="510"/>
          </a:xfrm>
        </p:grpSpPr>
        <p:sp>
          <p:nvSpPr>
            <p:cNvPr id="11336" name="Text Box 5">
              <a:extLst>
                <a:ext uri="{FF2B5EF4-FFF2-40B4-BE49-F238E27FC236}">
                  <a16:creationId xmlns:a16="http://schemas.microsoft.com/office/drawing/2014/main" id="{F8C4C697-88DC-4ECE-98B1-56B005F89BE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146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i="1">
                  <a:latin typeface="Times" panose="02020603050405020304" pitchFamily="18" charset="0"/>
                </a:rPr>
                <a:t>let</a:t>
              </a:r>
            </a:p>
          </p:txBody>
        </p:sp>
        <p:sp>
          <p:nvSpPr>
            <p:cNvPr id="11337" name="Text Box 6">
              <a:extLst>
                <a:ext uri="{FF2B5EF4-FFF2-40B4-BE49-F238E27FC236}">
                  <a16:creationId xmlns:a16="http://schemas.microsoft.com/office/drawing/2014/main" id="{AA21B0DF-7D42-4D3C-971D-0658CE7248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400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Courier" pitchFamily="49" charset="0"/>
                </a:rPr>
                <a:t>let</a:t>
              </a:r>
              <a:endParaRPr lang="en-US" altLang="en-US" sz="2000" i="1">
                <a:latin typeface="Times" panose="02020603050405020304" pitchFamily="18" charset="0"/>
              </a:endParaRPr>
            </a:p>
          </p:txBody>
        </p:sp>
      </p:grpSp>
      <p:grpSp>
        <p:nvGrpSpPr>
          <p:cNvPr id="11269" name="Group 7">
            <a:extLst>
              <a:ext uri="{FF2B5EF4-FFF2-40B4-BE49-F238E27FC236}">
                <a16:creationId xmlns:a16="http://schemas.microsoft.com/office/drawing/2014/main" id="{280D51B4-082B-402E-8B6B-B0C6FB894376}"/>
              </a:ext>
            </a:extLst>
          </p:cNvPr>
          <p:cNvGrpSpPr>
            <a:grpSpLocks/>
          </p:cNvGrpSpPr>
          <p:nvPr/>
        </p:nvGrpSpPr>
        <p:grpSpPr bwMode="auto">
          <a:xfrm>
            <a:off x="939800" y="5476875"/>
            <a:ext cx="681038" cy="809625"/>
            <a:chOff x="176" y="2146"/>
            <a:chExt cx="429" cy="510"/>
          </a:xfrm>
        </p:grpSpPr>
        <p:sp>
          <p:nvSpPr>
            <p:cNvPr id="11334" name="Text Box 8">
              <a:extLst>
                <a:ext uri="{FF2B5EF4-FFF2-40B4-BE49-F238E27FC236}">
                  <a16:creationId xmlns:a16="http://schemas.microsoft.com/office/drawing/2014/main" id="{0467C49F-06A1-45F5-9289-DF92C5B271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146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i="1">
                  <a:latin typeface="Times" panose="02020603050405020304" pitchFamily="18" charset="0"/>
                </a:rPr>
                <a:t>var</a:t>
              </a:r>
            </a:p>
          </p:txBody>
        </p:sp>
        <p:sp>
          <p:nvSpPr>
            <p:cNvPr id="11335" name="Text Box 9">
              <a:extLst>
                <a:ext uri="{FF2B5EF4-FFF2-40B4-BE49-F238E27FC236}">
                  <a16:creationId xmlns:a16="http://schemas.microsoft.com/office/drawing/2014/main" id="{7E440F21-D7E4-4E89-953F-B1F364BA39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400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Courier" pitchFamily="49" charset="0"/>
                </a:rPr>
                <a:t>var</a:t>
              </a:r>
              <a:endParaRPr lang="en-US" altLang="en-US" sz="2000" i="1">
                <a:latin typeface="Times" panose="02020603050405020304" pitchFamily="18" charset="0"/>
              </a:endParaRPr>
            </a:p>
          </p:txBody>
        </p:sp>
      </p:grpSp>
      <p:grpSp>
        <p:nvGrpSpPr>
          <p:cNvPr id="11270" name="Group 10">
            <a:extLst>
              <a:ext uri="{FF2B5EF4-FFF2-40B4-BE49-F238E27FC236}">
                <a16:creationId xmlns:a16="http://schemas.microsoft.com/office/drawing/2014/main" id="{FEFE2B0B-6097-4796-89A4-21E91DCD7616}"/>
              </a:ext>
            </a:extLst>
          </p:cNvPr>
          <p:cNvGrpSpPr>
            <a:grpSpLocks/>
          </p:cNvGrpSpPr>
          <p:nvPr/>
        </p:nvGrpSpPr>
        <p:grpSpPr bwMode="auto">
          <a:xfrm>
            <a:off x="1651000" y="5476875"/>
            <a:ext cx="681038" cy="809625"/>
            <a:chOff x="176" y="2146"/>
            <a:chExt cx="429" cy="510"/>
          </a:xfrm>
        </p:grpSpPr>
        <p:sp>
          <p:nvSpPr>
            <p:cNvPr id="11332" name="Text Box 11">
              <a:extLst>
                <a:ext uri="{FF2B5EF4-FFF2-40B4-BE49-F238E27FC236}">
                  <a16:creationId xmlns:a16="http://schemas.microsoft.com/office/drawing/2014/main" id="{7BCE0E0E-EE36-4434-AA47-DD88629122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146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i="1">
                  <a:latin typeface="Times" panose="02020603050405020304" pitchFamily="18" charset="0"/>
                </a:rPr>
                <a:t>id.</a:t>
              </a:r>
            </a:p>
          </p:txBody>
        </p:sp>
        <p:sp>
          <p:nvSpPr>
            <p:cNvPr id="11333" name="Text Box 12">
              <a:extLst>
                <a:ext uri="{FF2B5EF4-FFF2-40B4-BE49-F238E27FC236}">
                  <a16:creationId xmlns:a16="http://schemas.microsoft.com/office/drawing/2014/main" id="{5CE72187-979E-43F1-AF3F-0A6DEC3F99A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400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Courier" pitchFamily="49" charset="0"/>
                </a:rPr>
                <a:t>y</a:t>
              </a:r>
              <a:endParaRPr lang="en-US" altLang="en-US" sz="2000" i="1">
                <a:latin typeface="Times" panose="02020603050405020304" pitchFamily="18" charset="0"/>
              </a:endParaRPr>
            </a:p>
          </p:txBody>
        </p:sp>
      </p:grpSp>
      <p:grpSp>
        <p:nvGrpSpPr>
          <p:cNvPr id="11271" name="Group 13">
            <a:extLst>
              <a:ext uri="{FF2B5EF4-FFF2-40B4-BE49-F238E27FC236}">
                <a16:creationId xmlns:a16="http://schemas.microsoft.com/office/drawing/2014/main" id="{7496A70F-EEC5-4FF9-BB52-D468C2099436}"/>
              </a:ext>
            </a:extLst>
          </p:cNvPr>
          <p:cNvGrpSpPr>
            <a:grpSpLocks/>
          </p:cNvGrpSpPr>
          <p:nvPr/>
        </p:nvGrpSpPr>
        <p:grpSpPr bwMode="auto">
          <a:xfrm>
            <a:off x="2362200" y="5476875"/>
            <a:ext cx="681038" cy="809625"/>
            <a:chOff x="176" y="2146"/>
            <a:chExt cx="429" cy="510"/>
          </a:xfrm>
        </p:grpSpPr>
        <p:sp>
          <p:nvSpPr>
            <p:cNvPr id="11330" name="Text Box 14">
              <a:extLst>
                <a:ext uri="{FF2B5EF4-FFF2-40B4-BE49-F238E27FC236}">
                  <a16:creationId xmlns:a16="http://schemas.microsoft.com/office/drawing/2014/main" id="{7BAB8F9A-BCE1-414C-85C6-17AAEFE2592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146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i="1">
                  <a:latin typeface="Times" panose="02020603050405020304" pitchFamily="18" charset="0"/>
                </a:rPr>
                <a:t>col.</a:t>
              </a:r>
            </a:p>
          </p:txBody>
        </p:sp>
        <p:sp>
          <p:nvSpPr>
            <p:cNvPr id="11331" name="Text Box 15">
              <a:extLst>
                <a:ext uri="{FF2B5EF4-FFF2-40B4-BE49-F238E27FC236}">
                  <a16:creationId xmlns:a16="http://schemas.microsoft.com/office/drawing/2014/main" id="{16F12E72-557E-44C3-A291-A2E3C2BB056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400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Courier" pitchFamily="49" charset="0"/>
                </a:rPr>
                <a:t>:</a:t>
              </a:r>
              <a:endParaRPr lang="en-US" altLang="en-US" sz="2000" i="1">
                <a:latin typeface="Times" panose="02020603050405020304" pitchFamily="18" charset="0"/>
              </a:endParaRPr>
            </a:p>
          </p:txBody>
        </p:sp>
      </p:grpSp>
      <p:grpSp>
        <p:nvGrpSpPr>
          <p:cNvPr id="11272" name="Group 16">
            <a:extLst>
              <a:ext uri="{FF2B5EF4-FFF2-40B4-BE49-F238E27FC236}">
                <a16:creationId xmlns:a16="http://schemas.microsoft.com/office/drawing/2014/main" id="{517E7858-047D-450A-ACE7-B3A6EB7C0F9D}"/>
              </a:ext>
            </a:extLst>
          </p:cNvPr>
          <p:cNvGrpSpPr>
            <a:grpSpLocks/>
          </p:cNvGrpSpPr>
          <p:nvPr/>
        </p:nvGrpSpPr>
        <p:grpSpPr bwMode="auto">
          <a:xfrm>
            <a:off x="3073400" y="5476875"/>
            <a:ext cx="681038" cy="809625"/>
            <a:chOff x="176" y="2146"/>
            <a:chExt cx="429" cy="510"/>
          </a:xfrm>
        </p:grpSpPr>
        <p:sp>
          <p:nvSpPr>
            <p:cNvPr id="11328" name="Text Box 17">
              <a:extLst>
                <a:ext uri="{FF2B5EF4-FFF2-40B4-BE49-F238E27FC236}">
                  <a16:creationId xmlns:a16="http://schemas.microsoft.com/office/drawing/2014/main" id="{65BCDF48-A100-4473-BF84-3F9492F3D6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146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i="1">
                  <a:latin typeface="Times" panose="02020603050405020304" pitchFamily="18" charset="0"/>
                </a:rPr>
                <a:t>id.</a:t>
              </a:r>
            </a:p>
          </p:txBody>
        </p:sp>
        <p:sp>
          <p:nvSpPr>
            <p:cNvPr id="11329" name="Text Box 18">
              <a:extLst>
                <a:ext uri="{FF2B5EF4-FFF2-40B4-BE49-F238E27FC236}">
                  <a16:creationId xmlns:a16="http://schemas.microsoft.com/office/drawing/2014/main" id="{5FD1D943-F3B6-46CB-AA64-4AB4063AE94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400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Courier" pitchFamily="49" charset="0"/>
                </a:rPr>
                <a:t>Int</a:t>
              </a:r>
              <a:endParaRPr lang="en-US" altLang="en-US" sz="2000" i="1">
                <a:latin typeface="Times" panose="02020603050405020304" pitchFamily="18" charset="0"/>
              </a:endParaRPr>
            </a:p>
          </p:txBody>
        </p:sp>
      </p:grpSp>
      <p:grpSp>
        <p:nvGrpSpPr>
          <p:cNvPr id="11273" name="Group 19">
            <a:extLst>
              <a:ext uri="{FF2B5EF4-FFF2-40B4-BE49-F238E27FC236}">
                <a16:creationId xmlns:a16="http://schemas.microsoft.com/office/drawing/2014/main" id="{D1C0231D-AAF5-496A-9C02-0CAF6831F1D5}"/>
              </a:ext>
            </a:extLst>
          </p:cNvPr>
          <p:cNvGrpSpPr>
            <a:grpSpLocks/>
          </p:cNvGrpSpPr>
          <p:nvPr/>
        </p:nvGrpSpPr>
        <p:grpSpPr bwMode="auto">
          <a:xfrm>
            <a:off x="3797300" y="5476875"/>
            <a:ext cx="681038" cy="809625"/>
            <a:chOff x="176" y="2146"/>
            <a:chExt cx="429" cy="510"/>
          </a:xfrm>
        </p:grpSpPr>
        <p:sp>
          <p:nvSpPr>
            <p:cNvPr id="11326" name="Text Box 20">
              <a:extLst>
                <a:ext uri="{FF2B5EF4-FFF2-40B4-BE49-F238E27FC236}">
                  <a16:creationId xmlns:a16="http://schemas.microsoft.com/office/drawing/2014/main" id="{B2DD71BE-0266-4FB3-99C2-A146F683A2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146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i="1">
                  <a:latin typeface="Times" panose="02020603050405020304" pitchFamily="18" charset="0"/>
                </a:rPr>
                <a:t>in</a:t>
              </a:r>
            </a:p>
          </p:txBody>
        </p:sp>
        <p:sp>
          <p:nvSpPr>
            <p:cNvPr id="11327" name="Text Box 21">
              <a:extLst>
                <a:ext uri="{FF2B5EF4-FFF2-40B4-BE49-F238E27FC236}">
                  <a16:creationId xmlns:a16="http://schemas.microsoft.com/office/drawing/2014/main" id="{9D18F8FC-FE3D-447E-B04A-72CAEBA8A8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400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Courier" pitchFamily="49" charset="0"/>
                </a:rPr>
                <a:t>in</a:t>
              </a:r>
              <a:endParaRPr lang="en-US" altLang="en-US" sz="2000" i="1">
                <a:latin typeface="Times" panose="02020603050405020304" pitchFamily="18" charset="0"/>
              </a:endParaRPr>
            </a:p>
          </p:txBody>
        </p:sp>
      </p:grpSp>
      <p:grpSp>
        <p:nvGrpSpPr>
          <p:cNvPr id="11274" name="Group 22">
            <a:extLst>
              <a:ext uri="{FF2B5EF4-FFF2-40B4-BE49-F238E27FC236}">
                <a16:creationId xmlns:a16="http://schemas.microsoft.com/office/drawing/2014/main" id="{D5DFF43D-DA82-4DB5-AA98-48654B71F4B2}"/>
              </a:ext>
            </a:extLst>
          </p:cNvPr>
          <p:cNvGrpSpPr>
            <a:grpSpLocks/>
          </p:cNvGrpSpPr>
          <p:nvPr/>
        </p:nvGrpSpPr>
        <p:grpSpPr bwMode="auto">
          <a:xfrm>
            <a:off x="4521200" y="5476875"/>
            <a:ext cx="681038" cy="809625"/>
            <a:chOff x="176" y="2146"/>
            <a:chExt cx="429" cy="510"/>
          </a:xfrm>
        </p:grpSpPr>
        <p:sp>
          <p:nvSpPr>
            <p:cNvPr id="11324" name="Text Box 23">
              <a:extLst>
                <a:ext uri="{FF2B5EF4-FFF2-40B4-BE49-F238E27FC236}">
                  <a16:creationId xmlns:a16="http://schemas.microsoft.com/office/drawing/2014/main" id="{EEEA66F9-6DDE-4004-8C27-1B19AF4975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146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i="1">
                  <a:latin typeface="Times" panose="02020603050405020304" pitchFamily="18" charset="0"/>
                </a:rPr>
                <a:t>id.</a:t>
              </a:r>
            </a:p>
          </p:txBody>
        </p:sp>
        <p:sp>
          <p:nvSpPr>
            <p:cNvPr id="11325" name="Text Box 24">
              <a:extLst>
                <a:ext uri="{FF2B5EF4-FFF2-40B4-BE49-F238E27FC236}">
                  <a16:creationId xmlns:a16="http://schemas.microsoft.com/office/drawing/2014/main" id="{CCA198AF-11E0-4419-B124-5458BA38AB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400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Courier" pitchFamily="49" charset="0"/>
                </a:rPr>
                <a:t>y</a:t>
              </a:r>
              <a:endParaRPr lang="en-US" altLang="en-US" sz="2000" i="1">
                <a:latin typeface="Times" panose="02020603050405020304" pitchFamily="18" charset="0"/>
              </a:endParaRPr>
            </a:p>
          </p:txBody>
        </p:sp>
      </p:grpSp>
      <p:grpSp>
        <p:nvGrpSpPr>
          <p:cNvPr id="11275" name="Group 25">
            <a:extLst>
              <a:ext uri="{FF2B5EF4-FFF2-40B4-BE49-F238E27FC236}">
                <a16:creationId xmlns:a16="http://schemas.microsoft.com/office/drawing/2014/main" id="{A233CB48-35D4-4C54-9892-9CB0DBFAD7B5}"/>
              </a:ext>
            </a:extLst>
          </p:cNvPr>
          <p:cNvGrpSpPr>
            <a:grpSpLocks/>
          </p:cNvGrpSpPr>
          <p:nvPr/>
        </p:nvGrpSpPr>
        <p:grpSpPr bwMode="auto">
          <a:xfrm>
            <a:off x="5245100" y="5476875"/>
            <a:ext cx="681038" cy="809625"/>
            <a:chOff x="176" y="2146"/>
            <a:chExt cx="429" cy="510"/>
          </a:xfrm>
        </p:grpSpPr>
        <p:sp>
          <p:nvSpPr>
            <p:cNvPr id="11322" name="Text Box 26">
              <a:extLst>
                <a:ext uri="{FF2B5EF4-FFF2-40B4-BE49-F238E27FC236}">
                  <a16:creationId xmlns:a16="http://schemas.microsoft.com/office/drawing/2014/main" id="{824C03A5-CBFB-4850-A972-FD898FEC94A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146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i="1">
                  <a:latin typeface="Times" panose="02020603050405020304" pitchFamily="18" charset="0"/>
                </a:rPr>
                <a:t>bec.</a:t>
              </a:r>
            </a:p>
          </p:txBody>
        </p:sp>
        <p:sp>
          <p:nvSpPr>
            <p:cNvPr id="11323" name="Text Box 27">
              <a:extLst>
                <a:ext uri="{FF2B5EF4-FFF2-40B4-BE49-F238E27FC236}">
                  <a16:creationId xmlns:a16="http://schemas.microsoft.com/office/drawing/2014/main" id="{BE214203-1D49-4C27-95A4-E8A7DF9918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400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Courier" pitchFamily="49" charset="0"/>
                </a:rPr>
                <a:t>:=</a:t>
              </a:r>
              <a:endParaRPr lang="en-US" altLang="en-US" sz="2000" i="1">
                <a:latin typeface="Times" panose="02020603050405020304" pitchFamily="18" charset="0"/>
              </a:endParaRPr>
            </a:p>
          </p:txBody>
        </p:sp>
      </p:grpSp>
      <p:grpSp>
        <p:nvGrpSpPr>
          <p:cNvPr id="11276" name="Group 28">
            <a:extLst>
              <a:ext uri="{FF2B5EF4-FFF2-40B4-BE49-F238E27FC236}">
                <a16:creationId xmlns:a16="http://schemas.microsoft.com/office/drawing/2014/main" id="{29036EE2-9D77-4D8A-B0DF-D6C8E45C25F1}"/>
              </a:ext>
            </a:extLst>
          </p:cNvPr>
          <p:cNvGrpSpPr>
            <a:grpSpLocks/>
          </p:cNvGrpSpPr>
          <p:nvPr/>
        </p:nvGrpSpPr>
        <p:grpSpPr bwMode="auto">
          <a:xfrm>
            <a:off x="5969000" y="5476875"/>
            <a:ext cx="681038" cy="809625"/>
            <a:chOff x="176" y="2146"/>
            <a:chExt cx="429" cy="510"/>
          </a:xfrm>
        </p:grpSpPr>
        <p:sp>
          <p:nvSpPr>
            <p:cNvPr id="11320" name="Text Box 29">
              <a:extLst>
                <a:ext uri="{FF2B5EF4-FFF2-40B4-BE49-F238E27FC236}">
                  <a16:creationId xmlns:a16="http://schemas.microsoft.com/office/drawing/2014/main" id="{32B4B1FA-245A-401C-8016-0131065804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146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i="1">
                  <a:latin typeface="Times" panose="02020603050405020304" pitchFamily="18" charset="0"/>
                </a:rPr>
                <a:t>id.</a:t>
              </a:r>
            </a:p>
          </p:txBody>
        </p:sp>
        <p:sp>
          <p:nvSpPr>
            <p:cNvPr id="11321" name="Text Box 30">
              <a:extLst>
                <a:ext uri="{FF2B5EF4-FFF2-40B4-BE49-F238E27FC236}">
                  <a16:creationId xmlns:a16="http://schemas.microsoft.com/office/drawing/2014/main" id="{66DD7249-4912-459D-9308-27188C839F6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400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Courier" pitchFamily="49" charset="0"/>
                </a:rPr>
                <a:t>y</a:t>
              </a:r>
              <a:endParaRPr lang="en-US" altLang="en-US" sz="2000" i="1">
                <a:latin typeface="Times" panose="02020603050405020304" pitchFamily="18" charset="0"/>
              </a:endParaRPr>
            </a:p>
          </p:txBody>
        </p:sp>
      </p:grpSp>
      <p:grpSp>
        <p:nvGrpSpPr>
          <p:cNvPr id="11277" name="Group 31">
            <a:extLst>
              <a:ext uri="{FF2B5EF4-FFF2-40B4-BE49-F238E27FC236}">
                <a16:creationId xmlns:a16="http://schemas.microsoft.com/office/drawing/2014/main" id="{99F782F6-437E-4B69-B6D2-19291C9EA346}"/>
              </a:ext>
            </a:extLst>
          </p:cNvPr>
          <p:cNvGrpSpPr>
            <a:grpSpLocks/>
          </p:cNvGrpSpPr>
          <p:nvPr/>
        </p:nvGrpSpPr>
        <p:grpSpPr bwMode="auto">
          <a:xfrm>
            <a:off x="6680200" y="5476875"/>
            <a:ext cx="681038" cy="809625"/>
            <a:chOff x="176" y="2146"/>
            <a:chExt cx="429" cy="510"/>
          </a:xfrm>
        </p:grpSpPr>
        <p:sp>
          <p:nvSpPr>
            <p:cNvPr id="11318" name="Text Box 32">
              <a:extLst>
                <a:ext uri="{FF2B5EF4-FFF2-40B4-BE49-F238E27FC236}">
                  <a16:creationId xmlns:a16="http://schemas.microsoft.com/office/drawing/2014/main" id="{AA32C866-A4EB-4AED-891E-AE4AA373F1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146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i="1">
                  <a:latin typeface="Times" panose="02020603050405020304" pitchFamily="18" charset="0"/>
                </a:rPr>
                <a:t>op</a:t>
              </a:r>
            </a:p>
          </p:txBody>
        </p:sp>
        <p:sp>
          <p:nvSpPr>
            <p:cNvPr id="11319" name="Text Box 33">
              <a:extLst>
                <a:ext uri="{FF2B5EF4-FFF2-40B4-BE49-F238E27FC236}">
                  <a16:creationId xmlns:a16="http://schemas.microsoft.com/office/drawing/2014/main" id="{908B4C7B-DEB7-413E-B395-6A6777D7ECD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400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Courier" pitchFamily="49" charset="0"/>
                </a:rPr>
                <a:t>+</a:t>
              </a:r>
              <a:endParaRPr lang="en-US" altLang="en-US" sz="2000" i="1">
                <a:latin typeface="Times" panose="02020603050405020304" pitchFamily="18" charset="0"/>
              </a:endParaRPr>
            </a:p>
          </p:txBody>
        </p:sp>
      </p:grpSp>
      <p:grpSp>
        <p:nvGrpSpPr>
          <p:cNvPr id="11278" name="Group 34">
            <a:extLst>
              <a:ext uri="{FF2B5EF4-FFF2-40B4-BE49-F238E27FC236}">
                <a16:creationId xmlns:a16="http://schemas.microsoft.com/office/drawing/2014/main" id="{78340AA1-9988-4FA2-9E38-BE59A281B08D}"/>
              </a:ext>
            </a:extLst>
          </p:cNvPr>
          <p:cNvGrpSpPr>
            <a:grpSpLocks/>
          </p:cNvGrpSpPr>
          <p:nvPr/>
        </p:nvGrpSpPr>
        <p:grpSpPr bwMode="auto">
          <a:xfrm>
            <a:off x="7404100" y="5476875"/>
            <a:ext cx="681038" cy="809625"/>
            <a:chOff x="176" y="2146"/>
            <a:chExt cx="429" cy="510"/>
          </a:xfrm>
        </p:grpSpPr>
        <p:sp>
          <p:nvSpPr>
            <p:cNvPr id="11316" name="Text Box 35">
              <a:extLst>
                <a:ext uri="{FF2B5EF4-FFF2-40B4-BE49-F238E27FC236}">
                  <a16:creationId xmlns:a16="http://schemas.microsoft.com/office/drawing/2014/main" id="{15B298F4-FFEA-4AB7-8AE5-6AB065C00B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146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i="1">
                  <a:latin typeface="Times" panose="02020603050405020304" pitchFamily="18" charset="0"/>
                </a:rPr>
                <a:t>intlit</a:t>
              </a:r>
            </a:p>
          </p:txBody>
        </p:sp>
        <p:sp>
          <p:nvSpPr>
            <p:cNvPr id="11317" name="Text Box 36">
              <a:extLst>
                <a:ext uri="{FF2B5EF4-FFF2-40B4-BE49-F238E27FC236}">
                  <a16:creationId xmlns:a16="http://schemas.microsoft.com/office/drawing/2014/main" id="{C3483FF3-8DF3-452C-9924-0077093AD47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400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>
                  <a:latin typeface="Courier" pitchFamily="49" charset="0"/>
                </a:rPr>
                <a:t>1</a:t>
              </a:r>
              <a:endParaRPr lang="en-US" altLang="en-US" sz="2000" i="1">
                <a:latin typeface="Times" panose="02020603050405020304" pitchFamily="18" charset="0"/>
              </a:endParaRPr>
            </a:p>
          </p:txBody>
        </p:sp>
      </p:grpSp>
      <p:grpSp>
        <p:nvGrpSpPr>
          <p:cNvPr id="11279" name="Group 37">
            <a:extLst>
              <a:ext uri="{FF2B5EF4-FFF2-40B4-BE49-F238E27FC236}">
                <a16:creationId xmlns:a16="http://schemas.microsoft.com/office/drawing/2014/main" id="{0EF9E3D3-1E65-40B8-81B6-A210957A066C}"/>
              </a:ext>
            </a:extLst>
          </p:cNvPr>
          <p:cNvGrpSpPr>
            <a:grpSpLocks/>
          </p:cNvGrpSpPr>
          <p:nvPr/>
        </p:nvGrpSpPr>
        <p:grpSpPr bwMode="auto">
          <a:xfrm>
            <a:off x="8128000" y="5476875"/>
            <a:ext cx="681038" cy="809625"/>
            <a:chOff x="176" y="2146"/>
            <a:chExt cx="429" cy="510"/>
          </a:xfrm>
        </p:grpSpPr>
        <p:sp>
          <p:nvSpPr>
            <p:cNvPr id="11314" name="Text Box 38">
              <a:extLst>
                <a:ext uri="{FF2B5EF4-FFF2-40B4-BE49-F238E27FC236}">
                  <a16:creationId xmlns:a16="http://schemas.microsoft.com/office/drawing/2014/main" id="{C1A01C3E-643E-49CF-BFA1-F25E2747DD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146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2000" i="1">
                  <a:latin typeface="Times" panose="02020603050405020304" pitchFamily="18" charset="0"/>
                </a:rPr>
                <a:t>eot</a:t>
              </a:r>
            </a:p>
          </p:txBody>
        </p:sp>
        <p:sp>
          <p:nvSpPr>
            <p:cNvPr id="11315" name="Text Box 39">
              <a:extLst>
                <a:ext uri="{FF2B5EF4-FFF2-40B4-BE49-F238E27FC236}">
                  <a16:creationId xmlns:a16="http://schemas.microsoft.com/office/drawing/2014/main" id="{2A6367E9-6974-4E13-8776-0F185AC6A04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6" y="2400"/>
              <a:ext cx="429" cy="25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endParaRPr lang="en-US" altLang="en-US" sz="2000" i="1">
                <a:latin typeface="Times" panose="02020603050405020304" pitchFamily="18" charset="0"/>
              </a:endParaRPr>
            </a:p>
          </p:txBody>
        </p:sp>
      </p:grpSp>
      <p:sp>
        <p:nvSpPr>
          <p:cNvPr id="11280" name="AutoShape 40">
            <a:extLst>
              <a:ext uri="{FF2B5EF4-FFF2-40B4-BE49-F238E27FC236}">
                <a16:creationId xmlns:a16="http://schemas.microsoft.com/office/drawing/2014/main" id="{98C9864A-C936-4E70-A37C-B5DCC3A27C8F}"/>
              </a:ext>
            </a:extLst>
          </p:cNvPr>
          <p:cNvSpPr>
            <a:spLocks/>
          </p:cNvSpPr>
          <p:nvPr/>
        </p:nvSpPr>
        <p:spPr bwMode="auto">
          <a:xfrm rot="5400000">
            <a:off x="1940719" y="4980781"/>
            <a:ext cx="127000" cy="649288"/>
          </a:xfrm>
          <a:prstGeom prst="leftBracket">
            <a:avLst>
              <a:gd name="adj" fmla="val 42604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1" name="AutoShape 41">
            <a:extLst>
              <a:ext uri="{FF2B5EF4-FFF2-40B4-BE49-F238E27FC236}">
                <a16:creationId xmlns:a16="http://schemas.microsoft.com/office/drawing/2014/main" id="{6AFAAB78-A0C6-43C4-AC90-3F9FB3F028F5}"/>
              </a:ext>
            </a:extLst>
          </p:cNvPr>
          <p:cNvSpPr>
            <a:spLocks/>
          </p:cNvSpPr>
          <p:nvPr/>
        </p:nvSpPr>
        <p:spPr bwMode="auto">
          <a:xfrm rot="5400000">
            <a:off x="3363119" y="4980781"/>
            <a:ext cx="127000" cy="649288"/>
          </a:xfrm>
          <a:prstGeom prst="leftBracket">
            <a:avLst>
              <a:gd name="adj" fmla="val 42604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2" name="AutoShape 42">
            <a:extLst>
              <a:ext uri="{FF2B5EF4-FFF2-40B4-BE49-F238E27FC236}">
                <a16:creationId xmlns:a16="http://schemas.microsoft.com/office/drawing/2014/main" id="{EA9EFE93-AB84-4EC4-AE5D-0240E9C5F41F}"/>
              </a:ext>
            </a:extLst>
          </p:cNvPr>
          <p:cNvSpPr>
            <a:spLocks/>
          </p:cNvSpPr>
          <p:nvPr/>
        </p:nvSpPr>
        <p:spPr bwMode="auto">
          <a:xfrm rot="5400000">
            <a:off x="4810919" y="4980781"/>
            <a:ext cx="127000" cy="649288"/>
          </a:xfrm>
          <a:prstGeom prst="leftBracket">
            <a:avLst>
              <a:gd name="adj" fmla="val 42604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3" name="AutoShape 43">
            <a:extLst>
              <a:ext uri="{FF2B5EF4-FFF2-40B4-BE49-F238E27FC236}">
                <a16:creationId xmlns:a16="http://schemas.microsoft.com/office/drawing/2014/main" id="{5044F61D-7942-4F7B-A32B-0040C6102331}"/>
              </a:ext>
            </a:extLst>
          </p:cNvPr>
          <p:cNvSpPr>
            <a:spLocks/>
          </p:cNvSpPr>
          <p:nvPr/>
        </p:nvSpPr>
        <p:spPr bwMode="auto">
          <a:xfrm rot="5400000">
            <a:off x="6217444" y="4980781"/>
            <a:ext cx="127000" cy="649288"/>
          </a:xfrm>
          <a:prstGeom prst="leftBracket">
            <a:avLst>
              <a:gd name="adj" fmla="val 42604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4" name="AutoShape 44">
            <a:extLst>
              <a:ext uri="{FF2B5EF4-FFF2-40B4-BE49-F238E27FC236}">
                <a16:creationId xmlns:a16="http://schemas.microsoft.com/office/drawing/2014/main" id="{336BD24F-C8C6-4F08-B22C-8E771C9FCBB2}"/>
              </a:ext>
            </a:extLst>
          </p:cNvPr>
          <p:cNvSpPr>
            <a:spLocks/>
          </p:cNvSpPr>
          <p:nvPr/>
        </p:nvSpPr>
        <p:spPr bwMode="auto">
          <a:xfrm rot="5400000">
            <a:off x="6941344" y="4980781"/>
            <a:ext cx="127000" cy="649288"/>
          </a:xfrm>
          <a:prstGeom prst="leftBracket">
            <a:avLst>
              <a:gd name="adj" fmla="val 42604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5" name="AutoShape 45">
            <a:extLst>
              <a:ext uri="{FF2B5EF4-FFF2-40B4-BE49-F238E27FC236}">
                <a16:creationId xmlns:a16="http://schemas.microsoft.com/office/drawing/2014/main" id="{093AB10A-8C41-4E81-8542-7A4D19D37995}"/>
              </a:ext>
            </a:extLst>
          </p:cNvPr>
          <p:cNvSpPr>
            <a:spLocks/>
          </p:cNvSpPr>
          <p:nvPr/>
        </p:nvSpPr>
        <p:spPr bwMode="auto">
          <a:xfrm rot="5400000">
            <a:off x="7665244" y="4980781"/>
            <a:ext cx="127000" cy="649288"/>
          </a:xfrm>
          <a:prstGeom prst="leftBracket">
            <a:avLst>
              <a:gd name="adj" fmla="val 42604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86" name="Text Box 46">
            <a:extLst>
              <a:ext uri="{FF2B5EF4-FFF2-40B4-BE49-F238E27FC236}">
                <a16:creationId xmlns:a16="http://schemas.microsoft.com/office/drawing/2014/main" id="{98AA105F-F63C-4DAB-BEB1-43E84B7488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000" y="4849813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Ident</a:t>
            </a:r>
          </a:p>
        </p:txBody>
      </p:sp>
      <p:sp>
        <p:nvSpPr>
          <p:cNvPr id="11287" name="Text Box 47">
            <a:extLst>
              <a:ext uri="{FF2B5EF4-FFF2-40B4-BE49-F238E27FC236}">
                <a16:creationId xmlns:a16="http://schemas.microsoft.com/office/drawing/2014/main" id="{D3709BCA-AD3B-4E48-9B0D-7BE8B443BF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2600" y="4849813"/>
            <a:ext cx="7477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Ident</a:t>
            </a:r>
          </a:p>
        </p:txBody>
      </p:sp>
      <p:sp>
        <p:nvSpPr>
          <p:cNvPr id="11288" name="Text Box 48">
            <a:extLst>
              <a:ext uri="{FF2B5EF4-FFF2-40B4-BE49-F238E27FC236}">
                <a16:creationId xmlns:a16="http://schemas.microsoft.com/office/drawing/2014/main" id="{FC60F563-873F-4433-9DDB-914FC53E0B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1513" y="4864100"/>
            <a:ext cx="747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Ident</a:t>
            </a:r>
          </a:p>
        </p:txBody>
      </p:sp>
      <p:sp>
        <p:nvSpPr>
          <p:cNvPr id="11289" name="Text Box 49">
            <a:extLst>
              <a:ext uri="{FF2B5EF4-FFF2-40B4-BE49-F238E27FC236}">
                <a16:creationId xmlns:a16="http://schemas.microsoft.com/office/drawing/2014/main" id="{882DCAF9-F451-43E6-88FC-D5743DC68A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16613" y="4841875"/>
            <a:ext cx="7477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Ident</a:t>
            </a:r>
          </a:p>
        </p:txBody>
      </p:sp>
      <p:sp>
        <p:nvSpPr>
          <p:cNvPr id="11290" name="Text Box 50">
            <a:extLst>
              <a:ext uri="{FF2B5EF4-FFF2-40B4-BE49-F238E27FC236}">
                <a16:creationId xmlns:a16="http://schemas.microsoft.com/office/drawing/2014/main" id="{222E3C8D-7556-440B-9690-89CB3B3467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8613" y="4832350"/>
            <a:ext cx="59213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Op.</a:t>
            </a:r>
          </a:p>
        </p:txBody>
      </p:sp>
      <p:sp>
        <p:nvSpPr>
          <p:cNvPr id="11291" name="Text Box 51">
            <a:extLst>
              <a:ext uri="{FF2B5EF4-FFF2-40B4-BE49-F238E27FC236}">
                <a16:creationId xmlns:a16="http://schemas.microsoft.com/office/drawing/2014/main" id="{0D9AEA31-0C6E-4A79-982C-789135213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62825" y="4819650"/>
            <a:ext cx="8032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Int.Lit</a:t>
            </a:r>
          </a:p>
        </p:txBody>
      </p:sp>
      <p:sp>
        <p:nvSpPr>
          <p:cNvPr id="11292" name="AutoShape 52">
            <a:extLst>
              <a:ext uri="{FF2B5EF4-FFF2-40B4-BE49-F238E27FC236}">
                <a16:creationId xmlns:a16="http://schemas.microsoft.com/office/drawing/2014/main" id="{49D2AA50-D2CB-47B9-9FEA-A53422A15508}"/>
              </a:ext>
            </a:extLst>
          </p:cNvPr>
          <p:cNvSpPr>
            <a:spLocks/>
          </p:cNvSpPr>
          <p:nvPr/>
        </p:nvSpPr>
        <p:spPr bwMode="auto">
          <a:xfrm rot="5400000">
            <a:off x="6207919" y="4510881"/>
            <a:ext cx="127000" cy="649288"/>
          </a:xfrm>
          <a:prstGeom prst="leftBracket">
            <a:avLst>
              <a:gd name="adj" fmla="val 42604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3" name="Text Box 53">
            <a:extLst>
              <a:ext uri="{FF2B5EF4-FFF2-40B4-BE49-F238E27FC236}">
                <a16:creationId xmlns:a16="http://schemas.microsoft.com/office/drawing/2014/main" id="{58F5EDCB-B771-43EB-83DC-80715B0CF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1513" y="4394200"/>
            <a:ext cx="1116012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V-Name</a:t>
            </a:r>
          </a:p>
        </p:txBody>
      </p:sp>
      <p:sp>
        <p:nvSpPr>
          <p:cNvPr id="11294" name="AutoShape 54">
            <a:extLst>
              <a:ext uri="{FF2B5EF4-FFF2-40B4-BE49-F238E27FC236}">
                <a16:creationId xmlns:a16="http://schemas.microsoft.com/office/drawing/2014/main" id="{7AF12A74-6A06-4642-B6C8-2CAB933E38B2}"/>
              </a:ext>
            </a:extLst>
          </p:cNvPr>
          <p:cNvSpPr>
            <a:spLocks/>
          </p:cNvSpPr>
          <p:nvPr/>
        </p:nvSpPr>
        <p:spPr bwMode="auto">
          <a:xfrm rot="5400000">
            <a:off x="4799807" y="4515644"/>
            <a:ext cx="127000" cy="649287"/>
          </a:xfrm>
          <a:prstGeom prst="leftBracket">
            <a:avLst>
              <a:gd name="adj" fmla="val 42604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5" name="Text Box 55">
            <a:extLst>
              <a:ext uri="{FF2B5EF4-FFF2-40B4-BE49-F238E27FC236}">
                <a16:creationId xmlns:a16="http://schemas.microsoft.com/office/drawing/2014/main" id="{C5660928-1764-44B4-BC01-54785519E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398963"/>
            <a:ext cx="1116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V-Name</a:t>
            </a:r>
          </a:p>
        </p:txBody>
      </p:sp>
      <p:sp>
        <p:nvSpPr>
          <p:cNvPr id="11296" name="AutoShape 56">
            <a:extLst>
              <a:ext uri="{FF2B5EF4-FFF2-40B4-BE49-F238E27FC236}">
                <a16:creationId xmlns:a16="http://schemas.microsoft.com/office/drawing/2014/main" id="{3BBD5805-0B84-42FC-BA10-C7B790273CC0}"/>
              </a:ext>
            </a:extLst>
          </p:cNvPr>
          <p:cNvSpPr>
            <a:spLocks/>
          </p:cNvSpPr>
          <p:nvPr/>
        </p:nvSpPr>
        <p:spPr bwMode="auto">
          <a:xfrm rot="5400000">
            <a:off x="3364707" y="4515644"/>
            <a:ext cx="127000" cy="649287"/>
          </a:xfrm>
          <a:prstGeom prst="leftBracket">
            <a:avLst>
              <a:gd name="adj" fmla="val 42604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7" name="Text Box 57">
            <a:extLst>
              <a:ext uri="{FF2B5EF4-FFF2-40B4-BE49-F238E27FC236}">
                <a16:creationId xmlns:a16="http://schemas.microsoft.com/office/drawing/2014/main" id="{2AAD0268-0D70-4FD7-94C6-990A21314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54300" y="4398963"/>
            <a:ext cx="1722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Type Denoter</a:t>
            </a:r>
          </a:p>
        </p:txBody>
      </p:sp>
      <p:sp>
        <p:nvSpPr>
          <p:cNvPr id="11298" name="AutoShape 58">
            <a:extLst>
              <a:ext uri="{FF2B5EF4-FFF2-40B4-BE49-F238E27FC236}">
                <a16:creationId xmlns:a16="http://schemas.microsoft.com/office/drawing/2014/main" id="{73110901-F0F1-4602-B3E5-6C635D979574}"/>
              </a:ext>
            </a:extLst>
          </p:cNvPr>
          <p:cNvSpPr>
            <a:spLocks/>
          </p:cNvSpPr>
          <p:nvPr/>
        </p:nvSpPr>
        <p:spPr bwMode="auto">
          <a:xfrm rot="5400000">
            <a:off x="2655094" y="3298032"/>
            <a:ext cx="127000" cy="2068512"/>
          </a:xfrm>
          <a:prstGeom prst="leftBracket">
            <a:avLst>
              <a:gd name="adj" fmla="val 135729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299" name="Text Box 59">
            <a:extLst>
              <a:ext uri="{FF2B5EF4-FFF2-40B4-BE49-F238E27FC236}">
                <a16:creationId xmlns:a16="http://schemas.microsoft.com/office/drawing/2014/main" id="{41A0653A-3C64-4E14-94C1-B783FA6D5B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2750" y="3890963"/>
            <a:ext cx="22193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single-Declaration</a:t>
            </a:r>
          </a:p>
        </p:txBody>
      </p:sp>
      <p:sp>
        <p:nvSpPr>
          <p:cNvPr id="11300" name="AutoShape 60">
            <a:extLst>
              <a:ext uri="{FF2B5EF4-FFF2-40B4-BE49-F238E27FC236}">
                <a16:creationId xmlns:a16="http://schemas.microsoft.com/office/drawing/2014/main" id="{DCF63F4F-B1C9-4040-9DEF-CA5FE619B59A}"/>
              </a:ext>
            </a:extLst>
          </p:cNvPr>
          <p:cNvSpPr>
            <a:spLocks/>
          </p:cNvSpPr>
          <p:nvPr/>
        </p:nvSpPr>
        <p:spPr bwMode="auto">
          <a:xfrm rot="5400000">
            <a:off x="2655094" y="2853532"/>
            <a:ext cx="127000" cy="2068512"/>
          </a:xfrm>
          <a:prstGeom prst="leftBracket">
            <a:avLst>
              <a:gd name="adj" fmla="val 135729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1" name="Text Box 61">
            <a:extLst>
              <a:ext uri="{FF2B5EF4-FFF2-40B4-BE49-F238E27FC236}">
                <a16:creationId xmlns:a16="http://schemas.microsoft.com/office/drawing/2014/main" id="{C360ABF2-3554-4F33-9887-226EBF8E7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62150" y="3446463"/>
            <a:ext cx="1470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Declaration</a:t>
            </a:r>
          </a:p>
        </p:txBody>
      </p:sp>
      <p:sp>
        <p:nvSpPr>
          <p:cNvPr id="11302" name="AutoShape 62">
            <a:extLst>
              <a:ext uri="{FF2B5EF4-FFF2-40B4-BE49-F238E27FC236}">
                <a16:creationId xmlns:a16="http://schemas.microsoft.com/office/drawing/2014/main" id="{CEE02DBD-3D6D-4635-8DF5-838FC0C071E1}"/>
              </a:ext>
            </a:extLst>
          </p:cNvPr>
          <p:cNvSpPr>
            <a:spLocks/>
          </p:cNvSpPr>
          <p:nvPr/>
        </p:nvSpPr>
        <p:spPr bwMode="auto">
          <a:xfrm rot="5400000">
            <a:off x="6233319" y="4015581"/>
            <a:ext cx="127000" cy="649288"/>
          </a:xfrm>
          <a:prstGeom prst="leftBracket">
            <a:avLst>
              <a:gd name="adj" fmla="val 42604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3" name="Text Box 63">
            <a:extLst>
              <a:ext uri="{FF2B5EF4-FFF2-40B4-BE49-F238E27FC236}">
                <a16:creationId xmlns:a16="http://schemas.microsoft.com/office/drawing/2014/main" id="{F1C8316B-9368-4C84-A4DA-30689F2312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5613" y="3898900"/>
            <a:ext cx="1552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primary-Exp</a:t>
            </a:r>
          </a:p>
        </p:txBody>
      </p:sp>
      <p:sp>
        <p:nvSpPr>
          <p:cNvPr id="11304" name="AutoShape 64">
            <a:extLst>
              <a:ext uri="{FF2B5EF4-FFF2-40B4-BE49-F238E27FC236}">
                <a16:creationId xmlns:a16="http://schemas.microsoft.com/office/drawing/2014/main" id="{567E6690-7ADB-47DD-ADCE-00AD9C442ED4}"/>
              </a:ext>
            </a:extLst>
          </p:cNvPr>
          <p:cNvSpPr>
            <a:spLocks/>
          </p:cNvSpPr>
          <p:nvPr/>
        </p:nvSpPr>
        <p:spPr bwMode="auto">
          <a:xfrm rot="5400000">
            <a:off x="7681119" y="4485481"/>
            <a:ext cx="127000" cy="649288"/>
          </a:xfrm>
          <a:prstGeom prst="leftBracket">
            <a:avLst>
              <a:gd name="adj" fmla="val 42604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5" name="Text Box 65">
            <a:extLst>
              <a:ext uri="{FF2B5EF4-FFF2-40B4-BE49-F238E27FC236}">
                <a16:creationId xmlns:a16="http://schemas.microsoft.com/office/drawing/2014/main" id="{FCFA1D88-C38B-4A49-9C04-63DADD5D65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83413" y="4368800"/>
            <a:ext cx="15525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primary-Exp</a:t>
            </a:r>
          </a:p>
        </p:txBody>
      </p:sp>
      <p:sp>
        <p:nvSpPr>
          <p:cNvPr id="11306" name="AutoShape 66">
            <a:extLst>
              <a:ext uri="{FF2B5EF4-FFF2-40B4-BE49-F238E27FC236}">
                <a16:creationId xmlns:a16="http://schemas.microsoft.com/office/drawing/2014/main" id="{F9C5E2CC-21B6-464A-9E0C-F01E0040BFDB}"/>
              </a:ext>
            </a:extLst>
          </p:cNvPr>
          <p:cNvSpPr>
            <a:spLocks/>
          </p:cNvSpPr>
          <p:nvPr/>
        </p:nvSpPr>
        <p:spPr bwMode="auto">
          <a:xfrm rot="5400000">
            <a:off x="6233319" y="3532981"/>
            <a:ext cx="127000" cy="649288"/>
          </a:xfrm>
          <a:prstGeom prst="leftBracket">
            <a:avLst>
              <a:gd name="adj" fmla="val 42604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7" name="Text Box 67">
            <a:extLst>
              <a:ext uri="{FF2B5EF4-FFF2-40B4-BE49-F238E27FC236}">
                <a16:creationId xmlns:a16="http://schemas.microsoft.com/office/drawing/2014/main" id="{D55AEE63-8A8C-4814-97CA-EEF6E6570E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5613" y="3416300"/>
            <a:ext cx="14414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Expression</a:t>
            </a:r>
          </a:p>
        </p:txBody>
      </p:sp>
      <p:sp>
        <p:nvSpPr>
          <p:cNvPr id="11308" name="AutoShape 68">
            <a:extLst>
              <a:ext uri="{FF2B5EF4-FFF2-40B4-BE49-F238E27FC236}">
                <a16:creationId xmlns:a16="http://schemas.microsoft.com/office/drawing/2014/main" id="{DF0F0D4F-C170-4BDA-B346-9332D7E5640E}"/>
              </a:ext>
            </a:extLst>
          </p:cNvPr>
          <p:cNvSpPr>
            <a:spLocks/>
          </p:cNvSpPr>
          <p:nvPr/>
        </p:nvSpPr>
        <p:spPr bwMode="auto">
          <a:xfrm rot="5400000">
            <a:off x="6207125" y="1681163"/>
            <a:ext cx="127000" cy="3587750"/>
          </a:xfrm>
          <a:prstGeom prst="leftBracket">
            <a:avLst>
              <a:gd name="adj" fmla="val 235417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09" name="Text Box 69">
            <a:extLst>
              <a:ext uri="{FF2B5EF4-FFF2-40B4-BE49-F238E27FC236}">
                <a16:creationId xmlns:a16="http://schemas.microsoft.com/office/drawing/2014/main" id="{B57BEE1F-D35F-47CA-831B-1D777C73AF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60963" y="3033713"/>
            <a:ext cx="2105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single-Command</a:t>
            </a:r>
          </a:p>
        </p:txBody>
      </p:sp>
      <p:sp>
        <p:nvSpPr>
          <p:cNvPr id="11310" name="AutoShape 70">
            <a:extLst>
              <a:ext uri="{FF2B5EF4-FFF2-40B4-BE49-F238E27FC236}">
                <a16:creationId xmlns:a16="http://schemas.microsoft.com/office/drawing/2014/main" id="{70B21027-B241-468D-AE3B-477BEFA91FE6}"/>
              </a:ext>
            </a:extLst>
          </p:cNvPr>
          <p:cNvSpPr>
            <a:spLocks/>
          </p:cNvSpPr>
          <p:nvPr/>
        </p:nvSpPr>
        <p:spPr bwMode="auto">
          <a:xfrm rot="5400000">
            <a:off x="4109244" y="-937418"/>
            <a:ext cx="165100" cy="7796212"/>
          </a:xfrm>
          <a:prstGeom prst="leftBracket">
            <a:avLst>
              <a:gd name="adj" fmla="val 39351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11" name="Text Box 71">
            <a:extLst>
              <a:ext uri="{FF2B5EF4-FFF2-40B4-BE49-F238E27FC236}">
                <a16:creationId xmlns:a16="http://schemas.microsoft.com/office/drawing/2014/main" id="{7AD25205-158D-481A-9EC3-31C14EEAE3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800" y="2419350"/>
            <a:ext cx="21050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single-Command</a:t>
            </a:r>
          </a:p>
        </p:txBody>
      </p:sp>
      <p:sp>
        <p:nvSpPr>
          <p:cNvPr id="11312" name="AutoShape 72">
            <a:extLst>
              <a:ext uri="{FF2B5EF4-FFF2-40B4-BE49-F238E27FC236}">
                <a16:creationId xmlns:a16="http://schemas.microsoft.com/office/drawing/2014/main" id="{D11D9337-FB5D-4F99-B3B1-AE3441AA9283}"/>
              </a:ext>
            </a:extLst>
          </p:cNvPr>
          <p:cNvSpPr>
            <a:spLocks/>
          </p:cNvSpPr>
          <p:nvPr/>
        </p:nvSpPr>
        <p:spPr bwMode="auto">
          <a:xfrm rot="5400000">
            <a:off x="4109244" y="-1496218"/>
            <a:ext cx="165100" cy="7796212"/>
          </a:xfrm>
          <a:prstGeom prst="leftBracket">
            <a:avLst>
              <a:gd name="adj" fmla="val 39351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313" name="Text Box 73">
            <a:extLst>
              <a:ext uri="{FF2B5EF4-FFF2-40B4-BE49-F238E27FC236}">
                <a16:creationId xmlns:a16="http://schemas.microsoft.com/office/drawing/2014/main" id="{FAE6A3BB-AA19-4DCB-B230-49EDF081C8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25800" y="1860550"/>
            <a:ext cx="11572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latin typeface="Arial" panose="020B0604020202020204" pitchFamily="34" charset="0"/>
              </a:rPr>
              <a:t>Program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30Lect1">
  <a:themeElements>
    <a:clrScheme name="330Lect1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330Lect1">
      <a:majorFont>
        <a:latin typeface="Tw Cen MT"/>
        <a:ea typeface=""/>
        <a:cs typeface=""/>
      </a:majorFont>
      <a:minorFont>
        <a:latin typeface="Tw Cen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330Lect1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30Lect1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30Lect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330Lect1</Template>
  <TotalTime>1258</TotalTime>
  <Words>6899</Words>
  <Application>Microsoft Office PowerPoint</Application>
  <PresentationFormat>On-screen Show (4:3)</PresentationFormat>
  <Paragraphs>1312</Paragraphs>
  <Slides>89</Slides>
  <Notes>89</Notes>
  <HiddenSlides>0</HiddenSlides>
  <MMClips>0</MMClips>
  <ScaleCrop>false</ScaleCrop>
  <HeadingPairs>
    <vt:vector size="8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102" baseType="lpstr">
      <vt:lpstr>Arial</vt:lpstr>
      <vt:lpstr>Baskerville Old Face</vt:lpstr>
      <vt:lpstr>Comic Sans MS</vt:lpstr>
      <vt:lpstr>Courier</vt:lpstr>
      <vt:lpstr>Courier New</vt:lpstr>
      <vt:lpstr>Monaco</vt:lpstr>
      <vt:lpstr>Monotype Sorts</vt:lpstr>
      <vt:lpstr>Symbol</vt:lpstr>
      <vt:lpstr>Times</vt:lpstr>
      <vt:lpstr>Times New Roman</vt:lpstr>
      <vt:lpstr>Tw Cen MT</vt:lpstr>
      <vt:lpstr>330Lect1</vt:lpstr>
      <vt:lpstr>Photo Editor Photo</vt:lpstr>
      <vt:lpstr>CSCE 531 Compiler Construction Ch.4 [W]: Syntactic Analysis</vt:lpstr>
      <vt:lpstr>Acknowledgment</vt:lpstr>
      <vt:lpstr>In This Lecture</vt:lpstr>
      <vt:lpstr>The “Phases” of a Compiler</vt:lpstr>
      <vt:lpstr>Syntax Analysis</vt:lpstr>
      <vt:lpstr>Multi Pass Compiler</vt:lpstr>
      <vt:lpstr>Syntax Analysis</vt:lpstr>
      <vt:lpstr>1) Scan: Divide Input into Tokens</vt:lpstr>
      <vt:lpstr>2) Parse: Determine “phrase structure”</vt:lpstr>
      <vt:lpstr>3) AST Construction</vt:lpstr>
      <vt:lpstr>Grammars</vt:lpstr>
      <vt:lpstr>Grammars (ctd.)</vt:lpstr>
      <vt:lpstr>Regular Expressions</vt:lpstr>
      <vt:lpstr>Regular Expressions</vt:lpstr>
      <vt:lpstr>Extended BNF</vt:lpstr>
      <vt:lpstr>Extended BNF: an Example</vt:lpstr>
      <vt:lpstr>A little bit of useful theory</vt:lpstr>
      <vt:lpstr>1) Grammar Transformations</vt:lpstr>
      <vt:lpstr>1) Grammar Transformations (ctd)</vt:lpstr>
      <vt:lpstr>1) Grammar Transformations (ctd)</vt:lpstr>
      <vt:lpstr>2) Starter Sets</vt:lpstr>
      <vt:lpstr>2) Starter Sets (ctd)</vt:lpstr>
      <vt:lpstr>Parsing</vt:lpstr>
      <vt:lpstr>Parsing: Some Terminology</vt:lpstr>
      <vt:lpstr>Different kinds of Parsing Algorithms</vt:lpstr>
      <vt:lpstr>Top-down parsing</vt:lpstr>
      <vt:lpstr>Bottom up parsing</vt:lpstr>
      <vt:lpstr>Top-Down vs. Bottom-Up parsing</vt:lpstr>
      <vt:lpstr>Recursive Descent Parsing</vt:lpstr>
      <vt:lpstr>Recursive Descent Parsing</vt:lpstr>
      <vt:lpstr>Recursive Descent Parsing</vt:lpstr>
      <vt:lpstr>Recursive Descent Parsing: Auxiliary Methods</vt:lpstr>
      <vt:lpstr>Recursive Descent Parsing: Parsing Methods</vt:lpstr>
      <vt:lpstr>Recursive Descent Parsing: Parsing Methods</vt:lpstr>
      <vt:lpstr>Recursive Descent Parsing: Parsing Methods</vt:lpstr>
      <vt:lpstr>Developing RD Parser for Mini Triangle</vt:lpstr>
      <vt:lpstr>Systematic Development of RD Parser</vt:lpstr>
      <vt:lpstr>(1+2)  Express grammar in EBNF and factorize...</vt:lpstr>
      <vt:lpstr>(1+2) Express grammar in EBNF and factorize...</vt:lpstr>
      <vt:lpstr>Developing RD Parser for Mini Triangle</vt:lpstr>
      <vt:lpstr>(1+2) Express grammar in EBNF and factorize...</vt:lpstr>
      <vt:lpstr>(3) Create a parser class with ...</vt:lpstr>
      <vt:lpstr>(4) Implement private parsing methods:</vt:lpstr>
      <vt:lpstr>(4) Implement private parsing methods:</vt:lpstr>
      <vt:lpstr>(4) Implement private parsing methods:</vt:lpstr>
      <vt:lpstr>Algorithm to convert EBNF into a RD parser</vt:lpstr>
      <vt:lpstr>Algorithm to convert EBNF into a RD parser</vt:lpstr>
      <vt:lpstr>Algorithm to convert EBNF into a RD parser</vt:lpstr>
      <vt:lpstr>Example: “Generation” of parseCommand</vt:lpstr>
      <vt:lpstr>Example: Generation of parseSingleDeclaration</vt:lpstr>
      <vt:lpstr>LL(1) Grammars</vt:lpstr>
      <vt:lpstr>LL(1) Grammars</vt:lpstr>
      <vt:lpstr>LL(1) grammars and left factorization</vt:lpstr>
      <vt:lpstr>LL(1) grammars: left factorization</vt:lpstr>
      <vt:lpstr>LL(1) grammars: left factorization</vt:lpstr>
      <vt:lpstr>LL1 Grammars: left recursion elimination</vt:lpstr>
      <vt:lpstr>LL1 Grammars: left recursion elimination</vt:lpstr>
      <vt:lpstr>Example: non-LL(1) grammar for Algol</vt:lpstr>
      <vt:lpstr>Systematic Development of RD Parser</vt:lpstr>
      <vt:lpstr>Formal definition of LL(1)</vt:lpstr>
      <vt:lpstr>Derivation</vt:lpstr>
      <vt:lpstr>Follow Sets</vt:lpstr>
      <vt:lpstr>A few provable facts about LL(1) grammars</vt:lpstr>
      <vt:lpstr>Converting EBNF into RD parsers</vt:lpstr>
      <vt:lpstr>Abstract Syntax Trees</vt:lpstr>
      <vt:lpstr>AST Representation: Possible Tree Shapes</vt:lpstr>
      <vt:lpstr>AST Representation: Possible Tree Shapes</vt:lpstr>
      <vt:lpstr>AST Representation: Possible Tree Shapes</vt:lpstr>
      <vt:lpstr>AST Representation: Possible Tree Shapes</vt:lpstr>
      <vt:lpstr>AST Representation: Java Data Structures</vt:lpstr>
      <vt:lpstr>Example: Mini Triangle Commands ASTs</vt:lpstr>
      <vt:lpstr>Example: Mini Triangle Command ASTs</vt:lpstr>
      <vt:lpstr>AST Terminal Nodes</vt:lpstr>
      <vt:lpstr>AST Construction</vt:lpstr>
      <vt:lpstr>AST Construction</vt:lpstr>
      <vt:lpstr>Example: Construction Mini-Triangle ASTs</vt:lpstr>
      <vt:lpstr>Example: Construction Mini-Triangle ASTs</vt:lpstr>
      <vt:lpstr>Example: Construction Mini-Triangle ASTs</vt:lpstr>
      <vt:lpstr>Example: Construction Mini-Triangle ASTs</vt:lpstr>
      <vt:lpstr>Example: Construction Mini-Triangle ASTs</vt:lpstr>
      <vt:lpstr>Example: Construction Mini-Triangle ASTs</vt:lpstr>
      <vt:lpstr>Syntax Error Handling</vt:lpstr>
      <vt:lpstr>Common Punctuation Errors</vt:lpstr>
      <vt:lpstr>Error Reporting</vt:lpstr>
      <vt:lpstr>How to handle Syntax errors</vt:lpstr>
      <vt:lpstr>Panic-mode Recovery</vt:lpstr>
      <vt:lpstr>Phase-level Recovery</vt:lpstr>
      <vt:lpstr>Recovery with Error Productions</vt:lpstr>
      <vt:lpstr>Quick 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CSCE 330 Programming Language Structures</dc:title>
  <dc:creator>Marco Valtorta</dc:creator>
  <cp:lastModifiedBy>Marco Valtorta</cp:lastModifiedBy>
  <cp:revision>55</cp:revision>
  <dcterms:created xsi:type="dcterms:W3CDTF">2004-08-19T01:30:12Z</dcterms:created>
  <dcterms:modified xsi:type="dcterms:W3CDTF">2020-02-11T19:49:41Z</dcterms:modified>
</cp:coreProperties>
</file>