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4" r:id="rId4"/>
    <p:sldId id="295" r:id="rId5"/>
    <p:sldId id="296" r:id="rId6"/>
    <p:sldId id="298" r:id="rId7"/>
    <p:sldId id="300" r:id="rId8"/>
    <p:sldId id="299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7" r:id="rId18"/>
    <p:sldId id="309" r:id="rId19"/>
    <p:sldId id="310" r:id="rId20"/>
    <p:sldId id="311" r:id="rId21"/>
    <p:sldId id="312" r:id="rId22"/>
    <p:sldId id="313" r:id="rId23"/>
    <p:sldId id="314" r:id="rId24"/>
    <p:sldId id="31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59" d="100"/>
          <a:sy n="59" d="100"/>
        </p:scale>
        <p:origin x="57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DE916F0-3C8E-492E-905C-6EEADE6ABB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D970873-7931-47BB-BB79-106FF9006D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85ABFFF7-83E4-4B1D-B235-3F80FA57B55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0C6507DE-8338-40EE-8E5D-0344B61B226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466BEE-9407-4A94-9344-E65E68AC7C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41160AD-D823-4D1E-B873-84B6061A58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0AEC272-4861-4CF2-B526-319E66D4D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C84AC513-A587-479B-B9C5-1587A91989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15B6183D-438F-4C85-9921-6A58E75FB4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632B72B8-3954-4753-84FD-FD9DA19205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61D22A2A-2CC5-4102-9F6A-28E7DA7E5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6E987E-FDCF-43B3-BC8C-F1E8C692B3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6AC630B-C004-4470-91D2-E4984ED100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906441-9777-4E97-93CA-ADAC14870AA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FB3C420-4EFA-4B73-906F-0E39BB411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9ADC581-E28C-41B3-AE23-750AFF73D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Based on Watt and Brown, 2000.  See course website for </a:t>
            </a:r>
            <a:r>
              <a:rPr lang="en-US" altLang="en-US"/>
              <a:t>full reference.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8941EA77-0C0F-45BA-8C3F-B6FBE33C7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8E15C9-AAFD-42A8-93C1-485F4086202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D857D16-D6BA-4FDD-8FD9-0C3F75095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0BCA6BB-B1B6-4FBB-B03F-3B56A5C74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98BAB3-8A3D-4772-9EE8-D2611836B9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BDC495-AD26-4A66-ACA6-DF43575D3C64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D833865-0A51-4A67-AC80-2D1EBCD66E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2A3A6-DEA1-4C59-9F71-EC6E1CF67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D2B92E3-2885-4CE7-A6AE-247CCAFE3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BC841B-F3A8-4D0B-BC61-4B9672DE282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B455BBA-0FDA-4D03-AC7D-D55F7C1043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84B9DBA-F494-475A-AB58-8DBA5311E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1016DCA-F314-49ED-9292-37A0981D6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3F1E2-AA9B-4009-BC80-E30DD37FA753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D7C8335-6A01-4C7B-8DD7-7C85E5365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99CB0C0-DBBF-4033-995F-684AF22A9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BA61611-968F-49ED-A0C0-157F691176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178AE7-35AA-44C1-B91A-4E145CEB39B7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6108F74F-3484-4F1C-8292-F9BB133D31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59EE0C2-2002-478F-81FE-B4A3202C7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B4C4351-BD07-41B7-B4D6-052FBD9FB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5A6575-A2C0-4BDB-A1D4-4889FC4C091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4785A33-8F00-4B74-8115-8DE2A87538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4B0D49-AA95-4978-A0AB-FFC28559D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6640DC26-2089-438B-88B8-FFC94D695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548168-2D4A-4A14-9232-F568CF907998}" type="slidenum">
              <a:rPr lang="en-US" altLang="en-US" sz="1200">
                <a:solidFill>
                  <a:srgbClr val="000000"/>
                </a:solidFill>
              </a:rPr>
              <a:pPr/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0854568-8D1E-4152-9390-901C1CF6EB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765EFDB-4853-4265-BB60-60490CBBB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D523B84-0B74-474A-B1C8-15B841F9E9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345AF8-D621-4226-8597-83F14393C674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85F4581-FD82-4ED4-8393-C188CB3B91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51FEBBD-3468-486C-B9F5-5BC73BD76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9304F4D-A7E7-44E4-AEF7-AD17478DF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5ADB51-3739-4BC5-AF88-BF98334BFB54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3FDE1C0-B509-4A02-8E89-8BC1811291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D8BC0147-28CF-412C-9061-B2129E47A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64B8D99-D390-4ED9-B075-3E729C900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BC9B05-6F31-499C-AE2E-B0993D84F995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9B30157-E174-4CD8-ACA2-C291325865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67B69A7-213B-4176-8B13-3AFCC7A94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98C824B-A402-4738-A7ED-AADB94F5A2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489ABC-E2D3-4DED-A9AC-90BEC392BF6B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66042F6-CDF7-400B-89E2-6D5F49F075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A7F9627-EA4D-474B-9230-2625D2B87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A971E3D-FD8C-468F-B771-E1614C437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6F2E1A-9D4A-4738-8DB8-C64EA2D04D6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7657B0D-CB7A-49AF-984E-95182FAAB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E18E32FE-4167-40F9-A603-B8C48423D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C8D249EC-28F3-4623-99ED-BE2BE6730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703B83-84A8-42A1-882D-5A1D01763175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31AA134-A68A-48C4-89C1-8559B53FDE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D30D0FE-95CB-42B5-A0A4-EF7AFD5B5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EA67943-42DF-43CA-9037-CD7FAE3CC6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F182E7-446A-4000-9F6B-7FE4A9E85462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8A04D1C-042F-4F22-AAA3-DF33FFCA48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4FF5F4C-919F-4EFC-A275-3066CE0BB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57AFB5B6-4B9B-41E8-9C6F-0911344F7D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C79EDA-2C53-4563-82A3-269924D05AEC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FC92385B-7BC5-4FF4-84DF-167F613677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105BBE1-C117-4014-B06E-A4C59428D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07D7B40-8430-41A6-9B55-AAEA15F885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21DEB2-AB41-40F8-BB43-6B10749EF1E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D35D74E-CCDA-42CC-94D0-1058A78BF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BE71D08-1715-4E19-9AC8-3A7245095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1FB7F98-85BE-45A8-9105-5AB0D523F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C423B7-C4F8-46F0-B7F7-EC0AF4A0867B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5E1D3D6-95AD-4468-B80E-5597C81C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4515317-0707-4384-8ED1-267CB7CB5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D67D4A5-7B3B-43A3-8023-18FC36D920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FC9869-7AAF-45E3-831E-4AF99FC82C0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047E65C-FED3-487B-8C98-17572775C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FDE111B-623F-4EDD-B872-65A025661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D444149-C65B-4F22-9C54-81E31AF6A6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A3EF0D-F706-471A-8451-ED50B4C4FF1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6829640-F914-4D38-8817-B5058EAD1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DDB5723-2427-4867-84DB-F5DB6D11C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ED2D010-C011-4C8D-9A07-CDBAD68113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8F9A9F-F9A7-4698-95EF-1200F4BCFB9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BC38A4C-4255-4AE1-8C77-9757F1A49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6FE948A-E931-4EEA-A84E-ED7267BC9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91BD2E0-E0C0-4215-BECC-1A2F11C4E4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619296-8197-4E51-8257-96C1319CC22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021A8B9-BE50-4D4D-9B5A-5B01DA3B3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75A2E73-4ABB-4F04-804C-D0A54B091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7E33EE2-F80B-4DDC-8DBB-819584C11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4139B-4910-484A-84BB-FA756574A39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0A8F0C2-94CB-4BD6-B123-42E879373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D9976FB-7C56-4BBE-B0A8-73841DF08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140EAC-9C9A-46C3-A60D-29844CAFD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D30E1A-E1E3-4D52-9393-E77D5ACF0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29603F-BF66-490C-8D29-AD799780F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0A834-BBA0-48DD-8128-4FB3DE40A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48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EE7B30-39F9-4851-B6F6-3E0AD5F49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F481F1-D21C-46CE-A81C-C1C05E911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EC802-8438-4B7C-9E66-E5D60568B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491FC-2E28-4E68-B159-8D6FD75D7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49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0BE43-54E6-4895-BA54-AC273CB99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866B1-26A3-403A-9AD9-373A5929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43E04C-0090-4DD9-8A26-6382436C2E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F8D4A-6601-4330-87F5-BC1C2B919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45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BFDF09-D37E-4E49-B550-C9E5D69285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B0B2E2-B800-4969-A06F-241202A594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D445CD-BC62-49B5-8F7C-900A990F7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D590-C4E0-4693-963E-0061B8241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95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99AAEA-870C-4E94-A991-A0F5960A2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3E7BBA-3FD5-4359-BECA-0B3F82FB23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5C0A4E-AA04-4420-82C3-7B9BF7995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653C7-CE9B-4DA5-8B69-C14DBFC48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79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BF025B-6DFF-43B8-AD3F-BC769116F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217686-1E1A-46A2-AC91-A8C09656A4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4AFF3B-41E8-4A15-B452-2D8628A40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28B75-C663-4E83-BC3D-3F5255FFA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1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18BFC-2FC0-4700-88B9-76AF5CD94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BE722-8B93-4CA4-9243-4ABDF522D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D28BA0-EC2E-4D56-A4B2-84F9F00C4A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8334C-37B4-4C16-90B6-35E356DFAF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40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F51DB7-B27F-46A0-BDC1-FAF7586437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C930ED-A8D3-4E13-BC64-A0DDF22073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08B01A-1C08-4E75-AFD7-EC8C3366B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1ED9E-E1B8-4B04-BD5C-7AB50B084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753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EA6402-B361-4565-B6A6-44082836C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091EDD-BAF0-4A80-9185-8143505BCF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9513F8-8EB1-4616-96EB-622E648EF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B01DB-9FE3-4A6F-A2DA-C03DA7EEB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048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721830-6080-4D46-B63D-7231C3248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6EE8A1-6492-49D9-A2B5-F4950CD55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475FE3-6A3D-4600-BF5E-2251E4DC7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92453-AE51-4D61-875A-D4F3E898F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825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71814C-A65C-4955-AAD5-CFB958C0C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B43D0-184B-464E-90D6-BB2CB95D2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68EED-CF21-4590-817A-EA7080D653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8EBDD-31C9-4185-935D-A07F2533A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6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7813B5-BE6B-4606-9BF0-26D644303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8A88D-671F-4DF7-9DDF-205541B04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0E5F34-6C61-4DFE-8012-8EC8529A6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7FCF0-A0E4-49EE-B62D-BC6AAD37C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448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233EC-F114-4F13-8F68-5F8238E81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347E3-BC5F-460A-AA0F-3F7DB6644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3D87E7-F080-4759-B609-5234B752EF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58CBD-BE86-4C2A-8935-D370A518EB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572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BEC766-CF5F-4C17-B701-C8B3E2722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327FC0-5214-4F7C-AE39-6E13960CA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8C65A4-ACF0-426E-908A-7710817290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350ED-C430-4406-B8EF-5F6A725D65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486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8178DA-73C1-4D76-8C41-533C9244DC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A682E-72C3-4170-B87D-E0A20C97AC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20F4C-920B-4BB1-BB39-556800BFEB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1BB9D-E382-4B88-B6BE-0C4C0875C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54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E25F46-1D35-4034-B16A-321DD7C57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00118-069F-4CAE-B0E3-803F9346C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CFC05A-48F6-4518-BCD1-56C2789F3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27992-6F31-4D42-8A3D-2BE7E6D72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51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A361B-E6E7-47DE-BDBE-9F0AE932B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279BC2-9DD3-483B-922B-EE66A41FB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12B93-93BD-492A-BD2E-7704086BE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48644-53F0-49E3-9E9D-B56ECDCFD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24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0D173C-A328-4D75-93F3-BF725B20E2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5438CE-3176-4B93-85E4-C2E0968DF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74A9FF-89F4-4871-AFAE-7AED00683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90525-2EE3-4D7A-9EB6-BFD470237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84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5BC94B-B555-4C0A-A1C1-D1B069F88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797542-E08B-46E7-BBE7-43FFFE0A5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7A1668-9569-4162-B9E1-0DBC9D4F3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ADEDD-25F6-4A23-9E5B-B650858D8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01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268C7D-ACD4-4CC7-92D9-BA250040B5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4CCB12-CB64-401D-9B74-255DA7E9A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909ECA5-7E4E-4CBC-8918-48A3885F8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6961D-64A9-42FE-9073-FA6E6DE78A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50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5F5AE-E5E0-409F-9A56-EBA548D6E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3857E2-FFBA-41E3-933B-056CFA3D1A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9CAD7B-D4BB-44A2-98C7-EC346BFFD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E2681-96D3-485D-8EF1-8F8952B484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8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8173F-EB00-4D6F-A459-4F08920C5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D487A6-C25F-4083-BFA9-C51FECD02C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E7F6D-6B14-4D30-BC94-378A8E81B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55499-3F9D-4824-BBD5-5A44852E65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81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A6CD19-9C4A-45C2-8B4C-C38CC914B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18FC5D-B983-47E2-AA47-982F9B2F6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CD76E04-EAFC-485A-B263-513C5000DB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509B6AF-1690-4E7A-961E-E773775CDC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13ED9F9-1907-4B33-9AF1-71E57AA57C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0BC60A-B7BE-4F4B-82C6-F8F5E1EE78E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7420A955-8988-44A2-83EF-A95A19749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7AF302A9-7860-4184-B181-30C40100E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1562AA25-079F-42AE-B8A1-BC0A280F3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FFAC40A9-6BF3-47E5-BE95-DFEEFA70D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03E3A064-A995-46EA-8527-6FC915727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155E14A6-9240-42C8-9B70-F5CB39AF4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6FFC88-9B8B-4F07-ADF7-A162865FF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8854E3-ACAC-4F34-8781-BB730F57A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4AC852C-E74E-4D7B-9DE5-BF97B1A88A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65F5563-FD33-49A3-9C08-EF1211C5E9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3E84A83-A7DE-42DF-B5D7-7AD404B97A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2EFCAE37-37D8-4DE9-92FF-9D238B87A6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8C9EF72C-57B4-4A38-ADBE-34620A3BE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FFFF"/>
                </a:solidFill>
                <a:latin typeface="Baskerville Old Face" panose="02020602080505020303" pitchFamily="18" charset="0"/>
              </a:rPr>
              <a:t>UNIVERSITY OF SOUTH CAROLINA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6F8F6A49-06BA-4FDB-A3BB-8E29B29A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FFFFFF"/>
                </a:solidFill>
                <a:latin typeface="Baskerville Old Face" panose="02020602080505020303" pitchFamily="18" charset="0"/>
              </a:rPr>
              <a:t>Department of Computer Science and Engineering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6BD03BC7-0F51-4B17-A76C-C5F487CFC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B362762B-3842-46B0-81CA-A4FE09677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957D406F-FE8B-4B19-9D3C-F18124118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F1F88F67-55D3-4704-87FA-BAF15E11B1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4B56C2B-46DE-4045-8915-B08671B1A1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23622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CSCE 531</a:t>
            </a:r>
            <a:br>
              <a:rPr lang="en-US" altLang="en-US" sz="4000" dirty="0"/>
            </a:br>
            <a:r>
              <a:rPr lang="en-US" altLang="en-US" sz="4000" dirty="0"/>
              <a:t>Compiler Construction</a:t>
            </a:r>
            <a:br>
              <a:rPr lang="en-US" altLang="en-US" sz="4000" dirty="0"/>
            </a:br>
            <a:r>
              <a:rPr lang="en-US" altLang="en-US" sz="4000" dirty="0"/>
              <a:t>Ch.1 [W]: Introduction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B65DDB7-A724-4036-8F89-37292CEA17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Spring 2020</a:t>
            </a:r>
            <a:endParaRPr lang="en-US" altLang="en-US" dirty="0"/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9D472A7-7033-4850-8B56-F701709B5F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262D267-2161-4AAF-9888-E3F0A92F9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1849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Mini triangle is a very simple Pascal-like programming language.</a:t>
            </a:r>
          </a:p>
          <a:p>
            <a:pPr eaLnBrk="1" hangingPunct="1">
              <a:buFontTx/>
              <a:buNone/>
            </a:pPr>
            <a:r>
              <a:rPr lang="en-US" altLang="en-US"/>
              <a:t>An example program: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45EFAAE0-B84E-4953-AF62-7A25DBD73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44958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!This is a comment.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let const m ~ 7;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n := 2 * m * m 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putint(n)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end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920CB01-49FE-4847-8FB4-3D5A0132A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346325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Declarations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202EA3D0-2C0E-4ABC-B853-7C998E0DC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242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19" name="AutoShape 7">
            <a:extLst>
              <a:ext uri="{FF2B5EF4-FFF2-40B4-BE49-F238E27FC236}">
                <a16:creationId xmlns:a16="http://schemas.microsoft.com/office/drawing/2014/main" id="{DC15CE0D-0321-4F51-AA5E-1D810E5C45D5}"/>
              </a:ext>
            </a:extLst>
          </p:cNvPr>
          <p:cNvCxnSpPr>
            <a:cxnSpLocks noChangeShapeType="1"/>
            <a:stCxn id="13318" idx="3"/>
            <a:endCxn id="13317" idx="1"/>
          </p:cNvCxnSpPr>
          <p:nvPr/>
        </p:nvCxnSpPr>
        <p:spPr bwMode="auto">
          <a:xfrm flipV="1">
            <a:off x="3505200" y="2574925"/>
            <a:ext cx="2270125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0" name="Rectangle 8">
            <a:extLst>
              <a:ext uri="{FF2B5EF4-FFF2-40B4-BE49-F238E27FC236}">
                <a16:creationId xmlns:a16="http://schemas.microsoft.com/office/drawing/2014/main" id="{3DDE3C02-BA68-4174-9221-DC89894DA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495800"/>
            <a:ext cx="2971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A92229EF-E1A5-42B1-B8F2-E11CA36C1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9624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Command</a:t>
            </a:r>
          </a:p>
        </p:txBody>
      </p:sp>
      <p:cxnSp>
        <p:nvCxnSpPr>
          <p:cNvPr id="13322" name="AutoShape 10">
            <a:extLst>
              <a:ext uri="{FF2B5EF4-FFF2-40B4-BE49-F238E27FC236}">
                <a16:creationId xmlns:a16="http://schemas.microsoft.com/office/drawing/2014/main" id="{A51803EF-CA75-42ED-B9CF-F919758E4A79}"/>
              </a:ext>
            </a:extLst>
          </p:cNvPr>
          <p:cNvCxnSpPr>
            <a:cxnSpLocks noChangeShapeType="1"/>
            <a:stCxn id="13320" idx="3"/>
            <a:endCxn id="13321" idx="1"/>
          </p:cNvCxnSpPr>
          <p:nvPr/>
        </p:nvCxnSpPr>
        <p:spPr bwMode="auto">
          <a:xfrm flipV="1">
            <a:off x="4419600" y="4191000"/>
            <a:ext cx="1524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E1E881FF-B816-4F1B-829C-ACAC1EADF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72000"/>
            <a:ext cx="1752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24" name="AutoShape 12">
            <a:extLst>
              <a:ext uri="{FF2B5EF4-FFF2-40B4-BE49-F238E27FC236}">
                <a16:creationId xmlns:a16="http://schemas.microsoft.com/office/drawing/2014/main" id="{6C1E128E-D2FA-48C9-B88B-C1091C53296D}"/>
              </a:ext>
            </a:extLst>
          </p:cNvPr>
          <p:cNvCxnSpPr>
            <a:cxnSpLocks noChangeShapeType="1"/>
            <a:stCxn id="13323" idx="0"/>
          </p:cNvCxnSpPr>
          <p:nvPr/>
        </p:nvCxnSpPr>
        <p:spPr bwMode="auto">
          <a:xfrm flipV="1">
            <a:off x="3390900" y="3429000"/>
            <a:ext cx="2476500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5" name="Text Box 13">
            <a:extLst>
              <a:ext uri="{FF2B5EF4-FFF2-40B4-BE49-F238E27FC236}">
                <a16:creationId xmlns:a16="http://schemas.microsoft.com/office/drawing/2014/main" id="{4EAE37AE-3D1B-4E54-911C-97A7B8070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00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Expression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7DED8C8-0937-41C9-979E-A21BBBE29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8724B07-F73E-494B-9149-756E979FD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5344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5CDFE2D-2D4D-4293-96C9-B65852B32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4572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 (continued)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2233DAE-20AB-4A22-837A-FCA588B07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5578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Identifier ::= Letter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Integer-Literal ::= Digit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| Integer-Literal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Operator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=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E13E937-84AF-4723-A07D-B9F21BD67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99CB275C-11A0-4E82-AD26-4136A4263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04925"/>
            <a:ext cx="85344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latin typeface="Courier New" panose="02070309020205020404" pitchFamily="49" charset="0"/>
              </a:rPr>
              <a:t>: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Type-denoter ::= Identifier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38D2903B-F095-4316-B115-A64D337F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70425"/>
            <a:ext cx="853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Comment ::=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>
                <a:latin typeface="Courier New" panose="02070309020205020404" pitchFamily="49" charset="0"/>
              </a:rPr>
              <a:t> CommentLine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eol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CommentLine ::= Graphic CommentLine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Graphic ::=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any printable character or space</a:t>
            </a:r>
            <a:endParaRPr lang="en-US" altLang="en-US">
              <a:solidFill>
                <a:schemeClr val="accent2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6D293A5-BD84-4BF1-A997-3467BEF40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17D74BC-01CC-4A3A-B6C1-9BA3D7C00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 </a:t>
            </a:r>
            <a:r>
              <a:rPr lang="en-US" altLang="en-US" b="1"/>
              <a:t>syntax tree</a:t>
            </a:r>
            <a:r>
              <a:rPr lang="en-US" altLang="en-US"/>
              <a:t> is an ordered labeled tree such that: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a) terminal nodes (leaf nodes) are labeled by terminal symbols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b) non-terminal nodes (internal nodes) are labeled by non terminal symbols.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c) each non-terminal node labeled by </a:t>
            </a:r>
            <a:r>
              <a:rPr lang="en-US" altLang="en-US" i="1"/>
              <a:t>N</a:t>
            </a:r>
            <a:r>
              <a:rPr lang="en-US" altLang="en-US"/>
              <a:t> has children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(in this order) such that </a:t>
            </a:r>
          </a:p>
          <a:p>
            <a:pPr lvl="1" eaLnBrk="1" hangingPunct="1">
              <a:buFontTx/>
              <a:buNone/>
            </a:pPr>
            <a:r>
              <a:rPr lang="en-US" altLang="en-US" i="1"/>
              <a:t>   N </a:t>
            </a:r>
            <a:r>
              <a:rPr lang="en-US" altLang="en-US"/>
              <a:t>:=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is a production.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6D9866-244C-43AC-A619-F8FEC2726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29A097-8985-4673-8AAB-50D55A25F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130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Example:</a:t>
            </a:r>
            <a:endParaRPr lang="en-US" altLang="en-US">
              <a:latin typeface="Monaco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34EA792F-1C03-42FC-BFEC-3B182A589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5908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759FDB5E-2049-447A-AE5A-E5F1220B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3184525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7462A215-C299-4D25-9FA9-00FCD88FF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cxnSp>
        <p:nvCxnSpPr>
          <p:cNvPr id="18439" name="AutoShape 7">
            <a:extLst>
              <a:ext uri="{FF2B5EF4-FFF2-40B4-BE49-F238E27FC236}">
                <a16:creationId xmlns:a16="http://schemas.microsoft.com/office/drawing/2014/main" id="{0136DC96-C7D0-4BFC-80EF-3012C856C995}"/>
              </a:ext>
            </a:extLst>
          </p:cNvPr>
          <p:cNvCxnSpPr>
            <a:cxnSpLocks noChangeShapeType="1"/>
            <a:stCxn id="18436" idx="2"/>
            <a:endCxn id="18437" idx="0"/>
          </p:cNvCxnSpPr>
          <p:nvPr/>
        </p:nvCxnSpPr>
        <p:spPr bwMode="auto">
          <a:xfrm rot="5400000">
            <a:off x="2016126" y="2354262"/>
            <a:ext cx="196850" cy="14636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0" name="Text Box 8">
            <a:extLst>
              <a:ext uri="{FF2B5EF4-FFF2-40B4-BE49-F238E27FC236}">
                <a16:creationId xmlns:a16="http://schemas.microsoft.com/office/drawing/2014/main" id="{D56221B4-B81C-48AE-BD8F-C4522567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41" name="AutoShape 9">
            <a:extLst>
              <a:ext uri="{FF2B5EF4-FFF2-40B4-BE49-F238E27FC236}">
                <a16:creationId xmlns:a16="http://schemas.microsoft.com/office/drawing/2014/main" id="{2C528D3F-6D84-45AB-9000-3E1CFC132B17}"/>
              </a:ext>
            </a:extLst>
          </p:cNvPr>
          <p:cNvCxnSpPr>
            <a:cxnSpLocks noChangeShapeType="1"/>
            <a:stCxn id="18437" idx="2"/>
            <a:endCxn id="18440" idx="0"/>
          </p:cNvCxnSpPr>
          <p:nvPr/>
        </p:nvCxnSpPr>
        <p:spPr bwMode="auto">
          <a:xfrm rot="5400000">
            <a:off x="1294606" y="3667919"/>
            <a:ext cx="17462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2" name="AutoShape 10">
            <a:extLst>
              <a:ext uri="{FF2B5EF4-FFF2-40B4-BE49-F238E27FC236}">
                <a16:creationId xmlns:a16="http://schemas.microsoft.com/office/drawing/2014/main" id="{40AEA55E-4D70-4169-8314-17382E1E0BFB}"/>
              </a:ext>
            </a:extLst>
          </p:cNvPr>
          <p:cNvCxnSpPr>
            <a:cxnSpLocks noChangeShapeType="1"/>
            <a:stCxn id="18440" idx="2"/>
            <a:endCxn id="18438" idx="0"/>
          </p:cNvCxnSpPr>
          <p:nvPr/>
        </p:nvCxnSpPr>
        <p:spPr bwMode="auto">
          <a:xfrm rot="16200000" flipH="1">
            <a:off x="128111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3" name="AutoShape 11">
            <a:extLst>
              <a:ext uri="{FF2B5EF4-FFF2-40B4-BE49-F238E27FC236}">
                <a16:creationId xmlns:a16="http://schemas.microsoft.com/office/drawing/2014/main" id="{5B677074-DC21-48D7-9B77-0E47AA48B5B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6682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4" name="Text Box 12">
            <a:extLst>
              <a:ext uri="{FF2B5EF4-FFF2-40B4-BE49-F238E27FC236}">
                <a16:creationId xmlns:a16="http://schemas.microsoft.com/office/drawing/2014/main" id="{239825E4-ED0A-4D48-AFBC-A2E50DBF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cxnSp>
        <p:nvCxnSpPr>
          <p:cNvPr id="18445" name="AutoShape 13">
            <a:extLst>
              <a:ext uri="{FF2B5EF4-FFF2-40B4-BE49-F238E27FC236}">
                <a16:creationId xmlns:a16="http://schemas.microsoft.com/office/drawing/2014/main" id="{9E6863B4-B3A4-416D-BF01-C87CAF3F5037}"/>
              </a:ext>
            </a:extLst>
          </p:cNvPr>
          <p:cNvCxnSpPr>
            <a:cxnSpLocks noChangeShapeType="1"/>
            <a:stCxn id="18444" idx="2"/>
            <a:endCxn id="18436" idx="0"/>
          </p:cNvCxnSpPr>
          <p:nvPr/>
        </p:nvCxnSpPr>
        <p:spPr bwMode="auto">
          <a:xfrm rot="5400000">
            <a:off x="4197350" y="1103313"/>
            <a:ext cx="136525" cy="28384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6" name="Text Box 14">
            <a:extLst>
              <a:ext uri="{FF2B5EF4-FFF2-40B4-BE49-F238E27FC236}">
                <a16:creationId xmlns:a16="http://schemas.microsoft.com/office/drawing/2014/main" id="{9A5E9192-AB09-4B2C-BD39-D889E4A1B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47" name="AutoShape 15">
            <a:extLst>
              <a:ext uri="{FF2B5EF4-FFF2-40B4-BE49-F238E27FC236}">
                <a16:creationId xmlns:a16="http://schemas.microsoft.com/office/drawing/2014/main" id="{BED60C08-6C0A-4314-86F6-4DD95E7950D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874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1DB9AD4C-058A-4327-B384-8391C2ACE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cxnSp>
        <p:nvCxnSpPr>
          <p:cNvPr id="18449" name="AutoShape 17">
            <a:extLst>
              <a:ext uri="{FF2B5EF4-FFF2-40B4-BE49-F238E27FC236}">
                <a16:creationId xmlns:a16="http://schemas.microsoft.com/office/drawing/2014/main" id="{24DFA019-16EE-429A-A0CE-99C87D997245}"/>
              </a:ext>
            </a:extLst>
          </p:cNvPr>
          <p:cNvCxnSpPr>
            <a:cxnSpLocks noChangeShapeType="1"/>
            <a:stCxn id="18436" idx="2"/>
          </p:cNvCxnSpPr>
          <p:nvPr/>
        </p:nvCxnSpPr>
        <p:spPr bwMode="auto">
          <a:xfrm>
            <a:off x="2846388" y="2987675"/>
            <a:ext cx="11112" cy="1952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50D9E091-42DC-4868-BA15-AFD111D24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8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+</a:t>
            </a:r>
          </a:p>
        </p:txBody>
      </p:sp>
      <p:sp>
        <p:nvSpPr>
          <p:cNvPr id="18451" name="Text Box 19">
            <a:extLst>
              <a:ext uri="{FF2B5EF4-FFF2-40B4-BE49-F238E27FC236}">
                <a16:creationId xmlns:a16="http://schemas.microsoft.com/office/drawing/2014/main" id="{0FF25D60-4CBE-4643-94F6-E5E9CE306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13" y="3754438"/>
            <a:ext cx="1479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</a:t>
            </a:r>
            <a:endParaRPr lang="en-US" altLang="en-US"/>
          </a:p>
        </p:txBody>
      </p: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E1ADBA15-9630-4E3C-8BDF-53A2603E9A94}"/>
              </a:ext>
            </a:extLst>
          </p:cNvPr>
          <p:cNvCxnSpPr>
            <a:cxnSpLocks noChangeShapeType="1"/>
            <a:stCxn id="18436" idx="2"/>
            <a:endCxn id="18451" idx="0"/>
          </p:cNvCxnSpPr>
          <p:nvPr/>
        </p:nvCxnSpPr>
        <p:spPr bwMode="auto">
          <a:xfrm rot="16200000" flipH="1">
            <a:off x="3186906" y="2647157"/>
            <a:ext cx="766763" cy="1447800"/>
          </a:xfrm>
          <a:prstGeom prst="bentConnector3">
            <a:avLst>
              <a:gd name="adj1" fmla="val 1159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3" name="Text Box 21">
            <a:extLst>
              <a:ext uri="{FF2B5EF4-FFF2-40B4-BE49-F238E27FC236}">
                <a16:creationId xmlns:a16="http://schemas.microsoft.com/office/drawing/2014/main" id="{AB3E2BF7-D768-49A4-B88B-0CEDE2D1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54" name="AutoShape 22">
            <a:extLst>
              <a:ext uri="{FF2B5EF4-FFF2-40B4-BE49-F238E27FC236}">
                <a16:creationId xmlns:a16="http://schemas.microsoft.com/office/drawing/2014/main" id="{047C892E-2609-4D5E-A8B6-7AB823DCDE1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479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3">
            <a:extLst>
              <a:ext uri="{FF2B5EF4-FFF2-40B4-BE49-F238E27FC236}">
                <a16:creationId xmlns:a16="http://schemas.microsoft.com/office/drawing/2014/main" id="{9AC4D39F-3D94-448E-A383-C0BC43AB9DA3}"/>
              </a:ext>
            </a:extLst>
          </p:cNvPr>
          <p:cNvCxnSpPr>
            <a:cxnSpLocks noChangeShapeType="1"/>
            <a:stCxn id="18451" idx="2"/>
            <a:endCxn id="18456" idx="0"/>
          </p:cNvCxnSpPr>
          <p:nvPr/>
        </p:nvCxnSpPr>
        <p:spPr bwMode="auto">
          <a:xfrm rot="16200000" flipH="1">
            <a:off x="3900488" y="4545013"/>
            <a:ext cx="801687" cy="14287"/>
          </a:xfrm>
          <a:prstGeom prst="bentConnector3">
            <a:avLst>
              <a:gd name="adj1" fmla="val 4990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6" name="Text Box 24">
            <a:extLst>
              <a:ext uri="{FF2B5EF4-FFF2-40B4-BE49-F238E27FC236}">
                <a16:creationId xmlns:a16="http://schemas.microsoft.com/office/drawing/2014/main" id="{7CE7B3A0-E13F-43E7-993C-E4DE73C9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953000"/>
            <a:ext cx="84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Int-Lit</a:t>
            </a:r>
            <a:endParaRPr lang="en-US" altLang="en-US"/>
          </a:p>
        </p:txBody>
      </p:sp>
      <p:cxnSp>
        <p:nvCxnSpPr>
          <p:cNvPr id="18457" name="AutoShape 25">
            <a:extLst>
              <a:ext uri="{FF2B5EF4-FFF2-40B4-BE49-F238E27FC236}">
                <a16:creationId xmlns:a16="http://schemas.microsoft.com/office/drawing/2014/main" id="{20BB0111-0C17-415C-9065-8ED6C839C2ED}"/>
              </a:ext>
            </a:extLst>
          </p:cNvPr>
          <p:cNvCxnSpPr>
            <a:cxnSpLocks noChangeShapeType="1"/>
            <a:stCxn id="18456" idx="2"/>
          </p:cNvCxnSpPr>
          <p:nvPr/>
        </p:nvCxnSpPr>
        <p:spPr bwMode="auto">
          <a:xfrm rot="5400000">
            <a:off x="4160044" y="5496719"/>
            <a:ext cx="295275" cy="15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8" name="Rectangle 26">
            <a:extLst>
              <a:ext uri="{FF2B5EF4-FFF2-40B4-BE49-F238E27FC236}">
                <a16:creationId xmlns:a16="http://schemas.microsoft.com/office/drawing/2014/main" id="{341AF70B-8A95-40D5-9008-A719C29C6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488" y="5629275"/>
            <a:ext cx="5492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10</a:t>
            </a:r>
          </a:p>
        </p:txBody>
      </p:sp>
      <p:sp>
        <p:nvSpPr>
          <p:cNvPr id="18459" name="Rectangle 27">
            <a:extLst>
              <a:ext uri="{FF2B5EF4-FFF2-40B4-BE49-F238E27FC236}">
                <a16:creationId xmlns:a16="http://schemas.microsoft.com/office/drawing/2014/main" id="{57BA6CFE-C4F6-4DF0-9528-DF334DCD0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*</a:t>
            </a:r>
          </a:p>
        </p:txBody>
      </p:sp>
      <p:sp>
        <p:nvSpPr>
          <p:cNvPr id="18460" name="Text Box 28">
            <a:extLst>
              <a:ext uri="{FF2B5EF4-FFF2-40B4-BE49-F238E27FC236}">
                <a16:creationId xmlns:a16="http://schemas.microsoft.com/office/drawing/2014/main" id="{8D513D7E-C83B-4783-90BF-437231149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1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61" name="AutoShape 29">
            <a:extLst>
              <a:ext uri="{FF2B5EF4-FFF2-40B4-BE49-F238E27FC236}">
                <a16:creationId xmlns:a16="http://schemas.microsoft.com/office/drawing/2014/main" id="{417AEBD5-D653-4957-9BDB-F3815B1D4A29}"/>
              </a:ext>
            </a:extLst>
          </p:cNvPr>
          <p:cNvCxnSpPr>
            <a:cxnSpLocks noChangeShapeType="1"/>
            <a:stCxn id="18460" idx="2"/>
            <a:endCxn id="18459" idx="0"/>
          </p:cNvCxnSpPr>
          <p:nvPr/>
        </p:nvCxnSpPr>
        <p:spPr bwMode="auto">
          <a:xfrm rot="5400000">
            <a:off x="5545138" y="5489575"/>
            <a:ext cx="279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2" name="AutoShape 30">
            <a:extLst>
              <a:ext uri="{FF2B5EF4-FFF2-40B4-BE49-F238E27FC236}">
                <a16:creationId xmlns:a16="http://schemas.microsoft.com/office/drawing/2014/main" id="{7F4BD45E-2F09-4B92-97ED-D6E62972939D}"/>
              </a:ext>
            </a:extLst>
          </p:cNvPr>
          <p:cNvCxnSpPr>
            <a:cxnSpLocks noChangeShapeType="1"/>
            <a:stCxn id="18460" idx="0"/>
            <a:endCxn id="18444" idx="2"/>
          </p:cNvCxnSpPr>
          <p:nvPr/>
        </p:nvCxnSpPr>
        <p:spPr bwMode="auto">
          <a:xfrm rot="-5400000">
            <a:off x="4435475" y="3703638"/>
            <a:ext cx="24987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3" name="Text Box 31">
            <a:extLst>
              <a:ext uri="{FF2B5EF4-FFF2-40B4-BE49-F238E27FC236}">
                <a16:creationId xmlns:a16="http://schemas.microsoft.com/office/drawing/2014/main" id="{6B5BA288-D57E-4B2C-BFB4-70EEECF23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sp>
        <p:nvSpPr>
          <p:cNvPr id="18464" name="Text Box 32">
            <a:extLst>
              <a:ext uri="{FF2B5EF4-FFF2-40B4-BE49-F238E27FC236}">
                <a16:creationId xmlns:a16="http://schemas.microsoft.com/office/drawing/2014/main" id="{CDA9EBB3-E9CE-4A43-8B73-BF23AE08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65" name="AutoShape 33">
            <a:extLst>
              <a:ext uri="{FF2B5EF4-FFF2-40B4-BE49-F238E27FC236}">
                <a16:creationId xmlns:a16="http://schemas.microsoft.com/office/drawing/2014/main" id="{6ECFA665-8C09-4EA0-8A4F-3E541B13E10E}"/>
              </a:ext>
            </a:extLst>
          </p:cNvPr>
          <p:cNvCxnSpPr>
            <a:cxnSpLocks noChangeShapeType="1"/>
            <a:stCxn id="18444" idx="2"/>
            <a:endCxn id="18464" idx="0"/>
          </p:cNvCxnSpPr>
          <p:nvPr/>
        </p:nvCxnSpPr>
        <p:spPr bwMode="auto">
          <a:xfrm rot="16200000" flipH="1">
            <a:off x="5691982" y="2447131"/>
            <a:ext cx="1301750" cy="1316037"/>
          </a:xfrm>
          <a:prstGeom prst="bentConnector3">
            <a:avLst>
              <a:gd name="adj1" fmla="val 475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6" name="AutoShape 34">
            <a:extLst>
              <a:ext uri="{FF2B5EF4-FFF2-40B4-BE49-F238E27FC236}">
                <a16:creationId xmlns:a16="http://schemas.microsoft.com/office/drawing/2014/main" id="{42EB3058-DD86-4A26-8011-ACB170FE4898}"/>
              </a:ext>
            </a:extLst>
          </p:cNvPr>
          <p:cNvCxnSpPr>
            <a:cxnSpLocks noChangeShapeType="1"/>
            <a:stCxn id="18464" idx="2"/>
            <a:endCxn id="18463" idx="0"/>
          </p:cNvCxnSpPr>
          <p:nvPr/>
        </p:nvCxnSpPr>
        <p:spPr bwMode="auto">
          <a:xfrm rot="16200000" flipH="1">
            <a:off x="690086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7" name="AutoShape 35">
            <a:extLst>
              <a:ext uri="{FF2B5EF4-FFF2-40B4-BE49-F238E27FC236}">
                <a16:creationId xmlns:a16="http://schemas.microsoft.com/office/drawing/2014/main" id="{F666A77D-908A-475A-A29C-FC96857BE87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88657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8" name="Text Box 36">
            <a:extLst>
              <a:ext uri="{FF2B5EF4-FFF2-40B4-BE49-F238E27FC236}">
                <a16:creationId xmlns:a16="http://schemas.microsoft.com/office/drawing/2014/main" id="{E93586DD-C9BE-4B70-8DBA-8271C20C8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03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69" name="AutoShape 37">
            <a:extLst>
              <a:ext uri="{FF2B5EF4-FFF2-40B4-BE49-F238E27FC236}">
                <a16:creationId xmlns:a16="http://schemas.microsoft.com/office/drawing/2014/main" id="{C0757729-467C-4BF5-834D-F9416F3083A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0721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70" name="Rectangle 38">
            <a:extLst>
              <a:ext uri="{FF2B5EF4-FFF2-40B4-BE49-F238E27FC236}">
                <a16:creationId xmlns:a16="http://schemas.microsoft.com/office/drawing/2014/main" id="{2347527D-103D-4B6C-A6F0-939DDEA46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sp>
        <p:nvSpPr>
          <p:cNvPr id="147495" name="Rectangle 39">
            <a:extLst>
              <a:ext uri="{FF2B5EF4-FFF2-40B4-BE49-F238E27FC236}">
                <a16:creationId xmlns:a16="http://schemas.microsoft.com/office/drawing/2014/main" id="{6A44FCC8-8CDA-4855-935B-693B63977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772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::= Expression Op primary-Exp</a:t>
            </a:r>
          </a:p>
        </p:txBody>
      </p:sp>
      <p:sp>
        <p:nvSpPr>
          <p:cNvPr id="147496" name="Rectangle 40">
            <a:extLst>
              <a:ext uri="{FF2B5EF4-FFF2-40B4-BE49-F238E27FC236}">
                <a16:creationId xmlns:a16="http://schemas.microsoft.com/office/drawing/2014/main" id="{6D2B5F52-4BB9-42D8-A3CE-FF12036D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2057400" cy="4572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7497" name="Group 41">
            <a:extLst>
              <a:ext uri="{FF2B5EF4-FFF2-40B4-BE49-F238E27FC236}">
                <a16:creationId xmlns:a16="http://schemas.microsoft.com/office/drawing/2014/main" id="{07D99ACE-80AE-42B1-B5E3-75FCD67ADF07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125538"/>
            <a:ext cx="2057400" cy="838200"/>
            <a:chOff x="1776" y="720"/>
            <a:chExt cx="1296" cy="528"/>
          </a:xfrm>
        </p:grpSpPr>
        <p:sp>
          <p:nvSpPr>
            <p:cNvPr id="18490" name="Rectangle 42">
              <a:extLst>
                <a:ext uri="{FF2B5EF4-FFF2-40B4-BE49-F238E27FC236}">
                  <a16:creationId xmlns:a16="http://schemas.microsoft.com/office/drawing/2014/main" id="{2333859D-354C-4152-A582-3490B3FF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960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91" name="Text Box 43">
              <a:extLst>
                <a:ext uri="{FF2B5EF4-FFF2-40B4-BE49-F238E27FC236}">
                  <a16:creationId xmlns:a16="http://schemas.microsoft.com/office/drawing/2014/main" id="{DCD08CA6-854E-4065-8D3F-14C3643A9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1</a:t>
              </a:r>
            </a:p>
          </p:txBody>
        </p:sp>
      </p:grpSp>
      <p:grpSp>
        <p:nvGrpSpPr>
          <p:cNvPr id="147500" name="Group 44">
            <a:extLst>
              <a:ext uri="{FF2B5EF4-FFF2-40B4-BE49-F238E27FC236}">
                <a16:creationId xmlns:a16="http://schemas.microsoft.com/office/drawing/2014/main" id="{5FAC5F42-81AC-47E7-A9BC-63AA3DCBC91F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1125538"/>
            <a:ext cx="533400" cy="838200"/>
            <a:chOff x="3072" y="720"/>
            <a:chExt cx="336" cy="528"/>
          </a:xfrm>
        </p:grpSpPr>
        <p:sp>
          <p:nvSpPr>
            <p:cNvPr id="18488" name="Rectangle 45">
              <a:extLst>
                <a:ext uri="{FF2B5EF4-FFF2-40B4-BE49-F238E27FC236}">
                  <a16:creationId xmlns:a16="http://schemas.microsoft.com/office/drawing/2014/main" id="{C17FB623-A7AF-4031-A992-79D570594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960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9" name="Text Box 46">
              <a:extLst>
                <a:ext uri="{FF2B5EF4-FFF2-40B4-BE49-F238E27FC236}">
                  <a16:creationId xmlns:a16="http://schemas.microsoft.com/office/drawing/2014/main" id="{6048A3E0-E7FE-4CC3-B49E-ABFA0B8C9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147503" name="Group 47">
            <a:extLst>
              <a:ext uri="{FF2B5EF4-FFF2-40B4-BE49-F238E27FC236}">
                <a16:creationId xmlns:a16="http://schemas.microsoft.com/office/drawing/2014/main" id="{28559501-7EE3-42BE-BEAE-FF6A07FE0E79}"/>
              </a:ext>
            </a:extLst>
          </p:cNvPr>
          <p:cNvGrpSpPr>
            <a:grpSpLocks/>
          </p:cNvGrpSpPr>
          <p:nvPr/>
        </p:nvGrpSpPr>
        <p:grpSpPr bwMode="auto">
          <a:xfrm>
            <a:off x="5651500" y="1125538"/>
            <a:ext cx="2133600" cy="838200"/>
            <a:chOff x="3456" y="720"/>
            <a:chExt cx="1344" cy="528"/>
          </a:xfrm>
        </p:grpSpPr>
        <p:sp>
          <p:nvSpPr>
            <p:cNvPr id="18486" name="Rectangle 48">
              <a:extLst>
                <a:ext uri="{FF2B5EF4-FFF2-40B4-BE49-F238E27FC236}">
                  <a16:creationId xmlns:a16="http://schemas.microsoft.com/office/drawing/2014/main" id="{213D881D-A213-4CED-BE9D-AE8116BE3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960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7" name="Text Box 49">
              <a:extLst>
                <a:ext uri="{FF2B5EF4-FFF2-40B4-BE49-F238E27FC236}">
                  <a16:creationId xmlns:a16="http://schemas.microsoft.com/office/drawing/2014/main" id="{D40904F6-7A79-4970-AE0E-84B74999F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  <p:sp>
        <p:nvSpPr>
          <p:cNvPr id="147506" name="Rectangle 50">
            <a:extLst>
              <a:ext uri="{FF2B5EF4-FFF2-40B4-BE49-F238E27FC236}">
                <a16:creationId xmlns:a16="http://schemas.microsoft.com/office/drawing/2014/main" id="{F7FB89F5-4CDB-4D3A-AA78-4B7C90FE2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667000"/>
            <a:ext cx="1524000" cy="304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7507" name="Group 51">
            <a:extLst>
              <a:ext uri="{FF2B5EF4-FFF2-40B4-BE49-F238E27FC236}">
                <a16:creationId xmlns:a16="http://schemas.microsoft.com/office/drawing/2014/main" id="{FB703123-5B42-4D3A-AFD2-A23E326A60D1}"/>
              </a:ext>
            </a:extLst>
          </p:cNvPr>
          <p:cNvGrpSpPr>
            <a:grpSpLocks/>
          </p:cNvGrpSpPr>
          <p:nvPr/>
        </p:nvGrpSpPr>
        <p:grpSpPr bwMode="auto">
          <a:xfrm>
            <a:off x="273050" y="2743200"/>
            <a:ext cx="2165350" cy="838200"/>
            <a:chOff x="172" y="1728"/>
            <a:chExt cx="1364" cy="528"/>
          </a:xfrm>
        </p:grpSpPr>
        <p:sp>
          <p:nvSpPr>
            <p:cNvPr id="18484" name="Rectangle 52">
              <a:extLst>
                <a:ext uri="{FF2B5EF4-FFF2-40B4-BE49-F238E27FC236}">
                  <a16:creationId xmlns:a16="http://schemas.microsoft.com/office/drawing/2014/main" id="{E1BC5EBB-E1DB-4E3A-B358-86A6EFBCF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8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5" name="Text Box 53">
              <a:extLst>
                <a:ext uri="{FF2B5EF4-FFF2-40B4-BE49-F238E27FC236}">
                  <a16:creationId xmlns:a16="http://schemas.microsoft.com/office/drawing/2014/main" id="{1B861EAF-A9B3-492D-8709-8FB24B664A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17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</a:rPr>
                <a:t>1</a:t>
              </a:r>
            </a:p>
          </p:txBody>
        </p:sp>
      </p:grpSp>
      <p:grpSp>
        <p:nvGrpSpPr>
          <p:cNvPr id="147510" name="Group 54">
            <a:extLst>
              <a:ext uri="{FF2B5EF4-FFF2-40B4-BE49-F238E27FC236}">
                <a16:creationId xmlns:a16="http://schemas.microsoft.com/office/drawing/2014/main" id="{D545BC64-4658-4757-B8CE-D349C60BBF9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495800"/>
            <a:ext cx="533400" cy="838200"/>
            <a:chOff x="1584" y="2832"/>
            <a:chExt cx="336" cy="528"/>
          </a:xfrm>
        </p:grpSpPr>
        <p:sp>
          <p:nvSpPr>
            <p:cNvPr id="18482" name="Rectangle 55">
              <a:extLst>
                <a:ext uri="{FF2B5EF4-FFF2-40B4-BE49-F238E27FC236}">
                  <a16:creationId xmlns:a16="http://schemas.microsoft.com/office/drawing/2014/main" id="{317CEF44-801E-4B35-8300-CC2942F45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2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3" name="Text Box 56">
              <a:extLst>
                <a:ext uri="{FF2B5EF4-FFF2-40B4-BE49-F238E27FC236}">
                  <a16:creationId xmlns:a16="http://schemas.microsoft.com/office/drawing/2014/main" id="{477F9988-3CB4-498D-AC80-292537B89A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83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147513" name="Group 57">
            <a:extLst>
              <a:ext uri="{FF2B5EF4-FFF2-40B4-BE49-F238E27FC236}">
                <a16:creationId xmlns:a16="http://schemas.microsoft.com/office/drawing/2014/main" id="{E3D34BF3-CACA-4A34-8509-E1ADC6F985EA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2133600" cy="838200"/>
            <a:chOff x="2016" y="2112"/>
            <a:chExt cx="1344" cy="528"/>
          </a:xfrm>
        </p:grpSpPr>
        <p:sp>
          <p:nvSpPr>
            <p:cNvPr id="18480" name="Rectangle 58">
              <a:extLst>
                <a:ext uri="{FF2B5EF4-FFF2-40B4-BE49-F238E27FC236}">
                  <a16:creationId xmlns:a16="http://schemas.microsoft.com/office/drawing/2014/main" id="{E2D14B90-38D6-4336-BFA5-31403C525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52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1" name="Text Box 59">
              <a:extLst>
                <a:ext uri="{FF2B5EF4-FFF2-40B4-BE49-F238E27FC236}">
                  <a16:creationId xmlns:a16="http://schemas.microsoft.com/office/drawing/2014/main" id="{6725833E-3B0F-447D-B4D8-508669F91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11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95" grpId="0" autoUpdateAnimBg="0"/>
      <p:bldP spid="147496" grpId="0" animBg="1"/>
      <p:bldP spid="1475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2648ED-2263-4CA1-A2DF-EF8A18630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Concrete and Abstract Syntax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13012D8-A34E-45E4-B885-90314DDC1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066800"/>
          </a:xfrm>
        </p:spPr>
        <p:txBody>
          <a:bodyPr/>
          <a:lstStyle/>
          <a:p>
            <a:pPr marL="4763" indent="6350" eaLnBrk="1" hangingPunct="1">
              <a:buFontTx/>
              <a:buNone/>
            </a:pPr>
            <a:r>
              <a:rPr lang="en-US" altLang="en-US"/>
              <a:t>The previous grammar specified the </a:t>
            </a:r>
            <a:r>
              <a:rPr lang="en-US" altLang="en-US" b="1"/>
              <a:t>concrete syntax </a:t>
            </a:r>
            <a:r>
              <a:rPr lang="en-US" altLang="en-US"/>
              <a:t>of Mini-Triangle.</a:t>
            </a:r>
            <a:endParaRPr lang="en-US" altLang="en-US">
              <a:latin typeface="Monaco" charset="0"/>
            </a:endParaRP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0F5CCCD-A3BD-4CD8-B3A4-F099D11B9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861060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concrete syntax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is important for the programmer who needs to know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 exactly 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how to write syntactically well-formed programs.</a:t>
            </a:r>
            <a:endParaRPr lang="en-US" altLang="en-US" sz="28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A2025238-D2B1-4C24-80E1-FDD1A35C7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24200"/>
            <a:ext cx="8610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abstract syntax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omits irrelevant syntactic details and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only specifies the essential structure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of programs.</a:t>
            </a:r>
            <a:endParaRPr lang="en-US" altLang="en-US" sz="28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87249E71-F47C-4562-B23B-68CC858BE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33863"/>
            <a:ext cx="8382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0000"/>
                </a:solidFill>
                <a:latin typeface="Times" panose="02020603050405020304" pitchFamily="18" charset="0"/>
              </a:rPr>
              <a:t>Example: different concrete syntaxes for an assignment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v := e 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(set! v e)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e -&gt; v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v = 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64AAC18-9345-4F15-8AB3-8825C8EAD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Contextual Constraints</a:t>
            </a:r>
            <a:endParaRPr lang="en-US" altLang="en-US">
              <a:latin typeface="Monaco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72E1EE4C-7ADD-4945-AA86-7F74D612F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19200"/>
            <a:ext cx="8626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Syntax rules alone are not enough to specify the format of well-formed programs. </a:t>
            </a:r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DB69FF7E-EC90-4DF7-A332-705C64345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m + x </a:t>
            </a:r>
          </a:p>
        </p:txBody>
      </p:sp>
      <p:sp>
        <p:nvSpPr>
          <p:cNvPr id="149509" name="Rectangle 5">
            <a:extLst>
              <a:ext uri="{FF2B5EF4-FFF2-40B4-BE49-F238E27FC236}">
                <a16:creationId xmlns:a16="http://schemas.microsoft.com/office/drawing/2014/main" id="{2B090E52-7962-4D48-8D94-CD70A7A44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410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2: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n:Boolean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m&lt;4;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n+1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grpSp>
        <p:nvGrpSpPr>
          <p:cNvPr id="149510" name="Group 6">
            <a:extLst>
              <a:ext uri="{FF2B5EF4-FFF2-40B4-BE49-F238E27FC236}">
                <a16:creationId xmlns:a16="http://schemas.microsoft.com/office/drawing/2014/main" id="{5943D0C4-465D-44C0-A3F0-38344BB43E4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667000"/>
            <a:ext cx="6216650" cy="685800"/>
            <a:chOff x="1056" y="1680"/>
            <a:chExt cx="3916" cy="432"/>
          </a:xfrm>
        </p:grpSpPr>
        <p:sp>
          <p:nvSpPr>
            <p:cNvPr id="20492" name="Oval 7">
              <a:extLst>
                <a:ext uri="{FF2B5EF4-FFF2-40B4-BE49-F238E27FC236}">
                  <a16:creationId xmlns:a16="http://schemas.microsoft.com/office/drawing/2014/main" id="{8142435F-D6C2-4033-AE3E-0A2A60398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8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3" name="Text Box 8">
              <a:extLst>
                <a:ext uri="{FF2B5EF4-FFF2-40B4-BE49-F238E27FC236}">
                  <a16:creationId xmlns:a16="http://schemas.microsoft.com/office/drawing/2014/main" id="{F02EACD3-7E11-4437-983B-2750BF647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18"/>
              <a:ext cx="10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Undefined!</a:t>
              </a:r>
            </a:p>
          </p:txBody>
        </p:sp>
        <p:sp>
          <p:nvSpPr>
            <p:cNvPr id="20494" name="AutoShape 9">
              <a:extLst>
                <a:ext uri="{FF2B5EF4-FFF2-40B4-BE49-F238E27FC236}">
                  <a16:creationId xmlns:a16="http://schemas.microsoft.com/office/drawing/2014/main" id="{9E0366BA-8021-40F5-AFDC-C41F839AA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80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0">
              <a:extLst>
                <a:ext uri="{FF2B5EF4-FFF2-40B4-BE49-F238E27FC236}">
                  <a16:creationId xmlns:a16="http://schemas.microsoft.com/office/drawing/2014/main" id="{AE1BDAB6-70F7-45B8-B6DD-949309A0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728"/>
              <a:ext cx="1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Scope Rules</a:t>
              </a:r>
            </a:p>
          </p:txBody>
        </p:sp>
      </p:grpSp>
      <p:grpSp>
        <p:nvGrpSpPr>
          <p:cNvPr id="149515" name="Group 11">
            <a:extLst>
              <a:ext uri="{FF2B5EF4-FFF2-40B4-BE49-F238E27FC236}">
                <a16:creationId xmlns:a16="http://schemas.microsoft.com/office/drawing/2014/main" id="{B809633E-BE66-42FC-AE15-8C497F0E5E2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029200"/>
            <a:ext cx="6103938" cy="762000"/>
            <a:chOff x="1088" y="3216"/>
            <a:chExt cx="3845" cy="480"/>
          </a:xfrm>
        </p:grpSpPr>
        <p:sp>
          <p:nvSpPr>
            <p:cNvPr id="20488" name="Oval 12">
              <a:extLst>
                <a:ext uri="{FF2B5EF4-FFF2-40B4-BE49-F238E27FC236}">
                  <a16:creationId xmlns:a16="http://schemas.microsoft.com/office/drawing/2014/main" id="{2611871D-AB3A-400B-B2E9-2C65DD61B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3408"/>
              <a:ext cx="54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9" name="Text Box 13">
              <a:extLst>
                <a:ext uri="{FF2B5EF4-FFF2-40B4-BE49-F238E27FC236}">
                  <a16:creationId xmlns:a16="http://schemas.microsoft.com/office/drawing/2014/main" id="{C1B3D621-F8C0-4BEF-86CD-8F73E0B8B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2" y="3302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Type error!</a:t>
              </a:r>
            </a:p>
          </p:txBody>
        </p:sp>
        <p:sp>
          <p:nvSpPr>
            <p:cNvPr id="20490" name="AutoShape 14">
              <a:extLst>
                <a:ext uri="{FF2B5EF4-FFF2-40B4-BE49-F238E27FC236}">
                  <a16:creationId xmlns:a16="http://schemas.microsoft.com/office/drawing/2014/main" id="{49F4C78A-86FD-41E6-AF20-C1290E884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16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5">
              <a:extLst>
                <a:ext uri="{FF2B5EF4-FFF2-40B4-BE49-F238E27FC236}">
                  <a16:creationId xmlns:a16="http://schemas.microsoft.com/office/drawing/2014/main" id="{FDA140C6-0753-48D7-AC23-1FDBC2FC4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264"/>
              <a:ext cx="11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Type Rules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  <p:bldP spid="14950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7CA359B-D62E-4FB0-8BB7-452317A07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Scope Rules</a:t>
            </a:r>
            <a:endParaRPr lang="en-US" altLang="en-US">
              <a:latin typeface="Monaco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B2E032D6-4B11-40DE-A6EB-25F9D4082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066800"/>
            <a:ext cx="87788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Scope rules regulate visibility of identifiers. They relate every </a:t>
            </a:r>
            <a:r>
              <a:rPr lang="en-US" altLang="en-US" sz="2800" b="1">
                <a:latin typeface="Times" panose="02020603050405020304" pitchFamily="18" charset="0"/>
              </a:rPr>
              <a:t>applied occurrence</a:t>
            </a:r>
            <a:r>
              <a:rPr lang="en-US" altLang="en-US" sz="2800">
                <a:latin typeface="Times" panose="02020603050405020304" pitchFamily="18" charset="0"/>
              </a:rPr>
              <a:t>  of an identifier to a </a:t>
            </a:r>
            <a:r>
              <a:rPr lang="en-US" altLang="en-US" sz="2800" b="1">
                <a:latin typeface="Times" panose="02020603050405020304" pitchFamily="18" charset="0"/>
              </a:rPr>
              <a:t>binding occurrence</a:t>
            </a:r>
            <a:endParaRPr lang="en-US" altLang="en-US" sz="2800">
              <a:latin typeface="Times" panose="02020603050405020304" pitchFamily="18" charset="0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4B513B3-B393-4CEA-8E37-98BB905B0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0"/>
            <a:ext cx="5410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r:Integer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 := 10*m</a:t>
            </a:r>
          </a:p>
        </p:txBody>
      </p:sp>
      <p:grpSp>
        <p:nvGrpSpPr>
          <p:cNvPr id="151557" name="Group 5">
            <a:extLst>
              <a:ext uri="{FF2B5EF4-FFF2-40B4-BE49-F238E27FC236}">
                <a16:creationId xmlns:a16="http://schemas.microsoft.com/office/drawing/2014/main" id="{CCE99287-79E5-4CC5-B27B-64F6366F50E5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362200"/>
            <a:ext cx="3465513" cy="1828800"/>
            <a:chOff x="1152" y="1488"/>
            <a:chExt cx="2183" cy="1152"/>
          </a:xfrm>
        </p:grpSpPr>
        <p:grpSp>
          <p:nvGrpSpPr>
            <p:cNvPr id="21523" name="Group 6">
              <a:extLst>
                <a:ext uri="{FF2B5EF4-FFF2-40B4-BE49-F238E27FC236}">
                  <a16:creationId xmlns:a16="http://schemas.microsoft.com/office/drawing/2014/main" id="{7F74C5EB-FCFC-4CDA-B397-2A2DA3045A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488"/>
              <a:ext cx="1751" cy="480"/>
              <a:chOff x="1152" y="1488"/>
              <a:chExt cx="1751" cy="480"/>
            </a:xfrm>
          </p:grpSpPr>
          <p:sp>
            <p:nvSpPr>
              <p:cNvPr id="21528" name="Oval 7">
                <a:extLst>
                  <a:ext uri="{FF2B5EF4-FFF2-40B4-BE49-F238E27FC236}">
                    <a16:creationId xmlns:a16="http://schemas.microsoft.com/office/drawing/2014/main" id="{8EBFEED0-582F-4CC1-9601-6BB5D6DE9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9" name="Text Box 8">
                <a:extLst>
                  <a:ext uri="{FF2B5EF4-FFF2-40B4-BE49-F238E27FC236}">
                    <a16:creationId xmlns:a16="http://schemas.microsoft.com/office/drawing/2014/main" id="{0A5139A5-54A4-4E1F-A2EF-E1BB9D544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1488"/>
                <a:ext cx="15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Binding occurence</a:t>
                </a:r>
              </a:p>
            </p:txBody>
          </p:sp>
        </p:grpSp>
        <p:grpSp>
          <p:nvGrpSpPr>
            <p:cNvPr id="21524" name="Group 9">
              <a:extLst>
                <a:ext uri="{FF2B5EF4-FFF2-40B4-BE49-F238E27FC236}">
                  <a16:creationId xmlns:a16="http://schemas.microsoft.com/office/drawing/2014/main" id="{D0EBCAE2-CEE6-48AA-955E-41B62BA923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2256"/>
              <a:ext cx="1895" cy="384"/>
              <a:chOff x="1440" y="2256"/>
              <a:chExt cx="1895" cy="384"/>
            </a:xfrm>
          </p:grpSpPr>
          <p:sp>
            <p:nvSpPr>
              <p:cNvPr id="21526" name="Oval 10">
                <a:extLst>
                  <a:ext uri="{FF2B5EF4-FFF2-40B4-BE49-F238E27FC236}">
                    <a16:creationId xmlns:a16="http://schemas.microsoft.com/office/drawing/2014/main" id="{0593FEF0-68AE-4049-8B48-97D588D0F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00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7" name="Text Box 11">
                <a:extLst>
                  <a:ext uri="{FF2B5EF4-FFF2-40B4-BE49-F238E27FC236}">
                    <a16:creationId xmlns:a16="http://schemas.microsoft.com/office/drawing/2014/main" id="{6F16464E-C864-444E-B9F4-395B9173D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15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Applied occurence</a:t>
                </a:r>
              </a:p>
            </p:txBody>
          </p:sp>
        </p:grpSp>
        <p:cxnSp>
          <p:nvCxnSpPr>
            <p:cNvPr id="21525" name="AutoShape 12">
              <a:extLst>
                <a:ext uri="{FF2B5EF4-FFF2-40B4-BE49-F238E27FC236}">
                  <a16:creationId xmlns:a16="http://schemas.microsoft.com/office/drawing/2014/main" id="{44341218-BCDE-4124-9CD7-090DA08186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1284" y="2088"/>
              <a:ext cx="540" cy="108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1565" name="Group 13">
            <a:extLst>
              <a:ext uri="{FF2B5EF4-FFF2-40B4-BE49-F238E27FC236}">
                <a16:creationId xmlns:a16="http://schemas.microsoft.com/office/drawing/2014/main" id="{474184E4-F9CD-4622-8593-B0B473C7DFB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124200"/>
            <a:ext cx="1676400" cy="1143000"/>
            <a:chOff x="480" y="1992"/>
            <a:chExt cx="1056" cy="720"/>
          </a:xfrm>
        </p:grpSpPr>
        <p:sp>
          <p:nvSpPr>
            <p:cNvPr id="21520" name="Oval 14">
              <a:extLst>
                <a:ext uri="{FF2B5EF4-FFF2-40B4-BE49-F238E27FC236}">
                  <a16:creationId xmlns:a16="http://schemas.microsoft.com/office/drawing/2014/main" id="{77823496-105D-4A76-9F5B-CD7983C95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4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1" name="Oval 15">
              <a:extLst>
                <a:ext uri="{FF2B5EF4-FFF2-40B4-BE49-F238E27FC236}">
                  <a16:creationId xmlns:a16="http://schemas.microsoft.com/office/drawing/2014/main" id="{9BF41045-ECE2-4F07-9FBC-FCAB0D04B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99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22" name="AutoShape 16">
              <a:extLst>
                <a:ext uri="{FF2B5EF4-FFF2-40B4-BE49-F238E27FC236}">
                  <a16:creationId xmlns:a16="http://schemas.microsoft.com/office/drawing/2014/main" id="{3304C6F4-F07F-4736-903D-D2E117A095F0}"/>
                </a:ext>
              </a:extLst>
            </p:cNvPr>
            <p:cNvCxnSpPr>
              <a:cxnSpLocks noChangeShapeType="1"/>
              <a:stCxn id="21520" idx="0"/>
              <a:endCxn id="21521" idx="2"/>
            </p:cNvCxnSpPr>
            <p:nvPr/>
          </p:nvCxnSpPr>
          <p:spPr bwMode="auto">
            <a:xfrm rot="-5400000">
              <a:off x="744" y="2016"/>
              <a:ext cx="348" cy="540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511" name="Text Box 17">
            <a:extLst>
              <a:ext uri="{FF2B5EF4-FFF2-40B4-BE49-F238E27FC236}">
                <a16:creationId xmlns:a16="http://schemas.microsoft.com/office/drawing/2014/main" id="{B4EFBFBA-B11D-4F3D-88C5-42CED881E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572000"/>
            <a:ext cx="855027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latin typeface="Times" panose="02020603050405020304" pitchFamily="18" charset="0"/>
              </a:rPr>
              <a:t>Static binding</a:t>
            </a:r>
            <a:r>
              <a:rPr lang="en-US" altLang="en-US" dirty="0">
                <a:latin typeface="Times" panose="02020603050405020304" pitchFamily="18" charset="0"/>
              </a:rPr>
              <a:t> vs. </a:t>
            </a:r>
            <a:r>
              <a:rPr lang="en-US" altLang="en-US" i="1" dirty="0">
                <a:latin typeface="Times" panose="02020603050405020304" pitchFamily="18" charset="0"/>
              </a:rPr>
              <a:t>dynamic binding</a:t>
            </a:r>
          </a:p>
          <a:p>
            <a:pPr>
              <a:spcBef>
                <a:spcPct val="50000"/>
              </a:spcBef>
            </a:pPr>
            <a:r>
              <a:rPr lang="en-US" altLang="en-US" b="1" i="1" dirty="0">
                <a:latin typeface="Times" panose="02020603050405020304" pitchFamily="18" charset="0"/>
              </a:rPr>
              <a:t>See Example 1.6 (pp.16-17</a:t>
            </a:r>
            <a:r>
              <a:rPr lang="en-US" altLang="en-US" b="1" i="1">
                <a:latin typeface="Times" panose="02020603050405020304" pitchFamily="18" charset="0"/>
              </a:rPr>
              <a:t>) in [W].</a:t>
            </a:r>
            <a:endParaRPr lang="en-US" altLang="en-US" b="1" dirty="0">
              <a:latin typeface="Times" panose="02020603050405020304" pitchFamily="18" charset="0"/>
            </a:endParaRPr>
          </a:p>
        </p:txBody>
      </p:sp>
      <p:grpSp>
        <p:nvGrpSpPr>
          <p:cNvPr id="151570" name="Group 18">
            <a:extLst>
              <a:ext uri="{FF2B5EF4-FFF2-40B4-BE49-F238E27FC236}">
                <a16:creationId xmlns:a16="http://schemas.microsoft.com/office/drawing/2014/main" id="{F5239A2F-944D-4601-9BBE-FE4E8E230F10}"/>
              </a:ext>
            </a:extLst>
          </p:cNvPr>
          <p:cNvGrpSpPr>
            <a:grpSpLocks/>
          </p:cNvGrpSpPr>
          <p:nvPr/>
        </p:nvGrpSpPr>
        <p:grpSpPr bwMode="auto">
          <a:xfrm>
            <a:off x="5394325" y="2209800"/>
            <a:ext cx="2759075" cy="1387475"/>
            <a:chOff x="3312" y="1334"/>
            <a:chExt cx="1738" cy="874"/>
          </a:xfrm>
        </p:grpSpPr>
        <p:sp>
          <p:nvSpPr>
            <p:cNvPr id="21513" name="Rectangle 19">
              <a:extLst>
                <a:ext uri="{FF2B5EF4-FFF2-40B4-BE49-F238E27FC236}">
                  <a16:creationId xmlns:a16="http://schemas.microsoft.com/office/drawing/2014/main" id="{108F720D-8DAF-4E01-9D99-D3F37BEC5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440"/>
              <a:ext cx="1611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latin typeface="Times" panose="02020603050405020304" pitchFamily="18" charset="0"/>
                </a:rPr>
                <a:t>Example 2:</a:t>
              </a:r>
              <a:endParaRPr lang="en-US" altLang="en-US">
                <a:latin typeface="Times" panose="02020603050405020304" pitchFamily="18" charset="0"/>
              </a:endParaRPr>
            </a:p>
            <a:p>
              <a:r>
                <a:rPr lang="en-US" altLang="en-US">
                  <a:latin typeface="Courier New" panose="02070309020205020404" pitchFamily="49" charset="0"/>
                </a:rPr>
                <a:t>let const m~2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in  m + x</a:t>
              </a:r>
            </a:p>
          </p:txBody>
        </p:sp>
        <p:sp>
          <p:nvSpPr>
            <p:cNvPr id="21514" name="Oval 20">
              <a:extLst>
                <a:ext uri="{FF2B5EF4-FFF2-40B4-BE49-F238E27FC236}">
                  <a16:creationId xmlns:a16="http://schemas.microsoft.com/office/drawing/2014/main" id="{6DF7CF4E-10D2-457A-BC88-5FB6D2661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5" name="Oval 21">
              <a:extLst>
                <a:ext uri="{FF2B5EF4-FFF2-40B4-BE49-F238E27FC236}">
                  <a16:creationId xmlns:a16="http://schemas.microsoft.com/office/drawing/2014/main" id="{5333DC2E-4FB5-47B9-AB9F-7A0511BAD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1680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16" name="AutoShape 22">
              <a:extLst>
                <a:ext uri="{FF2B5EF4-FFF2-40B4-BE49-F238E27FC236}">
                  <a16:creationId xmlns:a16="http://schemas.microsoft.com/office/drawing/2014/main" id="{B03C9E9D-F6DC-4020-9FD1-95586E0CE714}"/>
                </a:ext>
              </a:extLst>
            </p:cNvPr>
            <p:cNvCxnSpPr>
              <a:cxnSpLocks noChangeShapeType="1"/>
              <a:stCxn id="21514" idx="0"/>
              <a:endCxn id="21515" idx="2"/>
            </p:cNvCxnSpPr>
            <p:nvPr/>
          </p:nvCxnSpPr>
          <p:spPr bwMode="auto">
            <a:xfrm rot="-5400000">
              <a:off x="4032" y="1632"/>
              <a:ext cx="156" cy="492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7" name="Oval 23">
              <a:extLst>
                <a:ext uri="{FF2B5EF4-FFF2-40B4-BE49-F238E27FC236}">
                  <a16:creationId xmlns:a16="http://schemas.microsoft.com/office/drawing/2014/main" id="{9D3A3454-BE11-496A-8FA5-286035516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18" name="AutoShape 24">
              <a:extLst>
                <a:ext uri="{FF2B5EF4-FFF2-40B4-BE49-F238E27FC236}">
                  <a16:creationId xmlns:a16="http://schemas.microsoft.com/office/drawing/2014/main" id="{93A59313-015B-456E-9DD0-CC5580B50950}"/>
                </a:ext>
              </a:extLst>
            </p:cNvPr>
            <p:cNvCxnSpPr>
              <a:cxnSpLocks noChangeShapeType="1"/>
              <a:endCxn id="21519" idx="3"/>
            </p:cNvCxnSpPr>
            <p:nvPr/>
          </p:nvCxnSpPr>
          <p:spPr bwMode="auto">
            <a:xfrm rot="-5400000">
              <a:off x="4482" y="1508"/>
              <a:ext cx="598" cy="538"/>
            </a:xfrm>
            <a:prstGeom prst="curvedConnector4">
              <a:avLst>
                <a:gd name="adj1" fmla="val -5347"/>
                <a:gd name="adj2" fmla="val 126764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9" name="Text Box 25">
              <a:extLst>
                <a:ext uri="{FF2B5EF4-FFF2-40B4-BE49-F238E27FC236}">
                  <a16:creationId xmlns:a16="http://schemas.microsoft.com/office/drawing/2014/main" id="{F7DDCDCE-6BA6-40A9-AB75-862EFA51E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33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?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92859B4-1654-4CBA-8A2F-92E1AA8EB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Type Rules</a:t>
            </a:r>
            <a:endParaRPr lang="en-US" altLang="en-US">
              <a:latin typeface="Monaco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81292A6-E2AC-41B5-8E16-3FB0ED91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95400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Type rules regulate the expected types of arguments and types of returned values for the operations of a language. 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10F6629-5E05-444E-BA62-D5DC3439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Examples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4CD9B032-BF5F-4E9A-8E31-C9935BDA6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43513"/>
            <a:ext cx="4267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Static typing</a:t>
            </a:r>
            <a:r>
              <a:rPr lang="en-US" altLang="en-US">
                <a:latin typeface="Times" panose="02020603050405020304" pitchFamily="18" charset="0"/>
              </a:rPr>
              <a:t> vs. </a:t>
            </a:r>
            <a:r>
              <a:rPr lang="en-US" altLang="en-US" i="1">
                <a:latin typeface="Times" panose="02020603050405020304" pitchFamily="18" charset="0"/>
              </a:rPr>
              <a:t>dynamic typing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BA99085-39DD-4BD7-B1A8-D73857B67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38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Times" panose="02020603050405020304" pitchFamily="18" charset="0"/>
              </a:rPr>
              <a:t> : </a:t>
            </a:r>
          </a:p>
          <a:p>
            <a:pPr lvl="1"/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is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solidFill>
                  <a:srgbClr val="00CC00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are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Integer</a:t>
            </a:r>
            <a:endParaRPr lang="en-US" altLang="en-US">
              <a:latin typeface="Courier New" panose="02070309020205020404" pitchFamily="49" charset="0"/>
            </a:endParaRPr>
          </a:p>
          <a:p>
            <a:pPr lvl="1"/>
            <a:endParaRPr lang="en-US" altLang="en-US" b="1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Times" panose="02020603050405020304" pitchFamily="18" charset="0"/>
              </a:rPr>
              <a:t>: </a:t>
            </a:r>
          </a:p>
          <a:p>
            <a:pPr lvl="1"/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is type correct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is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Times" panose="02020603050405020304" pitchFamily="18" charset="0"/>
              </a:rPr>
              <a:t>  is type correct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FFB808-5DCF-487A-8805-CF471EA27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78812" cy="1143000"/>
          </a:xfrm>
        </p:spPr>
        <p:txBody>
          <a:bodyPr/>
          <a:lstStyle/>
          <a:p>
            <a:pPr eaLnBrk="1" hangingPunct="1"/>
            <a:r>
              <a:rPr lang="en-US" altLang="en-US"/>
              <a:t>Levels of Programming Languages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716BAC79-0F97-4BC3-9B98-1CFA2B1D4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High-level program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B5DA0E1-19A0-49AB-8C14-A056E36FC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1017588"/>
            <a:ext cx="3297237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class Triangle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... 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float surface()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return b*h/2;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}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30CF94EC-BE22-45A0-918D-C54BA873C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24200"/>
            <a:ext cx="2743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Low-level program</a:t>
            </a:r>
          </a:p>
          <a:p>
            <a:r>
              <a:rPr lang="en-US" altLang="en-US">
                <a:latin typeface="Times" panose="02020603050405020304" pitchFamily="18" charset="0"/>
              </a:rPr>
              <a:t>(in an assembly language)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781DB0E-8E96-429D-9C4F-704DBEF7D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124200"/>
            <a:ext cx="32766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LOAD r1,b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LOAD r2,h</a:t>
            </a:r>
          </a:p>
          <a:p>
            <a:r>
              <a:rPr lang="en-US" altLang="en-US">
                <a:latin typeface="Courier New" panose="02070309020205020404" pitchFamily="49" charset="0"/>
              </a:rPr>
              <a:t>MUL r1,r2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DIV r1,#2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7D6EC6BE-EDB6-48BF-A241-EB00360A6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81600"/>
            <a:ext cx="342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Executable machine code</a:t>
            </a:r>
          </a:p>
          <a:p>
            <a:r>
              <a:rPr lang="en-US" altLang="en-US">
                <a:latin typeface="Times" panose="02020603050405020304" pitchFamily="18" charset="0"/>
              </a:rPr>
              <a:t>( a string of bits)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4285C4AD-27E7-4651-8328-E5E4E98C8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32766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0001001001000101001001001110110010101101001...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CD2B095-7437-4458-ADA9-C6BC63FFB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B116FADF-010F-42FD-BF8D-BF26914B5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990600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Specification of semantics is concerned with specifying the “meaning” of well-formed programs. 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35508F1E-0C4D-4360-835D-DFFA85147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7550"/>
            <a:ext cx="8305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Expressions</a:t>
            </a:r>
            <a:r>
              <a:rPr lang="en-US" altLang="en-US">
                <a:latin typeface="Times" panose="02020603050405020304" pitchFamily="18" charset="0"/>
              </a:rPr>
              <a:t> are </a:t>
            </a:r>
            <a:r>
              <a:rPr lang="en-US" altLang="en-US" b="1">
                <a:latin typeface="Times" panose="02020603050405020304" pitchFamily="18" charset="0"/>
              </a:rPr>
              <a:t>evaluated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>
                <a:latin typeface="Times" panose="02020603050405020304" pitchFamily="18" charset="0"/>
              </a:rPr>
              <a:t>yield values</a:t>
            </a:r>
            <a:r>
              <a:rPr lang="en-US" altLang="en-US">
                <a:latin typeface="Times" panose="02020603050405020304" pitchFamily="18" charset="0"/>
              </a:rPr>
              <a:t> (and may or may not perform side effects)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Commands </a:t>
            </a:r>
            <a:r>
              <a:rPr lang="en-US" altLang="en-US">
                <a:latin typeface="Times" panose="02020603050405020304" pitchFamily="18" charset="0"/>
              </a:rPr>
              <a:t>are </a:t>
            </a:r>
            <a:r>
              <a:rPr lang="en-US" altLang="en-US" b="1">
                <a:latin typeface="Times" panose="02020603050405020304" pitchFamily="18" charset="0"/>
              </a:rPr>
              <a:t>executed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>
                <a:latin typeface="Times" panose="02020603050405020304" pitchFamily="18" charset="0"/>
              </a:rPr>
              <a:t>perform side effects</a:t>
            </a:r>
            <a:r>
              <a:rPr lang="en-US" altLang="en-US">
                <a:latin typeface="Times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Declarations</a:t>
            </a:r>
            <a:r>
              <a:rPr lang="en-US" altLang="en-US">
                <a:latin typeface="Times" panose="02020603050405020304" pitchFamily="18" charset="0"/>
              </a:rPr>
              <a:t> are </a:t>
            </a:r>
            <a:r>
              <a:rPr lang="en-US" altLang="en-US" b="1">
                <a:latin typeface="Times" panose="02020603050405020304" pitchFamily="18" charset="0"/>
              </a:rPr>
              <a:t>elaborated</a:t>
            </a:r>
            <a:r>
              <a:rPr lang="en-US" altLang="en-US">
                <a:latin typeface="Times" panose="02020603050405020304" pitchFamily="18" charset="0"/>
              </a:rPr>
              <a:t> to </a:t>
            </a:r>
            <a:r>
              <a:rPr lang="en-US" altLang="en-US" b="1">
                <a:latin typeface="Times" panose="02020603050405020304" pitchFamily="18" charset="0"/>
              </a:rPr>
              <a:t>produce bindings</a:t>
            </a: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Side effects: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change the values of variables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 perform input/output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C0EAB6A-0916-43E1-B1C3-329110117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1B359F8B-B9C8-4812-8F94-EAA125CEB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305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(informally specified) semantics of commands in mini Triangle.</a:t>
            </a:r>
          </a:p>
          <a:p>
            <a:pPr>
              <a:spcBef>
                <a:spcPct val="50000"/>
              </a:spcBef>
            </a:pPr>
            <a:r>
              <a:rPr lang="en-US" altLang="en-US" b="1" i="1">
                <a:latin typeface="Times" panose="02020603050405020304" pitchFamily="18" charset="0"/>
              </a:rPr>
              <a:t>Commands</a:t>
            </a:r>
            <a:r>
              <a:rPr lang="en-US" altLang="en-US" i="1">
                <a:latin typeface="Times" panose="02020603050405020304" pitchFamily="18" charset="0"/>
              </a:rPr>
              <a:t> are </a:t>
            </a:r>
            <a:r>
              <a:rPr lang="en-US" altLang="en-US" b="1" i="1">
                <a:latin typeface="Times" panose="02020603050405020304" pitchFamily="18" charset="0"/>
              </a:rPr>
              <a:t>executed</a:t>
            </a:r>
            <a:r>
              <a:rPr lang="en-US" altLang="en-US" i="1">
                <a:latin typeface="Times" panose="02020603050405020304" pitchFamily="18" charset="0"/>
              </a:rPr>
              <a:t> to update </a:t>
            </a:r>
            <a:r>
              <a:rPr lang="en-US" altLang="en-US" b="1" i="1">
                <a:latin typeface="Times" panose="02020603050405020304" pitchFamily="18" charset="0"/>
              </a:rPr>
              <a:t>variables</a:t>
            </a:r>
            <a:r>
              <a:rPr lang="en-US" altLang="en-US" i="1">
                <a:latin typeface="Times" panose="02020603050405020304" pitchFamily="18" charset="0"/>
              </a:rPr>
              <a:t> and/or perform </a:t>
            </a:r>
            <a:r>
              <a:rPr lang="en-US" altLang="en-US" b="1" i="1">
                <a:latin typeface="Times" panose="02020603050405020304" pitchFamily="18" charset="0"/>
              </a:rPr>
              <a:t>input/output</a:t>
            </a:r>
            <a:r>
              <a:rPr lang="en-US" altLang="en-US" i="1">
                <a:latin typeface="Times" panose="02020603050405020304" pitchFamily="18" charset="0"/>
              </a:rPr>
              <a:t>.</a:t>
            </a: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assignment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as follows: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first the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 </a:t>
            </a:r>
            <a:r>
              <a:rPr lang="en-US" altLang="en-US" i="1">
                <a:latin typeface="Times" panose="02020603050405020304" pitchFamily="18" charset="0"/>
              </a:rPr>
              <a:t>is evaluated to yield a value</a:t>
            </a:r>
            <a:r>
              <a:rPr lang="en-US" altLang="en-US" b="1" i="1">
                <a:solidFill>
                  <a:srgbClr val="00CC00"/>
                </a:solidFill>
                <a:latin typeface="Times" panose="02020603050405020304" pitchFamily="18" charset="0"/>
              </a:rPr>
              <a:t> v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then </a:t>
            </a:r>
            <a:r>
              <a:rPr lang="en-US" altLang="en-US" b="1" i="1">
                <a:solidFill>
                  <a:srgbClr val="00CC00"/>
                </a:solidFill>
                <a:latin typeface="Times" panose="02020603050405020304" pitchFamily="18" charset="0"/>
              </a:rPr>
              <a:t>v </a:t>
            </a:r>
            <a:r>
              <a:rPr lang="en-US" altLang="en-US" i="1">
                <a:latin typeface="Times" panose="02020603050405020304" pitchFamily="18" charset="0"/>
              </a:rPr>
              <a:t>is assigned to the variable named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sequential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C1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as follows: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first the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C1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then the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executed,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Etc.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E987241-7545-42D5-91BC-6F4BFC67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F0498CB0-A610-452E-BDC5-6057F9A5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3058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semantics of expressions.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An </a:t>
            </a:r>
            <a:r>
              <a:rPr lang="en-US" altLang="en-US" b="1" i="1">
                <a:latin typeface="Times" panose="02020603050405020304" pitchFamily="18" charset="0"/>
              </a:rPr>
              <a:t>expression</a:t>
            </a:r>
            <a:r>
              <a:rPr lang="en-US" altLang="en-US" i="1">
                <a:latin typeface="Times" panose="02020603050405020304" pitchFamily="18" charset="0"/>
              </a:rPr>
              <a:t> is </a:t>
            </a:r>
            <a:r>
              <a:rPr lang="en-US" altLang="en-US" b="1" i="1">
                <a:latin typeface="Times" panose="02020603050405020304" pitchFamily="18" charset="0"/>
              </a:rPr>
              <a:t>evaluated</a:t>
            </a:r>
            <a:r>
              <a:rPr lang="en-US" altLang="en-US" i="1">
                <a:latin typeface="Times" panose="02020603050405020304" pitchFamily="18" charset="0"/>
              </a:rPr>
              <a:t> to yield a </a:t>
            </a:r>
            <a:r>
              <a:rPr lang="en-US" altLang="en-US" b="1" i="1">
                <a:latin typeface="Times" panose="02020603050405020304" pitchFamily="18" charset="0"/>
              </a:rPr>
              <a:t>value.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An (integer literal expression) 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IL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integer value of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IL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(variable or constant name)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value of the variable or constant named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(binary operation)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 O E2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value obtained by applying the binary operation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O</a:t>
            </a:r>
            <a:r>
              <a:rPr lang="en-US" altLang="en-US" i="1">
                <a:latin typeface="Times" panose="02020603050405020304" pitchFamily="18" charset="0"/>
              </a:rPr>
              <a:t>  to the values yielded by (the evaluation of) expressions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and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etc.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DD1CC98-0688-43E2-ADDF-766BEE7B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345C935C-7B71-45FF-80F7-2045BC076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05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semantics of declarations.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 </a:t>
            </a:r>
            <a:r>
              <a:rPr lang="en-US" altLang="en-US" b="1" i="1">
                <a:latin typeface="Times" panose="02020603050405020304" pitchFamily="18" charset="0"/>
              </a:rPr>
              <a:t>declaration</a:t>
            </a:r>
            <a:r>
              <a:rPr lang="en-US" altLang="en-US" i="1">
                <a:latin typeface="Times" panose="02020603050405020304" pitchFamily="18" charset="0"/>
              </a:rPr>
              <a:t> is </a:t>
            </a:r>
            <a:r>
              <a:rPr lang="en-US" altLang="en-US" b="1" i="1">
                <a:latin typeface="Times" panose="02020603050405020304" pitchFamily="18" charset="0"/>
              </a:rPr>
              <a:t>elaborated</a:t>
            </a:r>
            <a:r>
              <a:rPr lang="en-US" altLang="en-US" i="1">
                <a:latin typeface="Times" panose="02020603050405020304" pitchFamily="18" charset="0"/>
              </a:rPr>
              <a:t> to produce </a:t>
            </a:r>
            <a:r>
              <a:rPr lang="en-US" altLang="en-US" b="1" i="1">
                <a:latin typeface="Times" panose="02020603050405020304" pitchFamily="18" charset="0"/>
              </a:rPr>
              <a:t>bindings.</a:t>
            </a:r>
            <a:r>
              <a:rPr lang="en-US" altLang="en-US" i="1">
                <a:latin typeface="Times" panose="02020603050405020304" pitchFamily="18" charset="0"/>
              </a:rPr>
              <a:t> It may also have the side effect of allocating (memory for) variables.</a:t>
            </a:r>
            <a:endParaRPr lang="en-US" altLang="en-US" b="1" i="1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constant declaration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 I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binding the identifier value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i="1">
                <a:latin typeface="Times" panose="02020603050405020304" pitchFamily="18" charset="0"/>
              </a:rPr>
              <a:t> to the value yielded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constant declaration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 I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binding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i="1">
                <a:latin typeface="Times" panose="02020603050405020304" pitchFamily="18" charset="0"/>
              </a:rPr>
              <a:t> to a newly allocated variable, whose initial value is undefined. The variable will be deallocated on exit from the let block containing the declaration.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sequential declaration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elaborating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  <a:r>
              <a:rPr lang="en-US" altLang="en-US" i="1">
                <a:latin typeface="Times" panose="02020603050405020304" pitchFamily="18" charset="0"/>
              </a:rPr>
              <a:t> followed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latin typeface="Times" panose="02020603050405020304" pitchFamily="18" charset="0"/>
              </a:rPr>
              <a:t> combining the bindings produced by both.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latin typeface="Times" panose="02020603050405020304" pitchFamily="18" charset="0"/>
              </a:rPr>
              <a:t> is elaborated in the environment of the sequential declaration overlaid by the bindings produced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C71F8B-DCC3-4F91-90E4-BB9260475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 Code and Assembly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3F2117-1480-4789-8BD9-A97B75454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i="1"/>
              <a:t>machine code program</a:t>
            </a:r>
            <a:r>
              <a:rPr lang="en-US" altLang="en-US"/>
              <a:t> (or just “machine code”) is a sequence of instructions, where each instruction is a bit string that is interpreted by the machine to perform an operation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process of translating each instruction into machine code is called </a:t>
            </a:r>
            <a:r>
              <a:rPr lang="en-US" altLang="en-US" i="1"/>
              <a:t>assembly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Machine languages and assembly languages are </a:t>
            </a:r>
            <a:r>
              <a:rPr lang="en-US" altLang="en-US" i="1"/>
              <a:t>low-level languages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However, the notion of low- and high-level is relative</a:t>
            </a:r>
            <a:endParaRPr lang="en-US" altLang="en-US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3903D79-6E32-4726-8274-A16B6AE8A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Features of High-Level Languages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439FE93-BEFF-4C62-8FD9-C5974BC9C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</a:t>
            </a:r>
          </a:p>
          <a:p>
            <a:pPr eaLnBrk="1" hangingPunct="1"/>
            <a:r>
              <a:rPr lang="en-US" altLang="en-US"/>
              <a:t>Data types</a:t>
            </a:r>
          </a:p>
          <a:p>
            <a:pPr eaLnBrk="1" hangingPunct="1"/>
            <a:r>
              <a:rPr lang="en-US" altLang="en-US"/>
              <a:t>Control structures</a:t>
            </a:r>
          </a:p>
          <a:p>
            <a:pPr eaLnBrk="1" hangingPunct="1"/>
            <a:r>
              <a:rPr lang="en-US" altLang="en-US"/>
              <a:t>Declarations</a:t>
            </a:r>
          </a:p>
          <a:p>
            <a:pPr eaLnBrk="1" hangingPunct="1"/>
            <a:r>
              <a:rPr lang="en-US" altLang="en-US"/>
              <a:t>Control abstraction (via routines)</a:t>
            </a:r>
          </a:p>
          <a:p>
            <a:pPr eaLnBrk="1" hangingPunct="1"/>
            <a:r>
              <a:rPr lang="en-US" altLang="en-US"/>
              <a:t>Data abstraction (via encapsulation)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5F48275-AF14-45A1-AD71-997BBA475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Declarations, Expressions, Commands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FB7A89C-4B7A-48F6-BC92-1769173D9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command is executed to update variables and perform I/O</a:t>
            </a:r>
          </a:p>
          <a:p>
            <a:pPr eaLnBrk="1" hangingPunct="1"/>
            <a:r>
              <a:rPr lang="en-US" altLang="en-US"/>
              <a:t>An expression is evaluated to yield a value</a:t>
            </a:r>
          </a:p>
          <a:p>
            <a:pPr eaLnBrk="1" hangingPunct="1"/>
            <a:r>
              <a:rPr lang="en-US" altLang="en-US"/>
              <a:t>A declaration is elaborated (at compile time) to produce bindings.  It may also have the side effect of allocating and initializing variables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D75568-59D2-4715-96DA-F321EBEEE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Language Translation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9BE1BF-FE25-46E8-9F3D-6E45617AA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source</a:t>
            </a:r>
            <a:r>
              <a:rPr lang="en-US" altLang="en-US" sz="2400"/>
              <a:t> program in some source language is </a:t>
            </a:r>
            <a:r>
              <a:rPr lang="en-US" altLang="en-US" sz="2400" i="1"/>
              <a:t>translated</a:t>
            </a:r>
            <a:r>
              <a:rPr lang="en-US" altLang="en-US" sz="2400"/>
              <a:t> into an </a:t>
            </a:r>
            <a:r>
              <a:rPr lang="en-US" altLang="en-US" sz="2400" i="1"/>
              <a:t>object</a:t>
            </a:r>
            <a:r>
              <a:rPr lang="en-US" altLang="en-US" sz="2400"/>
              <a:t> program in some </a:t>
            </a:r>
            <a:r>
              <a:rPr lang="en-US" altLang="en-US" sz="2400" i="1"/>
              <a:t>target</a:t>
            </a:r>
            <a:r>
              <a:rPr lang="en-US" altLang="en-US" sz="2400"/>
              <a:t> language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assembler</a:t>
            </a:r>
            <a:r>
              <a:rPr lang="en-US" altLang="en-US" sz="2400"/>
              <a:t> translates from assembly language to machine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compiler</a:t>
            </a:r>
            <a:r>
              <a:rPr lang="en-US" altLang="en-US" sz="2400"/>
              <a:t> translates from a high-level language into a low-level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 compiler is written in its </a:t>
            </a:r>
            <a:r>
              <a:rPr lang="en-US" altLang="en-US" sz="2400" i="1"/>
              <a:t>implementation</a:t>
            </a:r>
            <a:r>
              <a:rPr lang="en-US" altLang="en-US" sz="2400"/>
              <a:t>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interpreter</a:t>
            </a:r>
            <a:r>
              <a:rPr lang="en-US" altLang="en-US" sz="2400"/>
              <a:t> is a program that accepts a source program and runs it immediately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interpretive compiler</a:t>
            </a:r>
            <a:r>
              <a:rPr lang="en-US" altLang="en-US" sz="2400"/>
              <a:t> translates a source program into an intermediate language, and the resulting object program is then executed by an interpreter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C406B6-41DD-47D0-8C6D-99A722465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Programming in the Large</a:t>
            </a: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EDD833C5-0A0D-4D21-9A4F-81989BCE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172200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CA0A6A9-8DCE-4194-A333-48508495E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Syntax Specification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C60E58C-C507-41ED-8EB7-CF8228199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47800"/>
            <a:ext cx="8532812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Syntax is specified using Context Free Grammars: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terminal symbols</a:t>
            </a: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non-terminal symbols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b="1"/>
              <a:t>start symbol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production rules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Usually CFG are written in Backus-Naur Form (or Backus Normal Form) or BNF notation.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A production rule in BNF notation is written as: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/>
              <a:t>N</a:t>
            </a:r>
            <a:r>
              <a:rPr lang="en-US" altLang="en-US" sz="2400"/>
              <a:t> ::= </a:t>
            </a:r>
            <a:r>
              <a:rPr lang="en-US" altLang="en-US" sz="2400">
                <a:latin typeface="Symbol" panose="05050102010706020507" pitchFamily="18" charset="2"/>
              </a:rPr>
              <a:t>a     </a:t>
            </a:r>
            <a:r>
              <a:rPr lang="en-US" altLang="en-US" sz="2400"/>
              <a:t>where </a:t>
            </a:r>
            <a:r>
              <a:rPr lang="en-US" altLang="en-US" sz="2400" i="1"/>
              <a:t>N</a:t>
            </a:r>
            <a:r>
              <a:rPr lang="en-US" altLang="en-US" sz="2400"/>
              <a:t> is a non terminal</a:t>
            </a:r>
            <a:br>
              <a:rPr lang="en-US" altLang="en-US" sz="2400"/>
            </a:br>
            <a:r>
              <a:rPr lang="en-US" altLang="en-US" sz="2400"/>
              <a:t>            and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a sequence of terminals and non-terminals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/>
              <a:t>N</a:t>
            </a:r>
            <a:r>
              <a:rPr lang="en-US" altLang="en-US" sz="2400"/>
              <a:t> ::= </a:t>
            </a:r>
            <a:r>
              <a:rPr lang="en-US" altLang="en-US" sz="2400">
                <a:latin typeface="Symbol" panose="05050102010706020507" pitchFamily="18" charset="2"/>
              </a:rPr>
              <a:t>a | b | ... </a:t>
            </a:r>
            <a:r>
              <a:rPr lang="en-US" altLang="en-US" sz="2400"/>
              <a:t>   is an abbreviation for several rules with </a:t>
            </a:r>
            <a:r>
              <a:rPr lang="en-US" altLang="en-US" sz="2400" i="1"/>
              <a:t>N</a:t>
            </a:r>
            <a:r>
              <a:rPr lang="en-US" altLang="en-US" sz="2400"/>
              <a:t> on the left-hand side.</a:t>
            </a:r>
            <a:endParaRPr lang="en-US" altLang="en-US" sz="240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B0D0BB-6596-4D6A-A064-C6B738637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Syntax Specification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87EC21-B7BA-4F45-B82D-0B5AC1947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A CFG defines a set of strings. This is called the language of the CFG.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Example:</a:t>
            </a: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Start ::= Letter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| Start Letter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| Start Digit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Letter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Digit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>
                <a:latin typeface="Courier New" panose="02070309020205020404" pitchFamily="49" charset="0"/>
              </a:rPr>
              <a:t> 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Q: </a:t>
            </a:r>
            <a:r>
              <a:rPr lang="en-US" altLang="en-US"/>
              <a:t>What is the “language” defined by this grammar?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Note: see the first correction on the errata sheet for the textbook concerning the set of letters in Mini-Triangle.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838</TotalTime>
  <Words>1530</Words>
  <Application>Microsoft Office PowerPoint</Application>
  <PresentationFormat>On-screen Show (4:3)</PresentationFormat>
  <Paragraphs>260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Baskerville Old Face</vt:lpstr>
      <vt:lpstr>Courier</vt:lpstr>
      <vt:lpstr>Courier New</vt:lpstr>
      <vt:lpstr>Monaco</vt:lpstr>
      <vt:lpstr>Symbol</vt:lpstr>
      <vt:lpstr>Times</vt:lpstr>
      <vt:lpstr>Times New Roman</vt:lpstr>
      <vt:lpstr>Tw Cen MT</vt:lpstr>
      <vt:lpstr>330Lect1</vt:lpstr>
      <vt:lpstr>1_330Lect1</vt:lpstr>
      <vt:lpstr>Photo Editor Photo</vt:lpstr>
      <vt:lpstr>CSCE 531 Compiler Construction Ch.1 [W]: Introduction</vt:lpstr>
      <vt:lpstr>Levels of Programming Languages</vt:lpstr>
      <vt:lpstr>Machine Code and Assembly</vt:lpstr>
      <vt:lpstr>Features of High-Level Languages</vt:lpstr>
      <vt:lpstr>Declarations, Expressions, Commands</vt:lpstr>
      <vt:lpstr>Language Translation</vt:lpstr>
      <vt:lpstr>Programming in the Large</vt:lpstr>
      <vt:lpstr>Syntax Specification</vt:lpstr>
      <vt:lpstr>Syntax Specification</vt:lpstr>
      <vt:lpstr>Syntax of Mini Triangle</vt:lpstr>
      <vt:lpstr>Syntax of Mini Triangle</vt:lpstr>
      <vt:lpstr>Syntax of Mini Triangle (continued)</vt:lpstr>
      <vt:lpstr>Syntax of Mini Triangle</vt:lpstr>
      <vt:lpstr>Syntax Trees</vt:lpstr>
      <vt:lpstr>Syntax Trees</vt:lpstr>
      <vt:lpstr>Concrete and Abstract Syntax</vt:lpstr>
      <vt:lpstr>Contextual Constraints</vt:lpstr>
      <vt:lpstr>Scope Rules</vt:lpstr>
      <vt:lpstr>Type Rules</vt:lpstr>
      <vt:lpstr>Semantics</vt:lpstr>
      <vt:lpstr>Semantics</vt:lpstr>
      <vt:lpstr>Semantics</vt:lpstr>
      <vt:lpstr>Semantics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52</cp:revision>
  <dcterms:created xsi:type="dcterms:W3CDTF">2004-08-19T01:30:12Z</dcterms:created>
  <dcterms:modified xsi:type="dcterms:W3CDTF">2020-01-16T19:44:06Z</dcterms:modified>
</cp:coreProperties>
</file>