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4"/>
  </p:notesMasterIdLst>
  <p:sldIdLst>
    <p:sldId id="256" r:id="rId2"/>
    <p:sldId id="258" r:id="rId3"/>
    <p:sldId id="261" r:id="rId4"/>
    <p:sldId id="259" r:id="rId5"/>
    <p:sldId id="263" r:id="rId6"/>
    <p:sldId id="266" r:id="rId7"/>
    <p:sldId id="268" r:id="rId8"/>
    <p:sldId id="260" r:id="rId9"/>
    <p:sldId id="264" r:id="rId10"/>
    <p:sldId id="265"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8E3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536"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CC64D7-5E3F-46ED-B6D9-DE2DC5916AA4}" type="datetimeFigureOut">
              <a:rPr lang="zh-CN" altLang="en-US" smtClean="0"/>
              <a:t>2013/4/24</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72E41A-A503-4F98-AAFE-5659E21A8BDE}"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3B72E41A-A503-4F98-AAFE-5659E21A8BDE}" type="slidenum">
              <a:rPr lang="zh-CN" altLang="en-US" smtClean="0"/>
              <a:t>2</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3B72E41A-A503-4F98-AAFE-5659E21A8BDE}" type="slidenum">
              <a:rPr lang="zh-CN" altLang="en-US" smtClean="0"/>
              <a:t>5</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lvl1pPr>
              <a:defRPr>
                <a:solidFill>
                  <a:schemeClr val="accent6"/>
                </a:solidFill>
              </a:defRPr>
            </a:lvl1pPr>
          </a:lstStyle>
          <a:p>
            <a:r>
              <a:rPr lang="zh-CN" altLang="en-US" dirty="0" smtClean="0"/>
              <a:t>单击此处编辑母版标题样式</a:t>
            </a:r>
            <a:endParaRPr lang="zh-CN" altLang="en-US" dirty="0"/>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E545E42-0F58-4E0F-883C-702277A2C6EF}" type="datetime1">
              <a:rPr lang="zh-CN" altLang="en-US" smtClean="0"/>
              <a:t>2013/4/24</a:t>
            </a:fld>
            <a:endParaRPr lang="zh-CN" altLang="en-US" dirty="0"/>
          </a:p>
        </p:txBody>
      </p:sp>
      <p:sp>
        <p:nvSpPr>
          <p:cNvPr id="5" name="页脚占位符 4"/>
          <p:cNvSpPr>
            <a:spLocks noGrp="1"/>
          </p:cNvSpPr>
          <p:nvPr>
            <p:ph type="ftr" sz="quarter" idx="11"/>
          </p:nvPr>
        </p:nvSpPr>
        <p:spPr/>
        <p:txBody>
          <a:bodyPr/>
          <a:lstStyle>
            <a:lvl1pPr>
              <a:defRPr>
                <a:solidFill>
                  <a:schemeClr val="bg1">
                    <a:lumMod val="95000"/>
                  </a:schemeClr>
                </a:solidFill>
              </a:defRPr>
            </a:lvl1pPr>
          </a:lstStyle>
          <a:p>
            <a:r>
              <a:rPr lang="en-US" altLang="zh-CN" smtClean="0"/>
              <a:t>CSCE 531</a:t>
            </a:r>
            <a:endParaRPr lang="zh-CN" altLang="en-US" dirty="0"/>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C3F710A-44EB-4207-9E39-76BCACC673CA}" type="datetime1">
              <a:rPr lang="zh-CN" altLang="en-US" smtClean="0"/>
              <a:t>2013/4/24</a:t>
            </a:fld>
            <a:endParaRPr lang="zh-CN" altLang="en-US"/>
          </a:p>
        </p:txBody>
      </p:sp>
      <p:sp>
        <p:nvSpPr>
          <p:cNvPr id="5" name="页脚占位符 4"/>
          <p:cNvSpPr>
            <a:spLocks noGrp="1"/>
          </p:cNvSpPr>
          <p:nvPr>
            <p:ph type="ftr" sz="quarter" idx="11"/>
          </p:nvPr>
        </p:nvSpPr>
        <p:spPr/>
        <p:txBody>
          <a:bodyPr/>
          <a:lstStyle/>
          <a:p>
            <a:r>
              <a:rPr lang="en-US" altLang="zh-CN" smtClean="0"/>
              <a:t>CSCE 531</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3CB859A-7AA7-4EFB-85CF-4CEB1B2F22E4}" type="datetime1">
              <a:rPr lang="zh-CN" altLang="en-US" smtClean="0"/>
              <a:t>2013/4/24</a:t>
            </a:fld>
            <a:endParaRPr lang="zh-CN" altLang="en-US"/>
          </a:p>
        </p:txBody>
      </p:sp>
      <p:sp>
        <p:nvSpPr>
          <p:cNvPr id="5" name="页脚占位符 4"/>
          <p:cNvSpPr>
            <a:spLocks noGrp="1"/>
          </p:cNvSpPr>
          <p:nvPr>
            <p:ph type="ftr" sz="quarter" idx="11"/>
          </p:nvPr>
        </p:nvSpPr>
        <p:spPr/>
        <p:txBody>
          <a:bodyPr/>
          <a:lstStyle/>
          <a:p>
            <a:r>
              <a:rPr lang="en-US" altLang="zh-CN" smtClean="0"/>
              <a:t>CSCE 531</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b="1">
                <a:solidFill>
                  <a:schemeClr val="tx2">
                    <a:lumMod val="60000"/>
                    <a:lumOff val="40000"/>
                  </a:schemeClr>
                </a:solidFill>
                <a:effectLst>
                  <a:outerShdw blurRad="38100" dist="38100" dir="2700000" algn="tl">
                    <a:srgbClr val="000000">
                      <a:alpha val="43137"/>
                    </a:srgbClr>
                  </a:outerShdw>
                </a:effectLst>
              </a:defRPr>
            </a:lvl1pPr>
          </a:lstStyle>
          <a:p>
            <a:r>
              <a:rPr lang="zh-CN" altLang="en-US" dirty="0" smtClean="0"/>
              <a:t>单击此处编辑母版标题样式</a:t>
            </a:r>
            <a:endParaRPr lang="zh-CN" altLang="en-US" dirty="0"/>
          </a:p>
        </p:txBody>
      </p:sp>
      <p:sp>
        <p:nvSpPr>
          <p:cNvPr id="3" name="内容占位符 2"/>
          <p:cNvSpPr>
            <a:spLocks noGrp="1"/>
          </p:cNvSpPr>
          <p:nvPr>
            <p:ph idx="1"/>
          </p:nvPr>
        </p:nvSpPr>
        <p:spPr/>
        <p:txBody>
          <a:bodyPr/>
          <a:lstStyle>
            <a:lvl1pPr>
              <a:defRPr>
                <a:solidFill>
                  <a:schemeClr val="bg1">
                    <a:lumMod val="95000"/>
                  </a:schemeClr>
                </a:solidFill>
              </a:defRPr>
            </a:lvl1pPr>
            <a:lvl2pPr>
              <a:defRPr>
                <a:solidFill>
                  <a:schemeClr val="bg1">
                    <a:lumMod val="95000"/>
                  </a:schemeClr>
                </a:solidFill>
              </a:defRPr>
            </a:lvl2pPr>
            <a:lvl3pPr>
              <a:defRPr>
                <a:solidFill>
                  <a:schemeClr val="bg1">
                    <a:lumMod val="95000"/>
                  </a:schemeClr>
                </a:solidFill>
              </a:defRPr>
            </a:lvl3pPr>
            <a:lvl4pPr>
              <a:defRPr>
                <a:solidFill>
                  <a:schemeClr val="bg1">
                    <a:lumMod val="95000"/>
                  </a:schemeClr>
                </a:solidFill>
              </a:defRPr>
            </a:lvl4pPr>
            <a:lvl5pPr>
              <a:defRPr>
                <a:solidFill>
                  <a:schemeClr val="bg1">
                    <a:lumMod val="95000"/>
                  </a:schemeClr>
                </a:solidFill>
              </a:defRPr>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日期占位符 3"/>
          <p:cNvSpPr>
            <a:spLocks noGrp="1"/>
          </p:cNvSpPr>
          <p:nvPr>
            <p:ph type="dt" sz="half" idx="10"/>
          </p:nvPr>
        </p:nvSpPr>
        <p:spPr/>
        <p:txBody>
          <a:bodyPr/>
          <a:lstStyle/>
          <a:p>
            <a:fld id="{8572BB46-D92B-4EE0-97A8-AFF0A34802F6}" type="datetime1">
              <a:rPr lang="zh-CN" altLang="en-US" smtClean="0"/>
              <a:t>2013/4/24</a:t>
            </a:fld>
            <a:endParaRPr lang="zh-CN" altLang="en-US"/>
          </a:p>
        </p:txBody>
      </p:sp>
      <p:sp>
        <p:nvSpPr>
          <p:cNvPr id="5" name="页脚占位符 4"/>
          <p:cNvSpPr>
            <a:spLocks noGrp="1"/>
          </p:cNvSpPr>
          <p:nvPr>
            <p:ph type="ftr" sz="quarter" idx="11"/>
          </p:nvPr>
        </p:nvSpPr>
        <p:spPr/>
        <p:txBody>
          <a:bodyPr/>
          <a:lstStyle/>
          <a:p>
            <a:r>
              <a:rPr lang="en-US" altLang="zh-CN" smtClean="0"/>
              <a:t>CSCE 531</a:t>
            </a:r>
            <a:endParaRPr lang="zh-CN" altLang="en-US" dirty="0"/>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80001EA7-94D9-4DC4-84E1-9559EB4EAEC4}" type="datetime1">
              <a:rPr lang="zh-CN" altLang="en-US" smtClean="0"/>
              <a:t>2013/4/24</a:t>
            </a:fld>
            <a:endParaRPr lang="zh-CN" altLang="en-US"/>
          </a:p>
        </p:txBody>
      </p:sp>
      <p:sp>
        <p:nvSpPr>
          <p:cNvPr id="5" name="页脚占位符 4"/>
          <p:cNvSpPr>
            <a:spLocks noGrp="1"/>
          </p:cNvSpPr>
          <p:nvPr>
            <p:ph type="ftr" sz="quarter" idx="11"/>
          </p:nvPr>
        </p:nvSpPr>
        <p:spPr/>
        <p:txBody>
          <a:bodyPr/>
          <a:lstStyle/>
          <a:p>
            <a:r>
              <a:rPr lang="en-US" altLang="zh-CN" smtClean="0"/>
              <a:t>CSCE 531</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44E81E7-F568-4229-AF31-1531A2433879}" type="datetime1">
              <a:rPr lang="zh-CN" altLang="en-US" smtClean="0"/>
              <a:t>2013/4/24</a:t>
            </a:fld>
            <a:endParaRPr lang="zh-CN" altLang="en-US"/>
          </a:p>
        </p:txBody>
      </p:sp>
      <p:sp>
        <p:nvSpPr>
          <p:cNvPr id="6" name="页脚占位符 5"/>
          <p:cNvSpPr>
            <a:spLocks noGrp="1"/>
          </p:cNvSpPr>
          <p:nvPr>
            <p:ph type="ftr" sz="quarter" idx="11"/>
          </p:nvPr>
        </p:nvSpPr>
        <p:spPr/>
        <p:txBody>
          <a:bodyPr/>
          <a:lstStyle/>
          <a:p>
            <a:r>
              <a:rPr lang="en-US" altLang="zh-CN" smtClean="0"/>
              <a:t>CSCE 531</a:t>
            </a:r>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6157BF6E-52B5-408D-BC0A-ABC70FF52045}" type="datetime1">
              <a:rPr lang="zh-CN" altLang="en-US" smtClean="0"/>
              <a:t>2013/4/24</a:t>
            </a:fld>
            <a:endParaRPr lang="zh-CN" altLang="en-US"/>
          </a:p>
        </p:txBody>
      </p:sp>
      <p:sp>
        <p:nvSpPr>
          <p:cNvPr id="8" name="页脚占位符 7"/>
          <p:cNvSpPr>
            <a:spLocks noGrp="1"/>
          </p:cNvSpPr>
          <p:nvPr>
            <p:ph type="ftr" sz="quarter" idx="11"/>
          </p:nvPr>
        </p:nvSpPr>
        <p:spPr/>
        <p:txBody>
          <a:bodyPr/>
          <a:lstStyle/>
          <a:p>
            <a:r>
              <a:rPr lang="en-US" altLang="zh-CN" smtClean="0"/>
              <a:t>CSCE 531</a:t>
            </a:r>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2765D68D-D405-4125-B48C-8E1994B050BD}" type="datetime1">
              <a:rPr lang="zh-CN" altLang="en-US" smtClean="0"/>
              <a:t>2013/4/24</a:t>
            </a:fld>
            <a:endParaRPr lang="zh-CN" altLang="en-US"/>
          </a:p>
        </p:txBody>
      </p:sp>
      <p:sp>
        <p:nvSpPr>
          <p:cNvPr id="4" name="页脚占位符 3"/>
          <p:cNvSpPr>
            <a:spLocks noGrp="1"/>
          </p:cNvSpPr>
          <p:nvPr>
            <p:ph type="ftr" sz="quarter" idx="11"/>
          </p:nvPr>
        </p:nvSpPr>
        <p:spPr/>
        <p:txBody>
          <a:bodyPr/>
          <a:lstStyle/>
          <a:p>
            <a:r>
              <a:rPr lang="en-US" altLang="zh-CN" smtClean="0"/>
              <a:t>CSCE 531</a:t>
            </a:r>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1722420A-09A3-403C-8675-D1581B6921C7}" type="datetime1">
              <a:rPr lang="zh-CN" altLang="en-US" smtClean="0"/>
              <a:t>2013/4/24</a:t>
            </a:fld>
            <a:endParaRPr lang="zh-CN" altLang="en-US"/>
          </a:p>
        </p:txBody>
      </p:sp>
      <p:sp>
        <p:nvSpPr>
          <p:cNvPr id="3" name="页脚占位符 2"/>
          <p:cNvSpPr>
            <a:spLocks noGrp="1"/>
          </p:cNvSpPr>
          <p:nvPr>
            <p:ph type="ftr" sz="quarter" idx="11"/>
          </p:nvPr>
        </p:nvSpPr>
        <p:spPr/>
        <p:txBody>
          <a:bodyPr/>
          <a:lstStyle/>
          <a:p>
            <a:r>
              <a:rPr lang="en-US" altLang="zh-CN" smtClean="0"/>
              <a:t>CSCE 531</a:t>
            </a:r>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4E31700A-9987-4742-8DE6-EE6A05592973}" type="datetime1">
              <a:rPr lang="zh-CN" altLang="en-US" smtClean="0"/>
              <a:t>2013/4/24</a:t>
            </a:fld>
            <a:endParaRPr lang="zh-CN" altLang="en-US"/>
          </a:p>
        </p:txBody>
      </p:sp>
      <p:sp>
        <p:nvSpPr>
          <p:cNvPr id="6" name="页脚占位符 5"/>
          <p:cNvSpPr>
            <a:spLocks noGrp="1"/>
          </p:cNvSpPr>
          <p:nvPr>
            <p:ph type="ftr" sz="quarter" idx="11"/>
          </p:nvPr>
        </p:nvSpPr>
        <p:spPr/>
        <p:txBody>
          <a:bodyPr/>
          <a:lstStyle/>
          <a:p>
            <a:r>
              <a:rPr lang="en-US" altLang="zh-CN" smtClean="0"/>
              <a:t>CSCE 531</a:t>
            </a:r>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FF2B074-6B8C-403A-8981-AE8CA0E07DD6}" type="datetime1">
              <a:rPr lang="zh-CN" altLang="en-US" smtClean="0"/>
              <a:t>2013/4/24</a:t>
            </a:fld>
            <a:endParaRPr lang="zh-CN" altLang="en-US"/>
          </a:p>
        </p:txBody>
      </p:sp>
      <p:sp>
        <p:nvSpPr>
          <p:cNvPr id="6" name="页脚占位符 5"/>
          <p:cNvSpPr>
            <a:spLocks noGrp="1"/>
          </p:cNvSpPr>
          <p:nvPr>
            <p:ph type="ftr" sz="quarter" idx="11"/>
          </p:nvPr>
        </p:nvSpPr>
        <p:spPr/>
        <p:txBody>
          <a:bodyPr/>
          <a:lstStyle/>
          <a:p>
            <a:r>
              <a:rPr lang="en-US" altLang="zh-CN" smtClean="0"/>
              <a:t>CSCE 531</a:t>
            </a:r>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lumMod val="75000"/>
            <a:lumOff val="25000"/>
            <a:alpha val="78000"/>
          </a:schemeClr>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dirty="0" smtClean="0"/>
              <a:t>单击此处编辑母版标题样式</a:t>
            </a:r>
            <a:endParaRPr lang="zh-CN" altLang="en-US" dirty="0"/>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bg1">
                    <a:lumMod val="95000"/>
                  </a:schemeClr>
                </a:solidFill>
                <a:effectLst>
                  <a:outerShdw blurRad="38100" dist="38100" dir="2700000" algn="tl">
                    <a:srgbClr val="000000">
                      <a:alpha val="43137"/>
                    </a:srgbClr>
                  </a:outerShdw>
                </a:effectLst>
              </a:defRPr>
            </a:lvl1pPr>
          </a:lstStyle>
          <a:p>
            <a:fld id="{2764B831-80B2-4E54-814B-84965610A06F}" type="datetime1">
              <a:rPr lang="zh-CN" altLang="en-US" smtClean="0"/>
              <a:t>2013/4/24</a:t>
            </a:fld>
            <a:endParaRPr lang="zh-CN" altLang="en-US" dirty="0"/>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lumMod val="95000"/>
                  </a:schemeClr>
                </a:solidFill>
                <a:effectLst>
                  <a:outerShdw blurRad="38100" dist="38100" dir="2700000" algn="tl">
                    <a:srgbClr val="000000">
                      <a:alpha val="43137"/>
                    </a:srgbClr>
                  </a:outerShdw>
                </a:effectLst>
              </a:defRPr>
            </a:lvl1pPr>
          </a:lstStyle>
          <a:p>
            <a:r>
              <a:rPr lang="en-US" altLang="zh-CN" smtClean="0"/>
              <a:t>CSCE 531</a:t>
            </a:r>
            <a:endParaRPr lang="zh-CN" altLang="en-US" dirty="0"/>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lumMod val="95000"/>
                  </a:schemeClr>
                </a:solidFill>
                <a:effectLst>
                  <a:outerShdw blurRad="38100" dist="38100" dir="2700000" algn="tl">
                    <a:srgbClr val="000000">
                      <a:alpha val="43137"/>
                    </a:srgbClr>
                  </a:outerShdw>
                </a:effectLst>
              </a:defRPr>
            </a:lvl1pPr>
          </a:lstStyle>
          <a:p>
            <a:fld id="{0C913308-F349-4B6D-A68A-DD1791B4A57B}" type="slidenum">
              <a:rPr lang="zh-CN" altLang="en-US" smtClean="0"/>
              <a:pPr/>
              <a:t>‹#›</a:t>
            </a:fld>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spcBef>
          <a:spcPct val="0"/>
        </a:spcBef>
        <a:buNone/>
        <a:defRPr sz="4400" kern="1200">
          <a:solidFill>
            <a:schemeClr val="tx1"/>
          </a:solidFill>
          <a:latin typeface="Gungsuh" pitchFamily="18" charset="-127"/>
          <a:ea typeface="Gungsuh" pitchFamily="18" charset="-127"/>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340769"/>
            <a:ext cx="7772400" cy="2259682"/>
          </a:xfrm>
        </p:spPr>
        <p:txBody>
          <a:bodyPr>
            <a:normAutofit/>
          </a:bodyPr>
          <a:lstStyle/>
          <a:p>
            <a:pPr algn="ctr"/>
            <a:r>
              <a:rPr lang="en-US" altLang="zh-CN" sz="3600" dirty="0" smtClean="0">
                <a:effectLst>
                  <a:outerShdw blurRad="38100" dist="38100" dir="2700000" algn="tl">
                    <a:srgbClr val="000000">
                      <a:alpha val="43137"/>
                    </a:srgbClr>
                  </a:outerShdw>
                </a:effectLst>
              </a:rPr>
              <a:t>Implement</a:t>
            </a:r>
            <a:r>
              <a:rPr lang="en-US" altLang="zh-CN" sz="3600" dirty="0" smtClean="0">
                <a:effectLst>
                  <a:outerShdw blurRad="38100" dist="38100" dir="2700000" algn="tl">
                    <a:srgbClr val="000000">
                      <a:alpha val="43137"/>
                    </a:srgbClr>
                  </a:outerShdw>
                </a:effectLst>
                <a:latin typeface="Gungsuh" pitchFamily="18" charset="-127"/>
                <a:ea typeface="Gungsuh" pitchFamily="18" charset="-127"/>
              </a:rPr>
              <a:t/>
            </a:r>
            <a:br>
              <a:rPr lang="en-US" altLang="zh-CN" sz="3600" dirty="0" smtClean="0">
                <a:effectLst>
                  <a:outerShdw blurRad="38100" dist="38100" dir="2700000" algn="tl">
                    <a:srgbClr val="000000">
                      <a:alpha val="43137"/>
                    </a:srgbClr>
                  </a:outerShdw>
                </a:effectLst>
                <a:latin typeface="Gungsuh" pitchFamily="18" charset="-127"/>
                <a:ea typeface="Gungsuh" pitchFamily="18" charset="-127"/>
              </a:rPr>
            </a:br>
            <a:r>
              <a:rPr lang="en-US" altLang="zh-CN" sz="3600" dirty="0" smtClean="0">
                <a:effectLst>
                  <a:outerShdw blurRad="38100" dist="38100" dir="2700000" algn="tl">
                    <a:srgbClr val="000000">
                      <a:alpha val="43137"/>
                    </a:srgbClr>
                  </a:outerShdw>
                </a:effectLst>
                <a:latin typeface="Gungsuh" pitchFamily="18" charset="-127"/>
                <a:ea typeface="Gungsuh" pitchFamily="18" charset="-127"/>
              </a:rPr>
              <a:t>High-level Program Language  on </a:t>
            </a:r>
            <a:r>
              <a:rPr lang="en-US" altLang="zh-CN" sz="3600" dirty="0" smtClean="0">
                <a:effectLst>
                  <a:outerShdw blurRad="38100" dist="38100" dir="2700000" algn="tl">
                    <a:srgbClr val="000000">
                      <a:alpha val="43137"/>
                    </a:srgbClr>
                  </a:outerShdw>
                </a:effectLst>
                <a:latin typeface="Gungsuh" pitchFamily="18" charset="-127"/>
                <a:ea typeface="Gungsuh" pitchFamily="18" charset="-127"/>
              </a:rPr>
              <a:t>JVM</a:t>
            </a:r>
            <a:endParaRPr lang="zh-CN" altLang="en-US" sz="3600" dirty="0">
              <a:effectLst>
                <a:outerShdw blurRad="38100" dist="38100" dir="2700000" algn="tl">
                  <a:srgbClr val="000000">
                    <a:alpha val="43137"/>
                  </a:srgbClr>
                </a:outerShdw>
              </a:effectLst>
              <a:latin typeface="Gungsuh" pitchFamily="18" charset="-127"/>
              <a:ea typeface="Gungsuh" pitchFamily="18" charset="-127"/>
            </a:endParaRPr>
          </a:p>
        </p:txBody>
      </p:sp>
      <p:sp>
        <p:nvSpPr>
          <p:cNvPr id="3" name="副标题 2"/>
          <p:cNvSpPr>
            <a:spLocks noGrp="1"/>
          </p:cNvSpPr>
          <p:nvPr>
            <p:ph type="subTitle" idx="1"/>
          </p:nvPr>
        </p:nvSpPr>
        <p:spPr/>
        <p:txBody>
          <a:bodyPr/>
          <a:lstStyle/>
          <a:p>
            <a:pPr algn="r"/>
            <a:r>
              <a:rPr lang="en-US" altLang="zh-CN" dirty="0" smtClean="0">
                <a:solidFill>
                  <a:schemeClr val="tx2">
                    <a:lumMod val="60000"/>
                    <a:lumOff val="40000"/>
                  </a:schemeClr>
                </a:solidFill>
                <a:effectLst>
                  <a:outerShdw blurRad="38100" dist="38100" dir="2700000" algn="tl">
                    <a:srgbClr val="000000">
                      <a:alpha val="43137"/>
                    </a:srgbClr>
                  </a:outerShdw>
                </a:effectLst>
              </a:rPr>
              <a:t>CSCE 531</a:t>
            </a:r>
          </a:p>
          <a:p>
            <a:pPr algn="r"/>
            <a:r>
              <a:rPr lang="en-US" altLang="zh-CN" sz="2400" dirty="0" smtClean="0">
                <a:solidFill>
                  <a:schemeClr val="tx2">
                    <a:lumMod val="60000"/>
                    <a:lumOff val="40000"/>
                  </a:schemeClr>
                </a:solidFill>
                <a:effectLst>
                  <a:outerShdw blurRad="38100" dist="38100" dir="2700000" algn="tl">
                    <a:srgbClr val="000000">
                      <a:alpha val="43137"/>
                    </a:srgbClr>
                  </a:outerShdw>
                </a:effectLst>
              </a:rPr>
              <a:t> </a:t>
            </a:r>
            <a:r>
              <a:rPr lang="en-US" altLang="zh-CN" sz="2400" b="1" dirty="0" smtClean="0">
                <a:solidFill>
                  <a:schemeClr val="tx2">
                    <a:lumMod val="60000"/>
                    <a:lumOff val="40000"/>
                  </a:schemeClr>
                </a:solidFill>
                <a:effectLst>
                  <a:outerShdw blurRad="38100" dist="38100" dir="2700000" algn="tl">
                    <a:srgbClr val="000000">
                      <a:alpha val="43137"/>
                    </a:srgbClr>
                  </a:outerShdw>
                </a:effectLst>
              </a:rPr>
              <a:t>ZHONGHAO LIU</a:t>
            </a:r>
          </a:p>
          <a:p>
            <a:pPr algn="r"/>
            <a:r>
              <a:rPr lang="en-US" altLang="zh-CN" sz="2400" b="1" dirty="0" smtClean="0">
                <a:solidFill>
                  <a:schemeClr val="tx2">
                    <a:lumMod val="60000"/>
                    <a:lumOff val="40000"/>
                  </a:schemeClr>
                </a:solidFill>
                <a:effectLst>
                  <a:outerShdw blurRad="38100" dist="38100" dir="2700000" algn="tl">
                    <a:srgbClr val="000000">
                      <a:alpha val="43137"/>
                    </a:srgbClr>
                  </a:outerShdw>
                </a:effectLst>
              </a:rPr>
              <a:t>XIAO LIN</a:t>
            </a:r>
            <a:endParaRPr lang="zh-CN" altLang="en-US" sz="2400" b="1" dirty="0">
              <a:solidFill>
                <a:schemeClr val="tx2">
                  <a:lumMod val="60000"/>
                  <a:lumOff val="40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Basic structure of JVM</a:t>
            </a:r>
            <a:endParaRPr lang="zh-CN" altLang="en-US" dirty="0"/>
          </a:p>
        </p:txBody>
      </p:sp>
      <p:sp>
        <p:nvSpPr>
          <p:cNvPr id="3" name="内容占位符 2"/>
          <p:cNvSpPr>
            <a:spLocks noGrp="1"/>
          </p:cNvSpPr>
          <p:nvPr>
            <p:ph idx="1"/>
          </p:nvPr>
        </p:nvSpPr>
        <p:spPr/>
        <p:txBody>
          <a:bodyPr/>
          <a:lstStyle/>
          <a:p>
            <a:r>
              <a:rPr lang="en-US" altLang="zh-CN" dirty="0" smtClean="0"/>
              <a:t>Data types</a:t>
            </a:r>
          </a:p>
          <a:p>
            <a:endParaRPr lang="en-US" altLang="zh-CN" dirty="0" smtClean="0"/>
          </a:p>
          <a:p>
            <a:r>
              <a:rPr lang="en-US" altLang="zh-CN" dirty="0" smtClean="0"/>
              <a:t>Run-Time Data </a:t>
            </a:r>
            <a:r>
              <a:rPr lang="en-US" altLang="zh-CN" dirty="0" smtClean="0"/>
              <a:t>Areas</a:t>
            </a:r>
          </a:p>
          <a:p>
            <a:endParaRPr lang="en-US" altLang="zh-CN" dirty="0" smtClean="0"/>
          </a:p>
          <a:p>
            <a:r>
              <a:rPr lang="en-US" altLang="zh-CN" dirty="0" smtClean="0"/>
              <a:t>class File Format</a:t>
            </a:r>
            <a:endParaRPr lang="en-US" altLang="zh-CN" dirty="0" smtClean="0"/>
          </a:p>
        </p:txBody>
      </p:sp>
      <p:sp>
        <p:nvSpPr>
          <p:cNvPr id="4" name="页脚占位符 3"/>
          <p:cNvSpPr>
            <a:spLocks noGrp="1"/>
          </p:cNvSpPr>
          <p:nvPr>
            <p:ph type="ftr" sz="quarter" idx="11"/>
          </p:nvPr>
        </p:nvSpPr>
        <p:spPr/>
        <p:txBody>
          <a:bodyPr/>
          <a:lstStyle/>
          <a:p>
            <a:r>
              <a:rPr lang="en-US" altLang="zh-CN" smtClean="0"/>
              <a:t>CSCE 531</a:t>
            </a:r>
            <a:endParaRPr lang="zh-CN" altLang="en-US" dirty="0"/>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10</a:t>
            </a:fld>
            <a:endParaRPr lang="zh-CN"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Data Types</a:t>
            </a:r>
            <a:endParaRPr lang="zh-CN" altLang="en-US" dirty="0"/>
          </a:p>
        </p:txBody>
      </p:sp>
      <p:sp>
        <p:nvSpPr>
          <p:cNvPr id="3" name="内容占位符 2"/>
          <p:cNvSpPr>
            <a:spLocks noGrp="1"/>
          </p:cNvSpPr>
          <p:nvPr>
            <p:ph idx="1"/>
          </p:nvPr>
        </p:nvSpPr>
        <p:spPr/>
        <p:txBody>
          <a:bodyPr/>
          <a:lstStyle/>
          <a:p>
            <a:r>
              <a:rPr lang="en-US" altLang="zh-CN" dirty="0" smtClean="0"/>
              <a:t>Two types: </a:t>
            </a:r>
            <a:r>
              <a:rPr lang="en-US" altLang="zh-CN" i="1" dirty="0" smtClean="0"/>
              <a:t>primitive types</a:t>
            </a:r>
            <a:r>
              <a:rPr lang="en-US" altLang="zh-CN" dirty="0" smtClean="0"/>
              <a:t> and </a:t>
            </a:r>
            <a:r>
              <a:rPr lang="en-US" altLang="zh-CN" i="1" dirty="0" smtClean="0"/>
              <a:t>reference types</a:t>
            </a:r>
          </a:p>
          <a:p>
            <a:r>
              <a:rPr lang="en-US" altLang="zh-CN" dirty="0" smtClean="0"/>
              <a:t>Primitive Types and Values</a:t>
            </a:r>
          </a:p>
          <a:p>
            <a:pPr lvl="1"/>
            <a:r>
              <a:rPr lang="en-US" altLang="zh-CN" i="1" dirty="0" smtClean="0"/>
              <a:t>numeric types</a:t>
            </a:r>
            <a:r>
              <a:rPr lang="en-US" altLang="zh-CN" dirty="0" smtClean="0"/>
              <a:t>, </a:t>
            </a:r>
            <a:endParaRPr lang="en-US" altLang="zh-CN" dirty="0" smtClean="0"/>
          </a:p>
          <a:p>
            <a:pPr lvl="2"/>
            <a:r>
              <a:rPr lang="en-US" altLang="zh-CN" i="1" dirty="0" smtClean="0"/>
              <a:t>integer </a:t>
            </a:r>
            <a:r>
              <a:rPr lang="en-US" altLang="zh-CN" dirty="0" smtClean="0"/>
              <a:t>types</a:t>
            </a:r>
          </a:p>
          <a:p>
            <a:pPr lvl="2"/>
            <a:r>
              <a:rPr lang="en-US" altLang="zh-CN" i="1" dirty="0" smtClean="0"/>
              <a:t>float-point</a:t>
            </a:r>
            <a:r>
              <a:rPr lang="en-US" altLang="zh-CN" dirty="0" smtClean="0"/>
              <a:t> types</a:t>
            </a:r>
          </a:p>
          <a:p>
            <a:pPr lvl="1"/>
            <a:r>
              <a:rPr lang="en-US" altLang="zh-CN" i="1" dirty="0" err="1" smtClean="0"/>
              <a:t>boolean</a:t>
            </a:r>
            <a:r>
              <a:rPr lang="en-US" altLang="zh-CN" dirty="0" smtClean="0"/>
              <a:t> type</a:t>
            </a:r>
          </a:p>
          <a:p>
            <a:pPr lvl="1"/>
            <a:r>
              <a:rPr lang="en-US" altLang="zh-CN" i="1" dirty="0" err="1" smtClean="0"/>
              <a:t>returnAddress</a:t>
            </a:r>
            <a:r>
              <a:rPr lang="en-US" altLang="zh-CN" dirty="0" smtClean="0"/>
              <a:t> type</a:t>
            </a:r>
          </a:p>
          <a:p>
            <a:pPr lvl="2"/>
            <a:r>
              <a:rPr lang="en-US" altLang="zh-CN" dirty="0" smtClean="0"/>
              <a:t>pointer </a:t>
            </a:r>
            <a:r>
              <a:rPr lang="en-US" altLang="zh-CN" dirty="0" smtClean="0"/>
              <a:t>to the </a:t>
            </a:r>
            <a:r>
              <a:rPr lang="en-US" altLang="zh-CN" dirty="0" err="1" smtClean="0"/>
              <a:t>opcodes</a:t>
            </a:r>
            <a:r>
              <a:rPr lang="en-US" altLang="zh-CN" dirty="0" smtClean="0"/>
              <a:t> of Java Virtual Machine instructions</a:t>
            </a:r>
            <a:endParaRPr lang="zh-CN" altLang="en-US" dirty="0"/>
          </a:p>
        </p:txBody>
      </p:sp>
      <p:sp>
        <p:nvSpPr>
          <p:cNvPr id="4" name="页脚占位符 3"/>
          <p:cNvSpPr>
            <a:spLocks noGrp="1"/>
          </p:cNvSpPr>
          <p:nvPr>
            <p:ph type="ftr" sz="quarter" idx="11"/>
          </p:nvPr>
        </p:nvSpPr>
        <p:spPr/>
        <p:txBody>
          <a:bodyPr/>
          <a:lstStyle/>
          <a:p>
            <a:r>
              <a:rPr lang="en-US" altLang="zh-CN" smtClean="0"/>
              <a:t>CSCE 531</a:t>
            </a:r>
            <a:endParaRPr lang="zh-CN" altLang="en-US" dirty="0"/>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11</a:t>
            </a:fld>
            <a:endParaRPr lang="zh-CN"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Data Types</a:t>
            </a:r>
            <a:endParaRPr lang="zh-CN" altLang="en-US" dirty="0"/>
          </a:p>
        </p:txBody>
      </p:sp>
      <p:sp>
        <p:nvSpPr>
          <p:cNvPr id="3" name="内容占位符 2"/>
          <p:cNvSpPr>
            <a:spLocks noGrp="1"/>
          </p:cNvSpPr>
          <p:nvPr>
            <p:ph idx="1"/>
          </p:nvPr>
        </p:nvSpPr>
        <p:spPr/>
        <p:txBody>
          <a:bodyPr/>
          <a:lstStyle/>
          <a:p>
            <a:r>
              <a:rPr lang="en-US" altLang="zh-CN" dirty="0" smtClean="0"/>
              <a:t>Reference Types</a:t>
            </a:r>
          </a:p>
          <a:p>
            <a:pPr lvl="1"/>
            <a:r>
              <a:rPr lang="en-US" altLang="zh-CN" i="1" dirty="0" smtClean="0"/>
              <a:t>class</a:t>
            </a:r>
            <a:r>
              <a:rPr lang="en-US" altLang="zh-CN" dirty="0" smtClean="0"/>
              <a:t> </a:t>
            </a:r>
            <a:r>
              <a:rPr lang="en-US" altLang="zh-CN" dirty="0" smtClean="0"/>
              <a:t>types: references </a:t>
            </a:r>
            <a:r>
              <a:rPr lang="en-US" altLang="zh-CN" dirty="0" smtClean="0"/>
              <a:t>to dynamically created class </a:t>
            </a:r>
            <a:r>
              <a:rPr lang="en-US" altLang="zh-CN" dirty="0" smtClean="0"/>
              <a:t>instances</a:t>
            </a:r>
          </a:p>
          <a:p>
            <a:pPr lvl="1"/>
            <a:endParaRPr lang="en-US" altLang="zh-CN" dirty="0" smtClean="0"/>
          </a:p>
          <a:p>
            <a:pPr lvl="1"/>
            <a:r>
              <a:rPr lang="en-US" altLang="zh-CN" i="1" dirty="0" smtClean="0"/>
              <a:t>array</a:t>
            </a:r>
            <a:r>
              <a:rPr lang="en-US" altLang="zh-CN" dirty="0" smtClean="0"/>
              <a:t> types: </a:t>
            </a:r>
            <a:r>
              <a:rPr lang="en-US" altLang="zh-CN" dirty="0" smtClean="0"/>
              <a:t>references to dynamically created </a:t>
            </a:r>
            <a:r>
              <a:rPr lang="en-US" altLang="zh-CN" dirty="0" smtClean="0"/>
              <a:t>array instances</a:t>
            </a:r>
          </a:p>
          <a:p>
            <a:pPr lvl="1"/>
            <a:endParaRPr lang="en-US" altLang="zh-CN" dirty="0" smtClean="0"/>
          </a:p>
          <a:p>
            <a:pPr lvl="1"/>
            <a:r>
              <a:rPr lang="en-US" altLang="zh-CN" i="1" dirty="0" smtClean="0"/>
              <a:t>interface</a:t>
            </a:r>
            <a:r>
              <a:rPr lang="en-US" altLang="zh-CN" dirty="0" smtClean="0"/>
              <a:t> types: </a:t>
            </a:r>
            <a:r>
              <a:rPr lang="en-US" altLang="zh-CN" dirty="0" smtClean="0"/>
              <a:t>references to dynamically created </a:t>
            </a:r>
            <a:r>
              <a:rPr lang="en-US" altLang="zh-CN" dirty="0" smtClean="0"/>
              <a:t> class </a:t>
            </a:r>
            <a:r>
              <a:rPr lang="en-US" altLang="zh-CN" dirty="0" smtClean="0"/>
              <a:t>instances or arrays that implement interfaces</a:t>
            </a:r>
            <a:endParaRPr lang="zh-CN" altLang="en-US" dirty="0"/>
          </a:p>
        </p:txBody>
      </p:sp>
      <p:sp>
        <p:nvSpPr>
          <p:cNvPr id="4" name="页脚占位符 3"/>
          <p:cNvSpPr>
            <a:spLocks noGrp="1"/>
          </p:cNvSpPr>
          <p:nvPr>
            <p:ph type="ftr" sz="quarter" idx="11"/>
          </p:nvPr>
        </p:nvSpPr>
        <p:spPr/>
        <p:txBody>
          <a:bodyPr/>
          <a:lstStyle/>
          <a:p>
            <a:r>
              <a:rPr lang="en-US" altLang="zh-CN" smtClean="0"/>
              <a:t>CSCE 531</a:t>
            </a:r>
            <a:endParaRPr lang="zh-CN" altLang="en-US" dirty="0"/>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12</a:t>
            </a:fld>
            <a:endParaRPr lang="zh-CN"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Run-Time Data Areas</a:t>
            </a:r>
            <a:endParaRPr lang="zh-CN" altLang="en-US" dirty="0"/>
          </a:p>
        </p:txBody>
      </p:sp>
      <p:sp>
        <p:nvSpPr>
          <p:cNvPr id="3" name="内容占位符 2"/>
          <p:cNvSpPr>
            <a:spLocks noGrp="1"/>
          </p:cNvSpPr>
          <p:nvPr>
            <p:ph idx="1"/>
          </p:nvPr>
        </p:nvSpPr>
        <p:spPr/>
        <p:txBody>
          <a:bodyPr/>
          <a:lstStyle/>
          <a:p>
            <a:r>
              <a:rPr lang="en-US" altLang="zh-CN" dirty="0" smtClean="0"/>
              <a:t>pc Register</a:t>
            </a:r>
          </a:p>
          <a:p>
            <a:pPr lvl="1"/>
            <a:r>
              <a:rPr lang="en-US" altLang="zh-CN" dirty="0" smtClean="0"/>
              <a:t>Each JVM thread has a pc Register</a:t>
            </a:r>
          </a:p>
          <a:p>
            <a:pPr lvl="1"/>
            <a:endParaRPr lang="en-US" altLang="zh-CN" dirty="0" smtClean="0"/>
          </a:p>
          <a:p>
            <a:r>
              <a:rPr lang="en-US" altLang="zh-CN" dirty="0" smtClean="0"/>
              <a:t>Java Virtual Machine Stacks</a:t>
            </a:r>
          </a:p>
          <a:p>
            <a:pPr lvl="1"/>
            <a:r>
              <a:rPr lang="en-US" altLang="zh-CN" dirty="0" smtClean="0"/>
              <a:t>Each JVM thread has </a:t>
            </a:r>
            <a:r>
              <a:rPr lang="en-US" altLang="zh-CN" dirty="0" smtClean="0"/>
              <a:t>a private JVM stacks</a:t>
            </a:r>
            <a:endParaRPr lang="en-US" altLang="zh-CN" dirty="0" smtClean="0"/>
          </a:p>
          <a:p>
            <a:pPr lvl="1"/>
            <a:r>
              <a:rPr lang="en-US" altLang="zh-CN" dirty="0" smtClean="0"/>
              <a:t>Stores </a:t>
            </a:r>
            <a:r>
              <a:rPr lang="en-US" altLang="zh-CN" u="sng" dirty="0" smtClean="0"/>
              <a:t>frames</a:t>
            </a:r>
          </a:p>
          <a:p>
            <a:pPr lvl="1"/>
            <a:r>
              <a:rPr lang="en-US" altLang="zh-CN" dirty="0" smtClean="0"/>
              <a:t>holds </a:t>
            </a:r>
            <a:r>
              <a:rPr lang="en-US" altLang="zh-CN" u="sng" dirty="0" smtClean="0"/>
              <a:t>local variables</a:t>
            </a:r>
            <a:r>
              <a:rPr lang="en-US" altLang="zh-CN" dirty="0" smtClean="0"/>
              <a:t> and </a:t>
            </a:r>
            <a:r>
              <a:rPr lang="en-US" altLang="zh-CN" u="sng" dirty="0" smtClean="0"/>
              <a:t>partial results</a:t>
            </a:r>
            <a:r>
              <a:rPr lang="en-US" altLang="zh-CN" dirty="0" smtClean="0"/>
              <a:t>, and plays a part in </a:t>
            </a:r>
            <a:r>
              <a:rPr lang="en-US" altLang="zh-CN" u="sng" dirty="0" smtClean="0"/>
              <a:t>method invocation and return</a:t>
            </a:r>
            <a:endParaRPr lang="zh-CN" altLang="en-US" u="sng" dirty="0"/>
          </a:p>
        </p:txBody>
      </p:sp>
      <p:sp>
        <p:nvSpPr>
          <p:cNvPr id="4" name="页脚占位符 3"/>
          <p:cNvSpPr>
            <a:spLocks noGrp="1"/>
          </p:cNvSpPr>
          <p:nvPr>
            <p:ph type="ftr" sz="quarter" idx="11"/>
          </p:nvPr>
        </p:nvSpPr>
        <p:spPr/>
        <p:txBody>
          <a:bodyPr/>
          <a:lstStyle/>
          <a:p>
            <a:r>
              <a:rPr lang="en-US" altLang="zh-CN" smtClean="0"/>
              <a:t>CSCE 531</a:t>
            </a:r>
            <a:endParaRPr lang="zh-CN" altLang="en-US" dirty="0"/>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13</a:t>
            </a:fld>
            <a:endParaRPr lang="zh-CN"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Run-Time Data Areas</a:t>
            </a:r>
            <a:endParaRPr lang="zh-CN" altLang="en-US" dirty="0"/>
          </a:p>
        </p:txBody>
      </p:sp>
      <p:sp>
        <p:nvSpPr>
          <p:cNvPr id="3" name="内容占位符 2"/>
          <p:cNvSpPr>
            <a:spLocks noGrp="1"/>
          </p:cNvSpPr>
          <p:nvPr>
            <p:ph idx="1"/>
          </p:nvPr>
        </p:nvSpPr>
        <p:spPr/>
        <p:txBody>
          <a:bodyPr>
            <a:normAutofit/>
          </a:bodyPr>
          <a:lstStyle/>
          <a:p>
            <a:r>
              <a:rPr lang="en-US" altLang="zh-CN" dirty="0" smtClean="0"/>
              <a:t>Heap</a:t>
            </a:r>
          </a:p>
          <a:p>
            <a:pPr lvl="1"/>
            <a:r>
              <a:rPr lang="en-US" altLang="zh-CN" dirty="0" smtClean="0"/>
              <a:t>shared among all </a:t>
            </a:r>
            <a:r>
              <a:rPr lang="en-US" altLang="zh-CN" dirty="0" smtClean="0"/>
              <a:t>JVM threads</a:t>
            </a:r>
          </a:p>
          <a:p>
            <a:pPr lvl="1"/>
            <a:r>
              <a:rPr lang="en-US" altLang="zh-CN" dirty="0" smtClean="0"/>
              <a:t>where all </a:t>
            </a:r>
            <a:r>
              <a:rPr lang="en-US" altLang="zh-CN" dirty="0" smtClean="0"/>
              <a:t>class instances </a:t>
            </a:r>
            <a:r>
              <a:rPr lang="en-US" altLang="zh-CN" dirty="0" smtClean="0"/>
              <a:t>and </a:t>
            </a:r>
            <a:r>
              <a:rPr lang="en-US" altLang="zh-CN" dirty="0" smtClean="0"/>
              <a:t>arrays </a:t>
            </a:r>
            <a:r>
              <a:rPr lang="en-US" altLang="zh-CN" dirty="0" smtClean="0"/>
              <a:t>are allocated</a:t>
            </a:r>
          </a:p>
          <a:p>
            <a:pPr lvl="1"/>
            <a:r>
              <a:rPr lang="en-US" altLang="zh-CN" dirty="0" smtClean="0"/>
              <a:t>created on virtual machine </a:t>
            </a:r>
            <a:r>
              <a:rPr lang="en-US" altLang="zh-CN" dirty="0" smtClean="0"/>
              <a:t>start-up</a:t>
            </a:r>
          </a:p>
          <a:p>
            <a:pPr lvl="1"/>
            <a:r>
              <a:rPr lang="en-US" altLang="zh-CN" dirty="0" smtClean="0"/>
              <a:t> automatic storage management </a:t>
            </a:r>
            <a:r>
              <a:rPr lang="en-US" altLang="zh-CN" dirty="0" smtClean="0"/>
              <a:t>system, known as</a:t>
            </a:r>
            <a:r>
              <a:rPr lang="en-US" altLang="zh-CN" dirty="0" smtClean="0"/>
              <a:t> </a:t>
            </a:r>
            <a:r>
              <a:rPr lang="en-US" altLang="zh-CN" u="sng" dirty="0" smtClean="0"/>
              <a:t>Garbage Collector </a:t>
            </a:r>
          </a:p>
        </p:txBody>
      </p:sp>
      <p:sp>
        <p:nvSpPr>
          <p:cNvPr id="4" name="页脚占位符 3"/>
          <p:cNvSpPr>
            <a:spLocks noGrp="1"/>
          </p:cNvSpPr>
          <p:nvPr>
            <p:ph type="ftr" sz="quarter" idx="11"/>
          </p:nvPr>
        </p:nvSpPr>
        <p:spPr/>
        <p:txBody>
          <a:bodyPr/>
          <a:lstStyle/>
          <a:p>
            <a:r>
              <a:rPr lang="en-US" altLang="zh-CN" smtClean="0"/>
              <a:t>CSCE 531</a:t>
            </a:r>
            <a:endParaRPr lang="zh-CN" altLang="en-US" dirty="0"/>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14</a:t>
            </a:fld>
            <a:endParaRPr lang="zh-CN"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Run-Time Data Areas</a:t>
            </a:r>
            <a:endParaRPr lang="zh-CN" altLang="en-US" dirty="0"/>
          </a:p>
        </p:txBody>
      </p:sp>
      <p:sp>
        <p:nvSpPr>
          <p:cNvPr id="3" name="内容占位符 2"/>
          <p:cNvSpPr>
            <a:spLocks noGrp="1"/>
          </p:cNvSpPr>
          <p:nvPr>
            <p:ph idx="1"/>
          </p:nvPr>
        </p:nvSpPr>
        <p:spPr/>
        <p:txBody>
          <a:bodyPr/>
          <a:lstStyle/>
          <a:p>
            <a:r>
              <a:rPr lang="en-US" altLang="zh-CN" dirty="0" smtClean="0"/>
              <a:t>Method Area</a:t>
            </a:r>
          </a:p>
          <a:p>
            <a:pPr lvl="1"/>
            <a:r>
              <a:rPr lang="en-US" altLang="zh-CN" dirty="0" smtClean="0"/>
              <a:t>shared among all Java Virtual Machine threads</a:t>
            </a:r>
          </a:p>
          <a:p>
            <a:pPr lvl="1"/>
            <a:r>
              <a:rPr lang="en-US" altLang="zh-CN" dirty="0" smtClean="0"/>
              <a:t> analogous to the "text" segment</a:t>
            </a:r>
            <a:endParaRPr lang="zh-CN" altLang="en-US" u="sng" dirty="0" smtClean="0"/>
          </a:p>
          <a:p>
            <a:pPr lvl="1"/>
            <a:r>
              <a:rPr lang="en-US" altLang="zh-CN" dirty="0" smtClean="0"/>
              <a:t> stores per-class </a:t>
            </a:r>
            <a:r>
              <a:rPr lang="en-US" altLang="zh-CN" dirty="0" smtClean="0"/>
              <a:t>structures</a:t>
            </a:r>
          </a:p>
          <a:p>
            <a:pPr lvl="2"/>
            <a:r>
              <a:rPr lang="en-US" altLang="zh-CN" dirty="0" smtClean="0"/>
              <a:t>run-time </a:t>
            </a:r>
            <a:r>
              <a:rPr lang="en-US" altLang="zh-CN" dirty="0" smtClean="0"/>
              <a:t>constant </a:t>
            </a:r>
            <a:r>
              <a:rPr lang="en-US" altLang="zh-CN" dirty="0" smtClean="0"/>
              <a:t>pool</a:t>
            </a:r>
          </a:p>
          <a:p>
            <a:pPr lvl="2"/>
            <a:r>
              <a:rPr lang="en-US" altLang="zh-CN" dirty="0" smtClean="0"/>
              <a:t>field </a:t>
            </a:r>
            <a:r>
              <a:rPr lang="en-US" altLang="zh-CN" dirty="0" smtClean="0"/>
              <a:t>and method </a:t>
            </a:r>
            <a:r>
              <a:rPr lang="en-US" altLang="zh-CN" dirty="0" smtClean="0"/>
              <a:t>data</a:t>
            </a:r>
          </a:p>
          <a:p>
            <a:pPr lvl="2"/>
            <a:r>
              <a:rPr lang="en-US" altLang="zh-CN" dirty="0" smtClean="0"/>
              <a:t>the </a:t>
            </a:r>
            <a:r>
              <a:rPr lang="en-US" altLang="zh-CN" dirty="0" smtClean="0"/>
              <a:t>code for methods and constructors </a:t>
            </a:r>
            <a:endParaRPr lang="zh-CN" altLang="en-US" dirty="0"/>
          </a:p>
        </p:txBody>
      </p:sp>
      <p:sp>
        <p:nvSpPr>
          <p:cNvPr id="4" name="页脚占位符 3"/>
          <p:cNvSpPr>
            <a:spLocks noGrp="1"/>
          </p:cNvSpPr>
          <p:nvPr>
            <p:ph type="ftr" sz="quarter" idx="11"/>
          </p:nvPr>
        </p:nvSpPr>
        <p:spPr/>
        <p:txBody>
          <a:bodyPr/>
          <a:lstStyle/>
          <a:p>
            <a:r>
              <a:rPr lang="en-US" altLang="zh-CN" smtClean="0"/>
              <a:t>CSCE 531</a:t>
            </a:r>
            <a:endParaRPr lang="zh-CN" altLang="en-US" dirty="0"/>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15</a:t>
            </a:fld>
            <a:endParaRPr lang="zh-CN"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class File</a:t>
            </a:r>
            <a:endParaRPr lang="zh-CN" altLang="en-US" dirty="0"/>
          </a:p>
        </p:txBody>
      </p:sp>
      <p:sp>
        <p:nvSpPr>
          <p:cNvPr id="3" name="内容占位符 2"/>
          <p:cNvSpPr>
            <a:spLocks noGrp="1"/>
          </p:cNvSpPr>
          <p:nvPr>
            <p:ph idx="1"/>
          </p:nvPr>
        </p:nvSpPr>
        <p:spPr/>
        <p:txBody>
          <a:bodyPr/>
          <a:lstStyle/>
          <a:p>
            <a:r>
              <a:rPr lang="en-US" altLang="zh-CN" dirty="0" smtClean="0"/>
              <a:t>Contains JVM instructions</a:t>
            </a:r>
          </a:p>
          <a:p>
            <a:endParaRPr lang="en-US" altLang="zh-CN" dirty="0" smtClean="0"/>
          </a:p>
          <a:p>
            <a:r>
              <a:rPr lang="en-US" altLang="zh-CN" dirty="0" smtClean="0"/>
              <a:t>Each</a:t>
            </a:r>
            <a:r>
              <a:rPr lang="en-US" altLang="zh-CN" dirty="0" smtClean="0"/>
              <a:t> class file contains the definition of a single class or </a:t>
            </a:r>
            <a:r>
              <a:rPr lang="en-US" altLang="zh-CN" dirty="0" smtClean="0"/>
              <a:t>interface</a:t>
            </a:r>
          </a:p>
          <a:p>
            <a:endParaRPr lang="en-US" altLang="zh-CN" dirty="0" smtClean="0"/>
          </a:p>
          <a:p>
            <a:r>
              <a:rPr lang="en-US" altLang="zh-CN" dirty="0" smtClean="0"/>
              <a:t>the only file format JVM can recognize.</a:t>
            </a:r>
          </a:p>
          <a:p>
            <a:pPr>
              <a:buNone/>
            </a:pPr>
            <a:endParaRPr lang="zh-CN" altLang="en-US" dirty="0"/>
          </a:p>
        </p:txBody>
      </p:sp>
      <p:sp>
        <p:nvSpPr>
          <p:cNvPr id="4" name="页脚占位符 3"/>
          <p:cNvSpPr>
            <a:spLocks noGrp="1"/>
          </p:cNvSpPr>
          <p:nvPr>
            <p:ph type="ftr" sz="quarter" idx="11"/>
          </p:nvPr>
        </p:nvSpPr>
        <p:spPr/>
        <p:txBody>
          <a:bodyPr/>
          <a:lstStyle/>
          <a:p>
            <a:r>
              <a:rPr lang="en-US" altLang="zh-CN" smtClean="0"/>
              <a:t>CSCE 531</a:t>
            </a:r>
            <a:endParaRPr lang="zh-CN" altLang="en-US" dirty="0"/>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16</a:t>
            </a:fld>
            <a:endParaRPr lang="zh-CN"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class File</a:t>
            </a:r>
            <a:endParaRPr lang="zh-CN" altLang="en-US" dirty="0"/>
          </a:p>
        </p:txBody>
      </p:sp>
      <p:sp>
        <p:nvSpPr>
          <p:cNvPr id="3" name="内容占位符 2"/>
          <p:cNvSpPr>
            <a:spLocks noGrp="1"/>
          </p:cNvSpPr>
          <p:nvPr>
            <p:ph idx="1"/>
          </p:nvPr>
        </p:nvSpPr>
        <p:spPr/>
        <p:txBody>
          <a:bodyPr/>
          <a:lstStyle/>
          <a:p>
            <a:endParaRPr lang="zh-CN" altLang="en-US" dirty="0"/>
          </a:p>
        </p:txBody>
      </p:sp>
      <p:sp>
        <p:nvSpPr>
          <p:cNvPr id="4" name="页脚占位符 3"/>
          <p:cNvSpPr>
            <a:spLocks noGrp="1"/>
          </p:cNvSpPr>
          <p:nvPr>
            <p:ph type="ftr" sz="quarter" idx="11"/>
          </p:nvPr>
        </p:nvSpPr>
        <p:spPr/>
        <p:txBody>
          <a:bodyPr/>
          <a:lstStyle/>
          <a:p>
            <a:r>
              <a:rPr lang="en-US" altLang="zh-CN" smtClean="0"/>
              <a:t>CSCE 531</a:t>
            </a:r>
            <a:endParaRPr lang="zh-CN" altLang="en-US" dirty="0"/>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17</a:t>
            </a:fld>
            <a:endParaRPr lang="zh-CN" altLang="en-US"/>
          </a:p>
        </p:txBody>
      </p:sp>
      <p:pic>
        <p:nvPicPr>
          <p:cNvPr id="4098" name="Picture 2" descr="E:\Learning\Research\Dropbox\classfile.gif"/>
          <p:cNvPicPr>
            <a:picLocks noChangeAspect="1" noChangeArrowheads="1"/>
          </p:cNvPicPr>
          <p:nvPr/>
        </p:nvPicPr>
        <p:blipFill>
          <a:blip r:embed="rId2" cstate="print"/>
          <a:srcRect/>
          <a:stretch>
            <a:fillRect/>
          </a:stretch>
        </p:blipFill>
        <p:spPr bwMode="auto">
          <a:xfrm>
            <a:off x="1475656" y="1268760"/>
            <a:ext cx="5698024" cy="5040560"/>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Issues in Compiler Testing</a:t>
            </a:r>
            <a:endParaRPr lang="zh-CN" altLang="en-US" dirty="0"/>
          </a:p>
        </p:txBody>
      </p:sp>
      <p:sp>
        <p:nvSpPr>
          <p:cNvPr id="3" name="内容占位符 2"/>
          <p:cNvSpPr>
            <a:spLocks noGrp="1"/>
          </p:cNvSpPr>
          <p:nvPr>
            <p:ph idx="1"/>
          </p:nvPr>
        </p:nvSpPr>
        <p:spPr/>
        <p:txBody>
          <a:bodyPr/>
          <a:lstStyle/>
          <a:p>
            <a:r>
              <a:rPr lang="en-US" altLang="zh-CN" dirty="0" smtClean="0"/>
              <a:t>The aim of compiler testing is to verify that the compiler implementation conforms to its specifications,   which is to generate an object code that faithfully corresponds to  the language semantic and syntax as specified in the language documentation.</a:t>
            </a:r>
          </a:p>
          <a:p>
            <a:pPr marL="0" indent="0">
              <a:buNone/>
            </a:pPr>
            <a:endParaRPr lang="en-US" altLang="zh-CN" dirty="0" smtClean="0"/>
          </a:p>
          <a:p>
            <a:endParaRPr lang="zh-CN" altLang="en-US" dirty="0"/>
          </a:p>
        </p:txBody>
      </p:sp>
      <p:sp>
        <p:nvSpPr>
          <p:cNvPr id="4" name="页脚占位符 3"/>
          <p:cNvSpPr>
            <a:spLocks noGrp="1"/>
          </p:cNvSpPr>
          <p:nvPr>
            <p:ph type="ftr" sz="quarter" idx="11"/>
          </p:nvPr>
        </p:nvSpPr>
        <p:spPr/>
        <p:txBody>
          <a:bodyPr/>
          <a:lstStyle/>
          <a:p>
            <a:r>
              <a:rPr lang="en-US" altLang="zh-CN" smtClean="0"/>
              <a:t>CSCE 531</a:t>
            </a:r>
            <a:endParaRPr lang="zh-CN" altLang="en-US" dirty="0"/>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18</a:t>
            </a:fld>
            <a:endParaRPr lang="zh-CN"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 Test case:</a:t>
            </a:r>
            <a:br>
              <a:rPr lang="en-US" altLang="zh-CN" dirty="0" smtClean="0"/>
            </a:br>
            <a:endParaRPr lang="zh-CN" altLang="en-US" dirty="0"/>
          </a:p>
        </p:txBody>
      </p:sp>
      <p:sp>
        <p:nvSpPr>
          <p:cNvPr id="3" name="内容占位符 2"/>
          <p:cNvSpPr>
            <a:spLocks noGrp="1"/>
          </p:cNvSpPr>
          <p:nvPr>
            <p:ph idx="1"/>
          </p:nvPr>
        </p:nvSpPr>
        <p:spPr/>
        <p:txBody>
          <a:bodyPr/>
          <a:lstStyle/>
          <a:p>
            <a:pPr marL="514350" lvl="0" indent="-514350">
              <a:buFont typeface="+mj-lt"/>
              <a:buAutoNum type="arabicPeriod"/>
            </a:pPr>
            <a:r>
              <a:rPr lang="en-US" altLang="zh-CN" dirty="0" smtClean="0"/>
              <a:t>A </a:t>
            </a:r>
            <a:r>
              <a:rPr lang="en-US" altLang="zh-CN" dirty="0" smtClean="0"/>
              <a:t>test purpose or test case description</a:t>
            </a:r>
          </a:p>
          <a:p>
            <a:pPr marL="514350" lvl="0" indent="-514350">
              <a:buFont typeface="+mj-lt"/>
              <a:buAutoNum type="arabicPeriod"/>
            </a:pPr>
            <a:r>
              <a:rPr lang="en-US" altLang="zh-CN" dirty="0" smtClean="0"/>
              <a:t>A test input consisting of a source program for which the behavior of the compiler under test is verified</a:t>
            </a:r>
          </a:p>
          <a:p>
            <a:pPr marL="514350" lvl="0" indent="-514350">
              <a:buFont typeface="+mj-lt"/>
              <a:buAutoNum type="arabicPeriod"/>
            </a:pPr>
            <a:r>
              <a:rPr lang="en-US" altLang="zh-CN" dirty="0" smtClean="0"/>
              <a:t>An expected output which may include a reference to an output file or error file.</a:t>
            </a:r>
          </a:p>
          <a:p>
            <a:pPr marL="0" indent="0">
              <a:buNone/>
            </a:pPr>
            <a:endParaRPr lang="en-US" altLang="zh-CN" dirty="0" smtClean="0"/>
          </a:p>
          <a:p>
            <a:endParaRPr lang="zh-CN" altLang="en-US" dirty="0"/>
          </a:p>
        </p:txBody>
      </p:sp>
      <p:sp>
        <p:nvSpPr>
          <p:cNvPr id="4" name="页脚占位符 3"/>
          <p:cNvSpPr>
            <a:spLocks noGrp="1"/>
          </p:cNvSpPr>
          <p:nvPr>
            <p:ph type="ftr" sz="quarter" idx="11"/>
          </p:nvPr>
        </p:nvSpPr>
        <p:spPr/>
        <p:txBody>
          <a:bodyPr/>
          <a:lstStyle/>
          <a:p>
            <a:r>
              <a:rPr lang="en-US" altLang="zh-CN" smtClean="0"/>
              <a:t>CSCE 531</a:t>
            </a:r>
            <a:endParaRPr lang="zh-CN" altLang="en-US" dirty="0"/>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19</a:t>
            </a:fld>
            <a:endParaRPr lang="zh-CN"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620688"/>
            <a:ext cx="8229600" cy="1143000"/>
          </a:xfrm>
        </p:spPr>
        <p:txBody>
          <a:bodyPr/>
          <a:lstStyle/>
          <a:p>
            <a:r>
              <a:rPr lang="en-US" altLang="zh-CN" dirty="0" smtClean="0"/>
              <a:t>Acknowledge </a:t>
            </a:r>
            <a:endParaRPr lang="zh-CN" altLang="en-US" dirty="0"/>
          </a:p>
        </p:txBody>
      </p:sp>
      <p:sp>
        <p:nvSpPr>
          <p:cNvPr id="3" name="内容占位符 2"/>
          <p:cNvSpPr>
            <a:spLocks noGrp="1"/>
          </p:cNvSpPr>
          <p:nvPr>
            <p:ph idx="1"/>
          </p:nvPr>
        </p:nvSpPr>
        <p:spPr/>
        <p:txBody>
          <a:bodyPr/>
          <a:lstStyle/>
          <a:p>
            <a:endParaRPr lang="en-US" altLang="zh-CN" sz="2400" b="1" dirty="0" smtClean="0"/>
          </a:p>
          <a:p>
            <a:r>
              <a:rPr lang="en-US" altLang="zh-CN" sz="2400" b="1" dirty="0" smtClean="0"/>
              <a:t>The</a:t>
            </a:r>
            <a:r>
              <a:rPr lang="en-US" altLang="zh-CN" sz="2400" b="1" dirty="0" smtClean="0"/>
              <a:t> Java® Virtual Machine Specification</a:t>
            </a:r>
            <a:r>
              <a:rPr lang="en-US" altLang="zh-CN" sz="2400" b="1" dirty="0" smtClean="0"/>
              <a:t>,</a:t>
            </a:r>
          </a:p>
          <a:p>
            <a:pPr>
              <a:buNone/>
            </a:pPr>
            <a:r>
              <a:rPr lang="en-US" altLang="zh-CN" sz="2400" b="1" dirty="0" smtClean="0"/>
              <a:t>	</a:t>
            </a:r>
            <a:r>
              <a:rPr lang="en-US" altLang="zh-CN" sz="2400" b="1" dirty="0" smtClean="0"/>
              <a:t> </a:t>
            </a:r>
            <a:r>
              <a:rPr lang="en-US" altLang="zh-CN" sz="2400" b="1" dirty="0" smtClean="0"/>
              <a:t>http://docs.oracle.com/javase/specs/jvms/se7/html/</a:t>
            </a:r>
            <a:endParaRPr lang="en-US" altLang="zh-CN" sz="2400" b="1" dirty="0" smtClean="0"/>
          </a:p>
          <a:p>
            <a:endParaRPr lang="en-US" altLang="zh-CN" sz="2400" b="1" dirty="0" smtClean="0"/>
          </a:p>
          <a:p>
            <a:endParaRPr lang="en-US" altLang="zh-CN" sz="2400" b="1" dirty="0" smtClean="0"/>
          </a:p>
          <a:p>
            <a:r>
              <a:rPr lang="en-US" altLang="zh-CN" sz="2400" b="1" dirty="0" smtClean="0"/>
              <a:t>Compiler test case generation methods: a survey and assessment, A.S. </a:t>
            </a:r>
            <a:r>
              <a:rPr lang="en-US" altLang="zh-CN" sz="2400" b="1" dirty="0" err="1" smtClean="0"/>
              <a:t>Boujarwah</a:t>
            </a:r>
            <a:r>
              <a:rPr lang="en-US" altLang="zh-CN" sz="2400" b="1" dirty="0" smtClean="0"/>
              <a:t>, </a:t>
            </a:r>
            <a:r>
              <a:rPr lang="en-US" altLang="zh-CN" sz="2400" b="1" dirty="0" err="1" smtClean="0"/>
              <a:t>K.Saleh</a:t>
            </a:r>
            <a:endParaRPr lang="en-US" altLang="zh-CN" sz="2400" b="1" dirty="0" smtClean="0"/>
          </a:p>
          <a:p>
            <a:endParaRPr lang="en-US" altLang="zh-CN" sz="2400" b="1" dirty="0" smtClean="0"/>
          </a:p>
          <a:p>
            <a:pPr>
              <a:buNone/>
            </a:pPr>
            <a:endParaRPr lang="zh-CN" altLang="en-US" dirty="0"/>
          </a:p>
        </p:txBody>
      </p:sp>
      <p:pic>
        <p:nvPicPr>
          <p:cNvPr id="1026" name="Picture 2" descr="E:\Learning\Research\Dropbox\couse\compiler\oralogo_small.gif"/>
          <p:cNvPicPr>
            <a:picLocks noChangeAspect="1" noChangeArrowheads="1"/>
          </p:cNvPicPr>
          <p:nvPr/>
        </p:nvPicPr>
        <p:blipFill>
          <a:blip r:embed="rId3" cstate="print"/>
          <a:srcRect/>
          <a:stretch>
            <a:fillRect/>
          </a:stretch>
        </p:blipFill>
        <p:spPr bwMode="auto">
          <a:xfrm>
            <a:off x="6084168" y="2204864"/>
            <a:ext cx="1266825" cy="171450"/>
          </a:xfrm>
          <a:prstGeom prst="rect">
            <a:avLst/>
          </a:prstGeom>
          <a:noFill/>
        </p:spPr>
      </p:pic>
      <p:sp>
        <p:nvSpPr>
          <p:cNvPr id="5" name="灯片编号占位符 4"/>
          <p:cNvSpPr>
            <a:spLocks noGrp="1"/>
          </p:cNvSpPr>
          <p:nvPr>
            <p:ph type="sldNum" sz="quarter" idx="12"/>
          </p:nvPr>
        </p:nvSpPr>
        <p:spPr/>
        <p:txBody>
          <a:bodyPr/>
          <a:lstStyle/>
          <a:p>
            <a:fld id="{0C913308-F349-4B6D-A68A-DD1791B4A57B}" type="slidenum">
              <a:rPr lang="zh-CN" altLang="en-US" smtClean="0"/>
              <a:pPr/>
              <a:t>2</a:t>
            </a:fld>
            <a:endParaRPr lang="zh-CN" altLang="en-US" dirty="0"/>
          </a:p>
        </p:txBody>
      </p:sp>
      <p:sp>
        <p:nvSpPr>
          <p:cNvPr id="6" name="页脚占位符 5"/>
          <p:cNvSpPr>
            <a:spLocks noGrp="1"/>
          </p:cNvSpPr>
          <p:nvPr>
            <p:ph type="ftr" sz="quarter" idx="11"/>
          </p:nvPr>
        </p:nvSpPr>
        <p:spPr/>
        <p:txBody>
          <a:bodyPr/>
          <a:lstStyle/>
          <a:p>
            <a:r>
              <a:rPr lang="en-US" altLang="zh-CN" smtClean="0"/>
              <a:t>CSCE 531</a:t>
            </a:r>
            <a:endParaRPr lang="zh-CN"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dirty="0"/>
          </a:p>
        </p:txBody>
      </p:sp>
      <p:sp>
        <p:nvSpPr>
          <p:cNvPr id="4" name="页脚占位符 3"/>
          <p:cNvSpPr>
            <a:spLocks noGrp="1"/>
          </p:cNvSpPr>
          <p:nvPr>
            <p:ph type="ftr" sz="quarter" idx="11"/>
          </p:nvPr>
        </p:nvSpPr>
        <p:spPr/>
        <p:txBody>
          <a:bodyPr/>
          <a:lstStyle/>
          <a:p>
            <a:r>
              <a:rPr lang="en-US" altLang="zh-CN" smtClean="0"/>
              <a:t>CSCE 531</a:t>
            </a:r>
            <a:endParaRPr lang="zh-CN" altLang="en-US" dirty="0"/>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20</a:t>
            </a:fld>
            <a:endParaRPr lang="zh-CN" altLang="en-US"/>
          </a:p>
        </p:txBody>
      </p:sp>
      <p:sp>
        <p:nvSpPr>
          <p:cNvPr id="6" name="Rectangle 3"/>
          <p:cNvSpPr/>
          <p:nvPr/>
        </p:nvSpPr>
        <p:spPr>
          <a:xfrm>
            <a:off x="533400" y="2392532"/>
            <a:ext cx="838200" cy="914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200400" y="1905000"/>
            <a:ext cx="1295400" cy="2286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8"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248400" y="2368719"/>
            <a:ext cx="858837" cy="9382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9" name="Oval 4"/>
          <p:cNvSpPr/>
          <p:nvPr/>
        </p:nvSpPr>
        <p:spPr>
          <a:xfrm>
            <a:off x="1828800" y="2368720"/>
            <a:ext cx="914400" cy="93821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4"/>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876800" y="2368719"/>
            <a:ext cx="938213" cy="91971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1" name="Picture 5"/>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493793" y="2402216"/>
            <a:ext cx="938213" cy="9382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2" name="Picture 6"/>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276600" y="2128212"/>
            <a:ext cx="1154907" cy="7096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3" name="Picture 7"/>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3235171" y="3288437"/>
            <a:ext cx="1219200" cy="7064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4" name="TextBox 13"/>
          <p:cNvSpPr txBox="1"/>
          <p:nvPr/>
        </p:nvSpPr>
        <p:spPr>
          <a:xfrm>
            <a:off x="533400" y="2667000"/>
            <a:ext cx="838200" cy="276999"/>
          </a:xfrm>
          <a:prstGeom prst="rect">
            <a:avLst/>
          </a:prstGeom>
          <a:noFill/>
        </p:spPr>
        <p:txBody>
          <a:bodyPr wrap="square" rtlCol="0">
            <a:spAutoFit/>
          </a:bodyPr>
          <a:lstStyle/>
          <a:p>
            <a:r>
              <a:rPr lang="en-US" sz="1200" dirty="0" smtClean="0"/>
              <a:t>Grammar</a:t>
            </a:r>
            <a:endParaRPr lang="en-US" sz="1200" dirty="0"/>
          </a:p>
        </p:txBody>
      </p:sp>
      <p:sp>
        <p:nvSpPr>
          <p:cNvPr id="15" name="TextBox 14"/>
          <p:cNvSpPr txBox="1"/>
          <p:nvPr/>
        </p:nvSpPr>
        <p:spPr>
          <a:xfrm>
            <a:off x="1981200" y="2590800"/>
            <a:ext cx="762000" cy="507831"/>
          </a:xfrm>
          <a:prstGeom prst="rect">
            <a:avLst/>
          </a:prstGeom>
          <a:noFill/>
        </p:spPr>
        <p:txBody>
          <a:bodyPr wrap="square" rtlCol="0">
            <a:spAutoFit/>
          </a:bodyPr>
          <a:lstStyle/>
          <a:p>
            <a:r>
              <a:rPr lang="en-US" sz="900" dirty="0" smtClean="0"/>
              <a:t>Test program generator</a:t>
            </a:r>
            <a:endParaRPr lang="en-US" sz="900" dirty="0"/>
          </a:p>
        </p:txBody>
      </p:sp>
      <p:sp>
        <p:nvSpPr>
          <p:cNvPr id="16" name="TextBox 15"/>
          <p:cNvSpPr txBox="1"/>
          <p:nvPr/>
        </p:nvSpPr>
        <p:spPr>
          <a:xfrm>
            <a:off x="3429000" y="2286000"/>
            <a:ext cx="914400" cy="400110"/>
          </a:xfrm>
          <a:prstGeom prst="rect">
            <a:avLst/>
          </a:prstGeom>
          <a:noFill/>
        </p:spPr>
        <p:txBody>
          <a:bodyPr wrap="square" rtlCol="0">
            <a:spAutoFit/>
          </a:bodyPr>
          <a:lstStyle/>
          <a:p>
            <a:r>
              <a:rPr lang="en-US" sz="1000" dirty="0" smtClean="0"/>
              <a:t>Test programs</a:t>
            </a:r>
            <a:endParaRPr lang="en-US" sz="1000" dirty="0"/>
          </a:p>
        </p:txBody>
      </p:sp>
      <p:sp>
        <p:nvSpPr>
          <p:cNvPr id="17" name="TextBox 16"/>
          <p:cNvSpPr txBox="1"/>
          <p:nvPr/>
        </p:nvSpPr>
        <p:spPr>
          <a:xfrm>
            <a:off x="3429000" y="3429000"/>
            <a:ext cx="838200" cy="430887"/>
          </a:xfrm>
          <a:prstGeom prst="rect">
            <a:avLst/>
          </a:prstGeom>
          <a:noFill/>
        </p:spPr>
        <p:txBody>
          <a:bodyPr wrap="square" rtlCol="0">
            <a:spAutoFit/>
          </a:bodyPr>
          <a:lstStyle/>
          <a:p>
            <a:r>
              <a:rPr lang="en-US" sz="1100" dirty="0" smtClean="0"/>
              <a:t>Expected output</a:t>
            </a:r>
            <a:endParaRPr lang="en-US" sz="1100" dirty="0"/>
          </a:p>
        </p:txBody>
      </p:sp>
      <p:sp>
        <p:nvSpPr>
          <p:cNvPr id="18" name="TextBox 17"/>
          <p:cNvSpPr txBox="1"/>
          <p:nvPr/>
        </p:nvSpPr>
        <p:spPr>
          <a:xfrm>
            <a:off x="4953000" y="2590800"/>
            <a:ext cx="914400" cy="430887"/>
          </a:xfrm>
          <a:prstGeom prst="rect">
            <a:avLst/>
          </a:prstGeom>
          <a:noFill/>
        </p:spPr>
        <p:txBody>
          <a:bodyPr wrap="square" rtlCol="0">
            <a:spAutoFit/>
          </a:bodyPr>
          <a:lstStyle/>
          <a:p>
            <a:r>
              <a:rPr lang="en-US" sz="1100" dirty="0" smtClean="0"/>
              <a:t>Compiler under test</a:t>
            </a:r>
            <a:endParaRPr lang="en-US" sz="1100" dirty="0"/>
          </a:p>
        </p:txBody>
      </p:sp>
      <p:sp>
        <p:nvSpPr>
          <p:cNvPr id="19" name="TextBox 18"/>
          <p:cNvSpPr txBox="1"/>
          <p:nvPr/>
        </p:nvSpPr>
        <p:spPr>
          <a:xfrm>
            <a:off x="6324599" y="2590800"/>
            <a:ext cx="782637" cy="430887"/>
          </a:xfrm>
          <a:prstGeom prst="rect">
            <a:avLst/>
          </a:prstGeom>
          <a:noFill/>
        </p:spPr>
        <p:txBody>
          <a:bodyPr wrap="square" rtlCol="0">
            <a:spAutoFit/>
          </a:bodyPr>
          <a:lstStyle/>
          <a:p>
            <a:r>
              <a:rPr lang="en-US" sz="1100" dirty="0" smtClean="0"/>
              <a:t>Compiler output</a:t>
            </a:r>
            <a:endParaRPr lang="en-US" sz="1100" dirty="0"/>
          </a:p>
        </p:txBody>
      </p:sp>
      <p:sp>
        <p:nvSpPr>
          <p:cNvPr id="20" name="TextBox 19"/>
          <p:cNvSpPr txBox="1"/>
          <p:nvPr/>
        </p:nvSpPr>
        <p:spPr>
          <a:xfrm>
            <a:off x="7620000" y="2486055"/>
            <a:ext cx="685800" cy="600164"/>
          </a:xfrm>
          <a:prstGeom prst="rect">
            <a:avLst/>
          </a:prstGeom>
          <a:noFill/>
        </p:spPr>
        <p:txBody>
          <a:bodyPr wrap="square" rtlCol="0">
            <a:spAutoFit/>
          </a:bodyPr>
          <a:lstStyle/>
          <a:p>
            <a:r>
              <a:rPr lang="en-US" sz="1100" dirty="0" smtClean="0"/>
              <a:t>Test result analysis</a:t>
            </a:r>
            <a:endParaRPr lang="en-US" sz="1100" dirty="0"/>
          </a:p>
        </p:txBody>
      </p:sp>
      <p:cxnSp>
        <p:nvCxnSpPr>
          <p:cNvPr id="21" name="Straight Arrow Connector 13"/>
          <p:cNvCxnSpPr>
            <a:endCxn id="9" idx="2"/>
          </p:cNvCxnSpPr>
          <p:nvPr/>
        </p:nvCxnSpPr>
        <p:spPr>
          <a:xfrm flipV="1">
            <a:off x="1371600" y="2837826"/>
            <a:ext cx="457200" cy="32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19"/>
          <p:cNvCxnSpPr>
            <a:endCxn id="10" idx="1"/>
          </p:cNvCxnSpPr>
          <p:nvPr/>
        </p:nvCxnSpPr>
        <p:spPr>
          <a:xfrm flipV="1">
            <a:off x="4454371" y="2828578"/>
            <a:ext cx="422429" cy="92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23" name="Picture 8"/>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5818186" y="2770357"/>
            <a:ext cx="506413" cy="158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4" name="Picture 9"/>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7090166" y="2791948"/>
            <a:ext cx="506413" cy="158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25" name="Straight Arrow Connector 25"/>
          <p:cNvCxnSpPr>
            <a:stCxn id="9" idx="6"/>
          </p:cNvCxnSpPr>
          <p:nvPr/>
        </p:nvCxnSpPr>
        <p:spPr>
          <a:xfrm flipV="1">
            <a:off x="2743200" y="2486055"/>
            <a:ext cx="491971" cy="3517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32"/>
          <p:cNvCxnSpPr/>
          <p:nvPr/>
        </p:nvCxnSpPr>
        <p:spPr>
          <a:xfrm>
            <a:off x="2743200" y="3021687"/>
            <a:ext cx="491971" cy="5597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Elbow Connector 34"/>
          <p:cNvCxnSpPr>
            <a:stCxn id="13" idx="3"/>
            <a:endCxn id="11" idx="2"/>
          </p:cNvCxnSpPr>
          <p:nvPr/>
        </p:nvCxnSpPr>
        <p:spPr>
          <a:xfrm flipV="1">
            <a:off x="4454371" y="3340429"/>
            <a:ext cx="3508529" cy="301227"/>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8077200" y="3581400"/>
            <a:ext cx="685800" cy="430887"/>
          </a:xfrm>
          <a:prstGeom prst="rect">
            <a:avLst/>
          </a:prstGeom>
          <a:noFill/>
        </p:spPr>
        <p:txBody>
          <a:bodyPr wrap="square" rtlCol="0">
            <a:spAutoFit/>
          </a:bodyPr>
          <a:lstStyle/>
          <a:p>
            <a:r>
              <a:rPr lang="en-US" sz="1100" dirty="0" smtClean="0"/>
              <a:t>Test Report</a:t>
            </a:r>
            <a:endParaRPr lang="en-US" sz="1100" dirty="0"/>
          </a:p>
        </p:txBody>
      </p:sp>
      <p:cxnSp>
        <p:nvCxnSpPr>
          <p:cNvPr id="29" name="Straight Arrow Connector 37"/>
          <p:cNvCxnSpPr>
            <a:stCxn id="11" idx="3"/>
          </p:cNvCxnSpPr>
          <p:nvPr/>
        </p:nvCxnSpPr>
        <p:spPr>
          <a:xfrm flipV="1">
            <a:off x="8432006" y="2871322"/>
            <a:ext cx="330994" cy="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Right Brace 38"/>
          <p:cNvSpPr/>
          <p:nvPr/>
        </p:nvSpPr>
        <p:spPr>
          <a:xfrm rot="5400000">
            <a:off x="1906190" y="2905125"/>
            <a:ext cx="228600" cy="31242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31" name="Picture 11"/>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3779043" y="4343400"/>
            <a:ext cx="3133725" cy="238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2" name="Picture 12"/>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7121127" y="4343399"/>
            <a:ext cx="1719263" cy="238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3" name="TextBox 32"/>
          <p:cNvSpPr txBox="1"/>
          <p:nvPr/>
        </p:nvSpPr>
        <p:spPr>
          <a:xfrm>
            <a:off x="458390" y="4810125"/>
            <a:ext cx="3124200" cy="276999"/>
          </a:xfrm>
          <a:prstGeom prst="rect">
            <a:avLst/>
          </a:prstGeom>
          <a:noFill/>
        </p:spPr>
        <p:txBody>
          <a:bodyPr wrap="square" rtlCol="0">
            <a:spAutoFit/>
          </a:bodyPr>
          <a:lstStyle/>
          <a:p>
            <a:r>
              <a:rPr lang="en-US" sz="1200" dirty="0" smtClean="0"/>
              <a:t>Test case generation and selection</a:t>
            </a:r>
            <a:endParaRPr lang="en-US" sz="1200" dirty="0"/>
          </a:p>
        </p:txBody>
      </p:sp>
      <p:sp>
        <p:nvSpPr>
          <p:cNvPr id="34" name="TextBox 33"/>
          <p:cNvSpPr txBox="1"/>
          <p:nvPr/>
        </p:nvSpPr>
        <p:spPr>
          <a:xfrm>
            <a:off x="3899406" y="4791045"/>
            <a:ext cx="3203966" cy="276999"/>
          </a:xfrm>
          <a:prstGeom prst="rect">
            <a:avLst/>
          </a:prstGeom>
          <a:noFill/>
        </p:spPr>
        <p:txBody>
          <a:bodyPr wrap="square" rtlCol="0">
            <a:spAutoFit/>
          </a:bodyPr>
          <a:lstStyle/>
          <a:p>
            <a:r>
              <a:rPr lang="en-US" sz="1200" dirty="0" smtClean="0"/>
              <a:t>Dynamic test execution</a:t>
            </a:r>
            <a:endParaRPr lang="en-US" sz="1200" dirty="0"/>
          </a:p>
        </p:txBody>
      </p:sp>
      <p:sp>
        <p:nvSpPr>
          <p:cNvPr id="35" name="TextBox 34"/>
          <p:cNvSpPr txBox="1"/>
          <p:nvPr/>
        </p:nvSpPr>
        <p:spPr>
          <a:xfrm>
            <a:off x="7214038" y="4783062"/>
            <a:ext cx="1572028" cy="276999"/>
          </a:xfrm>
          <a:prstGeom prst="rect">
            <a:avLst/>
          </a:prstGeom>
          <a:noFill/>
        </p:spPr>
        <p:txBody>
          <a:bodyPr wrap="square" rtlCol="0">
            <a:spAutoFit/>
          </a:bodyPr>
          <a:lstStyle/>
          <a:p>
            <a:r>
              <a:rPr lang="en-US" sz="1200" dirty="0" smtClean="0"/>
              <a:t>Test result analysis</a:t>
            </a:r>
            <a:endParaRPr lang="en-US" sz="1200" dirty="0"/>
          </a:p>
        </p:txBody>
      </p:sp>
      <p:sp>
        <p:nvSpPr>
          <p:cNvPr id="36" name="TextBox 35"/>
          <p:cNvSpPr txBox="1"/>
          <p:nvPr/>
        </p:nvSpPr>
        <p:spPr>
          <a:xfrm>
            <a:off x="2989185" y="5410200"/>
            <a:ext cx="3688633" cy="338554"/>
          </a:xfrm>
          <a:prstGeom prst="rect">
            <a:avLst/>
          </a:prstGeom>
          <a:noFill/>
        </p:spPr>
        <p:txBody>
          <a:bodyPr wrap="square" rtlCol="0">
            <a:spAutoFit/>
          </a:bodyPr>
          <a:lstStyle/>
          <a:p>
            <a:r>
              <a:rPr lang="en-US" sz="1600" b="1" dirty="0" smtClean="0"/>
              <a:t>Different stages of compiler testing</a:t>
            </a:r>
            <a:endParaRPr lang="en-US" sz="1600" b="1" dirty="0"/>
          </a:p>
        </p:txBody>
      </p:sp>
      <p:sp>
        <p:nvSpPr>
          <p:cNvPr id="37" name="TextBox 36"/>
          <p:cNvSpPr txBox="1"/>
          <p:nvPr/>
        </p:nvSpPr>
        <p:spPr>
          <a:xfrm>
            <a:off x="3200400" y="1295400"/>
            <a:ext cx="1295400" cy="646331"/>
          </a:xfrm>
          <a:prstGeom prst="rect">
            <a:avLst/>
          </a:prstGeom>
          <a:noFill/>
        </p:spPr>
        <p:txBody>
          <a:bodyPr wrap="square" rtlCol="0">
            <a:spAutoFit/>
          </a:bodyPr>
          <a:lstStyle/>
          <a:p>
            <a:r>
              <a:rPr lang="en-US" altLang="zh-CN" dirty="0" smtClean="0"/>
              <a:t>Compiler </a:t>
            </a:r>
          </a:p>
          <a:p>
            <a:r>
              <a:rPr lang="en-US" altLang="zh-CN" dirty="0" smtClean="0"/>
              <a:t>test suite</a:t>
            </a:r>
            <a:endParaRPr lang="zh-CN"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Criteria to assess test case generation methods:</a:t>
            </a:r>
            <a:br>
              <a:rPr lang="en-US" altLang="zh-CN" dirty="0" smtClean="0"/>
            </a:br>
            <a:endParaRPr lang="zh-CN" altLang="en-US" dirty="0"/>
          </a:p>
        </p:txBody>
      </p:sp>
      <p:sp>
        <p:nvSpPr>
          <p:cNvPr id="3" name="内容占位符 2"/>
          <p:cNvSpPr>
            <a:spLocks noGrp="1"/>
          </p:cNvSpPr>
          <p:nvPr>
            <p:ph idx="1"/>
          </p:nvPr>
        </p:nvSpPr>
        <p:spPr/>
        <p:txBody>
          <a:bodyPr/>
          <a:lstStyle/>
          <a:p>
            <a:pPr marL="514350" indent="-514350">
              <a:buFont typeface="+mj-lt"/>
              <a:buAutoNum type="arabicPeriod"/>
            </a:pPr>
            <a:r>
              <a:rPr lang="en-US" altLang="zh-CN" dirty="0" smtClean="0"/>
              <a:t>Data </a:t>
            </a:r>
            <a:r>
              <a:rPr lang="en-US" altLang="zh-CN" dirty="0" smtClean="0"/>
              <a:t>definition coverage</a:t>
            </a:r>
          </a:p>
          <a:p>
            <a:pPr marL="514350" indent="-514350">
              <a:buFont typeface="+mj-lt"/>
              <a:buAutoNum type="arabicPeriod"/>
            </a:pPr>
            <a:r>
              <a:rPr lang="en-US" altLang="zh-CN" dirty="0" smtClean="0"/>
              <a:t>Syntax coverage</a:t>
            </a:r>
          </a:p>
          <a:p>
            <a:pPr marL="514350" indent="-514350">
              <a:buFont typeface="+mj-lt"/>
              <a:buAutoNum type="arabicPeriod"/>
            </a:pPr>
            <a:r>
              <a:rPr lang="en-US" altLang="zh-CN" dirty="0" smtClean="0"/>
              <a:t>Semantic coverage</a:t>
            </a:r>
          </a:p>
          <a:p>
            <a:pPr marL="514350" indent="-514350">
              <a:buFont typeface="+mj-lt"/>
              <a:buAutoNum type="arabicPeriod"/>
            </a:pPr>
            <a:r>
              <a:rPr lang="en-US" altLang="zh-CN" dirty="0" smtClean="0"/>
              <a:t>Extent of automation</a:t>
            </a:r>
          </a:p>
          <a:p>
            <a:pPr marL="514350" indent="-514350">
              <a:buFont typeface="+mj-lt"/>
              <a:buAutoNum type="arabicPeriod"/>
            </a:pPr>
            <a:r>
              <a:rPr lang="en-US" altLang="zh-CN" dirty="0" smtClean="0"/>
              <a:t>Implementation and efficiency</a:t>
            </a:r>
          </a:p>
          <a:p>
            <a:endParaRPr lang="en-US" altLang="zh-CN" dirty="0" smtClean="0"/>
          </a:p>
          <a:p>
            <a:endParaRPr lang="zh-CN" altLang="en-US" dirty="0"/>
          </a:p>
        </p:txBody>
      </p:sp>
      <p:sp>
        <p:nvSpPr>
          <p:cNvPr id="4" name="页脚占位符 3"/>
          <p:cNvSpPr>
            <a:spLocks noGrp="1"/>
          </p:cNvSpPr>
          <p:nvPr>
            <p:ph type="ftr" sz="quarter" idx="11"/>
          </p:nvPr>
        </p:nvSpPr>
        <p:spPr/>
        <p:txBody>
          <a:bodyPr/>
          <a:lstStyle/>
          <a:p>
            <a:r>
              <a:rPr lang="en-US" altLang="zh-CN" smtClean="0"/>
              <a:t>CSCE 531</a:t>
            </a:r>
            <a:endParaRPr lang="zh-CN" altLang="en-US" dirty="0"/>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21</a:t>
            </a:fld>
            <a:endParaRPr lang="zh-CN"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87624" y="2780928"/>
            <a:ext cx="8229600" cy="1143000"/>
          </a:xfrm>
        </p:spPr>
        <p:txBody>
          <a:bodyPr/>
          <a:lstStyle/>
          <a:p>
            <a:r>
              <a:rPr lang="en-US" altLang="zh-CN" dirty="0" smtClean="0"/>
              <a:t>Thank You</a:t>
            </a:r>
            <a:endParaRPr lang="zh-CN" altLang="en-US" dirty="0"/>
          </a:p>
        </p:txBody>
      </p:sp>
      <p:sp>
        <p:nvSpPr>
          <p:cNvPr id="4" name="页脚占位符 3"/>
          <p:cNvSpPr>
            <a:spLocks noGrp="1"/>
          </p:cNvSpPr>
          <p:nvPr>
            <p:ph type="ftr" sz="quarter" idx="11"/>
          </p:nvPr>
        </p:nvSpPr>
        <p:spPr/>
        <p:txBody>
          <a:bodyPr/>
          <a:lstStyle/>
          <a:p>
            <a:r>
              <a:rPr lang="en-US" altLang="zh-CN" smtClean="0"/>
              <a:t>CSCE 531</a:t>
            </a:r>
            <a:endParaRPr lang="zh-CN" altLang="en-US" dirty="0"/>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22</a:t>
            </a:fld>
            <a:endParaRPr lang="zh-CN"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History</a:t>
            </a:r>
            <a:endParaRPr lang="zh-CN" altLang="en-US" dirty="0"/>
          </a:p>
        </p:txBody>
      </p:sp>
      <p:sp>
        <p:nvSpPr>
          <p:cNvPr id="3" name="内容占位符 2"/>
          <p:cNvSpPr>
            <a:spLocks noGrp="1"/>
          </p:cNvSpPr>
          <p:nvPr>
            <p:ph idx="1"/>
          </p:nvPr>
        </p:nvSpPr>
        <p:spPr/>
        <p:txBody>
          <a:bodyPr/>
          <a:lstStyle/>
          <a:p>
            <a:r>
              <a:rPr lang="en-US" altLang="zh-CN" dirty="0" smtClean="0"/>
              <a:t>Initially </a:t>
            </a:r>
            <a:r>
              <a:rPr lang="en-US" altLang="zh-CN" dirty="0" smtClean="0"/>
              <a:t>designed to support only the </a:t>
            </a:r>
            <a:r>
              <a:rPr lang="en-US" altLang="zh-CN" dirty="0" smtClean="0"/>
              <a:t>Java</a:t>
            </a:r>
          </a:p>
          <a:p>
            <a:endParaRPr lang="en-US" altLang="zh-CN" dirty="0" smtClean="0"/>
          </a:p>
          <a:p>
            <a:r>
              <a:rPr lang="en-US" altLang="zh-CN" dirty="0" smtClean="0"/>
              <a:t>More </a:t>
            </a:r>
            <a:r>
              <a:rPr lang="en-US" altLang="zh-CN" dirty="0" smtClean="0"/>
              <a:t>languages were </a:t>
            </a:r>
            <a:r>
              <a:rPr lang="en-US" altLang="zh-CN" dirty="0" smtClean="0"/>
              <a:t>implemented </a:t>
            </a:r>
            <a:r>
              <a:rPr lang="en-US" altLang="zh-CN" dirty="0" smtClean="0"/>
              <a:t>or designed to run on the Java platform.</a:t>
            </a:r>
            <a:endParaRPr lang="zh-CN" altLang="en-US" dirty="0"/>
          </a:p>
        </p:txBody>
      </p:sp>
      <p:sp>
        <p:nvSpPr>
          <p:cNvPr id="4" name="页脚占位符 3"/>
          <p:cNvSpPr>
            <a:spLocks noGrp="1"/>
          </p:cNvSpPr>
          <p:nvPr>
            <p:ph type="ftr" sz="quarter" idx="11"/>
          </p:nvPr>
        </p:nvSpPr>
        <p:spPr/>
        <p:txBody>
          <a:bodyPr/>
          <a:lstStyle/>
          <a:p>
            <a:r>
              <a:rPr lang="en-US" altLang="zh-CN" smtClean="0"/>
              <a:t>CSCE 531</a:t>
            </a:r>
            <a:endParaRPr lang="zh-CN" altLang="en-US" dirty="0"/>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3</a:t>
            </a:fld>
            <a:endParaRPr lang="zh-CN"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dirty="0" smtClean="0"/>
              <a:t>JVM </a:t>
            </a:r>
            <a:r>
              <a:rPr lang="en-US" altLang="zh-CN" sz="3600" dirty="0" smtClean="0"/>
              <a:t>languages</a:t>
            </a:r>
            <a:endParaRPr lang="zh-CN" altLang="en-US" sz="3600" dirty="0"/>
          </a:p>
        </p:txBody>
      </p:sp>
      <p:sp>
        <p:nvSpPr>
          <p:cNvPr id="5" name="内容占位符 4"/>
          <p:cNvSpPr>
            <a:spLocks noGrp="1"/>
          </p:cNvSpPr>
          <p:nvPr>
            <p:ph idx="1"/>
          </p:nvPr>
        </p:nvSpPr>
        <p:spPr/>
        <p:txBody>
          <a:bodyPr>
            <a:normAutofit/>
          </a:bodyPr>
          <a:lstStyle/>
          <a:p>
            <a:r>
              <a:rPr lang="en-US" altLang="zh-CN" sz="2400" dirty="0" err="1" smtClean="0"/>
              <a:t>FreePascal</a:t>
            </a:r>
            <a:r>
              <a:rPr lang="en-US" altLang="zh-CN" sz="2400" dirty="0" smtClean="0"/>
              <a:t>: an implementation of Pascal 	</a:t>
            </a:r>
          </a:p>
          <a:p>
            <a:r>
              <a:rPr lang="en-US" altLang="zh-CN" sz="2400" dirty="0" err="1" smtClean="0"/>
              <a:t>Clojue</a:t>
            </a:r>
            <a:r>
              <a:rPr lang="en-US" altLang="zh-CN" sz="2400" dirty="0" smtClean="0"/>
              <a:t> :	a functional </a:t>
            </a:r>
            <a:r>
              <a:rPr lang="en-US" altLang="zh-CN" sz="2400" u="sng" dirty="0" smtClean="0"/>
              <a:t>Lisp</a:t>
            </a:r>
            <a:r>
              <a:rPr lang="en-US" altLang="zh-CN" sz="2400" dirty="0" smtClean="0"/>
              <a:t> dialect</a:t>
            </a:r>
          </a:p>
          <a:p>
            <a:r>
              <a:rPr lang="en-US" altLang="zh-CN" sz="2400" dirty="0" err="1" smtClean="0"/>
              <a:t>Nashorn</a:t>
            </a:r>
            <a:r>
              <a:rPr lang="en-US" altLang="zh-CN" sz="2400" dirty="0" smtClean="0"/>
              <a:t>:	an implementation of </a:t>
            </a:r>
            <a:r>
              <a:rPr lang="en-US" altLang="zh-CN" sz="2400" u="sng" dirty="0" smtClean="0"/>
              <a:t>JavaScript</a:t>
            </a:r>
          </a:p>
          <a:p>
            <a:r>
              <a:rPr lang="en-US" altLang="zh-CN" sz="2400" dirty="0" err="1" smtClean="0"/>
              <a:t>Scala</a:t>
            </a:r>
            <a:r>
              <a:rPr lang="en-US" altLang="zh-CN" sz="2400" dirty="0" smtClean="0"/>
              <a:t>:	an OO and functional programming language</a:t>
            </a:r>
          </a:p>
          <a:p>
            <a:r>
              <a:rPr lang="en-US" altLang="zh-CN" sz="2400" dirty="0" err="1" smtClean="0"/>
              <a:t>JRuby</a:t>
            </a:r>
            <a:r>
              <a:rPr lang="en-US" altLang="zh-CN" sz="2400" dirty="0" smtClean="0"/>
              <a:t>: 	an implementation of </a:t>
            </a:r>
            <a:r>
              <a:rPr lang="en-US" altLang="zh-CN" sz="2400" u="sng" dirty="0" smtClean="0"/>
              <a:t>Ruby</a:t>
            </a:r>
          </a:p>
          <a:p>
            <a:r>
              <a:rPr lang="en-US" altLang="zh-CN" sz="2400" dirty="0" err="1" smtClean="0"/>
              <a:t>Jython</a:t>
            </a:r>
            <a:r>
              <a:rPr lang="en-US" altLang="zh-CN" sz="2400" dirty="0" smtClean="0"/>
              <a:t>:	an implementation of </a:t>
            </a:r>
            <a:r>
              <a:rPr lang="en-US" altLang="zh-CN" sz="2400" u="sng" dirty="0" smtClean="0"/>
              <a:t>Python</a:t>
            </a:r>
          </a:p>
          <a:p>
            <a:r>
              <a:rPr lang="en-US" altLang="zh-CN" sz="2400" dirty="0" smtClean="0"/>
              <a:t>JGNAT:	an implementation of </a:t>
            </a:r>
            <a:r>
              <a:rPr lang="en-US" altLang="zh-CN" sz="2400" u="sng" dirty="0" err="1" smtClean="0"/>
              <a:t>Ada</a:t>
            </a:r>
            <a:endParaRPr lang="en-US" altLang="zh-CN" sz="2400" u="sng" dirty="0" smtClean="0"/>
          </a:p>
          <a:p>
            <a:r>
              <a:rPr lang="en-US" altLang="zh-CN" sz="2400" dirty="0" smtClean="0"/>
              <a:t>……</a:t>
            </a:r>
          </a:p>
          <a:p>
            <a:pPr>
              <a:buNone/>
            </a:pPr>
            <a:endParaRPr lang="en-US" altLang="zh-CN" sz="2400" dirty="0" smtClean="0"/>
          </a:p>
          <a:p>
            <a:pPr>
              <a:buNone/>
            </a:pPr>
            <a:r>
              <a:rPr lang="en-US" altLang="zh-CN" sz="1600" b="1" dirty="0" smtClean="0"/>
              <a:t>Source:  htt</a:t>
            </a:r>
            <a:r>
              <a:rPr lang="en-US" altLang="zh-CN" sz="1600" b="1" dirty="0" smtClean="0"/>
              <a:t>p</a:t>
            </a:r>
            <a:r>
              <a:rPr lang="en-US" altLang="zh-CN" sz="1600" b="1" dirty="0" smtClean="0"/>
              <a:t>://en.wikipedia.org/wiki/List_of_JVM_languages</a:t>
            </a:r>
            <a:endParaRPr lang="zh-CN" altLang="en-US" sz="1600" b="1" dirty="0"/>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4</a:t>
            </a:fld>
            <a:endParaRPr lang="zh-CN" altLang="en-US"/>
          </a:p>
        </p:txBody>
      </p:sp>
      <p:sp>
        <p:nvSpPr>
          <p:cNvPr id="6" name="页脚占位符 5"/>
          <p:cNvSpPr>
            <a:spLocks noGrp="1"/>
          </p:cNvSpPr>
          <p:nvPr>
            <p:ph type="ftr" sz="quarter" idx="11"/>
          </p:nvPr>
        </p:nvSpPr>
        <p:spPr/>
        <p:txBody>
          <a:bodyPr/>
          <a:lstStyle/>
          <a:p>
            <a:r>
              <a:rPr lang="en-US" altLang="zh-CN" smtClean="0"/>
              <a:t>CSCE 531</a:t>
            </a:r>
            <a:endParaRPr lang="zh-CN" altLang="en-U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How?</a:t>
            </a:r>
            <a:endParaRPr lang="zh-CN" altLang="en-US" dirty="0"/>
          </a:p>
        </p:txBody>
      </p:sp>
      <p:sp>
        <p:nvSpPr>
          <p:cNvPr id="3" name="内容占位符 2"/>
          <p:cNvSpPr>
            <a:spLocks noGrp="1"/>
          </p:cNvSpPr>
          <p:nvPr>
            <p:ph idx="1"/>
          </p:nvPr>
        </p:nvSpPr>
        <p:spPr/>
        <p:txBody>
          <a:bodyPr>
            <a:normAutofit lnSpcReduction="10000"/>
          </a:bodyPr>
          <a:lstStyle/>
          <a:p>
            <a:r>
              <a:rPr lang="en-US" altLang="zh-CN" dirty="0" smtClean="0"/>
              <a:t>JVM knows nothing about any language, even JAVA</a:t>
            </a:r>
          </a:p>
          <a:p>
            <a:endParaRPr lang="en-US" altLang="zh-CN" dirty="0" smtClean="0"/>
          </a:p>
          <a:p>
            <a:r>
              <a:rPr lang="en-US" altLang="zh-CN" dirty="0" smtClean="0"/>
              <a:t>JVM has its own instruction sets which JVM can understand</a:t>
            </a:r>
          </a:p>
          <a:p>
            <a:pPr>
              <a:buNone/>
            </a:pPr>
            <a:endParaRPr lang="en-US" altLang="zh-CN" dirty="0" smtClean="0"/>
          </a:p>
          <a:p>
            <a:r>
              <a:rPr lang="en-US" altLang="zh-CN" dirty="0" smtClean="0"/>
              <a:t>All you need to do is writing a compiler which compiles </a:t>
            </a:r>
            <a:r>
              <a:rPr lang="en-US" altLang="zh-CN" dirty="0" smtClean="0">
                <a:solidFill>
                  <a:schemeClr val="accent6">
                    <a:lumMod val="60000"/>
                    <a:lumOff val="40000"/>
                  </a:schemeClr>
                </a:solidFill>
              </a:rPr>
              <a:t>high-level language </a:t>
            </a:r>
            <a:r>
              <a:rPr lang="en-US" altLang="zh-CN" dirty="0" smtClean="0"/>
              <a:t>into </a:t>
            </a:r>
            <a:r>
              <a:rPr lang="en-US" altLang="zh-CN" dirty="0" smtClean="0">
                <a:solidFill>
                  <a:schemeClr val="accent6">
                    <a:lumMod val="60000"/>
                    <a:lumOff val="40000"/>
                  </a:schemeClr>
                </a:solidFill>
              </a:rPr>
              <a:t>java byte code</a:t>
            </a:r>
          </a:p>
          <a:p>
            <a:endParaRPr lang="en-US" altLang="zh-CN" dirty="0" smtClean="0">
              <a:solidFill>
                <a:schemeClr val="accent6">
                  <a:lumMod val="60000"/>
                  <a:lumOff val="40000"/>
                </a:schemeClr>
              </a:solidFill>
            </a:endParaRPr>
          </a:p>
          <a:p>
            <a:pPr>
              <a:buNone/>
            </a:pPr>
            <a:endParaRPr lang="en-US" altLang="zh-CN" dirty="0" smtClean="0"/>
          </a:p>
        </p:txBody>
      </p:sp>
      <p:sp>
        <p:nvSpPr>
          <p:cNvPr id="4" name="页脚占位符 3"/>
          <p:cNvSpPr>
            <a:spLocks noGrp="1"/>
          </p:cNvSpPr>
          <p:nvPr>
            <p:ph type="ftr" sz="quarter" idx="11"/>
          </p:nvPr>
        </p:nvSpPr>
        <p:spPr/>
        <p:txBody>
          <a:bodyPr/>
          <a:lstStyle/>
          <a:p>
            <a:r>
              <a:rPr lang="en-US" altLang="zh-CN" smtClean="0"/>
              <a:t>CSCE 531</a:t>
            </a:r>
            <a:endParaRPr lang="zh-CN" altLang="en-US" dirty="0"/>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5</a:t>
            </a:fld>
            <a:endParaRPr lang="zh-CN"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endParaRPr lang="zh-CN" altLang="en-US" dirty="0"/>
          </a:p>
        </p:txBody>
      </p:sp>
      <p:sp>
        <p:nvSpPr>
          <p:cNvPr id="4" name="页脚占位符 3"/>
          <p:cNvSpPr>
            <a:spLocks noGrp="1"/>
          </p:cNvSpPr>
          <p:nvPr>
            <p:ph type="ftr" sz="quarter" idx="11"/>
          </p:nvPr>
        </p:nvSpPr>
        <p:spPr/>
        <p:txBody>
          <a:bodyPr/>
          <a:lstStyle/>
          <a:p>
            <a:r>
              <a:rPr lang="en-US" altLang="zh-CN" smtClean="0"/>
              <a:t>CSCE 531</a:t>
            </a:r>
            <a:endParaRPr lang="zh-CN" altLang="en-US" dirty="0"/>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6</a:t>
            </a:fld>
            <a:endParaRPr lang="zh-CN" altLang="en-US"/>
          </a:p>
        </p:txBody>
      </p:sp>
      <p:grpSp>
        <p:nvGrpSpPr>
          <p:cNvPr id="8" name="组合 7"/>
          <p:cNvGrpSpPr/>
          <p:nvPr/>
        </p:nvGrpSpPr>
        <p:grpSpPr>
          <a:xfrm>
            <a:off x="1321296" y="1196752"/>
            <a:ext cx="1337687" cy="1512168"/>
            <a:chOff x="611560" y="1700808"/>
            <a:chExt cx="1656184" cy="1872208"/>
          </a:xfrm>
        </p:grpSpPr>
        <p:sp>
          <p:nvSpPr>
            <p:cNvPr id="9" name="矩形 8"/>
            <p:cNvSpPr/>
            <p:nvPr/>
          </p:nvSpPr>
          <p:spPr>
            <a:xfrm>
              <a:off x="899592" y="1988840"/>
              <a:ext cx="1368152" cy="158417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endParaRPr lang="zh-CN" altLang="en-US" dirty="0"/>
            </a:p>
          </p:txBody>
        </p:sp>
        <p:sp>
          <p:nvSpPr>
            <p:cNvPr id="10" name="矩形 9"/>
            <p:cNvSpPr/>
            <p:nvPr/>
          </p:nvSpPr>
          <p:spPr>
            <a:xfrm>
              <a:off x="763960" y="1853208"/>
              <a:ext cx="1368152" cy="158417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endParaRPr lang="zh-CN" altLang="en-US" dirty="0"/>
            </a:p>
          </p:txBody>
        </p:sp>
        <p:sp>
          <p:nvSpPr>
            <p:cNvPr id="11" name="矩形 10"/>
            <p:cNvSpPr/>
            <p:nvPr/>
          </p:nvSpPr>
          <p:spPr>
            <a:xfrm>
              <a:off x="611560" y="1700808"/>
              <a:ext cx="1368152" cy="158417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US" altLang="zh-CN" dirty="0" smtClean="0"/>
                <a:t>…</a:t>
              </a:r>
            </a:p>
            <a:p>
              <a:r>
                <a:rPr lang="en-US" altLang="zh-CN" dirty="0" smtClean="0"/>
                <a:t>def f(x):</a:t>
              </a:r>
            </a:p>
            <a:p>
              <a:r>
                <a:rPr lang="en-US" altLang="zh-CN" dirty="0" smtClean="0"/>
                <a:t>    print x</a:t>
              </a:r>
            </a:p>
            <a:p>
              <a:endParaRPr lang="zh-CN" altLang="en-US" dirty="0"/>
            </a:p>
          </p:txBody>
        </p:sp>
      </p:grpSp>
      <p:cxnSp>
        <p:nvCxnSpPr>
          <p:cNvPr id="12" name="直接箭头连接符 11"/>
          <p:cNvCxnSpPr/>
          <p:nvPr/>
        </p:nvCxnSpPr>
        <p:spPr>
          <a:xfrm>
            <a:off x="2761456" y="2060848"/>
            <a:ext cx="1080120" cy="0"/>
          </a:xfrm>
          <a:prstGeom prst="straightConnector1">
            <a:avLst/>
          </a:prstGeom>
          <a:ln>
            <a:solidFill>
              <a:srgbClr val="00B0F0"/>
            </a:solidFill>
            <a:tailEnd type="arrow"/>
          </a:ln>
        </p:spPr>
        <p:style>
          <a:lnRef idx="3">
            <a:schemeClr val="accent2"/>
          </a:lnRef>
          <a:fillRef idx="0">
            <a:schemeClr val="accent2"/>
          </a:fillRef>
          <a:effectRef idx="2">
            <a:schemeClr val="accent2"/>
          </a:effectRef>
          <a:fontRef idx="minor">
            <a:schemeClr val="tx1"/>
          </a:fontRef>
        </p:style>
      </p:cxnSp>
      <p:grpSp>
        <p:nvGrpSpPr>
          <p:cNvPr id="13" name="组合 12"/>
          <p:cNvGrpSpPr/>
          <p:nvPr/>
        </p:nvGrpSpPr>
        <p:grpSpPr>
          <a:xfrm>
            <a:off x="3985592" y="1196752"/>
            <a:ext cx="1337688" cy="1512169"/>
            <a:chOff x="611560" y="1700808"/>
            <a:chExt cx="1656184" cy="1872208"/>
          </a:xfrm>
        </p:grpSpPr>
        <p:sp>
          <p:nvSpPr>
            <p:cNvPr id="14" name="矩形 13"/>
            <p:cNvSpPr/>
            <p:nvPr/>
          </p:nvSpPr>
          <p:spPr>
            <a:xfrm>
              <a:off x="899592" y="1988840"/>
              <a:ext cx="1368152" cy="158417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endParaRPr lang="zh-CN" altLang="en-US" dirty="0"/>
            </a:p>
          </p:txBody>
        </p:sp>
        <p:sp>
          <p:nvSpPr>
            <p:cNvPr id="15" name="矩形 14"/>
            <p:cNvSpPr/>
            <p:nvPr/>
          </p:nvSpPr>
          <p:spPr>
            <a:xfrm>
              <a:off x="763960" y="1853208"/>
              <a:ext cx="1368152" cy="158417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endParaRPr lang="zh-CN" altLang="en-US" dirty="0"/>
            </a:p>
          </p:txBody>
        </p:sp>
        <p:sp>
          <p:nvSpPr>
            <p:cNvPr id="16" name="矩形 15"/>
            <p:cNvSpPr/>
            <p:nvPr/>
          </p:nvSpPr>
          <p:spPr>
            <a:xfrm>
              <a:off x="611560" y="1700808"/>
              <a:ext cx="1368152" cy="1584177"/>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US" altLang="zh-CN" dirty="0" smtClean="0"/>
                <a:t>…</a:t>
              </a:r>
            </a:p>
            <a:p>
              <a:r>
                <a:rPr lang="en-US" altLang="zh-CN" dirty="0" smtClean="0"/>
                <a:t>istore_1</a:t>
              </a:r>
            </a:p>
            <a:p>
              <a:r>
                <a:rPr lang="en-US" altLang="zh-CN" dirty="0" smtClean="0"/>
                <a:t>iload_1</a:t>
              </a:r>
            </a:p>
            <a:p>
              <a:r>
                <a:rPr lang="en-US" altLang="zh-CN" dirty="0" err="1" smtClean="0"/>
                <a:t>jsr</a:t>
              </a:r>
              <a:r>
                <a:rPr lang="en-US" altLang="zh-CN" dirty="0" smtClean="0"/>
                <a:t> 19</a:t>
              </a:r>
            </a:p>
            <a:p>
              <a:r>
                <a:rPr lang="en-US" altLang="zh-CN" dirty="0" smtClean="0"/>
                <a:t>…</a:t>
              </a:r>
              <a:endParaRPr lang="zh-CN" altLang="en-US" dirty="0"/>
            </a:p>
          </p:txBody>
        </p:sp>
      </p:grpSp>
      <p:sp>
        <p:nvSpPr>
          <p:cNvPr id="17" name="矩形 16"/>
          <p:cNvSpPr/>
          <p:nvPr/>
        </p:nvSpPr>
        <p:spPr>
          <a:xfrm>
            <a:off x="1465312" y="3789040"/>
            <a:ext cx="2808312" cy="273630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ltLang="zh-CN" dirty="0" smtClean="0"/>
          </a:p>
          <a:p>
            <a:pPr algn="ctr"/>
            <a:endParaRPr lang="en-US" altLang="zh-CN" dirty="0" smtClean="0"/>
          </a:p>
          <a:p>
            <a:pPr algn="ctr"/>
            <a:endParaRPr lang="en-US" altLang="zh-CN" dirty="0" smtClean="0"/>
          </a:p>
          <a:p>
            <a:pPr algn="ctr"/>
            <a:endParaRPr lang="en-US" altLang="zh-CN" dirty="0" smtClean="0"/>
          </a:p>
          <a:p>
            <a:pPr algn="ctr"/>
            <a:endParaRPr lang="en-US" altLang="zh-CN" dirty="0" smtClean="0"/>
          </a:p>
          <a:p>
            <a:pPr algn="ctr"/>
            <a:endParaRPr lang="en-US" altLang="zh-CN" dirty="0" smtClean="0"/>
          </a:p>
          <a:p>
            <a:pPr algn="ctr"/>
            <a:endParaRPr lang="en-US" altLang="zh-CN" dirty="0" smtClean="0"/>
          </a:p>
          <a:p>
            <a:pPr algn="ctr"/>
            <a:endParaRPr lang="en-US" altLang="zh-CN" dirty="0" smtClean="0"/>
          </a:p>
          <a:p>
            <a:pPr algn="ctr"/>
            <a:r>
              <a:rPr lang="en-US" altLang="zh-CN" dirty="0" smtClean="0"/>
              <a:t>Windows Operating System</a:t>
            </a:r>
            <a:endParaRPr lang="zh-CN" altLang="en-US" dirty="0"/>
          </a:p>
        </p:txBody>
      </p:sp>
      <p:sp>
        <p:nvSpPr>
          <p:cNvPr id="18" name="矩形 17"/>
          <p:cNvSpPr/>
          <p:nvPr/>
        </p:nvSpPr>
        <p:spPr>
          <a:xfrm>
            <a:off x="1465312" y="3789040"/>
            <a:ext cx="2808312" cy="1512168"/>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altLang="zh-CN" dirty="0" smtClean="0"/>
              <a:t>Intel x86 JVM</a:t>
            </a:r>
            <a:endParaRPr lang="zh-CN" altLang="en-US" dirty="0"/>
          </a:p>
        </p:txBody>
      </p:sp>
      <p:sp>
        <p:nvSpPr>
          <p:cNvPr id="19" name="矩形 18"/>
          <p:cNvSpPr/>
          <p:nvPr/>
        </p:nvSpPr>
        <p:spPr>
          <a:xfrm>
            <a:off x="1465312" y="5301208"/>
            <a:ext cx="1584176" cy="57606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zh-CN" dirty="0" smtClean="0"/>
              <a:t>Java APIs</a:t>
            </a:r>
            <a:endParaRPr lang="zh-CN" altLang="en-US" dirty="0"/>
          </a:p>
        </p:txBody>
      </p:sp>
      <p:sp>
        <p:nvSpPr>
          <p:cNvPr id="20" name="左大括号 19"/>
          <p:cNvSpPr/>
          <p:nvPr/>
        </p:nvSpPr>
        <p:spPr>
          <a:xfrm>
            <a:off x="889248" y="3789040"/>
            <a:ext cx="504056" cy="2088232"/>
          </a:xfrm>
          <a:prstGeom prst="leftBrace">
            <a:avLst>
              <a:gd name="adj1" fmla="val 8333"/>
              <a:gd name="adj2" fmla="val 51575"/>
            </a:avLst>
          </a:prstGeom>
        </p:spPr>
        <p:style>
          <a:lnRef idx="2">
            <a:schemeClr val="accent6"/>
          </a:lnRef>
          <a:fillRef idx="0">
            <a:schemeClr val="accent6"/>
          </a:fillRef>
          <a:effectRef idx="1">
            <a:schemeClr val="accent6"/>
          </a:effectRef>
          <a:fontRef idx="minor">
            <a:schemeClr val="tx1"/>
          </a:fontRef>
        </p:style>
        <p:txBody>
          <a:bodyPr rtlCol="0" anchor="ctr"/>
          <a:lstStyle/>
          <a:p>
            <a:pPr algn="ctr"/>
            <a:endParaRPr lang="zh-CN" altLang="en-US"/>
          </a:p>
        </p:txBody>
      </p:sp>
      <p:sp>
        <p:nvSpPr>
          <p:cNvPr id="21" name="TextBox 20"/>
          <p:cNvSpPr txBox="1"/>
          <p:nvPr/>
        </p:nvSpPr>
        <p:spPr>
          <a:xfrm>
            <a:off x="313184" y="4653136"/>
            <a:ext cx="755576" cy="400110"/>
          </a:xfrm>
          <a:prstGeom prst="rect">
            <a:avLst/>
          </a:prstGeom>
          <a:noFill/>
        </p:spPr>
        <p:txBody>
          <a:bodyPr wrap="square" rtlCol="0">
            <a:spAutoFit/>
          </a:bodyPr>
          <a:lstStyle/>
          <a:p>
            <a:r>
              <a:rPr lang="en-US" altLang="zh-CN" sz="2000" b="1" dirty="0" smtClean="0">
                <a:solidFill>
                  <a:schemeClr val="bg1">
                    <a:lumMod val="95000"/>
                  </a:schemeClr>
                </a:solidFill>
                <a:effectLst>
                  <a:outerShdw blurRad="38100" dist="38100" dir="2700000" algn="tl">
                    <a:srgbClr val="000000">
                      <a:alpha val="43137"/>
                    </a:srgbClr>
                  </a:outerShdw>
                </a:effectLst>
              </a:rPr>
              <a:t>JRE</a:t>
            </a:r>
            <a:endParaRPr lang="zh-CN" altLang="en-US" sz="2000" b="1" dirty="0">
              <a:solidFill>
                <a:schemeClr val="bg1">
                  <a:lumMod val="95000"/>
                </a:schemeClr>
              </a:solidFill>
              <a:effectLst>
                <a:outerShdw blurRad="38100" dist="38100" dir="2700000" algn="tl">
                  <a:srgbClr val="000000">
                    <a:alpha val="43137"/>
                  </a:srgbClr>
                </a:outerShdw>
              </a:effectLst>
            </a:endParaRPr>
          </a:p>
        </p:txBody>
      </p:sp>
      <p:sp>
        <p:nvSpPr>
          <p:cNvPr id="22" name="矩形 21"/>
          <p:cNvSpPr/>
          <p:nvPr/>
        </p:nvSpPr>
        <p:spPr>
          <a:xfrm>
            <a:off x="5785792" y="3789040"/>
            <a:ext cx="2808312" cy="273630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ltLang="zh-CN" dirty="0" smtClean="0"/>
          </a:p>
          <a:p>
            <a:pPr algn="ctr"/>
            <a:endParaRPr lang="en-US" altLang="zh-CN" dirty="0" smtClean="0"/>
          </a:p>
          <a:p>
            <a:pPr algn="ctr"/>
            <a:endParaRPr lang="en-US" altLang="zh-CN" dirty="0" smtClean="0"/>
          </a:p>
          <a:p>
            <a:pPr algn="ctr"/>
            <a:endParaRPr lang="en-US" altLang="zh-CN" dirty="0" smtClean="0"/>
          </a:p>
          <a:p>
            <a:pPr algn="ctr"/>
            <a:endParaRPr lang="en-US" altLang="zh-CN" dirty="0" smtClean="0"/>
          </a:p>
          <a:p>
            <a:pPr algn="ctr"/>
            <a:endParaRPr lang="en-US" altLang="zh-CN" dirty="0" smtClean="0"/>
          </a:p>
          <a:p>
            <a:pPr algn="ctr"/>
            <a:endParaRPr lang="en-US" altLang="zh-CN" dirty="0" smtClean="0"/>
          </a:p>
          <a:p>
            <a:pPr algn="ctr"/>
            <a:endParaRPr lang="en-US" altLang="zh-CN" dirty="0" smtClean="0"/>
          </a:p>
          <a:p>
            <a:pPr algn="ctr"/>
            <a:r>
              <a:rPr lang="en-US" altLang="zh-CN" dirty="0" smtClean="0"/>
              <a:t>Mobile Operating System</a:t>
            </a:r>
            <a:endParaRPr lang="zh-CN" altLang="en-US" dirty="0"/>
          </a:p>
        </p:txBody>
      </p:sp>
      <p:sp>
        <p:nvSpPr>
          <p:cNvPr id="23" name="矩形 22"/>
          <p:cNvSpPr/>
          <p:nvPr/>
        </p:nvSpPr>
        <p:spPr>
          <a:xfrm>
            <a:off x="5785792" y="3789040"/>
            <a:ext cx="2808312" cy="1512168"/>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altLang="zh-CN" dirty="0" smtClean="0"/>
              <a:t>ARM JVM</a:t>
            </a:r>
            <a:endParaRPr lang="zh-CN" altLang="en-US" dirty="0"/>
          </a:p>
        </p:txBody>
      </p:sp>
      <p:sp>
        <p:nvSpPr>
          <p:cNvPr id="24" name="矩形 23"/>
          <p:cNvSpPr/>
          <p:nvPr/>
        </p:nvSpPr>
        <p:spPr>
          <a:xfrm>
            <a:off x="5785792" y="5301208"/>
            <a:ext cx="1584176" cy="57606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zh-CN" dirty="0" smtClean="0"/>
              <a:t>Java APIs</a:t>
            </a:r>
            <a:endParaRPr lang="zh-CN" altLang="en-US" dirty="0"/>
          </a:p>
        </p:txBody>
      </p:sp>
      <p:sp>
        <p:nvSpPr>
          <p:cNvPr id="25" name="左大括号 24"/>
          <p:cNvSpPr/>
          <p:nvPr/>
        </p:nvSpPr>
        <p:spPr>
          <a:xfrm>
            <a:off x="5209728" y="3789040"/>
            <a:ext cx="504056" cy="2088232"/>
          </a:xfrm>
          <a:prstGeom prst="leftBrace">
            <a:avLst>
              <a:gd name="adj1" fmla="val 8333"/>
              <a:gd name="adj2" fmla="val 51575"/>
            </a:avLst>
          </a:prstGeom>
        </p:spPr>
        <p:style>
          <a:lnRef idx="2">
            <a:schemeClr val="accent6"/>
          </a:lnRef>
          <a:fillRef idx="0">
            <a:schemeClr val="accent6"/>
          </a:fillRef>
          <a:effectRef idx="1">
            <a:schemeClr val="accent6"/>
          </a:effectRef>
          <a:fontRef idx="minor">
            <a:schemeClr val="tx1"/>
          </a:fontRef>
        </p:style>
        <p:txBody>
          <a:bodyPr rtlCol="0" anchor="ctr"/>
          <a:lstStyle/>
          <a:p>
            <a:pPr algn="ctr"/>
            <a:endParaRPr lang="zh-CN" altLang="en-US"/>
          </a:p>
        </p:txBody>
      </p:sp>
      <p:sp>
        <p:nvSpPr>
          <p:cNvPr id="26" name="TextBox 25"/>
          <p:cNvSpPr txBox="1"/>
          <p:nvPr/>
        </p:nvSpPr>
        <p:spPr>
          <a:xfrm>
            <a:off x="4633664" y="4653136"/>
            <a:ext cx="755576" cy="400110"/>
          </a:xfrm>
          <a:prstGeom prst="rect">
            <a:avLst/>
          </a:prstGeom>
          <a:noFill/>
        </p:spPr>
        <p:txBody>
          <a:bodyPr wrap="square" rtlCol="0">
            <a:spAutoFit/>
          </a:bodyPr>
          <a:lstStyle/>
          <a:p>
            <a:r>
              <a:rPr lang="en-US" altLang="zh-CN" sz="2000" b="1" dirty="0" smtClean="0">
                <a:solidFill>
                  <a:schemeClr val="bg1">
                    <a:lumMod val="95000"/>
                  </a:schemeClr>
                </a:solidFill>
                <a:effectLst>
                  <a:outerShdw blurRad="38100" dist="38100" dir="2700000" algn="tl">
                    <a:srgbClr val="000000">
                      <a:alpha val="43137"/>
                    </a:srgbClr>
                  </a:outerShdw>
                </a:effectLst>
              </a:rPr>
              <a:t>JRE</a:t>
            </a:r>
            <a:endParaRPr lang="zh-CN" altLang="en-US" sz="2000" b="1" dirty="0">
              <a:solidFill>
                <a:schemeClr val="bg1">
                  <a:lumMod val="95000"/>
                </a:schemeClr>
              </a:solidFill>
              <a:effectLst>
                <a:outerShdw blurRad="38100" dist="38100" dir="2700000" algn="tl">
                  <a:srgbClr val="000000">
                    <a:alpha val="43137"/>
                  </a:srgbClr>
                </a:outerShdw>
              </a:effectLst>
            </a:endParaRPr>
          </a:p>
        </p:txBody>
      </p:sp>
      <p:cxnSp>
        <p:nvCxnSpPr>
          <p:cNvPr id="27" name="肘形连接符 26"/>
          <p:cNvCxnSpPr>
            <a:stCxn id="14" idx="2"/>
            <a:endCxn id="18" idx="0"/>
          </p:cNvCxnSpPr>
          <p:nvPr/>
        </p:nvCxnSpPr>
        <p:spPr>
          <a:xfrm rot="5400000">
            <a:off x="3280054" y="2298336"/>
            <a:ext cx="1080119" cy="1901289"/>
          </a:xfrm>
          <a:prstGeom prst="bentConnector3">
            <a:avLst>
              <a:gd name="adj1" fmla="val 50000"/>
            </a:avLst>
          </a:prstGeom>
          <a:ln>
            <a:tailEnd type="arrow"/>
          </a:ln>
        </p:spPr>
        <p:style>
          <a:lnRef idx="3">
            <a:schemeClr val="accent5"/>
          </a:lnRef>
          <a:fillRef idx="0">
            <a:schemeClr val="accent5"/>
          </a:fillRef>
          <a:effectRef idx="2">
            <a:schemeClr val="accent5"/>
          </a:effectRef>
          <a:fontRef idx="minor">
            <a:schemeClr val="tx1"/>
          </a:fontRef>
        </p:style>
      </p:cxnSp>
      <p:cxnSp>
        <p:nvCxnSpPr>
          <p:cNvPr id="28" name="肘形连接符 27"/>
          <p:cNvCxnSpPr>
            <a:stCxn id="14" idx="2"/>
            <a:endCxn id="23" idx="0"/>
          </p:cNvCxnSpPr>
          <p:nvPr/>
        </p:nvCxnSpPr>
        <p:spPr>
          <a:xfrm rot="16200000" flipH="1">
            <a:off x="5440293" y="2039384"/>
            <a:ext cx="1080119" cy="2419191"/>
          </a:xfrm>
          <a:prstGeom prst="bentConnector3">
            <a:avLst>
              <a:gd name="adj1" fmla="val 50000"/>
            </a:avLst>
          </a:prstGeom>
          <a:ln>
            <a:tailEnd type="arrow"/>
          </a:ln>
        </p:spPr>
        <p:style>
          <a:lnRef idx="3">
            <a:schemeClr val="accent5"/>
          </a:lnRef>
          <a:fillRef idx="0">
            <a:schemeClr val="accent5"/>
          </a:fillRef>
          <a:effectRef idx="2">
            <a:schemeClr val="accent5"/>
          </a:effectRef>
          <a:fontRef idx="minor">
            <a:schemeClr val="tx1"/>
          </a:fontRef>
        </p:style>
      </p:cxnSp>
      <p:sp>
        <p:nvSpPr>
          <p:cNvPr id="29" name="TextBox 28"/>
          <p:cNvSpPr txBox="1"/>
          <p:nvPr/>
        </p:nvSpPr>
        <p:spPr>
          <a:xfrm>
            <a:off x="683568" y="764704"/>
            <a:ext cx="3960440" cy="400110"/>
          </a:xfrm>
          <a:prstGeom prst="rect">
            <a:avLst/>
          </a:prstGeom>
          <a:noFill/>
        </p:spPr>
        <p:txBody>
          <a:bodyPr wrap="square" rtlCol="0">
            <a:spAutoFit/>
          </a:bodyPr>
          <a:lstStyle/>
          <a:p>
            <a:r>
              <a:rPr lang="en-US" altLang="zh-CN" sz="2000" b="1" dirty="0" smtClean="0">
                <a:solidFill>
                  <a:schemeClr val="bg1">
                    <a:lumMod val="95000"/>
                  </a:schemeClr>
                </a:solidFill>
                <a:effectLst>
                  <a:outerShdw blurRad="38100" dist="38100" dir="2700000" algn="tl">
                    <a:srgbClr val="000000">
                      <a:alpha val="43137"/>
                    </a:srgbClr>
                  </a:outerShdw>
                </a:effectLst>
              </a:rPr>
              <a:t>language source files</a:t>
            </a:r>
            <a:endParaRPr lang="zh-CN" altLang="en-US" sz="2000" b="1" dirty="0">
              <a:solidFill>
                <a:schemeClr val="bg1">
                  <a:lumMod val="95000"/>
                </a:schemeClr>
              </a:solidFill>
              <a:effectLst>
                <a:outerShdw blurRad="38100" dist="38100" dir="2700000" algn="tl">
                  <a:srgbClr val="000000">
                    <a:alpha val="43137"/>
                  </a:srgbClr>
                </a:outerShdw>
              </a:effectLst>
            </a:endParaRPr>
          </a:p>
        </p:txBody>
      </p:sp>
      <p:sp>
        <p:nvSpPr>
          <p:cNvPr id="30" name="TextBox 29"/>
          <p:cNvSpPr txBox="1"/>
          <p:nvPr/>
        </p:nvSpPr>
        <p:spPr>
          <a:xfrm>
            <a:off x="3923928" y="764704"/>
            <a:ext cx="3168352" cy="400110"/>
          </a:xfrm>
          <a:prstGeom prst="rect">
            <a:avLst/>
          </a:prstGeom>
          <a:noFill/>
        </p:spPr>
        <p:txBody>
          <a:bodyPr wrap="square" rtlCol="0">
            <a:spAutoFit/>
          </a:bodyPr>
          <a:lstStyle/>
          <a:p>
            <a:r>
              <a:rPr lang="en-US" altLang="zh-CN" sz="2000" b="1" dirty="0" smtClean="0">
                <a:solidFill>
                  <a:schemeClr val="bg1">
                    <a:lumMod val="95000"/>
                  </a:schemeClr>
                </a:solidFill>
                <a:effectLst>
                  <a:outerShdw blurRad="38100" dist="38100" dir="2700000" algn="tl">
                    <a:srgbClr val="000000">
                      <a:alpha val="43137"/>
                    </a:srgbClr>
                  </a:outerShdw>
                </a:effectLst>
              </a:rPr>
              <a:t>.class files</a:t>
            </a:r>
            <a:endParaRPr lang="zh-CN" altLang="en-US" sz="2000" b="1" dirty="0">
              <a:solidFill>
                <a:schemeClr val="bg1">
                  <a:lumMod val="95000"/>
                </a:schemeClr>
              </a:solidFill>
              <a:effectLst>
                <a:outerShdw blurRad="38100" dist="38100" dir="2700000" algn="tl">
                  <a:srgbClr val="000000">
                    <a:alpha val="43137"/>
                  </a:srgbClr>
                </a:outerShdw>
              </a:effectLst>
            </a:endParaRPr>
          </a:p>
        </p:txBody>
      </p:sp>
      <p:sp>
        <p:nvSpPr>
          <p:cNvPr id="31" name="TextBox 30"/>
          <p:cNvSpPr txBox="1"/>
          <p:nvPr/>
        </p:nvSpPr>
        <p:spPr>
          <a:xfrm>
            <a:off x="2771800" y="1628800"/>
            <a:ext cx="1656184" cy="400110"/>
          </a:xfrm>
          <a:prstGeom prst="rect">
            <a:avLst/>
          </a:prstGeom>
          <a:noFill/>
        </p:spPr>
        <p:txBody>
          <a:bodyPr wrap="square" rtlCol="0">
            <a:spAutoFit/>
          </a:bodyPr>
          <a:lstStyle/>
          <a:p>
            <a:r>
              <a:rPr lang="en-US" altLang="zh-CN" sz="2000" b="1" dirty="0" smtClean="0">
                <a:solidFill>
                  <a:schemeClr val="bg1">
                    <a:lumMod val="95000"/>
                  </a:schemeClr>
                </a:solidFill>
                <a:effectLst>
                  <a:outerShdw blurRad="38100" dist="38100" dir="2700000" algn="tl">
                    <a:srgbClr val="000000">
                      <a:alpha val="43137"/>
                    </a:srgbClr>
                  </a:outerShdw>
                </a:effectLst>
              </a:rPr>
              <a:t>compiler</a:t>
            </a:r>
            <a:endParaRPr lang="zh-CN" altLang="en-US" sz="2000" b="1" dirty="0">
              <a:solidFill>
                <a:schemeClr val="bg1">
                  <a:lumMod val="95000"/>
                </a:schemeClr>
              </a:solidFill>
              <a:effectLst>
                <a:outerShdw blurRad="38100" dist="38100" dir="2700000" algn="tl">
                  <a:srgbClr val="000000">
                    <a:alpha val="43137"/>
                  </a:srgbClr>
                </a:outerShdw>
              </a:effectLst>
            </a:endParaRPr>
          </a:p>
        </p:txBody>
      </p:sp>
      <p:sp>
        <p:nvSpPr>
          <p:cNvPr id="32" name="TextBox 31"/>
          <p:cNvSpPr txBox="1"/>
          <p:nvPr/>
        </p:nvSpPr>
        <p:spPr>
          <a:xfrm>
            <a:off x="4211960" y="2852936"/>
            <a:ext cx="2160240" cy="400110"/>
          </a:xfrm>
          <a:prstGeom prst="rect">
            <a:avLst/>
          </a:prstGeom>
          <a:noFill/>
        </p:spPr>
        <p:txBody>
          <a:bodyPr wrap="square" rtlCol="0">
            <a:spAutoFit/>
          </a:bodyPr>
          <a:lstStyle/>
          <a:p>
            <a:r>
              <a:rPr lang="en-US" altLang="zh-CN" sz="2000" b="1" dirty="0" smtClean="0">
                <a:solidFill>
                  <a:schemeClr val="bg1">
                    <a:lumMod val="95000"/>
                  </a:schemeClr>
                </a:solidFill>
                <a:effectLst>
                  <a:outerShdw blurRad="38100" dist="38100" dir="2700000" algn="tl">
                    <a:srgbClr val="000000">
                      <a:alpha val="43137"/>
                    </a:srgbClr>
                  </a:outerShdw>
                </a:effectLst>
              </a:rPr>
              <a:t>run</a:t>
            </a:r>
            <a:endParaRPr lang="zh-CN" altLang="en-US" sz="2000" b="1" dirty="0">
              <a:solidFill>
                <a:schemeClr val="bg1">
                  <a:lumMod val="95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9"/>
                                        </p:tgtEl>
                                        <p:attrNameLst>
                                          <p:attrName>style.visibility</p:attrName>
                                        </p:attrNameLst>
                                      </p:cBhvr>
                                      <p:to>
                                        <p:strVal val="visible"/>
                                      </p:to>
                                    </p:set>
                                    <p:animEffect transition="in" filter="blinds(horizontal)">
                                      <p:cBhvr>
                                        <p:cTn id="10" dur="500"/>
                                        <p:tgtEl>
                                          <p:spTgt spid="29"/>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blinds(horizontal)">
                                      <p:cBhvr>
                                        <p:cTn id="15" dur="500"/>
                                        <p:tgtEl>
                                          <p:spTgt spid="12"/>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31"/>
                                        </p:tgtEl>
                                        <p:attrNameLst>
                                          <p:attrName>style.visibility</p:attrName>
                                        </p:attrNameLst>
                                      </p:cBhvr>
                                      <p:to>
                                        <p:strVal val="visible"/>
                                      </p:to>
                                    </p:set>
                                    <p:animEffect transition="in" filter="blinds(horizontal)">
                                      <p:cBhvr>
                                        <p:cTn id="18" dur="500"/>
                                        <p:tgtEl>
                                          <p:spTgt spid="31"/>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30"/>
                                        </p:tgtEl>
                                        <p:attrNameLst>
                                          <p:attrName>style.visibility</p:attrName>
                                        </p:attrNameLst>
                                      </p:cBhvr>
                                      <p:to>
                                        <p:strVal val="visible"/>
                                      </p:to>
                                    </p:set>
                                    <p:animEffect transition="in" filter="blinds(horizontal)">
                                      <p:cBhvr>
                                        <p:cTn id="23" dur="500"/>
                                        <p:tgtEl>
                                          <p:spTgt spid="30"/>
                                        </p:tgtEl>
                                      </p:cBhvr>
                                    </p:animEffect>
                                  </p:childTnLst>
                                </p:cTn>
                              </p:par>
                              <p:par>
                                <p:cTn id="24" presetID="3" presetClass="entr" presetSubtype="10" fill="hold"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blinds(horizontal)">
                                      <p:cBhvr>
                                        <p:cTn id="26" dur="500"/>
                                        <p:tgtEl>
                                          <p:spTgt spid="13"/>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blinds(horizontal)">
                                      <p:cBhvr>
                                        <p:cTn id="31" dur="500"/>
                                        <p:tgtEl>
                                          <p:spTgt spid="17"/>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22"/>
                                        </p:tgtEl>
                                        <p:attrNameLst>
                                          <p:attrName>style.visibility</p:attrName>
                                        </p:attrNameLst>
                                      </p:cBhvr>
                                      <p:to>
                                        <p:strVal val="visible"/>
                                      </p:to>
                                    </p:set>
                                    <p:animEffect transition="in" filter="blinds(horizontal)">
                                      <p:cBhvr>
                                        <p:cTn id="34" dur="500"/>
                                        <p:tgtEl>
                                          <p:spTgt spid="22"/>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blinds(horizontal)">
                                      <p:cBhvr>
                                        <p:cTn id="39" dur="500"/>
                                        <p:tgtEl>
                                          <p:spTgt spid="19"/>
                                        </p:tgtEl>
                                      </p:cBhvr>
                                    </p:animEffect>
                                  </p:childTnLst>
                                </p:cTn>
                              </p:par>
                              <p:par>
                                <p:cTn id="40" presetID="3" presetClass="entr" presetSubtype="10" fill="hold" grpId="0" nodeType="with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blinds(horizontal)">
                                      <p:cBhvr>
                                        <p:cTn id="42" dur="500"/>
                                        <p:tgtEl>
                                          <p:spTgt spid="18"/>
                                        </p:tgtEl>
                                      </p:cBhvr>
                                    </p:animEffect>
                                  </p:childTnLst>
                                </p:cTn>
                              </p:par>
                              <p:par>
                                <p:cTn id="43" presetID="3" presetClass="entr" presetSubtype="10" fill="hold" grpId="0" nodeType="withEffect">
                                  <p:stCondLst>
                                    <p:cond delay="0"/>
                                  </p:stCondLst>
                                  <p:childTnLst>
                                    <p:set>
                                      <p:cBhvr>
                                        <p:cTn id="44" dur="1" fill="hold">
                                          <p:stCondLst>
                                            <p:cond delay="0"/>
                                          </p:stCondLst>
                                        </p:cTn>
                                        <p:tgtEl>
                                          <p:spTgt spid="24"/>
                                        </p:tgtEl>
                                        <p:attrNameLst>
                                          <p:attrName>style.visibility</p:attrName>
                                        </p:attrNameLst>
                                      </p:cBhvr>
                                      <p:to>
                                        <p:strVal val="visible"/>
                                      </p:to>
                                    </p:set>
                                    <p:animEffect transition="in" filter="blinds(horizontal)">
                                      <p:cBhvr>
                                        <p:cTn id="45" dur="500"/>
                                        <p:tgtEl>
                                          <p:spTgt spid="24"/>
                                        </p:tgtEl>
                                      </p:cBhvr>
                                    </p:animEffect>
                                  </p:childTnLst>
                                </p:cTn>
                              </p:par>
                              <p:par>
                                <p:cTn id="46" presetID="3" presetClass="entr" presetSubtype="10" fill="hold" grpId="0" nodeType="withEffect">
                                  <p:stCondLst>
                                    <p:cond delay="0"/>
                                  </p:stCondLst>
                                  <p:childTnLst>
                                    <p:set>
                                      <p:cBhvr>
                                        <p:cTn id="47" dur="1" fill="hold">
                                          <p:stCondLst>
                                            <p:cond delay="0"/>
                                          </p:stCondLst>
                                        </p:cTn>
                                        <p:tgtEl>
                                          <p:spTgt spid="23"/>
                                        </p:tgtEl>
                                        <p:attrNameLst>
                                          <p:attrName>style.visibility</p:attrName>
                                        </p:attrNameLst>
                                      </p:cBhvr>
                                      <p:to>
                                        <p:strVal val="visible"/>
                                      </p:to>
                                    </p:set>
                                    <p:animEffect transition="in" filter="blinds(horizontal)">
                                      <p:cBhvr>
                                        <p:cTn id="48" dur="500"/>
                                        <p:tgtEl>
                                          <p:spTgt spid="23"/>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26"/>
                                        </p:tgtEl>
                                        <p:attrNameLst>
                                          <p:attrName>style.visibility</p:attrName>
                                        </p:attrNameLst>
                                      </p:cBhvr>
                                      <p:to>
                                        <p:strVal val="visible"/>
                                      </p:to>
                                    </p:set>
                                    <p:animEffect transition="in" filter="blinds(horizontal)">
                                      <p:cBhvr>
                                        <p:cTn id="53" dur="500"/>
                                        <p:tgtEl>
                                          <p:spTgt spid="26"/>
                                        </p:tgtEl>
                                      </p:cBhvr>
                                    </p:animEffect>
                                  </p:childTnLst>
                                </p:cTn>
                              </p:par>
                              <p:par>
                                <p:cTn id="54" presetID="3" presetClass="entr" presetSubtype="10" fill="hold" grpId="0" nodeType="withEffect">
                                  <p:stCondLst>
                                    <p:cond delay="0"/>
                                  </p:stCondLst>
                                  <p:childTnLst>
                                    <p:set>
                                      <p:cBhvr>
                                        <p:cTn id="55" dur="1" fill="hold">
                                          <p:stCondLst>
                                            <p:cond delay="0"/>
                                          </p:stCondLst>
                                        </p:cTn>
                                        <p:tgtEl>
                                          <p:spTgt spid="25"/>
                                        </p:tgtEl>
                                        <p:attrNameLst>
                                          <p:attrName>style.visibility</p:attrName>
                                        </p:attrNameLst>
                                      </p:cBhvr>
                                      <p:to>
                                        <p:strVal val="visible"/>
                                      </p:to>
                                    </p:set>
                                    <p:animEffect transition="in" filter="blinds(horizontal)">
                                      <p:cBhvr>
                                        <p:cTn id="56" dur="500"/>
                                        <p:tgtEl>
                                          <p:spTgt spid="25"/>
                                        </p:tgtEl>
                                      </p:cBhvr>
                                    </p:animEffect>
                                  </p:childTnLst>
                                </p:cTn>
                              </p:par>
                              <p:par>
                                <p:cTn id="57" presetID="3" presetClass="entr" presetSubtype="10" fill="hold" grpId="0" nodeType="withEffect">
                                  <p:stCondLst>
                                    <p:cond delay="0"/>
                                  </p:stCondLst>
                                  <p:childTnLst>
                                    <p:set>
                                      <p:cBhvr>
                                        <p:cTn id="58" dur="1" fill="hold">
                                          <p:stCondLst>
                                            <p:cond delay="0"/>
                                          </p:stCondLst>
                                        </p:cTn>
                                        <p:tgtEl>
                                          <p:spTgt spid="20"/>
                                        </p:tgtEl>
                                        <p:attrNameLst>
                                          <p:attrName>style.visibility</p:attrName>
                                        </p:attrNameLst>
                                      </p:cBhvr>
                                      <p:to>
                                        <p:strVal val="visible"/>
                                      </p:to>
                                    </p:set>
                                    <p:animEffect transition="in" filter="blinds(horizontal)">
                                      <p:cBhvr>
                                        <p:cTn id="59" dur="500"/>
                                        <p:tgtEl>
                                          <p:spTgt spid="20"/>
                                        </p:tgtEl>
                                      </p:cBhvr>
                                    </p:animEffect>
                                  </p:childTnLst>
                                </p:cTn>
                              </p:par>
                              <p:par>
                                <p:cTn id="60" presetID="3" presetClass="entr" presetSubtype="10" fill="hold" grpId="0" nodeType="withEffect">
                                  <p:stCondLst>
                                    <p:cond delay="0"/>
                                  </p:stCondLst>
                                  <p:childTnLst>
                                    <p:set>
                                      <p:cBhvr>
                                        <p:cTn id="61" dur="1" fill="hold">
                                          <p:stCondLst>
                                            <p:cond delay="0"/>
                                          </p:stCondLst>
                                        </p:cTn>
                                        <p:tgtEl>
                                          <p:spTgt spid="21"/>
                                        </p:tgtEl>
                                        <p:attrNameLst>
                                          <p:attrName>style.visibility</p:attrName>
                                        </p:attrNameLst>
                                      </p:cBhvr>
                                      <p:to>
                                        <p:strVal val="visible"/>
                                      </p:to>
                                    </p:set>
                                    <p:animEffect transition="in" filter="blinds(horizontal)">
                                      <p:cBhvr>
                                        <p:cTn id="62" dur="500"/>
                                        <p:tgtEl>
                                          <p:spTgt spid="21"/>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32"/>
                                        </p:tgtEl>
                                        <p:attrNameLst>
                                          <p:attrName>style.visibility</p:attrName>
                                        </p:attrNameLst>
                                      </p:cBhvr>
                                      <p:to>
                                        <p:strVal val="visible"/>
                                      </p:to>
                                    </p:set>
                                    <p:animEffect transition="in" filter="blinds(horizontal)">
                                      <p:cBhvr>
                                        <p:cTn id="67" dur="500"/>
                                        <p:tgtEl>
                                          <p:spTgt spid="32"/>
                                        </p:tgtEl>
                                      </p:cBhvr>
                                    </p:animEffect>
                                  </p:childTnLst>
                                </p:cTn>
                              </p:par>
                              <p:par>
                                <p:cTn id="68" presetID="3" presetClass="entr" presetSubtype="10" fill="hold" nodeType="withEffect">
                                  <p:stCondLst>
                                    <p:cond delay="0"/>
                                  </p:stCondLst>
                                  <p:childTnLst>
                                    <p:set>
                                      <p:cBhvr>
                                        <p:cTn id="69" dur="1" fill="hold">
                                          <p:stCondLst>
                                            <p:cond delay="0"/>
                                          </p:stCondLst>
                                        </p:cTn>
                                        <p:tgtEl>
                                          <p:spTgt spid="27"/>
                                        </p:tgtEl>
                                        <p:attrNameLst>
                                          <p:attrName>style.visibility</p:attrName>
                                        </p:attrNameLst>
                                      </p:cBhvr>
                                      <p:to>
                                        <p:strVal val="visible"/>
                                      </p:to>
                                    </p:set>
                                    <p:animEffect transition="in" filter="blinds(horizontal)">
                                      <p:cBhvr>
                                        <p:cTn id="70" dur="500"/>
                                        <p:tgtEl>
                                          <p:spTgt spid="27"/>
                                        </p:tgtEl>
                                      </p:cBhvr>
                                    </p:animEffect>
                                  </p:childTnLst>
                                </p:cTn>
                              </p:par>
                              <p:par>
                                <p:cTn id="71" presetID="3" presetClass="entr" presetSubtype="10" fill="hold" nodeType="withEffect">
                                  <p:stCondLst>
                                    <p:cond delay="0"/>
                                  </p:stCondLst>
                                  <p:childTnLst>
                                    <p:set>
                                      <p:cBhvr>
                                        <p:cTn id="72" dur="1" fill="hold">
                                          <p:stCondLst>
                                            <p:cond delay="0"/>
                                          </p:stCondLst>
                                        </p:cTn>
                                        <p:tgtEl>
                                          <p:spTgt spid="28"/>
                                        </p:tgtEl>
                                        <p:attrNameLst>
                                          <p:attrName>style.visibility</p:attrName>
                                        </p:attrNameLst>
                                      </p:cBhvr>
                                      <p:to>
                                        <p:strVal val="visible"/>
                                      </p:to>
                                    </p:set>
                                    <p:animEffect transition="in" filter="blinds(horizontal)">
                                      <p:cBhvr>
                                        <p:cTn id="73"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20" grpId="0" animBg="1"/>
      <p:bldP spid="21" grpId="0"/>
      <p:bldP spid="22" grpId="0" animBg="1"/>
      <p:bldP spid="23" grpId="0" animBg="1"/>
      <p:bldP spid="24" grpId="0" animBg="1"/>
      <p:bldP spid="25" grpId="0" animBg="1"/>
      <p:bldP spid="26" grpId="0"/>
      <p:bldP spid="29" grpId="0"/>
      <p:bldP spid="30" grpId="0"/>
      <p:bldP spid="31" grpId="0"/>
      <p:bldP spid="3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0"/>
            <a:ext cx="8229600" cy="1143000"/>
          </a:xfrm>
        </p:spPr>
        <p:txBody>
          <a:bodyPr>
            <a:normAutofit/>
          </a:bodyPr>
          <a:lstStyle/>
          <a:p>
            <a:r>
              <a:rPr lang="en-US" altLang="zh-CN" sz="3200" dirty="0" smtClean="0"/>
              <a:t>2.</a:t>
            </a:r>
            <a:endParaRPr lang="zh-CN" altLang="en-US" sz="3200" dirty="0"/>
          </a:p>
        </p:txBody>
      </p:sp>
      <p:sp>
        <p:nvSpPr>
          <p:cNvPr id="33" name="矩形 32"/>
          <p:cNvSpPr/>
          <p:nvPr/>
        </p:nvSpPr>
        <p:spPr>
          <a:xfrm>
            <a:off x="1835696" y="548680"/>
            <a:ext cx="5472608" cy="1296144"/>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zh-CN" altLang="en-US"/>
          </a:p>
        </p:txBody>
      </p:sp>
      <p:sp>
        <p:nvSpPr>
          <p:cNvPr id="34" name="矩形 33"/>
          <p:cNvSpPr/>
          <p:nvPr/>
        </p:nvSpPr>
        <p:spPr>
          <a:xfrm>
            <a:off x="2195736" y="908720"/>
            <a:ext cx="1728192" cy="64807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zh-CN" b="1" dirty="0" smtClean="0">
                <a:solidFill>
                  <a:schemeClr val="accent5">
                    <a:lumMod val="75000"/>
                  </a:schemeClr>
                </a:solidFill>
              </a:rPr>
              <a:t>JVM</a:t>
            </a:r>
            <a:endParaRPr lang="zh-CN" altLang="en-US" b="1" dirty="0">
              <a:solidFill>
                <a:schemeClr val="accent5">
                  <a:lumMod val="75000"/>
                </a:schemeClr>
              </a:solidFill>
            </a:endParaRPr>
          </a:p>
        </p:txBody>
      </p:sp>
      <p:sp>
        <p:nvSpPr>
          <p:cNvPr id="35" name="矩形 34"/>
          <p:cNvSpPr/>
          <p:nvPr/>
        </p:nvSpPr>
        <p:spPr>
          <a:xfrm>
            <a:off x="4860032" y="908720"/>
            <a:ext cx="1728192" cy="64807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zh-CN" b="1" dirty="0" smtClean="0">
                <a:solidFill>
                  <a:schemeClr val="accent5">
                    <a:lumMod val="75000"/>
                  </a:schemeClr>
                </a:solidFill>
              </a:rPr>
              <a:t>JAVA API CLASS</a:t>
            </a:r>
            <a:endParaRPr lang="zh-CN" altLang="en-US" b="1" dirty="0">
              <a:solidFill>
                <a:schemeClr val="accent5">
                  <a:lumMod val="75000"/>
                </a:schemeClr>
              </a:solidFill>
            </a:endParaRPr>
          </a:p>
        </p:txBody>
      </p:sp>
      <p:sp>
        <p:nvSpPr>
          <p:cNvPr id="36" name="矩形 35"/>
          <p:cNvSpPr/>
          <p:nvPr/>
        </p:nvSpPr>
        <p:spPr>
          <a:xfrm>
            <a:off x="1835696" y="2996952"/>
            <a:ext cx="5472608" cy="1296144"/>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altLang="zh-CN" sz="2800" dirty="0" smtClean="0">
                <a:solidFill>
                  <a:schemeClr val="accent5">
                    <a:lumMod val="75000"/>
                  </a:schemeClr>
                </a:solidFill>
                <a:effectLst>
                  <a:outerShdw blurRad="38100" dist="38100" dir="2700000" algn="tl">
                    <a:srgbClr val="000000">
                      <a:alpha val="43137"/>
                    </a:srgbClr>
                  </a:outerShdw>
                </a:effectLst>
              </a:rPr>
              <a:t>Operating System</a:t>
            </a:r>
            <a:endParaRPr lang="zh-CN" altLang="en-US" sz="2800" dirty="0">
              <a:solidFill>
                <a:schemeClr val="accent5">
                  <a:lumMod val="75000"/>
                </a:schemeClr>
              </a:solidFill>
              <a:effectLst>
                <a:outerShdw blurRad="38100" dist="38100" dir="2700000" algn="tl">
                  <a:srgbClr val="000000">
                    <a:alpha val="43137"/>
                  </a:srgbClr>
                </a:outerShdw>
              </a:effectLst>
            </a:endParaRPr>
          </a:p>
        </p:txBody>
      </p:sp>
      <p:sp>
        <p:nvSpPr>
          <p:cNvPr id="38" name="矩形 37"/>
          <p:cNvSpPr/>
          <p:nvPr/>
        </p:nvSpPr>
        <p:spPr>
          <a:xfrm>
            <a:off x="1835696" y="5517232"/>
            <a:ext cx="5472608" cy="1296144"/>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altLang="zh-CN" sz="2800" dirty="0" smtClean="0">
                <a:solidFill>
                  <a:schemeClr val="accent5">
                    <a:lumMod val="75000"/>
                  </a:schemeClr>
                </a:solidFill>
                <a:effectLst>
                  <a:outerShdw blurRad="38100" dist="38100" dir="2700000" algn="tl">
                    <a:srgbClr val="000000">
                      <a:alpha val="43137"/>
                    </a:srgbClr>
                  </a:outerShdw>
                </a:effectLst>
              </a:rPr>
              <a:t>Hardware</a:t>
            </a:r>
            <a:endParaRPr lang="zh-CN" altLang="en-US" sz="2800" dirty="0">
              <a:solidFill>
                <a:schemeClr val="accent5">
                  <a:lumMod val="75000"/>
                </a:schemeClr>
              </a:solidFill>
              <a:effectLst>
                <a:outerShdw blurRad="38100" dist="38100" dir="2700000" algn="tl">
                  <a:srgbClr val="000000">
                    <a:alpha val="43137"/>
                  </a:srgbClr>
                </a:outerShdw>
              </a:effectLst>
            </a:endParaRPr>
          </a:p>
        </p:txBody>
      </p:sp>
      <p:sp>
        <p:nvSpPr>
          <p:cNvPr id="39" name="右箭头 38"/>
          <p:cNvSpPr/>
          <p:nvPr/>
        </p:nvSpPr>
        <p:spPr>
          <a:xfrm rot="5400000">
            <a:off x="2483768" y="2132856"/>
            <a:ext cx="1008112" cy="576064"/>
          </a:xfrm>
          <a:prstGeom prst="rightArrow">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zh-CN" altLang="en-US"/>
          </a:p>
        </p:txBody>
      </p:sp>
      <p:sp>
        <p:nvSpPr>
          <p:cNvPr id="40" name="右箭头 39"/>
          <p:cNvSpPr/>
          <p:nvPr/>
        </p:nvSpPr>
        <p:spPr>
          <a:xfrm rot="5400000">
            <a:off x="2483768" y="4581128"/>
            <a:ext cx="1008112" cy="576064"/>
          </a:xfrm>
          <a:prstGeom prst="rightArrow">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zh-CN" altLang="en-US"/>
          </a:p>
        </p:txBody>
      </p:sp>
      <p:sp>
        <p:nvSpPr>
          <p:cNvPr id="41" name="右箭头 40"/>
          <p:cNvSpPr/>
          <p:nvPr/>
        </p:nvSpPr>
        <p:spPr>
          <a:xfrm rot="16200000">
            <a:off x="5220072" y="2132856"/>
            <a:ext cx="1008112" cy="576064"/>
          </a:xfrm>
          <a:prstGeom prst="rightArrow">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zh-CN" altLang="en-US"/>
          </a:p>
        </p:txBody>
      </p:sp>
      <p:sp>
        <p:nvSpPr>
          <p:cNvPr id="42" name="右箭头 41"/>
          <p:cNvSpPr/>
          <p:nvPr/>
        </p:nvSpPr>
        <p:spPr>
          <a:xfrm rot="16200000">
            <a:off x="5292080" y="4581128"/>
            <a:ext cx="1008112" cy="576064"/>
          </a:xfrm>
          <a:prstGeom prst="rightArrow">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zh-CN" altLang="en-US"/>
          </a:p>
        </p:txBody>
      </p:sp>
      <p:sp>
        <p:nvSpPr>
          <p:cNvPr id="43" name="TextBox 42"/>
          <p:cNvSpPr txBox="1"/>
          <p:nvPr/>
        </p:nvSpPr>
        <p:spPr>
          <a:xfrm>
            <a:off x="4067944" y="548680"/>
            <a:ext cx="1872208" cy="461665"/>
          </a:xfrm>
          <a:prstGeom prst="rect">
            <a:avLst/>
          </a:prstGeom>
          <a:noFill/>
        </p:spPr>
        <p:txBody>
          <a:bodyPr wrap="square" rtlCol="0">
            <a:spAutoFit/>
          </a:bodyPr>
          <a:lstStyle/>
          <a:p>
            <a:r>
              <a:rPr lang="en-US" altLang="zh-CN" sz="2400" dirty="0" smtClean="0">
                <a:solidFill>
                  <a:schemeClr val="accent5">
                    <a:lumMod val="75000"/>
                  </a:schemeClr>
                </a:solidFill>
                <a:effectLst>
                  <a:outerShdw blurRad="38100" dist="38100" dir="2700000" algn="tl">
                    <a:srgbClr val="000000">
                      <a:alpha val="43137"/>
                    </a:srgbClr>
                  </a:outerShdw>
                </a:effectLst>
              </a:rPr>
              <a:t>JRE</a:t>
            </a:r>
            <a:endParaRPr lang="zh-CN" altLang="en-US" sz="2400" dirty="0">
              <a:solidFill>
                <a:schemeClr val="accent5">
                  <a:lumMod val="75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smtClean="0"/>
              <a:t>Advantages</a:t>
            </a:r>
            <a:endParaRPr lang="zh-CN" altLang="en-US" dirty="0"/>
          </a:p>
        </p:txBody>
      </p:sp>
      <p:sp>
        <p:nvSpPr>
          <p:cNvPr id="3" name="内容占位符 2"/>
          <p:cNvSpPr>
            <a:spLocks noGrp="1"/>
          </p:cNvSpPr>
          <p:nvPr>
            <p:ph idx="1"/>
          </p:nvPr>
        </p:nvSpPr>
        <p:spPr/>
        <p:txBody>
          <a:bodyPr>
            <a:normAutofit lnSpcReduction="10000"/>
          </a:bodyPr>
          <a:lstStyle/>
          <a:p>
            <a:r>
              <a:rPr lang="en-US" altLang="zh-CN" dirty="0" smtClean="0"/>
              <a:t>Less time:</a:t>
            </a:r>
          </a:p>
          <a:p>
            <a:pPr lvl="1"/>
            <a:r>
              <a:rPr lang="en-US" altLang="zh-CN" dirty="0" smtClean="0"/>
              <a:t>Only focus on JVM</a:t>
            </a:r>
          </a:p>
          <a:p>
            <a:pPr lvl="1"/>
            <a:r>
              <a:rPr lang="en-US" altLang="zh-CN" dirty="0" smtClean="0"/>
              <a:t>JVM supports many features</a:t>
            </a:r>
            <a:endParaRPr lang="en-US" altLang="zh-CN" dirty="0" smtClean="0"/>
          </a:p>
          <a:p>
            <a:pPr lvl="1"/>
            <a:r>
              <a:rPr lang="en-US" altLang="zh-CN" dirty="0" smtClean="0"/>
              <a:t>Just  one compiler if you want</a:t>
            </a:r>
          </a:p>
          <a:p>
            <a:pPr lvl="1"/>
            <a:r>
              <a:rPr lang="en-US" altLang="zh-CN" u="sng" dirty="0" smtClean="0"/>
              <a:t>BCEL</a:t>
            </a:r>
            <a:r>
              <a:rPr lang="en-US" altLang="zh-CN" dirty="0" smtClean="0"/>
              <a:t>, </a:t>
            </a:r>
            <a:r>
              <a:rPr lang="en-US" altLang="zh-CN" u="sng" dirty="0" smtClean="0"/>
              <a:t>ASM</a:t>
            </a:r>
            <a:endParaRPr lang="en-US" altLang="zh-CN" u="sng" dirty="0" smtClean="0"/>
          </a:p>
          <a:p>
            <a:pPr lvl="1">
              <a:buNone/>
            </a:pPr>
            <a:endParaRPr lang="en-US" altLang="zh-CN" dirty="0" smtClean="0"/>
          </a:p>
          <a:p>
            <a:r>
              <a:rPr lang="en-US" altLang="zh-CN" dirty="0" smtClean="0"/>
              <a:t>Nature Portable</a:t>
            </a:r>
          </a:p>
          <a:p>
            <a:pPr lvl="1"/>
            <a:r>
              <a:rPr lang="en-US" altLang="zh-CN" dirty="0" smtClean="0"/>
              <a:t>Once compiled, can run on any devices installed JRE (Java Runtime Environment)</a:t>
            </a:r>
          </a:p>
          <a:p>
            <a:pPr lvl="1"/>
            <a:endParaRPr lang="en-US" altLang="zh-CN" dirty="0" smtClean="0"/>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8</a:t>
            </a:fld>
            <a:endParaRPr lang="zh-CN" altLang="en-US"/>
          </a:p>
        </p:txBody>
      </p:sp>
      <p:sp>
        <p:nvSpPr>
          <p:cNvPr id="5" name="页脚占位符 4"/>
          <p:cNvSpPr>
            <a:spLocks noGrp="1"/>
          </p:cNvSpPr>
          <p:nvPr>
            <p:ph type="ftr" sz="quarter" idx="11"/>
          </p:nvPr>
        </p:nvSpPr>
        <p:spPr/>
        <p:txBody>
          <a:bodyPr/>
          <a:lstStyle/>
          <a:p>
            <a:r>
              <a:rPr lang="en-US" altLang="zh-CN" smtClean="0"/>
              <a:t>CSCE 531</a:t>
            </a:r>
            <a:endParaRPr lang="zh-CN"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smtClean="0"/>
              <a:t>What we need to do</a:t>
            </a:r>
            <a:endParaRPr lang="zh-CN" altLang="en-US" dirty="0"/>
          </a:p>
        </p:txBody>
      </p:sp>
      <p:sp>
        <p:nvSpPr>
          <p:cNvPr id="4" name="页脚占位符 3"/>
          <p:cNvSpPr>
            <a:spLocks noGrp="1"/>
          </p:cNvSpPr>
          <p:nvPr>
            <p:ph type="ftr" sz="quarter" idx="11"/>
          </p:nvPr>
        </p:nvSpPr>
        <p:spPr/>
        <p:txBody>
          <a:bodyPr/>
          <a:lstStyle/>
          <a:p>
            <a:r>
              <a:rPr lang="en-US" altLang="zh-CN" smtClean="0"/>
              <a:t>CSCE 531</a:t>
            </a:r>
            <a:endParaRPr lang="zh-CN" altLang="en-US" dirty="0"/>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9</a:t>
            </a:fld>
            <a:endParaRPr lang="zh-CN" altLang="en-US"/>
          </a:p>
        </p:txBody>
      </p:sp>
      <p:sp>
        <p:nvSpPr>
          <p:cNvPr id="7" name="矩形 6"/>
          <p:cNvSpPr/>
          <p:nvPr/>
        </p:nvSpPr>
        <p:spPr>
          <a:xfrm>
            <a:off x="4067944" y="3140968"/>
            <a:ext cx="1226458" cy="1328663"/>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altLang="zh-CN" b="1" dirty="0" smtClean="0"/>
              <a:t>Java</a:t>
            </a:r>
            <a:endParaRPr lang="zh-CN" altLang="en-US" b="1" dirty="0"/>
          </a:p>
        </p:txBody>
      </p:sp>
      <p:sp>
        <p:nvSpPr>
          <p:cNvPr id="6" name="流程图: 过程 5"/>
          <p:cNvSpPr/>
          <p:nvPr/>
        </p:nvSpPr>
        <p:spPr>
          <a:xfrm>
            <a:off x="3131840" y="2348880"/>
            <a:ext cx="3168352" cy="1124254"/>
          </a:xfrm>
          <a:prstGeom prst="flowChartProcess">
            <a:avLst/>
          </a:prstGeom>
        </p:spPr>
        <p:style>
          <a:lnRef idx="3">
            <a:schemeClr val="lt1"/>
          </a:lnRef>
          <a:fillRef idx="1">
            <a:schemeClr val="accent5"/>
          </a:fillRef>
          <a:effectRef idx="1">
            <a:schemeClr val="accent5"/>
          </a:effectRef>
          <a:fontRef idx="minor">
            <a:schemeClr val="lt1"/>
          </a:fontRef>
        </p:style>
        <p:txBody>
          <a:bodyPr rtlCol="0" anchor="ctr"/>
          <a:lstStyle/>
          <a:p>
            <a:endParaRPr lang="zh-CN" altLang="en-US" b="1" dirty="0"/>
          </a:p>
        </p:txBody>
      </p:sp>
      <p:sp>
        <p:nvSpPr>
          <p:cNvPr id="9" name="TextBox 8"/>
          <p:cNvSpPr txBox="1"/>
          <p:nvPr/>
        </p:nvSpPr>
        <p:spPr>
          <a:xfrm>
            <a:off x="3131840" y="2699628"/>
            <a:ext cx="1656184" cy="369332"/>
          </a:xfrm>
          <a:prstGeom prst="rect">
            <a:avLst/>
          </a:prstGeom>
          <a:noFill/>
        </p:spPr>
        <p:txBody>
          <a:bodyPr wrap="square" rtlCol="0">
            <a:spAutoFit/>
          </a:bodyPr>
          <a:lstStyle/>
          <a:p>
            <a:r>
              <a:rPr lang="en-US" altLang="zh-CN" b="1" dirty="0" smtClean="0">
                <a:solidFill>
                  <a:schemeClr val="bg1"/>
                </a:solidFill>
              </a:rPr>
              <a:t>Your Language</a:t>
            </a:r>
            <a:endParaRPr lang="zh-CN" altLang="en-US" b="1" dirty="0">
              <a:solidFill>
                <a:schemeClr val="bg1"/>
              </a:solidFill>
            </a:endParaRPr>
          </a:p>
        </p:txBody>
      </p:sp>
      <p:sp>
        <p:nvSpPr>
          <p:cNvPr id="10" name="TextBox 9"/>
          <p:cNvSpPr txBox="1"/>
          <p:nvPr/>
        </p:nvSpPr>
        <p:spPr>
          <a:xfrm>
            <a:off x="5148064" y="2699628"/>
            <a:ext cx="1152128" cy="369332"/>
          </a:xfrm>
          <a:prstGeom prst="rect">
            <a:avLst/>
          </a:prstGeom>
          <a:noFill/>
        </p:spPr>
        <p:txBody>
          <a:bodyPr wrap="square" rtlCol="0">
            <a:spAutoFit/>
          </a:bodyPr>
          <a:lstStyle/>
          <a:p>
            <a:pPr algn="r"/>
            <a:r>
              <a:rPr lang="en-US" altLang="zh-CN" b="1" dirty="0" err="1" smtClean="0">
                <a:solidFill>
                  <a:schemeClr val="bg1"/>
                </a:solidFill>
              </a:rPr>
              <a:t>bytecode</a:t>
            </a:r>
            <a:endParaRPr lang="zh-CN" altLang="en-US" b="1" dirty="0">
              <a:solidFill>
                <a:schemeClr val="bg1"/>
              </a:solidFill>
            </a:endParaRPr>
          </a:p>
        </p:txBody>
      </p:sp>
      <p:sp>
        <p:nvSpPr>
          <p:cNvPr id="11" name="TextBox 10"/>
          <p:cNvSpPr txBox="1"/>
          <p:nvPr/>
        </p:nvSpPr>
        <p:spPr>
          <a:xfrm>
            <a:off x="0" y="1484784"/>
            <a:ext cx="5328592" cy="830997"/>
          </a:xfrm>
          <a:prstGeom prst="rect">
            <a:avLst/>
          </a:prstGeom>
          <a:noFill/>
        </p:spPr>
        <p:txBody>
          <a:bodyPr wrap="square" rtlCol="0">
            <a:spAutoFit/>
          </a:bodyPr>
          <a:lstStyle/>
          <a:p>
            <a:r>
              <a:rPr lang="en-US" altLang="zh-CN" sz="2400" b="1" dirty="0" smtClean="0">
                <a:solidFill>
                  <a:srgbClr val="F68E38"/>
                </a:solidFill>
                <a:effectLst>
                  <a:outerShdw blurRad="38100" dist="38100" dir="2700000" algn="tl">
                    <a:srgbClr val="000000">
                      <a:alpha val="43137"/>
                    </a:srgbClr>
                  </a:outerShdw>
                </a:effectLst>
              </a:rPr>
              <a:t>Define your language’s</a:t>
            </a:r>
          </a:p>
          <a:p>
            <a:r>
              <a:rPr lang="en-US" altLang="zh-CN" sz="2400" b="1" dirty="0" smtClean="0">
                <a:solidFill>
                  <a:srgbClr val="F68E38"/>
                </a:solidFill>
                <a:effectLst>
                  <a:outerShdw blurRad="38100" dist="38100" dir="2700000" algn="tl">
                    <a:srgbClr val="000000">
                      <a:alpha val="43137"/>
                    </a:srgbClr>
                  </a:outerShdw>
                </a:effectLst>
              </a:rPr>
              <a:t> specification</a:t>
            </a:r>
            <a:endParaRPr lang="zh-CN" altLang="en-US" sz="2400" b="1" dirty="0">
              <a:solidFill>
                <a:srgbClr val="F68E38"/>
              </a:solidFill>
              <a:effectLst>
                <a:outerShdw blurRad="38100" dist="38100" dir="2700000" algn="tl">
                  <a:srgbClr val="000000">
                    <a:alpha val="43137"/>
                  </a:srgbClr>
                </a:outerShdw>
              </a:effectLst>
            </a:endParaRPr>
          </a:p>
        </p:txBody>
      </p:sp>
      <p:cxnSp>
        <p:nvCxnSpPr>
          <p:cNvPr id="13" name="直接箭头连接符 12"/>
          <p:cNvCxnSpPr/>
          <p:nvPr/>
        </p:nvCxnSpPr>
        <p:spPr>
          <a:xfrm>
            <a:off x="2123728" y="2132856"/>
            <a:ext cx="1008112" cy="576064"/>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
        <p:nvSpPr>
          <p:cNvPr id="15" name="TextBox 14"/>
          <p:cNvSpPr txBox="1"/>
          <p:nvPr/>
        </p:nvSpPr>
        <p:spPr>
          <a:xfrm>
            <a:off x="5148064" y="4653136"/>
            <a:ext cx="5328592" cy="830997"/>
          </a:xfrm>
          <a:prstGeom prst="rect">
            <a:avLst/>
          </a:prstGeom>
          <a:noFill/>
        </p:spPr>
        <p:txBody>
          <a:bodyPr wrap="square" rtlCol="0">
            <a:spAutoFit/>
          </a:bodyPr>
          <a:lstStyle/>
          <a:p>
            <a:r>
              <a:rPr lang="en-US" altLang="zh-CN" sz="2400" b="1" dirty="0" smtClean="0">
                <a:solidFill>
                  <a:srgbClr val="F68E38"/>
                </a:solidFill>
                <a:effectLst>
                  <a:outerShdw blurRad="38100" dist="38100" dir="2700000" algn="tl">
                    <a:srgbClr val="000000">
                      <a:alpha val="43137"/>
                    </a:srgbClr>
                  </a:outerShdw>
                </a:effectLst>
              </a:rPr>
              <a:t>Understand JVM’s instructions</a:t>
            </a:r>
          </a:p>
          <a:p>
            <a:r>
              <a:rPr lang="en-US" altLang="zh-CN" sz="2400" b="1" dirty="0" smtClean="0">
                <a:solidFill>
                  <a:srgbClr val="F68E38"/>
                </a:solidFill>
                <a:effectLst>
                  <a:outerShdw blurRad="38100" dist="38100" dir="2700000" algn="tl">
                    <a:srgbClr val="000000">
                      <a:alpha val="43137"/>
                    </a:srgbClr>
                  </a:outerShdw>
                </a:effectLst>
              </a:rPr>
              <a:t>and format of .class file </a:t>
            </a:r>
            <a:endParaRPr lang="zh-CN" altLang="en-US" sz="2400" b="1" dirty="0">
              <a:solidFill>
                <a:srgbClr val="F68E38"/>
              </a:solidFill>
              <a:effectLst>
                <a:outerShdw blurRad="38100" dist="38100" dir="2700000" algn="tl">
                  <a:srgbClr val="000000">
                    <a:alpha val="43137"/>
                  </a:srgbClr>
                </a:outerShdw>
              </a:effectLst>
            </a:endParaRPr>
          </a:p>
        </p:txBody>
      </p:sp>
      <p:cxnSp>
        <p:nvCxnSpPr>
          <p:cNvPr id="16" name="直接箭头连接符 15"/>
          <p:cNvCxnSpPr/>
          <p:nvPr/>
        </p:nvCxnSpPr>
        <p:spPr>
          <a:xfrm flipH="1" flipV="1">
            <a:off x="6156176" y="3140968"/>
            <a:ext cx="504056" cy="1512168"/>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linds(horizont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linds(horizontal)">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blinds(horizontal)">
                                      <p:cBhvr>
                                        <p:cTn id="20" dur="5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blinds(horizontal)">
                                      <p:cBhvr>
                                        <p:cTn id="25" dur="500"/>
                                        <p:tgtEl>
                                          <p:spTgt spid="13"/>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blinds(horizontal)">
                                      <p:cBhvr>
                                        <p:cTn id="28" dur="500"/>
                                        <p:tgtEl>
                                          <p:spTgt spid="11"/>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nodeType="click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blinds(horizontal)">
                                      <p:cBhvr>
                                        <p:cTn id="33" dur="500"/>
                                        <p:tgtEl>
                                          <p:spTgt spid="16"/>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blinds(horizontal)">
                                      <p:cBhvr>
                                        <p:cTn id="36"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6" grpId="0" animBg="1"/>
      <p:bldP spid="9" grpId="0"/>
      <p:bldP spid="10" grpId="0"/>
      <p:bldP spid="11" grpId="0"/>
      <p:bldP spid="15"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1154</TotalTime>
  <Words>532</Words>
  <Application>Microsoft Office PowerPoint</Application>
  <PresentationFormat>全屏显示(4:3)</PresentationFormat>
  <Paragraphs>211</Paragraphs>
  <Slides>22</Slides>
  <Notes>2</Notes>
  <HiddenSlides>0</HiddenSlides>
  <MMClips>0</MMClips>
  <ScaleCrop>false</ScaleCrop>
  <HeadingPairs>
    <vt:vector size="4" baseType="variant">
      <vt:variant>
        <vt:lpstr>主题</vt:lpstr>
      </vt:variant>
      <vt:variant>
        <vt:i4>1</vt:i4>
      </vt:variant>
      <vt:variant>
        <vt:lpstr>幻灯片标题</vt:lpstr>
      </vt:variant>
      <vt:variant>
        <vt:i4>22</vt:i4>
      </vt:variant>
    </vt:vector>
  </HeadingPairs>
  <TitlesOfParts>
    <vt:vector size="23" baseType="lpstr">
      <vt:lpstr>Office 主题</vt:lpstr>
      <vt:lpstr>Implement High-level Program Language  on JVM</vt:lpstr>
      <vt:lpstr>Acknowledge </vt:lpstr>
      <vt:lpstr>History</vt:lpstr>
      <vt:lpstr>JVM languages</vt:lpstr>
      <vt:lpstr>How?</vt:lpstr>
      <vt:lpstr>幻灯片 6</vt:lpstr>
      <vt:lpstr>2.</vt:lpstr>
      <vt:lpstr>Advantages</vt:lpstr>
      <vt:lpstr>What we need to do</vt:lpstr>
      <vt:lpstr>Basic structure of JVM</vt:lpstr>
      <vt:lpstr>Data Types</vt:lpstr>
      <vt:lpstr>Data Types</vt:lpstr>
      <vt:lpstr>Run-Time Data Areas</vt:lpstr>
      <vt:lpstr>Run-Time Data Areas</vt:lpstr>
      <vt:lpstr>Run-Time Data Areas</vt:lpstr>
      <vt:lpstr>class File</vt:lpstr>
      <vt:lpstr>class File</vt:lpstr>
      <vt:lpstr>Issues in Compiler Testing</vt:lpstr>
      <vt:lpstr> Test case: </vt:lpstr>
      <vt:lpstr>幻灯片 20</vt:lpstr>
      <vt:lpstr>Criteria to assess test case generation methods: </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High-level Language Implemented on JVM</dc:title>
  <dc:creator>lzh</dc:creator>
  <cp:lastModifiedBy>Zhonghao_Liu</cp:lastModifiedBy>
  <cp:revision>67</cp:revision>
  <dcterms:created xsi:type="dcterms:W3CDTF">2013-04-23T19:18:35Z</dcterms:created>
  <dcterms:modified xsi:type="dcterms:W3CDTF">2013-04-25T17:55:25Z</dcterms:modified>
</cp:coreProperties>
</file>