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handoutMasterIdLst>
    <p:handoutMasterId r:id="rId55"/>
  </p:handoutMasterIdLst>
  <p:sldIdLst>
    <p:sldId id="256" r:id="rId2"/>
    <p:sldId id="273" r:id="rId3"/>
    <p:sldId id="318" r:id="rId4"/>
    <p:sldId id="335" r:id="rId5"/>
    <p:sldId id="320" r:id="rId6"/>
    <p:sldId id="260" r:id="rId7"/>
    <p:sldId id="261" r:id="rId8"/>
    <p:sldId id="262" r:id="rId9"/>
    <p:sldId id="263" r:id="rId10"/>
    <p:sldId id="264" r:id="rId11"/>
    <p:sldId id="321" r:id="rId12"/>
    <p:sldId id="266" r:id="rId13"/>
    <p:sldId id="267" r:id="rId14"/>
    <p:sldId id="270" r:id="rId15"/>
    <p:sldId id="269" r:id="rId16"/>
    <p:sldId id="268" r:id="rId17"/>
    <p:sldId id="322" r:id="rId18"/>
    <p:sldId id="323" r:id="rId19"/>
    <p:sldId id="324" r:id="rId20"/>
    <p:sldId id="326" r:id="rId21"/>
    <p:sldId id="271" r:id="rId22"/>
    <p:sldId id="325" r:id="rId23"/>
    <p:sldId id="327" r:id="rId24"/>
    <p:sldId id="284" r:id="rId25"/>
    <p:sldId id="285" r:id="rId26"/>
    <p:sldId id="315" r:id="rId27"/>
    <p:sldId id="272"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28" r:id="rId45"/>
    <p:sldId id="329" r:id="rId46"/>
    <p:sldId id="330" r:id="rId47"/>
    <p:sldId id="331" r:id="rId48"/>
    <p:sldId id="332" r:id="rId49"/>
    <p:sldId id="333" r:id="rId50"/>
    <p:sldId id="338" r:id="rId51"/>
    <p:sldId id="340" r:id="rId52"/>
    <p:sldId id="31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2008" y="-10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2" d="100"/>
          <a:sy n="82" d="100"/>
        </p:scale>
        <p:origin x="-281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56AC5F-2431-8240-A64D-FC3454838357}" type="datetimeFigureOut">
              <a:rPr lang="en-US" smtClean="0"/>
              <a:t>4/28/13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EC7DDF-6FE7-8A49-B3BF-DCE162E01672}" type="slidenum">
              <a:rPr lang="en-US" smtClean="0"/>
              <a:t>‹#›</a:t>
            </a:fld>
            <a:endParaRPr lang="en-US"/>
          </a:p>
        </p:txBody>
      </p:sp>
    </p:spTree>
    <p:extLst>
      <p:ext uri="{BB962C8B-B14F-4D97-AF65-F5344CB8AC3E}">
        <p14:creationId xmlns:p14="http://schemas.microsoft.com/office/powerpoint/2010/main" val="171996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C80855-51C9-834C-BF80-4044D23A17F0}" type="datetimeFigureOut">
              <a:rPr lang="en-US" smtClean="0"/>
              <a:t>4/28/13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B4E02E-254F-BE46-8D64-E4D37AADEB49}" type="slidenum">
              <a:rPr lang="en-US" smtClean="0"/>
              <a:t>‹#›</a:t>
            </a:fld>
            <a:endParaRPr lang="en-US"/>
          </a:p>
        </p:txBody>
      </p:sp>
    </p:spTree>
    <p:extLst>
      <p:ext uri="{BB962C8B-B14F-4D97-AF65-F5344CB8AC3E}">
        <p14:creationId xmlns:p14="http://schemas.microsoft.com/office/powerpoint/2010/main" val="33956642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1</a:t>
            </a:fld>
            <a:endParaRPr lang="en-US"/>
          </a:p>
        </p:txBody>
      </p:sp>
    </p:spTree>
    <p:extLst>
      <p:ext uri="{BB962C8B-B14F-4D97-AF65-F5344CB8AC3E}">
        <p14:creationId xmlns:p14="http://schemas.microsoft.com/office/powerpoint/2010/main" val="2297244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10</a:t>
            </a:fld>
            <a:endParaRPr lang="en-US"/>
          </a:p>
        </p:txBody>
      </p:sp>
    </p:spTree>
    <p:extLst>
      <p:ext uri="{BB962C8B-B14F-4D97-AF65-F5344CB8AC3E}">
        <p14:creationId xmlns:p14="http://schemas.microsoft.com/office/powerpoint/2010/main" val="2002044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11</a:t>
            </a:fld>
            <a:endParaRPr lang="en-US"/>
          </a:p>
        </p:txBody>
      </p:sp>
    </p:spTree>
    <p:extLst>
      <p:ext uri="{BB962C8B-B14F-4D97-AF65-F5344CB8AC3E}">
        <p14:creationId xmlns:p14="http://schemas.microsoft.com/office/powerpoint/2010/main" val="2002044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12</a:t>
            </a:fld>
            <a:endParaRPr lang="en-US"/>
          </a:p>
        </p:txBody>
      </p:sp>
    </p:spTree>
    <p:extLst>
      <p:ext uri="{BB962C8B-B14F-4D97-AF65-F5344CB8AC3E}">
        <p14:creationId xmlns:p14="http://schemas.microsoft.com/office/powerpoint/2010/main" val="198132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13</a:t>
            </a:fld>
            <a:endParaRPr lang="en-US"/>
          </a:p>
        </p:txBody>
      </p:sp>
    </p:spTree>
    <p:extLst>
      <p:ext uri="{BB962C8B-B14F-4D97-AF65-F5344CB8AC3E}">
        <p14:creationId xmlns:p14="http://schemas.microsoft.com/office/powerpoint/2010/main" val="2365508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14</a:t>
            </a:fld>
            <a:endParaRPr lang="en-US"/>
          </a:p>
        </p:txBody>
      </p:sp>
    </p:spTree>
    <p:extLst>
      <p:ext uri="{BB962C8B-B14F-4D97-AF65-F5344CB8AC3E}">
        <p14:creationId xmlns:p14="http://schemas.microsoft.com/office/powerpoint/2010/main" val="1935312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15</a:t>
            </a:fld>
            <a:endParaRPr lang="en-US"/>
          </a:p>
        </p:txBody>
      </p:sp>
    </p:spTree>
    <p:extLst>
      <p:ext uri="{BB962C8B-B14F-4D97-AF65-F5344CB8AC3E}">
        <p14:creationId xmlns:p14="http://schemas.microsoft.com/office/powerpoint/2010/main" val="3477287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16</a:t>
            </a:fld>
            <a:endParaRPr lang="en-US"/>
          </a:p>
        </p:txBody>
      </p:sp>
    </p:spTree>
    <p:extLst>
      <p:ext uri="{BB962C8B-B14F-4D97-AF65-F5344CB8AC3E}">
        <p14:creationId xmlns:p14="http://schemas.microsoft.com/office/powerpoint/2010/main" val="2363053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17</a:t>
            </a:fld>
            <a:endParaRPr lang="en-US"/>
          </a:p>
        </p:txBody>
      </p:sp>
    </p:spTree>
    <p:extLst>
      <p:ext uri="{BB962C8B-B14F-4D97-AF65-F5344CB8AC3E}">
        <p14:creationId xmlns:p14="http://schemas.microsoft.com/office/powerpoint/2010/main" val="2760374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18</a:t>
            </a:fld>
            <a:endParaRPr lang="en-US"/>
          </a:p>
        </p:txBody>
      </p:sp>
    </p:spTree>
    <p:extLst>
      <p:ext uri="{BB962C8B-B14F-4D97-AF65-F5344CB8AC3E}">
        <p14:creationId xmlns:p14="http://schemas.microsoft.com/office/powerpoint/2010/main" val="2760374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19</a:t>
            </a:fld>
            <a:endParaRPr lang="en-US"/>
          </a:p>
        </p:txBody>
      </p:sp>
    </p:spTree>
    <p:extLst>
      <p:ext uri="{BB962C8B-B14F-4D97-AF65-F5344CB8AC3E}">
        <p14:creationId xmlns:p14="http://schemas.microsoft.com/office/powerpoint/2010/main" val="276037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2</a:t>
            </a:fld>
            <a:endParaRPr lang="en-US"/>
          </a:p>
        </p:txBody>
      </p:sp>
    </p:spTree>
    <p:extLst>
      <p:ext uri="{BB962C8B-B14F-4D97-AF65-F5344CB8AC3E}">
        <p14:creationId xmlns:p14="http://schemas.microsoft.com/office/powerpoint/2010/main" val="1549665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20</a:t>
            </a:fld>
            <a:endParaRPr lang="en-US"/>
          </a:p>
        </p:txBody>
      </p:sp>
    </p:spTree>
    <p:extLst>
      <p:ext uri="{BB962C8B-B14F-4D97-AF65-F5344CB8AC3E}">
        <p14:creationId xmlns:p14="http://schemas.microsoft.com/office/powerpoint/2010/main" val="2485936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21</a:t>
            </a:fld>
            <a:endParaRPr lang="en-US"/>
          </a:p>
        </p:txBody>
      </p:sp>
    </p:spTree>
    <p:extLst>
      <p:ext uri="{BB962C8B-B14F-4D97-AF65-F5344CB8AC3E}">
        <p14:creationId xmlns:p14="http://schemas.microsoft.com/office/powerpoint/2010/main" val="2938128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22</a:t>
            </a:fld>
            <a:endParaRPr lang="en-US"/>
          </a:p>
        </p:txBody>
      </p:sp>
    </p:spTree>
    <p:extLst>
      <p:ext uri="{BB962C8B-B14F-4D97-AF65-F5344CB8AC3E}">
        <p14:creationId xmlns:p14="http://schemas.microsoft.com/office/powerpoint/2010/main" val="1745193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23</a:t>
            </a:fld>
            <a:endParaRPr lang="en-US"/>
          </a:p>
        </p:txBody>
      </p:sp>
    </p:spTree>
    <p:extLst>
      <p:ext uri="{BB962C8B-B14F-4D97-AF65-F5344CB8AC3E}">
        <p14:creationId xmlns:p14="http://schemas.microsoft.com/office/powerpoint/2010/main" val="45650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24</a:t>
            </a:fld>
            <a:endParaRPr lang="en-US"/>
          </a:p>
        </p:txBody>
      </p:sp>
    </p:spTree>
    <p:extLst>
      <p:ext uri="{BB962C8B-B14F-4D97-AF65-F5344CB8AC3E}">
        <p14:creationId xmlns:p14="http://schemas.microsoft.com/office/powerpoint/2010/main" val="1270032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25</a:t>
            </a:fld>
            <a:endParaRPr lang="en-US"/>
          </a:p>
        </p:txBody>
      </p:sp>
    </p:spTree>
    <p:extLst>
      <p:ext uri="{BB962C8B-B14F-4D97-AF65-F5344CB8AC3E}">
        <p14:creationId xmlns:p14="http://schemas.microsoft.com/office/powerpoint/2010/main" val="1138014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26</a:t>
            </a:fld>
            <a:endParaRPr lang="en-US"/>
          </a:p>
        </p:txBody>
      </p:sp>
    </p:spTree>
    <p:extLst>
      <p:ext uri="{BB962C8B-B14F-4D97-AF65-F5344CB8AC3E}">
        <p14:creationId xmlns:p14="http://schemas.microsoft.com/office/powerpoint/2010/main" val="2849768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27</a:t>
            </a:fld>
            <a:endParaRPr lang="en-US"/>
          </a:p>
        </p:txBody>
      </p:sp>
    </p:spTree>
    <p:extLst>
      <p:ext uri="{BB962C8B-B14F-4D97-AF65-F5344CB8AC3E}">
        <p14:creationId xmlns:p14="http://schemas.microsoft.com/office/powerpoint/2010/main" val="903781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28</a:t>
            </a:fld>
            <a:endParaRPr lang="en-US"/>
          </a:p>
        </p:txBody>
      </p:sp>
    </p:spTree>
    <p:extLst>
      <p:ext uri="{BB962C8B-B14F-4D97-AF65-F5344CB8AC3E}">
        <p14:creationId xmlns:p14="http://schemas.microsoft.com/office/powerpoint/2010/main" val="647219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9B4E02E-254F-BE46-8D64-E4D37AADEB49}" type="slidenum">
              <a:rPr lang="en-US" smtClean="0"/>
              <a:t>29</a:t>
            </a:fld>
            <a:endParaRPr lang="en-US"/>
          </a:p>
        </p:txBody>
      </p:sp>
    </p:spTree>
    <p:extLst>
      <p:ext uri="{BB962C8B-B14F-4D97-AF65-F5344CB8AC3E}">
        <p14:creationId xmlns:p14="http://schemas.microsoft.com/office/powerpoint/2010/main" val="144403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3</a:t>
            </a:fld>
            <a:endParaRPr lang="en-US"/>
          </a:p>
        </p:txBody>
      </p:sp>
    </p:spTree>
    <p:extLst>
      <p:ext uri="{BB962C8B-B14F-4D97-AF65-F5344CB8AC3E}">
        <p14:creationId xmlns:p14="http://schemas.microsoft.com/office/powerpoint/2010/main" val="4226316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30</a:t>
            </a:fld>
            <a:endParaRPr lang="en-US"/>
          </a:p>
        </p:txBody>
      </p:sp>
    </p:spTree>
    <p:extLst>
      <p:ext uri="{BB962C8B-B14F-4D97-AF65-F5344CB8AC3E}">
        <p14:creationId xmlns:p14="http://schemas.microsoft.com/office/powerpoint/2010/main" val="2618941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31</a:t>
            </a:fld>
            <a:endParaRPr lang="en-US"/>
          </a:p>
        </p:txBody>
      </p:sp>
    </p:spTree>
    <p:extLst>
      <p:ext uri="{BB962C8B-B14F-4D97-AF65-F5344CB8AC3E}">
        <p14:creationId xmlns:p14="http://schemas.microsoft.com/office/powerpoint/2010/main" val="1996417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32</a:t>
            </a:fld>
            <a:endParaRPr lang="en-US"/>
          </a:p>
        </p:txBody>
      </p:sp>
    </p:spTree>
    <p:extLst>
      <p:ext uri="{BB962C8B-B14F-4D97-AF65-F5344CB8AC3E}">
        <p14:creationId xmlns:p14="http://schemas.microsoft.com/office/powerpoint/2010/main" val="545853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33</a:t>
            </a:fld>
            <a:endParaRPr lang="en-US"/>
          </a:p>
        </p:txBody>
      </p:sp>
    </p:spTree>
    <p:extLst>
      <p:ext uri="{BB962C8B-B14F-4D97-AF65-F5344CB8AC3E}">
        <p14:creationId xmlns:p14="http://schemas.microsoft.com/office/powerpoint/2010/main" val="2846421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34</a:t>
            </a:fld>
            <a:endParaRPr lang="en-US"/>
          </a:p>
        </p:txBody>
      </p:sp>
    </p:spTree>
    <p:extLst>
      <p:ext uri="{BB962C8B-B14F-4D97-AF65-F5344CB8AC3E}">
        <p14:creationId xmlns:p14="http://schemas.microsoft.com/office/powerpoint/2010/main" val="20273151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44</a:t>
            </a:fld>
            <a:endParaRPr lang="en-US"/>
          </a:p>
        </p:txBody>
      </p:sp>
    </p:spTree>
    <p:extLst>
      <p:ext uri="{BB962C8B-B14F-4D97-AF65-F5344CB8AC3E}">
        <p14:creationId xmlns:p14="http://schemas.microsoft.com/office/powerpoint/2010/main" val="1401224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45</a:t>
            </a:fld>
            <a:endParaRPr lang="en-US"/>
          </a:p>
        </p:txBody>
      </p:sp>
    </p:spTree>
    <p:extLst>
      <p:ext uri="{BB962C8B-B14F-4D97-AF65-F5344CB8AC3E}">
        <p14:creationId xmlns:p14="http://schemas.microsoft.com/office/powerpoint/2010/main" val="65340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46</a:t>
            </a:fld>
            <a:endParaRPr lang="en-US"/>
          </a:p>
        </p:txBody>
      </p:sp>
    </p:spTree>
    <p:extLst>
      <p:ext uri="{BB962C8B-B14F-4D97-AF65-F5344CB8AC3E}">
        <p14:creationId xmlns:p14="http://schemas.microsoft.com/office/powerpoint/2010/main" val="807610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47</a:t>
            </a:fld>
            <a:endParaRPr lang="en-US"/>
          </a:p>
        </p:txBody>
      </p:sp>
    </p:spTree>
    <p:extLst>
      <p:ext uri="{BB962C8B-B14F-4D97-AF65-F5344CB8AC3E}">
        <p14:creationId xmlns:p14="http://schemas.microsoft.com/office/powerpoint/2010/main" val="807610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48</a:t>
            </a:fld>
            <a:endParaRPr lang="en-US"/>
          </a:p>
        </p:txBody>
      </p:sp>
    </p:spTree>
    <p:extLst>
      <p:ext uri="{BB962C8B-B14F-4D97-AF65-F5344CB8AC3E}">
        <p14:creationId xmlns:p14="http://schemas.microsoft.com/office/powerpoint/2010/main" val="80761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4</a:t>
            </a:fld>
            <a:endParaRPr lang="en-US"/>
          </a:p>
        </p:txBody>
      </p:sp>
    </p:spTree>
    <p:extLst>
      <p:ext uri="{BB962C8B-B14F-4D97-AF65-F5344CB8AC3E}">
        <p14:creationId xmlns:p14="http://schemas.microsoft.com/office/powerpoint/2010/main" val="12430897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49</a:t>
            </a:fld>
            <a:endParaRPr lang="en-US"/>
          </a:p>
        </p:txBody>
      </p:sp>
    </p:spTree>
    <p:extLst>
      <p:ext uri="{BB962C8B-B14F-4D97-AF65-F5344CB8AC3E}">
        <p14:creationId xmlns:p14="http://schemas.microsoft.com/office/powerpoint/2010/main" val="8076106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51</a:t>
            </a:fld>
            <a:endParaRPr lang="en-US"/>
          </a:p>
        </p:txBody>
      </p:sp>
    </p:spTree>
    <p:extLst>
      <p:ext uri="{BB962C8B-B14F-4D97-AF65-F5344CB8AC3E}">
        <p14:creationId xmlns:p14="http://schemas.microsoft.com/office/powerpoint/2010/main" val="189806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5</a:t>
            </a:fld>
            <a:endParaRPr lang="en-US"/>
          </a:p>
        </p:txBody>
      </p:sp>
    </p:spTree>
    <p:extLst>
      <p:ext uri="{BB962C8B-B14F-4D97-AF65-F5344CB8AC3E}">
        <p14:creationId xmlns:p14="http://schemas.microsoft.com/office/powerpoint/2010/main" val="357883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6</a:t>
            </a:fld>
            <a:endParaRPr lang="en-US"/>
          </a:p>
        </p:txBody>
      </p:sp>
    </p:spTree>
    <p:extLst>
      <p:ext uri="{BB962C8B-B14F-4D97-AF65-F5344CB8AC3E}">
        <p14:creationId xmlns:p14="http://schemas.microsoft.com/office/powerpoint/2010/main" val="308833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7</a:t>
            </a:fld>
            <a:endParaRPr lang="en-US"/>
          </a:p>
        </p:txBody>
      </p:sp>
    </p:spTree>
    <p:extLst>
      <p:ext uri="{BB962C8B-B14F-4D97-AF65-F5344CB8AC3E}">
        <p14:creationId xmlns:p14="http://schemas.microsoft.com/office/powerpoint/2010/main" val="123374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8</a:t>
            </a:fld>
            <a:endParaRPr lang="en-US"/>
          </a:p>
        </p:txBody>
      </p:sp>
    </p:spTree>
    <p:extLst>
      <p:ext uri="{BB962C8B-B14F-4D97-AF65-F5344CB8AC3E}">
        <p14:creationId xmlns:p14="http://schemas.microsoft.com/office/powerpoint/2010/main" val="1988012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4E02E-254F-BE46-8D64-E4D37AADEB49}" type="slidenum">
              <a:rPr lang="en-US" smtClean="0"/>
              <a:t>9</a:t>
            </a:fld>
            <a:endParaRPr lang="en-US"/>
          </a:p>
        </p:txBody>
      </p:sp>
    </p:spTree>
    <p:extLst>
      <p:ext uri="{BB962C8B-B14F-4D97-AF65-F5344CB8AC3E}">
        <p14:creationId xmlns:p14="http://schemas.microsoft.com/office/powerpoint/2010/main" val="213952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BEF09F7-2BF7-46A0-A904-BC2A0D0D9F34}" type="datetimeFigureOut">
              <a:rPr lang="en-US" smtClean="0"/>
              <a:t>4/28/13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93F7482-7A3B-40BE-BAA6-B55AF6DD522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EF09F7-2BF7-46A0-A904-BC2A0D0D9F34}" type="datetimeFigureOut">
              <a:rPr lang="en-US" smtClean="0"/>
              <a:t>4/28/13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7482-7A3B-40BE-BAA6-B55AF6DD52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EF09F7-2BF7-46A0-A904-BC2A0D0D9F34}" type="datetimeFigureOut">
              <a:rPr lang="en-US" smtClean="0"/>
              <a:t>4/28/13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7482-7A3B-40BE-BAA6-B55AF6DD52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EF09F7-2BF7-46A0-A904-BC2A0D0D9F34}" type="datetimeFigureOut">
              <a:rPr lang="en-US" smtClean="0"/>
              <a:t>4/28/13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7482-7A3B-40BE-BAA6-B55AF6DD52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EF09F7-2BF7-46A0-A904-BC2A0D0D9F34}" type="datetimeFigureOut">
              <a:rPr lang="en-US" smtClean="0"/>
              <a:t>4/28/13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7482-7A3B-40BE-BAA6-B55AF6DD522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EF09F7-2BF7-46A0-A904-BC2A0D0D9F34}" type="datetimeFigureOut">
              <a:rPr lang="en-US" smtClean="0"/>
              <a:t>4/28/13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F7482-7A3B-40BE-BAA6-B55AF6DD52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BEF09F7-2BF7-46A0-A904-BC2A0D0D9F34}" type="datetimeFigureOut">
              <a:rPr lang="en-US" smtClean="0"/>
              <a:t>4/28/13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F7482-7A3B-40BE-BAA6-B55AF6DD52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BEF09F7-2BF7-46A0-A904-BC2A0D0D9F34}" type="datetimeFigureOut">
              <a:rPr lang="en-US" smtClean="0"/>
              <a:t>4/28/13</a:t>
            </a:fld>
            <a:endParaRPr lang="en-US"/>
          </a:p>
        </p:txBody>
      </p:sp>
      <p:sp>
        <p:nvSpPr>
          <p:cNvPr id="8" name="Slide Number Placeholder 7"/>
          <p:cNvSpPr>
            <a:spLocks noGrp="1"/>
          </p:cNvSpPr>
          <p:nvPr>
            <p:ph type="sldNum" sz="quarter" idx="11"/>
          </p:nvPr>
        </p:nvSpPr>
        <p:spPr/>
        <p:txBody>
          <a:bodyPr/>
          <a:lstStyle/>
          <a:p>
            <a:fld id="{393F7482-7A3B-40BE-BAA6-B55AF6DD522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F09F7-2BF7-46A0-A904-BC2A0D0D9F34}" type="datetimeFigureOut">
              <a:rPr lang="en-US" smtClean="0"/>
              <a:t>4/28/13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F7482-7A3B-40BE-BAA6-B55AF6DD52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EF09F7-2BF7-46A0-A904-BC2A0D0D9F34}" type="datetimeFigureOut">
              <a:rPr lang="en-US" smtClean="0"/>
              <a:t>4/28/13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393F7482-7A3B-40BE-BAA6-B55AF6DD522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BEF09F7-2BF7-46A0-A904-BC2A0D0D9F34}" type="datetimeFigureOut">
              <a:rPr lang="en-US" smtClean="0"/>
              <a:t>4/28/13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F7482-7A3B-40BE-BAA6-B55AF6DD522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BEF09F7-2BF7-46A0-A904-BC2A0D0D9F34}" type="datetimeFigureOut">
              <a:rPr lang="en-US" smtClean="0"/>
              <a:t>4/28/13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93F7482-7A3B-40BE-BAA6-B55AF6DD522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tiff"/></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tiff"/></Relationships>
</file>

<file path=ppt/slides/_rels/slide17.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0.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1.tif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2.tif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ileskr@email.sc.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00"/>
            <a:ext cx="9144000" cy="914400"/>
          </a:xfrm>
        </p:spPr>
        <p:txBody>
          <a:bodyPr>
            <a:noAutofit/>
          </a:bodyPr>
          <a:lstStyle/>
          <a:p>
            <a:pPr algn="ctr"/>
            <a:r>
              <a:rPr lang="en-US" sz="6000" dirty="0" smtClean="0"/>
              <a:t>Register allocation</a:t>
            </a:r>
            <a:endParaRPr lang="en-US" sz="6000" dirty="0"/>
          </a:p>
        </p:txBody>
      </p:sp>
      <p:sp>
        <p:nvSpPr>
          <p:cNvPr id="3" name="Subtitle 2"/>
          <p:cNvSpPr>
            <a:spLocks noGrp="1"/>
          </p:cNvSpPr>
          <p:nvPr>
            <p:ph type="subTitle" idx="1"/>
          </p:nvPr>
        </p:nvSpPr>
        <p:spPr>
          <a:xfrm>
            <a:off x="0" y="3352800"/>
            <a:ext cx="9144000" cy="1697212"/>
          </a:xfrm>
        </p:spPr>
        <p:txBody>
          <a:bodyPr>
            <a:noAutofit/>
          </a:bodyPr>
          <a:lstStyle/>
          <a:p>
            <a:r>
              <a:rPr lang="en-US" sz="1600" dirty="0" err="1" smtClean="0">
                <a:solidFill>
                  <a:srgbClr val="000000"/>
                </a:solidFill>
              </a:rPr>
              <a:t>Morgensen</a:t>
            </a:r>
            <a:r>
              <a:rPr lang="en-US" sz="1600" dirty="0">
                <a:solidFill>
                  <a:srgbClr val="000000"/>
                </a:solidFill>
              </a:rPr>
              <a:t>, </a:t>
            </a:r>
            <a:r>
              <a:rPr lang="en-US" sz="1600" dirty="0" err="1">
                <a:solidFill>
                  <a:srgbClr val="000000"/>
                </a:solidFill>
              </a:rPr>
              <a:t>Torben</a:t>
            </a:r>
            <a:r>
              <a:rPr lang="en-US" sz="1600" dirty="0">
                <a:solidFill>
                  <a:srgbClr val="000000"/>
                </a:solidFill>
              </a:rPr>
              <a:t>. "Register Allocation." </a:t>
            </a:r>
            <a:r>
              <a:rPr lang="en-US" sz="1600" i="1" dirty="0">
                <a:solidFill>
                  <a:srgbClr val="000000"/>
                </a:solidFill>
              </a:rPr>
              <a:t>Basics of Compiler Design</a:t>
            </a:r>
            <a:r>
              <a:rPr lang="en-US" sz="1600" dirty="0">
                <a:solidFill>
                  <a:srgbClr val="000000"/>
                </a:solidFill>
              </a:rPr>
              <a:t>. </a:t>
            </a:r>
            <a:r>
              <a:rPr lang="en-US" sz="1600" dirty="0" smtClean="0">
                <a:solidFill>
                  <a:srgbClr val="000000"/>
                </a:solidFill>
              </a:rPr>
              <a:t>pp191-208</a:t>
            </a:r>
            <a:r>
              <a:rPr lang="en-US" sz="1600" dirty="0">
                <a:solidFill>
                  <a:srgbClr val="000000"/>
                </a:solidFill>
              </a:rPr>
              <a:t>. </a:t>
            </a:r>
            <a:endParaRPr lang="en-US" sz="1600" dirty="0" smtClean="0">
              <a:solidFill>
                <a:srgbClr val="000000"/>
              </a:solidFill>
            </a:endParaRPr>
          </a:p>
          <a:p>
            <a:r>
              <a:rPr lang="en-US" sz="1600" dirty="0" smtClean="0">
                <a:solidFill>
                  <a:srgbClr val="000000"/>
                </a:solidFill>
              </a:rPr>
              <a:t>from </a:t>
            </a:r>
            <a:r>
              <a:rPr lang="en-US" sz="1600" dirty="0">
                <a:solidFill>
                  <a:srgbClr val="000000"/>
                </a:solidFill>
              </a:rPr>
              <a:t>(http://www.diku.dk/~</a:t>
            </a:r>
            <a:r>
              <a:rPr lang="en-US" sz="1600" dirty="0" smtClean="0">
                <a:solidFill>
                  <a:srgbClr val="000000"/>
                </a:solidFill>
              </a:rPr>
              <a:t>torbenm/Basics/basics_lulu2.pdf)</a:t>
            </a:r>
          </a:p>
          <a:p>
            <a:endParaRPr lang="en-US" sz="1600" dirty="0">
              <a:solidFill>
                <a:srgbClr val="000000"/>
              </a:solidFill>
            </a:endParaRPr>
          </a:p>
          <a:p>
            <a:r>
              <a:rPr lang="en-US" sz="1600" dirty="0" smtClean="0"/>
              <a:t>Karina Liles</a:t>
            </a:r>
          </a:p>
          <a:p>
            <a:r>
              <a:rPr lang="en-US" sz="1600" dirty="0" smtClean="0"/>
              <a:t>Compiler Construction</a:t>
            </a:r>
          </a:p>
          <a:p>
            <a:r>
              <a:rPr lang="en-US" sz="1600" dirty="0" smtClean="0"/>
              <a:t>Spring 2013</a:t>
            </a:r>
            <a:endParaRPr lang="en-US" sz="1600" dirty="0"/>
          </a:p>
        </p:txBody>
      </p:sp>
    </p:spTree>
    <p:extLst>
      <p:ext uri="{BB962C8B-B14F-4D97-AF65-F5344CB8AC3E}">
        <p14:creationId xmlns:p14="http://schemas.microsoft.com/office/powerpoint/2010/main" val="38780852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9.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04800"/>
            <a:ext cx="7086600" cy="6248400"/>
          </a:xfrm>
          <a:prstGeom prst="rect">
            <a:avLst/>
          </a:prstGeom>
          <a:ln>
            <a:solidFill>
              <a:schemeClr val="bg1"/>
            </a:solidFill>
          </a:ln>
        </p:spPr>
      </p:pic>
    </p:spTree>
    <p:extLst>
      <p:ext uri="{BB962C8B-B14F-4D97-AF65-F5344CB8AC3E}">
        <p14:creationId xmlns:p14="http://schemas.microsoft.com/office/powerpoint/2010/main" val="7597716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9.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381000"/>
            <a:ext cx="4081901" cy="5867400"/>
          </a:xfrm>
          <a:prstGeom prst="rect">
            <a:avLst/>
          </a:prstGeom>
          <a:ln>
            <a:solidFill>
              <a:schemeClr val="bg1"/>
            </a:solidFill>
          </a:ln>
        </p:spPr>
      </p:pic>
      <p:pic>
        <p:nvPicPr>
          <p:cNvPr id="5" name="Picture 4" descr="figure 9.3.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81000"/>
            <a:ext cx="3962400" cy="5864981"/>
          </a:xfrm>
          <a:prstGeom prst="rect">
            <a:avLst/>
          </a:prstGeom>
          <a:ln w="38100" cmpd="sng">
            <a:solidFill>
              <a:schemeClr val="accent1">
                <a:lumMod val="60000"/>
                <a:lumOff val="40000"/>
              </a:schemeClr>
            </a:solidFill>
          </a:ln>
        </p:spPr>
      </p:pic>
      <p:cxnSp>
        <p:nvCxnSpPr>
          <p:cNvPr id="6" name="Straight Arrow Connector 5"/>
          <p:cNvCxnSpPr>
            <a:stCxn id="2" idx="3"/>
            <a:endCxn id="5" idx="1"/>
          </p:cNvCxnSpPr>
          <p:nvPr/>
        </p:nvCxnSpPr>
        <p:spPr>
          <a:xfrm flipV="1">
            <a:off x="4386700" y="3313491"/>
            <a:ext cx="490100" cy="1209"/>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81200" y="6488668"/>
            <a:ext cx="4573412" cy="369332"/>
          </a:xfrm>
          <a:prstGeom prst="rect">
            <a:avLst/>
          </a:prstGeom>
          <a:noFill/>
        </p:spPr>
        <p:txBody>
          <a:bodyPr wrap="none" rtlCol="0">
            <a:spAutoFit/>
          </a:bodyPr>
          <a:lstStyle/>
          <a:p>
            <a:r>
              <a:rPr lang="en-US" dirty="0">
                <a:solidFill>
                  <a:srgbClr val="000000"/>
                </a:solidFill>
              </a:rPr>
              <a:t>out[13], in[13], out[12], in[12],...,out[1], in[1]</a:t>
            </a:r>
          </a:p>
        </p:txBody>
      </p:sp>
      <p:sp>
        <p:nvSpPr>
          <p:cNvPr id="3" name="TextBox 2"/>
          <p:cNvSpPr txBox="1"/>
          <p:nvPr/>
        </p:nvSpPr>
        <p:spPr>
          <a:xfrm>
            <a:off x="3505200" y="6248400"/>
            <a:ext cx="1647206" cy="369332"/>
          </a:xfrm>
          <a:prstGeom prst="rect">
            <a:avLst/>
          </a:prstGeom>
          <a:solidFill>
            <a:schemeClr val="tx1">
              <a:lumMod val="75000"/>
            </a:schemeClr>
          </a:solidFill>
        </p:spPr>
        <p:txBody>
          <a:bodyPr wrap="none" rtlCol="0">
            <a:spAutoFit/>
          </a:bodyPr>
          <a:lstStyle/>
          <a:p>
            <a:r>
              <a:rPr lang="en-US" dirty="0" smtClean="0">
                <a:solidFill>
                  <a:srgbClr val="FF0000"/>
                </a:solidFill>
              </a:rPr>
              <a:t>Reverse order</a:t>
            </a:r>
            <a:endParaRPr lang="en-US" dirty="0">
              <a:solidFill>
                <a:srgbClr val="FF0000"/>
              </a:solidFill>
            </a:endParaRPr>
          </a:p>
        </p:txBody>
      </p:sp>
      <p:cxnSp>
        <p:nvCxnSpPr>
          <p:cNvPr id="8" name="Straight Arrow Connector 7"/>
          <p:cNvCxnSpPr/>
          <p:nvPr/>
        </p:nvCxnSpPr>
        <p:spPr>
          <a:xfrm flipH="1">
            <a:off x="2514600" y="6477000"/>
            <a:ext cx="838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257800" y="6477000"/>
            <a:ext cx="838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7665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9.4 Interference</a:t>
            </a:r>
            <a:endParaRPr lang="en-US" dirty="0"/>
          </a:p>
        </p:txBody>
      </p:sp>
      <p:sp>
        <p:nvSpPr>
          <p:cNvPr id="3" name="Content Placeholder 2"/>
          <p:cNvSpPr>
            <a:spLocks noGrp="1"/>
          </p:cNvSpPr>
          <p:nvPr>
            <p:ph idx="1"/>
          </p:nvPr>
        </p:nvSpPr>
        <p:spPr>
          <a:xfrm>
            <a:off x="457200" y="1600200"/>
            <a:ext cx="8686800" cy="4525963"/>
          </a:xfrm>
        </p:spPr>
        <p:txBody>
          <a:bodyPr/>
          <a:lstStyle/>
          <a:p>
            <a:r>
              <a:rPr lang="en-US" b="1" dirty="0">
                <a:solidFill>
                  <a:srgbClr val="000000"/>
                </a:solidFill>
              </a:rPr>
              <a:t>Definition 9.2 </a:t>
            </a:r>
            <a:r>
              <a:rPr lang="en-US" dirty="0">
                <a:solidFill>
                  <a:srgbClr val="000000"/>
                </a:solidFill>
              </a:rPr>
              <a:t>A variable x interferes with a variable y if </a:t>
            </a:r>
            <a:r>
              <a:rPr lang="en-US" dirty="0" err="1" smtClean="0">
                <a:solidFill>
                  <a:srgbClr val="000000"/>
                </a:solidFill>
              </a:rPr>
              <a:t>x≠y</a:t>
            </a:r>
            <a:r>
              <a:rPr lang="en-US" dirty="0" smtClean="0">
                <a:solidFill>
                  <a:srgbClr val="000000"/>
                </a:solidFill>
              </a:rPr>
              <a:t> </a:t>
            </a:r>
            <a:r>
              <a:rPr lang="en-US" dirty="0">
                <a:solidFill>
                  <a:srgbClr val="000000"/>
                </a:solidFill>
              </a:rPr>
              <a:t>and there is an instruction </a:t>
            </a:r>
            <a:r>
              <a:rPr lang="en-US" dirty="0" err="1">
                <a:solidFill>
                  <a:srgbClr val="000000"/>
                </a:solidFill>
              </a:rPr>
              <a:t>i</a:t>
            </a:r>
            <a:r>
              <a:rPr lang="en-US" dirty="0">
                <a:solidFill>
                  <a:srgbClr val="000000"/>
                </a:solidFill>
              </a:rPr>
              <a:t> such that x ∈ kill[</a:t>
            </a:r>
            <a:r>
              <a:rPr lang="en-US" dirty="0" err="1">
                <a:solidFill>
                  <a:srgbClr val="000000"/>
                </a:solidFill>
              </a:rPr>
              <a:t>i</a:t>
            </a:r>
            <a:r>
              <a:rPr lang="en-US" dirty="0">
                <a:solidFill>
                  <a:srgbClr val="000000"/>
                </a:solidFill>
              </a:rPr>
              <a:t>], y ∈ out[</a:t>
            </a:r>
            <a:r>
              <a:rPr lang="en-US" dirty="0" err="1">
                <a:solidFill>
                  <a:srgbClr val="000000"/>
                </a:solidFill>
              </a:rPr>
              <a:t>i</a:t>
            </a:r>
            <a:r>
              <a:rPr lang="en-US" dirty="0">
                <a:solidFill>
                  <a:srgbClr val="000000"/>
                </a:solidFill>
              </a:rPr>
              <a:t>] and instruction </a:t>
            </a:r>
            <a:r>
              <a:rPr lang="en-US" dirty="0" err="1">
                <a:solidFill>
                  <a:srgbClr val="000000"/>
                </a:solidFill>
              </a:rPr>
              <a:t>i</a:t>
            </a:r>
            <a:r>
              <a:rPr lang="en-US" dirty="0">
                <a:solidFill>
                  <a:srgbClr val="000000"/>
                </a:solidFill>
              </a:rPr>
              <a:t> is not x := y.</a:t>
            </a:r>
          </a:p>
        </p:txBody>
      </p:sp>
    </p:spTree>
    <p:extLst>
      <p:ext uri="{BB962C8B-B14F-4D97-AF65-F5344CB8AC3E}">
        <p14:creationId xmlns:p14="http://schemas.microsoft.com/office/powerpoint/2010/main" val="10926319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4525963"/>
          </a:xfrm>
        </p:spPr>
        <p:txBody>
          <a:bodyPr>
            <a:normAutofit lnSpcReduction="10000"/>
          </a:bodyPr>
          <a:lstStyle/>
          <a:p>
            <a:pPr marL="550926" indent="-514350">
              <a:buFont typeface="+mj-lt"/>
              <a:buAutoNum type="arabicPeriod"/>
            </a:pPr>
            <a:r>
              <a:rPr lang="en-US" dirty="0" smtClean="0">
                <a:solidFill>
                  <a:srgbClr val="000000"/>
                </a:solidFill>
              </a:rPr>
              <a:t>After x</a:t>
            </a:r>
            <a:r>
              <a:rPr lang="en-US" dirty="0">
                <a:solidFill>
                  <a:srgbClr val="000000"/>
                </a:solidFill>
              </a:rPr>
              <a:t>:=y</a:t>
            </a:r>
            <a:r>
              <a:rPr lang="en-US" dirty="0" smtClean="0">
                <a:solidFill>
                  <a:srgbClr val="000000"/>
                </a:solidFill>
              </a:rPr>
              <a:t>, x and y may be live simultaneously, but as they contain the same </a:t>
            </a:r>
            <a:r>
              <a:rPr lang="en-US" dirty="0">
                <a:solidFill>
                  <a:srgbClr val="000000"/>
                </a:solidFill>
              </a:rPr>
              <a:t>value, they can still share a register.</a:t>
            </a:r>
          </a:p>
          <a:p>
            <a:pPr marL="550926" indent="-514350">
              <a:buFont typeface="+mj-lt"/>
              <a:buAutoNum type="arabicPeriod"/>
            </a:pPr>
            <a:r>
              <a:rPr lang="en-US" dirty="0" smtClean="0">
                <a:solidFill>
                  <a:srgbClr val="000000"/>
                </a:solidFill>
              </a:rPr>
              <a:t>It </a:t>
            </a:r>
            <a:r>
              <a:rPr lang="en-US" dirty="0">
                <a:solidFill>
                  <a:srgbClr val="000000"/>
                </a:solidFill>
              </a:rPr>
              <a:t>may happen that x is not in out[</a:t>
            </a:r>
            <a:r>
              <a:rPr lang="en-US" dirty="0" err="1">
                <a:solidFill>
                  <a:srgbClr val="000000"/>
                </a:solidFill>
              </a:rPr>
              <a:t>i</a:t>
            </a:r>
            <a:r>
              <a:rPr lang="en-US" dirty="0">
                <a:solidFill>
                  <a:srgbClr val="000000"/>
                </a:solidFill>
              </a:rPr>
              <a:t>] even if x is in kill[</a:t>
            </a:r>
            <a:r>
              <a:rPr lang="en-US" dirty="0" err="1">
                <a:solidFill>
                  <a:srgbClr val="000000"/>
                </a:solidFill>
              </a:rPr>
              <a:t>i</a:t>
            </a:r>
            <a:r>
              <a:rPr lang="en-US" dirty="0">
                <a:solidFill>
                  <a:srgbClr val="000000"/>
                </a:solidFill>
              </a:rPr>
              <a:t>], which means that we have assigned to x a value that is definitely not read from x later on. In this case, x is not technically live after instruction </a:t>
            </a:r>
            <a:r>
              <a:rPr lang="en-US" dirty="0" err="1">
                <a:solidFill>
                  <a:srgbClr val="000000"/>
                </a:solidFill>
              </a:rPr>
              <a:t>i</a:t>
            </a:r>
            <a:r>
              <a:rPr lang="en-US" dirty="0">
                <a:solidFill>
                  <a:srgbClr val="000000"/>
                </a:solidFill>
              </a:rPr>
              <a:t>, but it still interferes with any y in out[</a:t>
            </a:r>
            <a:r>
              <a:rPr lang="en-US" dirty="0" err="1">
                <a:solidFill>
                  <a:srgbClr val="000000"/>
                </a:solidFill>
              </a:rPr>
              <a:t>i</a:t>
            </a:r>
            <a:r>
              <a:rPr lang="en-US" dirty="0">
                <a:solidFill>
                  <a:srgbClr val="000000"/>
                </a:solidFill>
              </a:rPr>
              <a:t>]. This interference prevents an assignment to x overwriting a live variable y.</a:t>
            </a:r>
          </a:p>
        </p:txBody>
      </p:sp>
    </p:spTree>
    <p:extLst>
      <p:ext uri="{BB962C8B-B14F-4D97-AF65-F5344CB8AC3E}">
        <p14:creationId xmlns:p14="http://schemas.microsoft.com/office/powerpoint/2010/main" val="9255950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9.4.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82600"/>
            <a:ext cx="7708031" cy="5918200"/>
          </a:xfrm>
          <a:prstGeom prst="rect">
            <a:avLst/>
          </a:prstGeom>
          <a:ln>
            <a:solidFill>
              <a:srgbClr val="000000"/>
            </a:solidFill>
          </a:ln>
        </p:spPr>
      </p:pic>
    </p:spTree>
    <p:extLst>
      <p:ext uri="{BB962C8B-B14F-4D97-AF65-F5344CB8AC3E}">
        <p14:creationId xmlns:p14="http://schemas.microsoft.com/office/powerpoint/2010/main" val="33431963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9.5(a).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150" y="901700"/>
            <a:ext cx="6804850" cy="4584700"/>
          </a:xfrm>
          <a:prstGeom prst="rect">
            <a:avLst/>
          </a:prstGeom>
          <a:ln>
            <a:solidFill>
              <a:srgbClr val="000000"/>
            </a:solidFill>
          </a:ln>
        </p:spPr>
      </p:pic>
    </p:spTree>
    <p:extLst>
      <p:ext uri="{BB962C8B-B14F-4D97-AF65-F5344CB8AC3E}">
        <p14:creationId xmlns:p14="http://schemas.microsoft.com/office/powerpoint/2010/main" val="8261515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9.5.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219200"/>
            <a:ext cx="5265382" cy="3276600"/>
          </a:xfrm>
          <a:prstGeom prst="rect">
            <a:avLst/>
          </a:prstGeom>
          <a:ln>
            <a:solidFill>
              <a:srgbClr val="000000"/>
            </a:solidFill>
          </a:ln>
        </p:spPr>
      </p:pic>
      <p:sp>
        <p:nvSpPr>
          <p:cNvPr id="5" name="TextBox 4"/>
          <p:cNvSpPr txBox="1"/>
          <p:nvPr/>
        </p:nvSpPr>
        <p:spPr>
          <a:xfrm>
            <a:off x="1621257" y="4953000"/>
            <a:ext cx="6151143" cy="369332"/>
          </a:xfrm>
          <a:prstGeom prst="rect">
            <a:avLst/>
          </a:prstGeom>
          <a:noFill/>
        </p:spPr>
        <p:txBody>
          <a:bodyPr wrap="none" rtlCol="0">
            <a:spAutoFit/>
          </a:bodyPr>
          <a:lstStyle/>
          <a:p>
            <a:r>
              <a:rPr lang="en-US" dirty="0">
                <a:solidFill>
                  <a:srgbClr val="000000"/>
                </a:solidFill>
              </a:rPr>
              <a:t>Figure 9.5: Interference graph for the program in figure 9.2</a:t>
            </a:r>
          </a:p>
        </p:txBody>
      </p:sp>
    </p:spTree>
    <p:extLst>
      <p:ext uri="{BB962C8B-B14F-4D97-AF65-F5344CB8AC3E}">
        <p14:creationId xmlns:p14="http://schemas.microsoft.com/office/powerpoint/2010/main" val="11726528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9.5(a).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28600"/>
            <a:ext cx="5257800" cy="3124200"/>
          </a:xfrm>
          <a:prstGeom prst="rect">
            <a:avLst/>
          </a:prstGeom>
          <a:ln>
            <a:solidFill>
              <a:srgbClr val="000000"/>
            </a:solidFill>
          </a:ln>
        </p:spPr>
      </p:pic>
      <p:pic>
        <p:nvPicPr>
          <p:cNvPr id="5" name="Picture 4" descr="figure 9.5.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3581400"/>
            <a:ext cx="5265382" cy="2941793"/>
          </a:xfrm>
          <a:prstGeom prst="rect">
            <a:avLst/>
          </a:prstGeom>
          <a:ln>
            <a:solidFill>
              <a:srgbClr val="000000"/>
            </a:solidFill>
          </a:ln>
        </p:spPr>
      </p:pic>
    </p:spTree>
    <p:extLst>
      <p:ext uri="{BB962C8B-B14F-4D97-AF65-F5344CB8AC3E}">
        <p14:creationId xmlns:p14="http://schemas.microsoft.com/office/powerpoint/2010/main" val="1450534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9.5(a).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28600"/>
            <a:ext cx="5257800" cy="3124200"/>
          </a:xfrm>
          <a:prstGeom prst="rect">
            <a:avLst/>
          </a:prstGeom>
          <a:ln>
            <a:solidFill>
              <a:srgbClr val="000000"/>
            </a:solidFill>
          </a:ln>
        </p:spPr>
      </p:pic>
      <p:pic>
        <p:nvPicPr>
          <p:cNvPr id="5" name="Picture 4" descr="figure 9.5.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3581400"/>
            <a:ext cx="5265382" cy="2941793"/>
          </a:xfrm>
          <a:prstGeom prst="rect">
            <a:avLst/>
          </a:prstGeom>
          <a:ln>
            <a:solidFill>
              <a:srgbClr val="000000"/>
            </a:solidFill>
          </a:ln>
        </p:spPr>
      </p:pic>
      <p:sp>
        <p:nvSpPr>
          <p:cNvPr id="2" name="Rectangle 1"/>
          <p:cNvSpPr/>
          <p:nvPr/>
        </p:nvSpPr>
        <p:spPr>
          <a:xfrm>
            <a:off x="2286000" y="1371600"/>
            <a:ext cx="4800600" cy="2286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286000" y="2895600"/>
            <a:ext cx="4800600" cy="2286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657600" y="3733800"/>
            <a:ext cx="381000" cy="3810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345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9.5(a).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28600"/>
            <a:ext cx="5257800" cy="3124200"/>
          </a:xfrm>
          <a:prstGeom prst="rect">
            <a:avLst/>
          </a:prstGeom>
          <a:ln>
            <a:solidFill>
              <a:srgbClr val="000000"/>
            </a:solidFill>
          </a:ln>
        </p:spPr>
      </p:pic>
      <p:pic>
        <p:nvPicPr>
          <p:cNvPr id="5" name="Picture 4" descr="figure 9.5.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3581400"/>
            <a:ext cx="5265382" cy="2941793"/>
          </a:xfrm>
          <a:prstGeom prst="rect">
            <a:avLst/>
          </a:prstGeom>
          <a:ln>
            <a:solidFill>
              <a:srgbClr val="000000"/>
            </a:solidFill>
          </a:ln>
        </p:spPr>
      </p:pic>
      <p:sp>
        <p:nvSpPr>
          <p:cNvPr id="2" name="Rectangle 1"/>
          <p:cNvSpPr/>
          <p:nvPr/>
        </p:nvSpPr>
        <p:spPr>
          <a:xfrm>
            <a:off x="2286000" y="1371600"/>
            <a:ext cx="4800600" cy="2286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286000" y="2895600"/>
            <a:ext cx="4800600" cy="2286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657600" y="3733800"/>
            <a:ext cx="381000" cy="3810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276600" y="4191000"/>
            <a:ext cx="457200" cy="914400"/>
          </a:xfrm>
          <a:prstGeom prst="lin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cxnSp>
      <p:cxnSp>
        <p:nvCxnSpPr>
          <p:cNvPr id="13" name="Straight Connector 12"/>
          <p:cNvCxnSpPr/>
          <p:nvPr/>
        </p:nvCxnSpPr>
        <p:spPr>
          <a:xfrm>
            <a:off x="3962400" y="4114800"/>
            <a:ext cx="609600" cy="1752600"/>
          </a:xfrm>
          <a:prstGeom prst="lin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cxnSp>
      <p:cxnSp>
        <p:nvCxnSpPr>
          <p:cNvPr id="19" name="Straight Connector 18"/>
          <p:cNvCxnSpPr/>
          <p:nvPr/>
        </p:nvCxnSpPr>
        <p:spPr>
          <a:xfrm>
            <a:off x="4038600" y="4038600"/>
            <a:ext cx="1981200" cy="1219200"/>
          </a:xfrm>
          <a:prstGeom prst="lin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cxnSp>
      <p:cxnSp>
        <p:nvCxnSpPr>
          <p:cNvPr id="21" name="Straight Connector 20"/>
          <p:cNvCxnSpPr/>
          <p:nvPr/>
        </p:nvCxnSpPr>
        <p:spPr>
          <a:xfrm flipH="1">
            <a:off x="2971800" y="5486400"/>
            <a:ext cx="228600" cy="0"/>
          </a:xfrm>
          <a:prstGeom prst="lin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cxnSp>
      <p:cxnSp>
        <p:nvCxnSpPr>
          <p:cNvPr id="25" name="Straight Connector 24"/>
          <p:cNvCxnSpPr/>
          <p:nvPr/>
        </p:nvCxnSpPr>
        <p:spPr>
          <a:xfrm flipH="1">
            <a:off x="4572000" y="6248400"/>
            <a:ext cx="228600" cy="0"/>
          </a:xfrm>
          <a:prstGeom prst="lin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cxnSp>
      <p:cxnSp>
        <p:nvCxnSpPr>
          <p:cNvPr id="26" name="Straight Connector 25"/>
          <p:cNvCxnSpPr/>
          <p:nvPr/>
        </p:nvCxnSpPr>
        <p:spPr>
          <a:xfrm flipH="1">
            <a:off x="6096000" y="5486400"/>
            <a:ext cx="228600" cy="0"/>
          </a:xfrm>
          <a:prstGeom prst="lin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364597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5681A74-C34C-5445-8D1E-87D7FE3A82C1}" type="slidenum">
              <a:rPr lang="en-US"/>
              <a:pPr/>
              <a:t>2</a:t>
            </a:fld>
            <a:endParaRPr lang="en-US"/>
          </a:p>
        </p:txBody>
      </p:sp>
      <p:sp>
        <p:nvSpPr>
          <p:cNvPr id="653314" name="Rectangle 2"/>
          <p:cNvSpPr>
            <a:spLocks noGrp="1" noChangeArrowheads="1"/>
          </p:cNvSpPr>
          <p:nvPr>
            <p:ph type="title"/>
          </p:nvPr>
        </p:nvSpPr>
        <p:spPr/>
        <p:txBody>
          <a:bodyPr/>
          <a:lstStyle/>
          <a:p>
            <a:r>
              <a:rPr lang="en-US" dirty="0" smtClean="0"/>
              <a:t>Overview</a:t>
            </a:r>
            <a:endParaRPr lang="en-US" dirty="0"/>
          </a:p>
        </p:txBody>
      </p:sp>
      <p:sp>
        <p:nvSpPr>
          <p:cNvPr id="653315" name="Rectangle 3"/>
          <p:cNvSpPr>
            <a:spLocks noGrp="1" noChangeArrowheads="1"/>
          </p:cNvSpPr>
          <p:nvPr>
            <p:ph type="body" idx="1"/>
          </p:nvPr>
        </p:nvSpPr>
        <p:spPr>
          <a:xfrm>
            <a:off x="381000" y="1447800"/>
            <a:ext cx="8763000" cy="5257800"/>
          </a:xfrm>
        </p:spPr>
        <p:txBody>
          <a:bodyPr/>
          <a:lstStyle/>
          <a:p>
            <a:pPr>
              <a:lnSpc>
                <a:spcPct val="90000"/>
              </a:lnSpc>
            </a:pPr>
            <a:r>
              <a:rPr lang="en-US" dirty="0" smtClean="0"/>
              <a:t>9.2 Liveness</a:t>
            </a:r>
          </a:p>
          <a:p>
            <a:pPr>
              <a:lnSpc>
                <a:spcPct val="90000"/>
              </a:lnSpc>
            </a:pPr>
            <a:r>
              <a:rPr lang="en-US" b="0" dirty="0" smtClean="0"/>
              <a:t>9.3 Liveness Analysis</a:t>
            </a:r>
          </a:p>
          <a:p>
            <a:pPr>
              <a:lnSpc>
                <a:spcPct val="90000"/>
              </a:lnSpc>
            </a:pPr>
            <a:r>
              <a:rPr lang="en-US" dirty="0" smtClean="0"/>
              <a:t>9.4 Interference</a:t>
            </a:r>
            <a:endParaRPr lang="en-US" dirty="0"/>
          </a:p>
          <a:p>
            <a:pPr>
              <a:lnSpc>
                <a:spcPct val="90000"/>
              </a:lnSpc>
            </a:pPr>
            <a:r>
              <a:rPr lang="en-US" dirty="0" smtClean="0"/>
              <a:t>9.5 Graph Coloring</a:t>
            </a:r>
            <a:endParaRPr lang="en-US" dirty="0"/>
          </a:p>
          <a:p>
            <a:pPr>
              <a:lnSpc>
                <a:spcPct val="90000"/>
              </a:lnSpc>
            </a:pPr>
            <a:r>
              <a:rPr lang="en-US" b="0" dirty="0" smtClean="0"/>
              <a:t>9.6 Spilling</a:t>
            </a:r>
          </a:p>
          <a:p>
            <a:pPr>
              <a:lnSpc>
                <a:spcPct val="90000"/>
              </a:lnSpc>
            </a:pPr>
            <a:r>
              <a:rPr lang="en-US" b="0" dirty="0" smtClean="0"/>
              <a:t>9.7 Heuristics</a:t>
            </a:r>
            <a:endParaRPr lang="en-US" b="0" dirty="0"/>
          </a:p>
        </p:txBody>
      </p:sp>
    </p:spTree>
    <p:extLst>
      <p:ext uri="{BB962C8B-B14F-4D97-AF65-F5344CB8AC3E}">
        <p14:creationId xmlns:p14="http://schemas.microsoft.com/office/powerpoint/2010/main" val="1276871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4525963"/>
          </a:xfrm>
        </p:spPr>
        <p:txBody>
          <a:bodyPr/>
          <a:lstStyle/>
          <a:p>
            <a:r>
              <a:rPr lang="en-US" dirty="0" smtClean="0"/>
              <a:t>Graph coloring is the process of assigning </a:t>
            </a:r>
            <a:r>
              <a:rPr lang="en-US" dirty="0"/>
              <a:t>colors to nodes, such that nodes connected by an edge have different colors</a:t>
            </a:r>
          </a:p>
          <a:p>
            <a:r>
              <a:rPr lang="en-US" dirty="0" smtClean="0"/>
              <a:t>A </a:t>
            </a:r>
            <a:r>
              <a:rPr lang="en-US" dirty="0"/>
              <a:t>graph is </a:t>
            </a:r>
            <a:r>
              <a:rPr lang="en-US" dirty="0" smtClean="0"/>
              <a:t>n-</a:t>
            </a:r>
            <a:r>
              <a:rPr lang="en-US" dirty="0"/>
              <a:t>colorable if it has a coloring with </a:t>
            </a:r>
            <a:r>
              <a:rPr lang="en-US" dirty="0" smtClean="0"/>
              <a:t>n </a:t>
            </a:r>
            <a:r>
              <a:rPr lang="en-US" dirty="0"/>
              <a:t>colors</a:t>
            </a:r>
            <a:endParaRPr lang="en-US" dirty="0"/>
          </a:p>
        </p:txBody>
      </p:sp>
      <p:sp>
        <p:nvSpPr>
          <p:cNvPr id="4" name="TextBox 3"/>
          <p:cNvSpPr txBox="1"/>
          <p:nvPr/>
        </p:nvSpPr>
        <p:spPr>
          <a:xfrm>
            <a:off x="704276" y="4876800"/>
            <a:ext cx="2724724" cy="830997"/>
          </a:xfrm>
          <a:prstGeom prst="rect">
            <a:avLst/>
          </a:prstGeom>
          <a:noFill/>
        </p:spPr>
        <p:txBody>
          <a:bodyPr wrap="none" rtlCol="0">
            <a:spAutoFit/>
          </a:bodyPr>
          <a:lstStyle/>
          <a:p>
            <a:r>
              <a:rPr lang="en-US" sz="2400" dirty="0" smtClean="0">
                <a:solidFill>
                  <a:srgbClr val="FF0000"/>
                </a:solidFill>
              </a:rPr>
              <a:t>Nodes = Variables</a:t>
            </a:r>
          </a:p>
          <a:p>
            <a:r>
              <a:rPr lang="en-US" sz="2400" dirty="0" smtClean="0">
                <a:solidFill>
                  <a:srgbClr val="FF0000"/>
                </a:solidFill>
              </a:rPr>
              <a:t>Colors = Registers</a:t>
            </a:r>
            <a:endParaRPr lang="en-US" sz="2400" dirty="0">
              <a:solidFill>
                <a:srgbClr val="FF0000"/>
              </a:solidFill>
            </a:endParaRPr>
          </a:p>
        </p:txBody>
      </p:sp>
      <p:sp>
        <p:nvSpPr>
          <p:cNvPr id="5" name="Title 1"/>
          <p:cNvSpPr>
            <a:spLocks noGrp="1"/>
          </p:cNvSpPr>
          <p:nvPr>
            <p:ph type="title"/>
          </p:nvPr>
        </p:nvSpPr>
        <p:spPr/>
        <p:txBody>
          <a:bodyPr>
            <a:normAutofit fontScale="90000"/>
          </a:bodyPr>
          <a:lstStyle/>
          <a:p>
            <a:r>
              <a:rPr lang="en-US" dirty="0" smtClean="0"/>
              <a:t>9.5 Register allocation by graph coloring</a:t>
            </a:r>
            <a:endParaRPr lang="en-US" dirty="0"/>
          </a:p>
        </p:txBody>
      </p:sp>
    </p:spTree>
    <p:extLst>
      <p:ext uri="{BB962C8B-B14F-4D97-AF65-F5344CB8AC3E}">
        <p14:creationId xmlns:p14="http://schemas.microsoft.com/office/powerpoint/2010/main" val="466924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9.5 Register allocation by graph coloring</a:t>
            </a:r>
            <a:endParaRPr lang="en-US" dirty="0"/>
          </a:p>
        </p:txBody>
      </p:sp>
      <p:sp>
        <p:nvSpPr>
          <p:cNvPr id="3" name="Content Placeholder 2"/>
          <p:cNvSpPr>
            <a:spLocks noGrp="1"/>
          </p:cNvSpPr>
          <p:nvPr>
            <p:ph idx="1"/>
          </p:nvPr>
        </p:nvSpPr>
        <p:spPr>
          <a:xfrm>
            <a:off x="457200" y="1600200"/>
            <a:ext cx="8610600" cy="4525963"/>
          </a:xfrm>
        </p:spPr>
        <p:txBody>
          <a:bodyPr>
            <a:normAutofit fontScale="92500"/>
          </a:bodyPr>
          <a:lstStyle/>
          <a:p>
            <a:r>
              <a:rPr lang="en-US" dirty="0"/>
              <a:t>Two variables can share a register if they are not connected by an edge in the </a:t>
            </a:r>
            <a:r>
              <a:rPr lang="en-US" dirty="0" smtClean="0"/>
              <a:t>interference </a:t>
            </a:r>
            <a:r>
              <a:rPr lang="en-US" dirty="0"/>
              <a:t>graph. Hence, we must assign to each node in the interference graph a register number such that:</a:t>
            </a:r>
          </a:p>
          <a:p>
            <a:pPr lvl="1"/>
            <a:r>
              <a:rPr lang="en-US" sz="3200" dirty="0" smtClean="0"/>
              <a:t>Two </a:t>
            </a:r>
            <a:r>
              <a:rPr lang="en-US" sz="3200" dirty="0"/>
              <a:t>nodes that share an edge have different register numbers.</a:t>
            </a:r>
          </a:p>
          <a:p>
            <a:pPr lvl="1"/>
            <a:r>
              <a:rPr lang="en-US" sz="3200" dirty="0" smtClean="0"/>
              <a:t>The </a:t>
            </a:r>
            <a:r>
              <a:rPr lang="en-US" sz="3200" dirty="0"/>
              <a:t>total number of different register numbers is no higher than the number of available registers.</a:t>
            </a:r>
          </a:p>
        </p:txBody>
      </p:sp>
    </p:spTree>
    <p:extLst>
      <p:ext uri="{BB962C8B-B14F-4D97-AF65-F5344CB8AC3E}">
        <p14:creationId xmlns:p14="http://schemas.microsoft.com/office/powerpoint/2010/main" val="14563756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914400" y="1905000"/>
            <a:ext cx="2286000" cy="2209800"/>
            <a:chOff x="3048000" y="1905000"/>
            <a:chExt cx="2286000" cy="2209800"/>
          </a:xfrm>
        </p:grpSpPr>
        <p:sp>
          <p:nvSpPr>
            <p:cNvPr id="4" name="Oval 3"/>
            <p:cNvSpPr>
              <a:spLocks noChangeArrowheads="1"/>
            </p:cNvSpPr>
            <p:nvPr/>
          </p:nvSpPr>
          <p:spPr bwMode="auto">
            <a:xfrm>
              <a:off x="3048000" y="1905000"/>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Oval 4"/>
            <p:cNvSpPr>
              <a:spLocks noChangeArrowheads="1"/>
            </p:cNvSpPr>
            <p:nvPr/>
          </p:nvSpPr>
          <p:spPr bwMode="auto">
            <a:xfrm>
              <a:off x="4724400" y="1905000"/>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Oval 5"/>
            <p:cNvSpPr>
              <a:spLocks noChangeArrowheads="1"/>
            </p:cNvSpPr>
            <p:nvPr/>
          </p:nvSpPr>
          <p:spPr bwMode="auto">
            <a:xfrm>
              <a:off x="3048000" y="3505200"/>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6"/>
            <p:cNvSpPr>
              <a:spLocks noChangeArrowheads="1"/>
            </p:cNvSpPr>
            <p:nvPr/>
          </p:nvSpPr>
          <p:spPr bwMode="auto">
            <a:xfrm>
              <a:off x="4724400" y="3505200"/>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cxnSp>
          <p:nvCxnSpPr>
            <p:cNvPr id="8" name="AutoShape 7"/>
            <p:cNvCxnSpPr>
              <a:cxnSpLocks noChangeShapeType="1"/>
              <a:stCxn id="4" idx="6"/>
              <a:endCxn id="5" idx="2"/>
            </p:cNvCxnSpPr>
            <p:nvPr/>
          </p:nvCxnSpPr>
          <p:spPr bwMode="auto">
            <a:xfrm>
              <a:off x="3657600" y="2209800"/>
              <a:ext cx="1066800" cy="0"/>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AutoShape 8"/>
            <p:cNvCxnSpPr>
              <a:cxnSpLocks noChangeShapeType="1"/>
              <a:stCxn id="6" idx="7"/>
              <a:endCxn id="5" idx="3"/>
            </p:cNvCxnSpPr>
            <p:nvPr/>
          </p:nvCxnSpPr>
          <p:spPr bwMode="auto">
            <a:xfrm flipV="1">
              <a:off x="3568700" y="2425700"/>
              <a:ext cx="1244600" cy="1168400"/>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AutoShape 9"/>
            <p:cNvCxnSpPr>
              <a:cxnSpLocks noChangeShapeType="1"/>
            </p:cNvCxnSpPr>
            <p:nvPr/>
          </p:nvCxnSpPr>
          <p:spPr bwMode="auto">
            <a:xfrm>
              <a:off x="3657600" y="3810000"/>
              <a:ext cx="1066800" cy="0"/>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AutoShape 10"/>
            <p:cNvCxnSpPr>
              <a:cxnSpLocks noChangeShapeType="1"/>
              <a:stCxn id="4" idx="5"/>
              <a:endCxn id="7" idx="1"/>
            </p:cNvCxnSpPr>
            <p:nvPr/>
          </p:nvCxnSpPr>
          <p:spPr bwMode="auto">
            <a:xfrm>
              <a:off x="3568700" y="2425700"/>
              <a:ext cx="1244600" cy="1168400"/>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AutoShape 11"/>
            <p:cNvCxnSpPr>
              <a:cxnSpLocks noChangeShapeType="1"/>
              <a:stCxn id="5" idx="4"/>
              <a:endCxn id="7" idx="0"/>
            </p:cNvCxnSpPr>
            <p:nvPr/>
          </p:nvCxnSpPr>
          <p:spPr bwMode="auto">
            <a:xfrm>
              <a:off x="5029200" y="2514600"/>
              <a:ext cx="0" cy="990600"/>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23" name="Group 22"/>
          <p:cNvGrpSpPr/>
          <p:nvPr/>
        </p:nvGrpSpPr>
        <p:grpSpPr>
          <a:xfrm>
            <a:off x="5562600" y="1828800"/>
            <a:ext cx="2286000" cy="2209800"/>
            <a:chOff x="3048000" y="1905000"/>
            <a:chExt cx="2286000" cy="2209800"/>
          </a:xfrm>
        </p:grpSpPr>
        <p:sp>
          <p:nvSpPr>
            <p:cNvPr id="14" name="Oval 3"/>
            <p:cNvSpPr>
              <a:spLocks noChangeArrowheads="1"/>
            </p:cNvSpPr>
            <p:nvPr/>
          </p:nvSpPr>
          <p:spPr bwMode="auto">
            <a:xfrm>
              <a:off x="3048000" y="1905000"/>
              <a:ext cx="609600" cy="609600"/>
            </a:xfrm>
            <a:prstGeom prst="ellipse">
              <a:avLst/>
            </a:prstGeom>
            <a:solidFill>
              <a:schemeClr val="accent2"/>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4"/>
            <p:cNvSpPr>
              <a:spLocks noChangeArrowheads="1"/>
            </p:cNvSpPr>
            <p:nvPr/>
          </p:nvSpPr>
          <p:spPr bwMode="auto">
            <a:xfrm>
              <a:off x="4724400" y="1905000"/>
              <a:ext cx="609600" cy="609600"/>
            </a:xfrm>
            <a:prstGeom prst="ellipse">
              <a:avLst/>
            </a:prstGeom>
            <a:solidFill>
              <a:srgbClr val="99CC00"/>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5"/>
            <p:cNvSpPr>
              <a:spLocks noChangeArrowheads="1"/>
            </p:cNvSpPr>
            <p:nvPr/>
          </p:nvSpPr>
          <p:spPr bwMode="auto">
            <a:xfrm>
              <a:off x="3048000" y="3505200"/>
              <a:ext cx="609600" cy="609600"/>
            </a:xfrm>
            <a:prstGeom prst="ellipse">
              <a:avLst/>
            </a:prstGeom>
            <a:solidFill>
              <a:schemeClr val="accent2"/>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6"/>
            <p:cNvSpPr>
              <a:spLocks noChangeArrowheads="1"/>
            </p:cNvSpPr>
            <p:nvPr/>
          </p:nvSpPr>
          <p:spPr bwMode="auto">
            <a:xfrm>
              <a:off x="4724400" y="3505200"/>
              <a:ext cx="609600" cy="609600"/>
            </a:xfrm>
            <a:prstGeom prst="ellipse">
              <a:avLst/>
            </a:prstGeom>
            <a:solidFill>
              <a:schemeClr val="folHlink"/>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cxnSp>
          <p:nvCxnSpPr>
            <p:cNvPr id="18" name="AutoShape 7"/>
            <p:cNvCxnSpPr>
              <a:cxnSpLocks noChangeShapeType="1"/>
              <a:stCxn id="14" idx="6"/>
              <a:endCxn id="15" idx="2"/>
            </p:cNvCxnSpPr>
            <p:nvPr/>
          </p:nvCxnSpPr>
          <p:spPr bwMode="auto">
            <a:xfrm>
              <a:off x="3657600" y="2209800"/>
              <a:ext cx="1066800" cy="0"/>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AutoShape 8"/>
            <p:cNvCxnSpPr>
              <a:cxnSpLocks noChangeShapeType="1"/>
              <a:stCxn id="16" idx="7"/>
              <a:endCxn id="15" idx="3"/>
            </p:cNvCxnSpPr>
            <p:nvPr/>
          </p:nvCxnSpPr>
          <p:spPr bwMode="auto">
            <a:xfrm flipV="1">
              <a:off x="3568700" y="2425700"/>
              <a:ext cx="1244600" cy="1168400"/>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AutoShape 10"/>
            <p:cNvCxnSpPr>
              <a:cxnSpLocks noChangeShapeType="1"/>
              <a:stCxn id="16" idx="6"/>
              <a:endCxn id="17" idx="2"/>
            </p:cNvCxnSpPr>
            <p:nvPr/>
          </p:nvCxnSpPr>
          <p:spPr bwMode="auto">
            <a:xfrm>
              <a:off x="3657600" y="3810000"/>
              <a:ext cx="1066800" cy="0"/>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AutoShape 11"/>
            <p:cNvCxnSpPr>
              <a:cxnSpLocks noChangeShapeType="1"/>
            </p:cNvCxnSpPr>
            <p:nvPr/>
          </p:nvCxnSpPr>
          <p:spPr bwMode="auto">
            <a:xfrm>
              <a:off x="3568700" y="2425700"/>
              <a:ext cx="1244600" cy="1168400"/>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AutoShape 12"/>
            <p:cNvCxnSpPr>
              <a:cxnSpLocks noChangeShapeType="1"/>
            </p:cNvCxnSpPr>
            <p:nvPr/>
          </p:nvCxnSpPr>
          <p:spPr bwMode="auto">
            <a:xfrm>
              <a:off x="5029200" y="2514600"/>
              <a:ext cx="0" cy="990600"/>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4" name="TextBox 23"/>
          <p:cNvSpPr txBox="1"/>
          <p:nvPr/>
        </p:nvSpPr>
        <p:spPr>
          <a:xfrm>
            <a:off x="914400" y="1295400"/>
            <a:ext cx="2122171" cy="369332"/>
          </a:xfrm>
          <a:prstGeom prst="rect">
            <a:avLst/>
          </a:prstGeom>
          <a:noFill/>
        </p:spPr>
        <p:txBody>
          <a:bodyPr wrap="none" rtlCol="0">
            <a:spAutoFit/>
          </a:bodyPr>
          <a:lstStyle/>
          <a:p>
            <a:r>
              <a:rPr lang="en-US" u="sng" dirty="0" smtClean="0"/>
              <a:t>Interference Graph</a:t>
            </a:r>
            <a:endParaRPr lang="en-US" u="sng" dirty="0"/>
          </a:p>
        </p:txBody>
      </p:sp>
      <p:cxnSp>
        <p:nvCxnSpPr>
          <p:cNvPr id="27" name="Straight Arrow Connector 26"/>
          <p:cNvCxnSpPr/>
          <p:nvPr/>
        </p:nvCxnSpPr>
        <p:spPr>
          <a:xfrm>
            <a:off x="3352800" y="2819400"/>
            <a:ext cx="2057400" cy="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457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14400" y="76200"/>
            <a:ext cx="7467600" cy="1143000"/>
          </a:xfrm>
        </p:spPr>
        <p:txBody>
          <a:bodyPr>
            <a:normAutofit fontScale="90000"/>
          </a:bodyPr>
          <a:lstStyle/>
          <a:p>
            <a:r>
              <a:rPr lang="en-US" dirty="0"/>
              <a:t>Heuristics for Register Coloring</a:t>
            </a:r>
          </a:p>
        </p:txBody>
      </p:sp>
      <p:pic>
        <p:nvPicPr>
          <p:cNvPr id="5" name="Picture 4"/>
          <p:cNvPicPr>
            <a:picLocks noChangeAspect="1"/>
          </p:cNvPicPr>
          <p:nvPr/>
        </p:nvPicPr>
        <p:blipFill>
          <a:blip r:embed="rId3"/>
          <a:stretch>
            <a:fillRect/>
          </a:stretch>
        </p:blipFill>
        <p:spPr>
          <a:xfrm>
            <a:off x="1116997" y="1219200"/>
            <a:ext cx="6960203" cy="5257800"/>
          </a:xfrm>
          <a:prstGeom prst="rect">
            <a:avLst/>
          </a:prstGeom>
          <a:ln>
            <a:solidFill>
              <a:schemeClr val="bg1"/>
            </a:solidFill>
          </a:ln>
        </p:spPr>
      </p:pic>
    </p:spTree>
    <p:extLst>
      <p:ext uri="{BB962C8B-B14F-4D97-AF65-F5344CB8AC3E}">
        <p14:creationId xmlns:p14="http://schemas.microsoft.com/office/powerpoint/2010/main" val="412777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EF95DB3-A946-9B4C-B2B5-2B090360DC1A}" type="slidenum">
              <a:rPr lang="en-US"/>
              <a:pPr/>
              <a:t>24</a:t>
            </a:fld>
            <a:endParaRPr lang="en-US"/>
          </a:p>
        </p:txBody>
      </p:sp>
      <p:sp>
        <p:nvSpPr>
          <p:cNvPr id="679938" name="Rectangle 2"/>
          <p:cNvSpPr>
            <a:spLocks noGrp="1" noChangeArrowheads="1"/>
          </p:cNvSpPr>
          <p:nvPr>
            <p:ph type="title"/>
          </p:nvPr>
        </p:nvSpPr>
        <p:spPr/>
        <p:txBody>
          <a:bodyPr>
            <a:normAutofit fontScale="90000"/>
          </a:bodyPr>
          <a:lstStyle/>
          <a:p>
            <a:r>
              <a:rPr lang="en-US" dirty="0"/>
              <a:t>Heuristics for Register Coloring</a:t>
            </a:r>
          </a:p>
        </p:txBody>
      </p:sp>
      <p:sp>
        <p:nvSpPr>
          <p:cNvPr id="679939" name="Rectangle 3"/>
          <p:cNvSpPr>
            <a:spLocks noGrp="1" noChangeArrowheads="1"/>
          </p:cNvSpPr>
          <p:nvPr>
            <p:ph type="body" idx="1"/>
          </p:nvPr>
        </p:nvSpPr>
        <p:spPr/>
        <p:txBody>
          <a:bodyPr/>
          <a:lstStyle/>
          <a:p>
            <a:r>
              <a:rPr lang="en-US"/>
              <a:t>Coloring a graph with N colors </a:t>
            </a:r>
          </a:p>
          <a:p>
            <a:r>
              <a:rPr lang="en-US"/>
              <a:t>If degree &lt; N (degree of a node = # of edges)</a:t>
            </a:r>
          </a:p>
          <a:p>
            <a:pPr lvl="1"/>
            <a:r>
              <a:rPr lang="en-US" sz="2400"/>
              <a:t>Node can always be colored</a:t>
            </a:r>
          </a:p>
          <a:p>
            <a:pPr lvl="1"/>
            <a:r>
              <a:rPr lang="en-US" sz="2400"/>
              <a:t>After coloring the rest of the nodes, you</a:t>
            </a:r>
            <a:r>
              <a:rPr lang="ja-JP" altLang="en-US" sz="2400">
                <a:latin typeface="Arial"/>
              </a:rPr>
              <a:t>’</a:t>
            </a:r>
            <a:r>
              <a:rPr lang="en-US" sz="2400"/>
              <a:t>ll have at least one color left to color the current node</a:t>
            </a:r>
          </a:p>
          <a:p>
            <a:r>
              <a:rPr lang="en-US"/>
              <a:t>If degree &gt;= N</a:t>
            </a:r>
          </a:p>
          <a:p>
            <a:pPr lvl="1"/>
            <a:r>
              <a:rPr lang="en-US" sz="2400"/>
              <a:t>still may be colorable with N colors</a:t>
            </a:r>
          </a:p>
        </p:txBody>
      </p:sp>
    </p:spTree>
    <p:extLst>
      <p:ext uri="{BB962C8B-B14F-4D97-AF65-F5344CB8AC3E}">
        <p14:creationId xmlns:p14="http://schemas.microsoft.com/office/powerpoint/2010/main" val="1905295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9939">
                                            <p:txEl>
                                              <p:pRg st="1" end="1"/>
                                            </p:txEl>
                                          </p:spTgt>
                                        </p:tgtEl>
                                        <p:attrNameLst>
                                          <p:attrName>style.visibility</p:attrName>
                                        </p:attrNameLst>
                                      </p:cBhvr>
                                      <p:to>
                                        <p:strVal val="visible"/>
                                      </p:to>
                                    </p:set>
                                    <p:animEffect transition="in" filter="wipe(up)">
                                      <p:cBhvr>
                                        <p:cTn id="7" dur="500"/>
                                        <p:tgtEl>
                                          <p:spTgt spid="679939">
                                            <p:txEl>
                                              <p:pRg st="1" end="1"/>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79939">
                                            <p:txEl>
                                              <p:pRg st="2" end="2"/>
                                            </p:txEl>
                                          </p:spTgt>
                                        </p:tgtEl>
                                        <p:attrNameLst>
                                          <p:attrName>style.visibility</p:attrName>
                                        </p:attrNameLst>
                                      </p:cBhvr>
                                      <p:to>
                                        <p:strVal val="visible"/>
                                      </p:to>
                                    </p:set>
                                    <p:animEffect transition="in" filter="wipe(up)">
                                      <p:cBhvr>
                                        <p:cTn id="10" dur="500"/>
                                        <p:tgtEl>
                                          <p:spTgt spid="679939">
                                            <p:txEl>
                                              <p:pRg st="2" end="2"/>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79939">
                                            <p:txEl>
                                              <p:pRg st="3" end="3"/>
                                            </p:txEl>
                                          </p:spTgt>
                                        </p:tgtEl>
                                        <p:attrNameLst>
                                          <p:attrName>style.visibility</p:attrName>
                                        </p:attrNameLst>
                                      </p:cBhvr>
                                      <p:to>
                                        <p:strVal val="visible"/>
                                      </p:to>
                                    </p:set>
                                    <p:animEffect transition="in" filter="wipe(up)">
                                      <p:cBhvr>
                                        <p:cTn id="13" dur="500"/>
                                        <p:tgtEl>
                                          <p:spTgt spid="679939">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79939">
                                            <p:txEl>
                                              <p:pRg st="4" end="4"/>
                                            </p:txEl>
                                          </p:spTgt>
                                        </p:tgtEl>
                                        <p:attrNameLst>
                                          <p:attrName>style.visibility</p:attrName>
                                        </p:attrNameLst>
                                      </p:cBhvr>
                                      <p:to>
                                        <p:strVal val="visible"/>
                                      </p:to>
                                    </p:set>
                                    <p:animEffect transition="in" filter="wipe(up)">
                                      <p:cBhvr>
                                        <p:cTn id="18" dur="500"/>
                                        <p:tgtEl>
                                          <p:spTgt spid="679939">
                                            <p:txEl>
                                              <p:pRg st="4" end="4"/>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79939">
                                            <p:txEl>
                                              <p:pRg st="5" end="5"/>
                                            </p:txEl>
                                          </p:spTgt>
                                        </p:tgtEl>
                                        <p:attrNameLst>
                                          <p:attrName>style.visibility</p:attrName>
                                        </p:attrNameLst>
                                      </p:cBhvr>
                                      <p:to>
                                        <p:strVal val="visible"/>
                                      </p:to>
                                    </p:set>
                                    <p:animEffect transition="in" filter="wipe(up)">
                                      <p:cBhvr>
                                        <p:cTn id="21" dur="500"/>
                                        <p:tgtEl>
                                          <p:spTgt spid="67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3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F1858A8-03F4-DE49-8213-58DC1C0D4F7E}" type="slidenum">
              <a:rPr lang="en-US"/>
              <a:pPr/>
              <a:t>25</a:t>
            </a:fld>
            <a:endParaRPr lang="en-US"/>
          </a:p>
        </p:txBody>
      </p:sp>
      <p:sp>
        <p:nvSpPr>
          <p:cNvPr id="680962" name="Rectangle 2"/>
          <p:cNvSpPr>
            <a:spLocks noGrp="1" noChangeArrowheads="1"/>
          </p:cNvSpPr>
          <p:nvPr>
            <p:ph type="title"/>
          </p:nvPr>
        </p:nvSpPr>
        <p:spPr/>
        <p:txBody>
          <a:bodyPr>
            <a:normAutofit fontScale="90000"/>
          </a:bodyPr>
          <a:lstStyle/>
          <a:p>
            <a:r>
              <a:rPr lang="en-US"/>
              <a:t>Heuristics for Register Coloring</a:t>
            </a:r>
          </a:p>
        </p:txBody>
      </p:sp>
      <p:sp>
        <p:nvSpPr>
          <p:cNvPr id="680963" name="Rectangle 3"/>
          <p:cNvSpPr>
            <a:spLocks noGrp="1" noChangeArrowheads="1"/>
          </p:cNvSpPr>
          <p:nvPr>
            <p:ph type="body" idx="1"/>
          </p:nvPr>
        </p:nvSpPr>
        <p:spPr/>
        <p:txBody>
          <a:bodyPr>
            <a:normAutofit lnSpcReduction="10000"/>
          </a:bodyPr>
          <a:lstStyle/>
          <a:p>
            <a:r>
              <a:rPr lang="en-US"/>
              <a:t>Remove nodes that have degree &lt; N</a:t>
            </a:r>
          </a:p>
          <a:p>
            <a:pPr lvl="1"/>
            <a:r>
              <a:rPr lang="en-US" sz="2400"/>
              <a:t>Push the removed nodes onto a stack</a:t>
            </a:r>
          </a:p>
          <a:p>
            <a:r>
              <a:rPr lang="en-US"/>
              <a:t>When all the nodes have degree &gt;= N </a:t>
            </a:r>
          </a:p>
          <a:p>
            <a:pPr lvl="1"/>
            <a:r>
              <a:rPr lang="en-US" sz="2400"/>
              <a:t>Find a node to spill (no color for that node)</a:t>
            </a:r>
          </a:p>
          <a:p>
            <a:pPr lvl="1"/>
            <a:r>
              <a:rPr lang="en-US" sz="2400"/>
              <a:t>Remove that node</a:t>
            </a:r>
          </a:p>
          <a:p>
            <a:r>
              <a:rPr lang="en-US"/>
              <a:t>When empty, start to color</a:t>
            </a:r>
          </a:p>
          <a:p>
            <a:pPr lvl="1"/>
            <a:r>
              <a:rPr lang="en-US" sz="2400"/>
              <a:t>Pop a node from stack back</a:t>
            </a:r>
          </a:p>
          <a:p>
            <a:pPr lvl="1"/>
            <a:r>
              <a:rPr lang="en-US" sz="2400"/>
              <a:t>Assign it a color that is different from its connected nodes (since degree &lt; N, a color should exist)</a:t>
            </a:r>
          </a:p>
        </p:txBody>
      </p:sp>
    </p:spTree>
    <p:extLst>
      <p:ext uri="{BB962C8B-B14F-4D97-AF65-F5344CB8AC3E}">
        <p14:creationId xmlns:p14="http://schemas.microsoft.com/office/powerpoint/2010/main" val="2370396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80963">
                                            <p:txEl>
                                              <p:pRg st="0" end="0"/>
                                            </p:txEl>
                                          </p:spTgt>
                                        </p:tgtEl>
                                        <p:attrNameLst>
                                          <p:attrName>style.visibility</p:attrName>
                                        </p:attrNameLst>
                                      </p:cBhvr>
                                      <p:to>
                                        <p:strVal val="visible"/>
                                      </p:to>
                                    </p:set>
                                    <p:animEffect transition="in" filter="wipe(up)">
                                      <p:cBhvr>
                                        <p:cTn id="7" dur="500"/>
                                        <p:tgtEl>
                                          <p:spTgt spid="68096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80963">
                                            <p:txEl>
                                              <p:pRg st="1" end="1"/>
                                            </p:txEl>
                                          </p:spTgt>
                                        </p:tgtEl>
                                        <p:attrNameLst>
                                          <p:attrName>style.visibility</p:attrName>
                                        </p:attrNameLst>
                                      </p:cBhvr>
                                      <p:to>
                                        <p:strVal val="visible"/>
                                      </p:to>
                                    </p:set>
                                    <p:animEffect transition="in" filter="wipe(up)">
                                      <p:cBhvr>
                                        <p:cTn id="10" dur="500"/>
                                        <p:tgtEl>
                                          <p:spTgt spid="68096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80963">
                                            <p:txEl>
                                              <p:pRg st="2" end="2"/>
                                            </p:txEl>
                                          </p:spTgt>
                                        </p:tgtEl>
                                        <p:attrNameLst>
                                          <p:attrName>style.visibility</p:attrName>
                                        </p:attrNameLst>
                                      </p:cBhvr>
                                      <p:to>
                                        <p:strVal val="visible"/>
                                      </p:to>
                                    </p:set>
                                    <p:animEffect transition="in" filter="wipe(up)">
                                      <p:cBhvr>
                                        <p:cTn id="15" dur="500"/>
                                        <p:tgtEl>
                                          <p:spTgt spid="68096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80963">
                                            <p:txEl>
                                              <p:pRg st="3" end="3"/>
                                            </p:txEl>
                                          </p:spTgt>
                                        </p:tgtEl>
                                        <p:attrNameLst>
                                          <p:attrName>style.visibility</p:attrName>
                                        </p:attrNameLst>
                                      </p:cBhvr>
                                      <p:to>
                                        <p:strVal val="visible"/>
                                      </p:to>
                                    </p:set>
                                    <p:animEffect transition="in" filter="wipe(up)">
                                      <p:cBhvr>
                                        <p:cTn id="18" dur="500"/>
                                        <p:tgtEl>
                                          <p:spTgt spid="68096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80963">
                                            <p:txEl>
                                              <p:pRg st="4" end="4"/>
                                            </p:txEl>
                                          </p:spTgt>
                                        </p:tgtEl>
                                        <p:attrNameLst>
                                          <p:attrName>style.visibility</p:attrName>
                                        </p:attrNameLst>
                                      </p:cBhvr>
                                      <p:to>
                                        <p:strVal val="visible"/>
                                      </p:to>
                                    </p:set>
                                    <p:animEffect transition="in" filter="wipe(up)">
                                      <p:cBhvr>
                                        <p:cTn id="21" dur="500"/>
                                        <p:tgtEl>
                                          <p:spTgt spid="68096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80963">
                                            <p:txEl>
                                              <p:pRg st="5" end="5"/>
                                            </p:txEl>
                                          </p:spTgt>
                                        </p:tgtEl>
                                        <p:attrNameLst>
                                          <p:attrName>style.visibility</p:attrName>
                                        </p:attrNameLst>
                                      </p:cBhvr>
                                      <p:to>
                                        <p:strVal val="visible"/>
                                      </p:to>
                                    </p:set>
                                    <p:animEffect transition="in" filter="wipe(up)">
                                      <p:cBhvr>
                                        <p:cTn id="26" dur="500"/>
                                        <p:tgtEl>
                                          <p:spTgt spid="680963">
                                            <p:txEl>
                                              <p:pRg st="5" end="5"/>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680963">
                                            <p:txEl>
                                              <p:pRg st="6" end="6"/>
                                            </p:txEl>
                                          </p:spTgt>
                                        </p:tgtEl>
                                        <p:attrNameLst>
                                          <p:attrName>style.visibility</p:attrName>
                                        </p:attrNameLst>
                                      </p:cBhvr>
                                      <p:to>
                                        <p:strVal val="visible"/>
                                      </p:to>
                                    </p:set>
                                    <p:animEffect transition="in" filter="wipe(up)">
                                      <p:cBhvr>
                                        <p:cTn id="29" dur="500"/>
                                        <p:tgtEl>
                                          <p:spTgt spid="680963">
                                            <p:txEl>
                                              <p:pRg st="6" end="6"/>
                                            </p:tx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680963">
                                            <p:txEl>
                                              <p:pRg st="7" end="7"/>
                                            </p:txEl>
                                          </p:spTgt>
                                        </p:tgtEl>
                                        <p:attrNameLst>
                                          <p:attrName>style.visibility</p:attrName>
                                        </p:attrNameLst>
                                      </p:cBhvr>
                                      <p:to>
                                        <p:strVal val="visible"/>
                                      </p:to>
                                    </p:set>
                                    <p:animEffect transition="in" filter="wipe(up)">
                                      <p:cBhvr>
                                        <p:cTn id="32" dur="500"/>
                                        <p:tgtEl>
                                          <p:spTgt spid="6809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9.3</a:t>
            </a:r>
            <a:endParaRPr lang="en-US" dirty="0"/>
          </a:p>
        </p:txBody>
      </p:sp>
      <p:sp>
        <p:nvSpPr>
          <p:cNvPr id="3" name="Content Placeholder 2"/>
          <p:cNvSpPr>
            <a:spLocks noGrp="1"/>
          </p:cNvSpPr>
          <p:nvPr>
            <p:ph idx="1"/>
          </p:nvPr>
        </p:nvSpPr>
        <p:spPr>
          <a:xfrm>
            <a:off x="381000" y="1295400"/>
            <a:ext cx="8610600" cy="5257800"/>
          </a:xfrm>
        </p:spPr>
        <p:txBody>
          <a:bodyPr>
            <a:noAutofit/>
          </a:bodyPr>
          <a:lstStyle/>
          <a:p>
            <a:r>
              <a:rPr lang="en-US" sz="1900" b="1" dirty="0">
                <a:solidFill>
                  <a:schemeClr val="bg1"/>
                </a:solidFill>
              </a:rPr>
              <a:t>I</a:t>
            </a:r>
            <a:r>
              <a:rPr lang="en-US" sz="1900" b="1" dirty="0" smtClean="0">
                <a:solidFill>
                  <a:schemeClr val="bg1"/>
                </a:solidFill>
              </a:rPr>
              <a:t>nitialize: </a:t>
            </a:r>
            <a:r>
              <a:rPr lang="en-US" sz="1900" dirty="0">
                <a:solidFill>
                  <a:schemeClr val="bg1"/>
                </a:solidFill>
              </a:rPr>
              <a:t>Start with an empty stack</a:t>
            </a:r>
            <a:r>
              <a:rPr lang="en-US" sz="1900" dirty="0" smtClean="0">
                <a:solidFill>
                  <a:schemeClr val="bg1"/>
                </a:solidFill>
              </a:rPr>
              <a:t>.</a:t>
            </a:r>
          </a:p>
          <a:p>
            <a:pPr marL="36576" indent="0">
              <a:buNone/>
            </a:pPr>
            <a:endParaRPr lang="en-US" sz="1900" dirty="0">
              <a:solidFill>
                <a:schemeClr val="bg1"/>
              </a:solidFill>
            </a:endParaRPr>
          </a:p>
          <a:p>
            <a:r>
              <a:rPr lang="en-US" sz="1900" b="1" dirty="0">
                <a:solidFill>
                  <a:schemeClr val="bg1"/>
                </a:solidFill>
              </a:rPr>
              <a:t>S</a:t>
            </a:r>
            <a:r>
              <a:rPr lang="en-US" sz="1900" b="1" dirty="0" smtClean="0">
                <a:solidFill>
                  <a:schemeClr val="bg1"/>
                </a:solidFill>
              </a:rPr>
              <a:t>implify</a:t>
            </a:r>
            <a:r>
              <a:rPr lang="en-US" sz="1900" b="1" dirty="0">
                <a:solidFill>
                  <a:schemeClr val="bg1"/>
                </a:solidFill>
              </a:rPr>
              <a:t>: </a:t>
            </a:r>
            <a:r>
              <a:rPr lang="en-US" sz="1900" dirty="0">
                <a:solidFill>
                  <a:schemeClr val="bg1"/>
                </a:solidFill>
              </a:rPr>
              <a:t>If there is a node with less than N edges, put this on the stack along with a list of the nodes it is connected to, and remove it and its edges from the graph.</a:t>
            </a:r>
          </a:p>
          <a:p>
            <a:pPr marL="36576" indent="0">
              <a:buNone/>
            </a:pPr>
            <a:endParaRPr lang="en-US" sz="1900" dirty="0" smtClean="0">
              <a:solidFill>
                <a:schemeClr val="bg1"/>
              </a:solidFill>
            </a:endParaRPr>
          </a:p>
          <a:p>
            <a:pPr marL="338328" lvl="1" indent="0">
              <a:buNone/>
            </a:pPr>
            <a:r>
              <a:rPr lang="en-US" sz="1900" dirty="0" smtClean="0">
                <a:solidFill>
                  <a:schemeClr val="bg1"/>
                </a:solidFill>
              </a:rPr>
              <a:t>If </a:t>
            </a:r>
            <a:r>
              <a:rPr lang="en-US" sz="1900" dirty="0">
                <a:solidFill>
                  <a:schemeClr val="bg1"/>
                </a:solidFill>
              </a:rPr>
              <a:t>there is no node with less than N edges, pick any node and do as above. </a:t>
            </a:r>
            <a:endParaRPr lang="en-US" sz="1900" dirty="0" smtClean="0">
              <a:solidFill>
                <a:schemeClr val="bg1"/>
              </a:solidFill>
            </a:endParaRPr>
          </a:p>
          <a:p>
            <a:pPr marL="338328" lvl="1" indent="0">
              <a:buNone/>
            </a:pPr>
            <a:endParaRPr lang="en-US" sz="1900" dirty="0">
              <a:solidFill>
                <a:schemeClr val="bg1"/>
              </a:solidFill>
            </a:endParaRPr>
          </a:p>
          <a:p>
            <a:pPr marL="338328" lvl="1" indent="0">
              <a:buNone/>
            </a:pPr>
            <a:r>
              <a:rPr lang="en-US" sz="1900" dirty="0" smtClean="0">
                <a:solidFill>
                  <a:schemeClr val="bg1"/>
                </a:solidFill>
              </a:rPr>
              <a:t>If </a:t>
            </a:r>
            <a:r>
              <a:rPr lang="en-US" sz="1900" dirty="0">
                <a:solidFill>
                  <a:schemeClr val="bg1"/>
                </a:solidFill>
              </a:rPr>
              <a:t>there are more nodes left in the graph, continue with simplify, </a:t>
            </a:r>
            <a:r>
              <a:rPr lang="en-US" sz="1900" dirty="0" smtClean="0">
                <a:solidFill>
                  <a:schemeClr val="bg1"/>
                </a:solidFill>
              </a:rPr>
              <a:t>otherwise go </a:t>
            </a:r>
            <a:r>
              <a:rPr lang="en-US" sz="1900" dirty="0">
                <a:solidFill>
                  <a:schemeClr val="bg1"/>
                </a:solidFill>
              </a:rPr>
              <a:t>to select</a:t>
            </a:r>
            <a:r>
              <a:rPr lang="en-US" sz="1900" dirty="0" smtClean="0">
                <a:solidFill>
                  <a:schemeClr val="bg1"/>
                </a:solidFill>
              </a:rPr>
              <a:t>.</a:t>
            </a:r>
          </a:p>
          <a:p>
            <a:pPr marL="338328" lvl="1" indent="0">
              <a:buNone/>
            </a:pPr>
            <a:endParaRPr lang="en-US" sz="1900" dirty="0">
              <a:solidFill>
                <a:schemeClr val="bg1"/>
              </a:solidFill>
            </a:endParaRPr>
          </a:p>
          <a:p>
            <a:r>
              <a:rPr lang="en-US" sz="1900" b="1" dirty="0">
                <a:solidFill>
                  <a:schemeClr val="bg1"/>
                </a:solidFill>
              </a:rPr>
              <a:t>S</a:t>
            </a:r>
            <a:r>
              <a:rPr lang="en-US" sz="1900" b="1" dirty="0" smtClean="0">
                <a:solidFill>
                  <a:schemeClr val="bg1"/>
                </a:solidFill>
              </a:rPr>
              <a:t>elect</a:t>
            </a:r>
            <a:r>
              <a:rPr lang="en-US" sz="1900" b="1" dirty="0">
                <a:solidFill>
                  <a:schemeClr val="bg1"/>
                </a:solidFill>
              </a:rPr>
              <a:t>: </a:t>
            </a:r>
            <a:r>
              <a:rPr lang="en-US" sz="1900" dirty="0">
                <a:solidFill>
                  <a:schemeClr val="bg1"/>
                </a:solidFill>
              </a:rPr>
              <a:t>Take a node and its list of connected nodes from the stack. If possible, give the node a </a:t>
            </a:r>
            <a:r>
              <a:rPr lang="en-US" sz="1900" dirty="0" smtClean="0">
                <a:solidFill>
                  <a:schemeClr val="bg1"/>
                </a:solidFill>
              </a:rPr>
              <a:t>color </a:t>
            </a:r>
            <a:r>
              <a:rPr lang="en-US" sz="1900" dirty="0">
                <a:solidFill>
                  <a:schemeClr val="bg1"/>
                </a:solidFill>
              </a:rPr>
              <a:t>that is different from the </a:t>
            </a:r>
            <a:r>
              <a:rPr lang="en-US" sz="1900" dirty="0" smtClean="0">
                <a:solidFill>
                  <a:schemeClr val="bg1"/>
                </a:solidFill>
              </a:rPr>
              <a:t>colors </a:t>
            </a:r>
            <a:r>
              <a:rPr lang="en-US" sz="1900" dirty="0">
                <a:solidFill>
                  <a:schemeClr val="bg1"/>
                </a:solidFill>
              </a:rPr>
              <a:t>of the connected nodes (which are all </a:t>
            </a:r>
            <a:r>
              <a:rPr lang="en-US" sz="1900" dirty="0" smtClean="0">
                <a:solidFill>
                  <a:schemeClr val="bg1"/>
                </a:solidFill>
              </a:rPr>
              <a:t>colored </a:t>
            </a:r>
            <a:r>
              <a:rPr lang="en-US" sz="1900" dirty="0">
                <a:solidFill>
                  <a:schemeClr val="bg1"/>
                </a:solidFill>
              </a:rPr>
              <a:t>at this point). If this is not possible, </a:t>
            </a:r>
            <a:r>
              <a:rPr lang="en-US" sz="1900" dirty="0" smtClean="0">
                <a:solidFill>
                  <a:schemeClr val="bg1"/>
                </a:solidFill>
              </a:rPr>
              <a:t>coloring </a:t>
            </a:r>
            <a:r>
              <a:rPr lang="en-US" sz="1900" dirty="0">
                <a:solidFill>
                  <a:schemeClr val="bg1"/>
                </a:solidFill>
              </a:rPr>
              <a:t>fails and we mark the node for spilling (see below)</a:t>
            </a:r>
            <a:r>
              <a:rPr lang="en-US" sz="1900" dirty="0" smtClean="0">
                <a:solidFill>
                  <a:schemeClr val="bg1"/>
                </a:solidFill>
              </a:rPr>
              <a:t>.</a:t>
            </a:r>
          </a:p>
          <a:p>
            <a:pPr marL="36576" indent="0">
              <a:buNone/>
            </a:pPr>
            <a:endParaRPr lang="en-US" sz="1900" dirty="0">
              <a:solidFill>
                <a:schemeClr val="bg1"/>
              </a:solidFill>
            </a:endParaRPr>
          </a:p>
          <a:p>
            <a:pPr marL="338328" lvl="1" indent="0">
              <a:buNone/>
            </a:pPr>
            <a:r>
              <a:rPr lang="en-US" sz="1900" dirty="0">
                <a:solidFill>
                  <a:schemeClr val="bg1"/>
                </a:solidFill>
              </a:rPr>
              <a:t>If there are more nodes on the stack, continue with </a:t>
            </a:r>
            <a:r>
              <a:rPr lang="en-US" sz="1900" b="1" dirty="0">
                <a:solidFill>
                  <a:schemeClr val="bg1"/>
                </a:solidFill>
              </a:rPr>
              <a:t>select</a:t>
            </a:r>
            <a:r>
              <a:rPr lang="en-US" sz="1900" dirty="0">
                <a:solidFill>
                  <a:schemeClr val="bg1"/>
                </a:solidFill>
              </a:rPr>
              <a:t>.</a:t>
            </a:r>
            <a:endParaRPr lang="en-US" sz="1900" dirty="0">
              <a:solidFill>
                <a:schemeClr val="bg1"/>
              </a:solidFill>
            </a:endParaRPr>
          </a:p>
        </p:txBody>
      </p:sp>
    </p:spTree>
    <p:extLst>
      <p:ext uri="{BB962C8B-B14F-4D97-AF65-F5344CB8AC3E}">
        <p14:creationId xmlns:p14="http://schemas.microsoft.com/office/powerpoint/2010/main" val="1585924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Coloring Example</a:t>
            </a:r>
            <a:endParaRPr lang="en-US" dirty="0"/>
          </a:p>
        </p:txBody>
      </p:sp>
      <p:sp>
        <p:nvSpPr>
          <p:cNvPr id="18" name="Oval 6"/>
          <p:cNvSpPr>
            <a:spLocks noChangeArrowheads="1"/>
          </p:cNvSpPr>
          <p:nvPr/>
        </p:nvSpPr>
        <p:spPr bwMode="auto">
          <a:xfrm>
            <a:off x="2590800" y="2133600"/>
            <a:ext cx="1066800" cy="914400"/>
          </a:xfrm>
          <a:prstGeom prst="ellipse">
            <a:avLst/>
          </a:pr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a:p>
        </p:txBody>
      </p:sp>
      <p:sp>
        <p:nvSpPr>
          <p:cNvPr id="19" name="Text Box 7"/>
          <p:cNvSpPr txBox="1">
            <a:spLocks noChangeArrowheads="1"/>
          </p:cNvSpPr>
          <p:nvPr/>
        </p:nvSpPr>
        <p:spPr bwMode="auto">
          <a:xfrm>
            <a:off x="2667000" y="2321868"/>
            <a:ext cx="797323" cy="461665"/>
          </a:xfrm>
          <a:prstGeom prst="rect">
            <a:avLst/>
          </a:prstGeom>
          <a:noFill/>
          <a:ln w="12700" cmpd="sng">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r>
              <a:rPr lang="en-US" sz="2400">
                <a:latin typeface="Times New Roman" charset="0"/>
              </a:rPr>
              <a:t>s1</a:t>
            </a:r>
          </a:p>
        </p:txBody>
      </p:sp>
      <p:sp>
        <p:nvSpPr>
          <p:cNvPr id="20" name="Oval 8"/>
          <p:cNvSpPr>
            <a:spLocks noChangeArrowheads="1"/>
          </p:cNvSpPr>
          <p:nvPr/>
        </p:nvSpPr>
        <p:spPr bwMode="auto">
          <a:xfrm>
            <a:off x="4876800" y="2133600"/>
            <a:ext cx="1066800" cy="914400"/>
          </a:xfrm>
          <a:prstGeom prst="ellipse">
            <a:avLst/>
          </a:pr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a:p>
        </p:txBody>
      </p:sp>
      <p:sp>
        <p:nvSpPr>
          <p:cNvPr id="21" name="Text Box 9"/>
          <p:cNvSpPr txBox="1">
            <a:spLocks noChangeArrowheads="1"/>
          </p:cNvSpPr>
          <p:nvPr/>
        </p:nvSpPr>
        <p:spPr bwMode="auto">
          <a:xfrm>
            <a:off x="4953000" y="2321868"/>
            <a:ext cx="797323" cy="461665"/>
          </a:xfrm>
          <a:prstGeom prst="rect">
            <a:avLst/>
          </a:prstGeom>
          <a:noFill/>
          <a:ln w="12700" cmpd="sng">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r>
              <a:rPr lang="en-US" sz="2400">
                <a:latin typeface="Times New Roman" charset="0"/>
              </a:rPr>
              <a:t>s2</a:t>
            </a:r>
          </a:p>
        </p:txBody>
      </p:sp>
      <p:sp>
        <p:nvSpPr>
          <p:cNvPr id="22" name="Oval 10"/>
          <p:cNvSpPr>
            <a:spLocks noChangeArrowheads="1"/>
          </p:cNvSpPr>
          <p:nvPr/>
        </p:nvSpPr>
        <p:spPr bwMode="auto">
          <a:xfrm>
            <a:off x="2590800" y="4419600"/>
            <a:ext cx="1066800" cy="914400"/>
          </a:xfrm>
          <a:prstGeom prst="ellipse">
            <a:avLst/>
          </a:pr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a:p>
        </p:txBody>
      </p:sp>
      <p:sp>
        <p:nvSpPr>
          <p:cNvPr id="23" name="Text Box 11"/>
          <p:cNvSpPr txBox="1">
            <a:spLocks noChangeArrowheads="1"/>
          </p:cNvSpPr>
          <p:nvPr/>
        </p:nvSpPr>
        <p:spPr bwMode="auto">
          <a:xfrm>
            <a:off x="2667000" y="4607868"/>
            <a:ext cx="797323" cy="461665"/>
          </a:xfrm>
          <a:prstGeom prst="rect">
            <a:avLst/>
          </a:prstGeom>
          <a:noFill/>
          <a:ln w="12700" cmpd="sng">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r>
              <a:rPr lang="en-US" sz="2400">
                <a:latin typeface="Times New Roman" charset="0"/>
              </a:rPr>
              <a:t>s3</a:t>
            </a:r>
          </a:p>
        </p:txBody>
      </p:sp>
      <p:sp>
        <p:nvSpPr>
          <p:cNvPr id="24" name="Oval 12"/>
          <p:cNvSpPr>
            <a:spLocks noChangeArrowheads="1"/>
          </p:cNvSpPr>
          <p:nvPr/>
        </p:nvSpPr>
        <p:spPr bwMode="auto">
          <a:xfrm>
            <a:off x="4876800" y="4419600"/>
            <a:ext cx="1066800" cy="914400"/>
          </a:xfrm>
          <a:prstGeom prst="ellipse">
            <a:avLst/>
          </a:pr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a:p>
        </p:txBody>
      </p:sp>
      <p:sp>
        <p:nvSpPr>
          <p:cNvPr id="25" name="Text Box 13"/>
          <p:cNvSpPr txBox="1">
            <a:spLocks noChangeArrowheads="1"/>
          </p:cNvSpPr>
          <p:nvPr/>
        </p:nvSpPr>
        <p:spPr bwMode="auto">
          <a:xfrm>
            <a:off x="4953000" y="4607868"/>
            <a:ext cx="797323" cy="461665"/>
          </a:xfrm>
          <a:prstGeom prst="rect">
            <a:avLst/>
          </a:prstGeom>
          <a:noFill/>
          <a:ln w="12700" cmpd="sng">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r>
              <a:rPr lang="en-US" sz="2400">
                <a:latin typeface="Times New Roman" charset="0"/>
              </a:rPr>
              <a:t>s4</a:t>
            </a:r>
          </a:p>
        </p:txBody>
      </p:sp>
      <p:cxnSp>
        <p:nvCxnSpPr>
          <p:cNvPr id="26" name="AutoShape 14"/>
          <p:cNvCxnSpPr>
            <a:cxnSpLocks noChangeShapeType="1"/>
            <a:stCxn id="18" idx="6"/>
            <a:endCxn id="20" idx="2"/>
          </p:cNvCxnSpPr>
          <p:nvPr/>
        </p:nvCxnSpPr>
        <p:spPr bwMode="auto">
          <a:xfrm>
            <a:off x="3657600" y="2590800"/>
            <a:ext cx="1219200" cy="0"/>
          </a:xfrm>
          <a:prstGeom prst="straightConnector1">
            <a:avLst/>
          </a:prstGeom>
          <a:noFill/>
          <a:ln w="1270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AutoShape 15"/>
          <p:cNvCxnSpPr>
            <a:cxnSpLocks noChangeShapeType="1"/>
            <a:stCxn id="28" idx="7"/>
            <a:endCxn id="20" idx="3"/>
          </p:cNvCxnSpPr>
          <p:nvPr/>
        </p:nvCxnSpPr>
        <p:spPr bwMode="auto">
          <a:xfrm flipV="1">
            <a:off x="4644371" y="2914089"/>
            <a:ext cx="388658" cy="496422"/>
          </a:xfrm>
          <a:prstGeom prst="straightConnector1">
            <a:avLst/>
          </a:prstGeom>
          <a:noFill/>
          <a:ln w="1270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8" name="Oval 16"/>
          <p:cNvSpPr>
            <a:spLocks noChangeArrowheads="1"/>
          </p:cNvSpPr>
          <p:nvPr/>
        </p:nvSpPr>
        <p:spPr bwMode="auto">
          <a:xfrm>
            <a:off x="3733800" y="3276600"/>
            <a:ext cx="1066800" cy="914400"/>
          </a:xfrm>
          <a:prstGeom prst="ellipse">
            <a:avLst/>
          </a:pr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a:p>
        </p:txBody>
      </p:sp>
      <p:sp>
        <p:nvSpPr>
          <p:cNvPr id="29" name="Text Box 17"/>
          <p:cNvSpPr txBox="1">
            <a:spLocks noChangeArrowheads="1"/>
          </p:cNvSpPr>
          <p:nvPr/>
        </p:nvSpPr>
        <p:spPr bwMode="auto">
          <a:xfrm>
            <a:off x="3810000" y="3464868"/>
            <a:ext cx="797323" cy="461665"/>
          </a:xfrm>
          <a:prstGeom prst="rect">
            <a:avLst/>
          </a:prstGeom>
          <a:noFill/>
          <a:ln w="12700" cmpd="sng">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r>
              <a:rPr lang="en-US" sz="2400">
                <a:latin typeface="Times New Roman" charset="0"/>
              </a:rPr>
              <a:t>s0</a:t>
            </a:r>
          </a:p>
        </p:txBody>
      </p:sp>
      <p:cxnSp>
        <p:nvCxnSpPr>
          <p:cNvPr id="30" name="AutoShape 18"/>
          <p:cNvCxnSpPr>
            <a:cxnSpLocks noChangeShapeType="1"/>
            <a:stCxn id="18" idx="5"/>
            <a:endCxn id="28" idx="1"/>
          </p:cNvCxnSpPr>
          <p:nvPr/>
        </p:nvCxnSpPr>
        <p:spPr bwMode="auto">
          <a:xfrm>
            <a:off x="3501371" y="2914089"/>
            <a:ext cx="388658" cy="496422"/>
          </a:xfrm>
          <a:prstGeom prst="straightConnector1">
            <a:avLst/>
          </a:prstGeom>
          <a:noFill/>
          <a:ln w="1270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AutoShape 19"/>
          <p:cNvCxnSpPr>
            <a:cxnSpLocks noChangeShapeType="1"/>
            <a:stCxn id="18" idx="4"/>
            <a:endCxn id="22" idx="0"/>
          </p:cNvCxnSpPr>
          <p:nvPr/>
        </p:nvCxnSpPr>
        <p:spPr bwMode="auto">
          <a:xfrm>
            <a:off x="3124200" y="3048000"/>
            <a:ext cx="0" cy="1371600"/>
          </a:xfrm>
          <a:prstGeom prst="straightConnector1">
            <a:avLst/>
          </a:prstGeom>
          <a:noFill/>
          <a:ln w="1270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AutoShape 20"/>
          <p:cNvCxnSpPr>
            <a:cxnSpLocks noChangeShapeType="1"/>
            <a:stCxn id="22" idx="6"/>
            <a:endCxn id="24" idx="2"/>
          </p:cNvCxnSpPr>
          <p:nvPr/>
        </p:nvCxnSpPr>
        <p:spPr bwMode="auto">
          <a:xfrm>
            <a:off x="3657600" y="4876800"/>
            <a:ext cx="1219200" cy="0"/>
          </a:xfrm>
          <a:prstGeom prst="straightConnector1">
            <a:avLst/>
          </a:prstGeom>
          <a:noFill/>
          <a:ln w="1270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AutoShape 21"/>
          <p:cNvCxnSpPr>
            <a:cxnSpLocks noChangeShapeType="1"/>
            <a:stCxn id="20" idx="4"/>
            <a:endCxn id="24" idx="0"/>
          </p:cNvCxnSpPr>
          <p:nvPr/>
        </p:nvCxnSpPr>
        <p:spPr bwMode="auto">
          <a:xfrm>
            <a:off x="5410200" y="3048000"/>
            <a:ext cx="0" cy="1371600"/>
          </a:xfrm>
          <a:prstGeom prst="straightConnector1">
            <a:avLst/>
          </a:prstGeom>
          <a:noFill/>
          <a:ln w="1270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AutoShape 22"/>
          <p:cNvCxnSpPr>
            <a:cxnSpLocks noChangeShapeType="1"/>
            <a:stCxn id="22" idx="7"/>
            <a:endCxn id="28" idx="3"/>
          </p:cNvCxnSpPr>
          <p:nvPr/>
        </p:nvCxnSpPr>
        <p:spPr bwMode="auto">
          <a:xfrm flipV="1">
            <a:off x="3501371" y="4057089"/>
            <a:ext cx="388658" cy="496422"/>
          </a:xfrm>
          <a:prstGeom prst="straightConnector1">
            <a:avLst/>
          </a:prstGeom>
          <a:noFill/>
          <a:ln w="1270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3071148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p:cNvSpPr>
            <a:spLocks noGrp="1"/>
          </p:cNvSpPr>
          <p:nvPr>
            <p:ph type="sldNum" sz="quarter" idx="11"/>
          </p:nvPr>
        </p:nvSpPr>
        <p:spPr/>
        <p:txBody>
          <a:bodyPr/>
          <a:lstStyle/>
          <a:p>
            <a:fld id="{65BD7848-DA21-E042-91DD-D330B19F2303}" type="slidenum">
              <a:rPr lang="en-US"/>
              <a:pPr/>
              <a:t>28</a:t>
            </a:fld>
            <a:endParaRPr lang="en-US"/>
          </a:p>
        </p:txBody>
      </p:sp>
      <p:sp>
        <p:nvSpPr>
          <p:cNvPr id="681986" name="Rectangle 2"/>
          <p:cNvSpPr>
            <a:spLocks noGrp="1" noChangeArrowheads="1"/>
          </p:cNvSpPr>
          <p:nvPr>
            <p:ph type="title"/>
          </p:nvPr>
        </p:nvSpPr>
        <p:spPr/>
        <p:txBody>
          <a:bodyPr/>
          <a:lstStyle/>
          <a:p>
            <a:r>
              <a:rPr lang="en-US" dirty="0" smtClean="0"/>
              <a:t>Initialize</a:t>
            </a:r>
            <a:endParaRPr lang="en-US" dirty="0"/>
          </a:p>
        </p:txBody>
      </p:sp>
      <p:sp>
        <p:nvSpPr>
          <p:cNvPr id="681987" name="Line 3"/>
          <p:cNvSpPr>
            <a:spLocks noChangeShapeType="1"/>
          </p:cNvSpPr>
          <p:nvPr/>
        </p:nvSpPr>
        <p:spPr bwMode="auto">
          <a:xfrm>
            <a:off x="73914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1988" name="Line 4"/>
          <p:cNvSpPr>
            <a:spLocks noChangeShapeType="1"/>
          </p:cNvSpPr>
          <p:nvPr/>
        </p:nvSpPr>
        <p:spPr bwMode="auto">
          <a:xfrm>
            <a:off x="80010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1989" name="Line 5"/>
          <p:cNvSpPr>
            <a:spLocks noChangeShapeType="1"/>
          </p:cNvSpPr>
          <p:nvPr/>
        </p:nvSpPr>
        <p:spPr bwMode="auto">
          <a:xfrm>
            <a:off x="7391400" y="5257800"/>
            <a:ext cx="609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1990" name="Oval 6"/>
          <p:cNvSpPr>
            <a:spLocks noChangeArrowheads="1"/>
          </p:cNvSpPr>
          <p:nvPr/>
        </p:nvSpPr>
        <p:spPr bwMode="auto">
          <a:xfrm>
            <a:off x="2514600" y="2819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1991" name="Text Box 7"/>
          <p:cNvSpPr txBox="1">
            <a:spLocks noChangeArrowheads="1"/>
          </p:cNvSpPr>
          <p:nvPr/>
        </p:nvSpPr>
        <p:spPr bwMode="auto">
          <a:xfrm>
            <a:off x="2590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s1</a:t>
            </a:r>
          </a:p>
        </p:txBody>
      </p:sp>
      <p:sp>
        <p:nvSpPr>
          <p:cNvPr id="681992" name="Oval 8"/>
          <p:cNvSpPr>
            <a:spLocks noChangeArrowheads="1"/>
          </p:cNvSpPr>
          <p:nvPr/>
        </p:nvSpPr>
        <p:spPr bwMode="auto">
          <a:xfrm>
            <a:off x="4800600" y="2819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1993" name="Text Box 9"/>
          <p:cNvSpPr txBox="1">
            <a:spLocks noChangeArrowheads="1"/>
          </p:cNvSpPr>
          <p:nvPr/>
        </p:nvSpPr>
        <p:spPr bwMode="auto">
          <a:xfrm>
            <a:off x="4876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s2</a:t>
            </a:r>
          </a:p>
        </p:txBody>
      </p:sp>
      <p:sp>
        <p:nvSpPr>
          <p:cNvPr id="681994" name="Oval 10"/>
          <p:cNvSpPr>
            <a:spLocks noChangeArrowheads="1"/>
          </p:cNvSpPr>
          <p:nvPr/>
        </p:nvSpPr>
        <p:spPr bwMode="auto">
          <a:xfrm>
            <a:off x="2514600" y="5105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1995" name="Text Box 11"/>
          <p:cNvSpPr txBox="1">
            <a:spLocks noChangeArrowheads="1"/>
          </p:cNvSpPr>
          <p:nvPr/>
        </p:nvSpPr>
        <p:spPr bwMode="auto">
          <a:xfrm>
            <a:off x="2590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s3</a:t>
            </a:r>
          </a:p>
        </p:txBody>
      </p:sp>
      <p:sp>
        <p:nvSpPr>
          <p:cNvPr id="681996" name="Oval 12"/>
          <p:cNvSpPr>
            <a:spLocks noChangeArrowheads="1"/>
          </p:cNvSpPr>
          <p:nvPr/>
        </p:nvSpPr>
        <p:spPr bwMode="auto">
          <a:xfrm>
            <a:off x="4800600" y="5105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1997" name="Text Box 13"/>
          <p:cNvSpPr txBox="1">
            <a:spLocks noChangeArrowheads="1"/>
          </p:cNvSpPr>
          <p:nvPr/>
        </p:nvSpPr>
        <p:spPr bwMode="auto">
          <a:xfrm>
            <a:off x="4876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s4</a:t>
            </a:r>
          </a:p>
        </p:txBody>
      </p:sp>
      <p:cxnSp>
        <p:nvCxnSpPr>
          <p:cNvPr id="681998" name="AutoShape 14"/>
          <p:cNvCxnSpPr>
            <a:cxnSpLocks noChangeShapeType="1"/>
            <a:stCxn id="681990" idx="6"/>
            <a:endCxn id="681992" idx="2"/>
          </p:cNvCxnSpPr>
          <p:nvPr/>
        </p:nvCxnSpPr>
        <p:spPr bwMode="auto">
          <a:xfrm>
            <a:off x="3138488" y="3124200"/>
            <a:ext cx="1647825" cy="0"/>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1999" name="AutoShape 15"/>
          <p:cNvCxnSpPr>
            <a:cxnSpLocks noChangeShapeType="1"/>
            <a:stCxn id="682000" idx="7"/>
            <a:endCxn id="681992" idx="3"/>
          </p:cNvCxnSpPr>
          <p:nvPr/>
        </p:nvCxnSpPr>
        <p:spPr bwMode="auto">
          <a:xfrm flipV="1">
            <a:off x="4178300" y="3354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82000" name="Oval 16"/>
          <p:cNvSpPr>
            <a:spLocks noChangeArrowheads="1"/>
          </p:cNvSpPr>
          <p:nvPr/>
        </p:nvSpPr>
        <p:spPr bwMode="auto">
          <a:xfrm>
            <a:off x="3657600" y="3962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2001" name="Text Box 17"/>
          <p:cNvSpPr txBox="1">
            <a:spLocks noChangeArrowheads="1"/>
          </p:cNvSpPr>
          <p:nvPr/>
        </p:nvSpPr>
        <p:spPr bwMode="auto">
          <a:xfrm>
            <a:off x="3733800" y="4038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s0</a:t>
            </a:r>
          </a:p>
        </p:txBody>
      </p:sp>
      <p:cxnSp>
        <p:nvCxnSpPr>
          <p:cNvPr id="682002" name="AutoShape 18"/>
          <p:cNvCxnSpPr>
            <a:cxnSpLocks noChangeShapeType="1"/>
            <a:stCxn id="681990" idx="5"/>
            <a:endCxn id="682000" idx="1"/>
          </p:cNvCxnSpPr>
          <p:nvPr/>
        </p:nvCxnSpPr>
        <p:spPr bwMode="auto">
          <a:xfrm>
            <a:off x="3035300" y="3354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2003" name="AutoShape 19"/>
          <p:cNvCxnSpPr>
            <a:cxnSpLocks noChangeShapeType="1"/>
            <a:stCxn id="681990" idx="4"/>
            <a:endCxn id="681994" idx="0"/>
          </p:cNvCxnSpPr>
          <p:nvPr/>
        </p:nvCxnSpPr>
        <p:spPr bwMode="auto">
          <a:xfrm>
            <a:off x="2819400" y="3443288"/>
            <a:ext cx="0" cy="16478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2004" name="AutoShape 20"/>
          <p:cNvCxnSpPr>
            <a:cxnSpLocks noChangeShapeType="1"/>
            <a:stCxn id="681994" idx="6"/>
            <a:endCxn id="681996" idx="2"/>
          </p:cNvCxnSpPr>
          <p:nvPr/>
        </p:nvCxnSpPr>
        <p:spPr bwMode="auto">
          <a:xfrm>
            <a:off x="3138488" y="5410200"/>
            <a:ext cx="1647825" cy="0"/>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2005" name="AutoShape 21"/>
          <p:cNvCxnSpPr>
            <a:cxnSpLocks noChangeShapeType="1"/>
            <a:stCxn id="681992" idx="4"/>
            <a:endCxn id="681996" idx="0"/>
          </p:cNvCxnSpPr>
          <p:nvPr/>
        </p:nvCxnSpPr>
        <p:spPr bwMode="auto">
          <a:xfrm>
            <a:off x="5105400" y="3443288"/>
            <a:ext cx="0" cy="16478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2006" name="AutoShape 22"/>
          <p:cNvCxnSpPr>
            <a:cxnSpLocks noChangeShapeType="1"/>
            <a:stCxn id="681994" idx="7"/>
            <a:endCxn id="682000" idx="3"/>
          </p:cNvCxnSpPr>
          <p:nvPr/>
        </p:nvCxnSpPr>
        <p:spPr bwMode="auto">
          <a:xfrm flipV="1">
            <a:off x="3035300" y="4497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82007" name="Text Box 23"/>
          <p:cNvSpPr txBox="1">
            <a:spLocks noChangeArrowheads="1"/>
          </p:cNvSpPr>
          <p:nvPr/>
        </p:nvSpPr>
        <p:spPr bwMode="auto">
          <a:xfrm>
            <a:off x="2438400" y="1311275"/>
            <a:ext cx="1116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3200" b="1">
                <a:latin typeface="Times New Roman" charset="0"/>
              </a:rPr>
              <a:t>N = 3</a:t>
            </a:r>
          </a:p>
        </p:txBody>
      </p:sp>
      <p:grpSp>
        <p:nvGrpSpPr>
          <p:cNvPr id="27" name="Group 26"/>
          <p:cNvGrpSpPr/>
          <p:nvPr/>
        </p:nvGrpSpPr>
        <p:grpSpPr>
          <a:xfrm>
            <a:off x="7315200" y="1447800"/>
            <a:ext cx="609600" cy="3810001"/>
            <a:chOff x="7391400" y="1447800"/>
            <a:chExt cx="609600" cy="3810001"/>
          </a:xfrm>
        </p:grpSpPr>
        <p:cxnSp>
          <p:nvCxnSpPr>
            <p:cNvPr id="28" name="Straight Connector 27"/>
            <p:cNvCxnSpPr/>
            <p:nvPr/>
          </p:nvCxnSpPr>
          <p:spPr>
            <a:xfrm>
              <a:off x="73914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80010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H="1" flipV="1">
              <a:off x="7391400" y="5257800"/>
              <a:ext cx="609600" cy="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945471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1"/>
          </p:nvPr>
        </p:nvSpPr>
        <p:spPr/>
        <p:txBody>
          <a:bodyPr/>
          <a:lstStyle/>
          <a:p>
            <a:fld id="{B4F7027D-E033-4446-B8DC-2B46FA166413}" type="slidenum">
              <a:rPr lang="en-US"/>
              <a:pPr/>
              <a:t>29</a:t>
            </a:fld>
            <a:endParaRPr lang="en-US"/>
          </a:p>
        </p:txBody>
      </p:sp>
      <p:sp>
        <p:nvSpPr>
          <p:cNvPr id="683010" name="Rectangle 2"/>
          <p:cNvSpPr>
            <a:spLocks noGrp="1" noChangeArrowheads="1"/>
          </p:cNvSpPr>
          <p:nvPr>
            <p:ph type="title"/>
          </p:nvPr>
        </p:nvSpPr>
        <p:spPr/>
        <p:txBody>
          <a:bodyPr/>
          <a:lstStyle/>
          <a:p>
            <a:r>
              <a:rPr lang="en-US" dirty="0" smtClean="0"/>
              <a:t>Simplify</a:t>
            </a:r>
            <a:endParaRPr lang="en-US" dirty="0"/>
          </a:p>
        </p:txBody>
      </p:sp>
      <p:sp>
        <p:nvSpPr>
          <p:cNvPr id="683011" name="Line 3"/>
          <p:cNvSpPr>
            <a:spLocks noChangeShapeType="1"/>
          </p:cNvSpPr>
          <p:nvPr/>
        </p:nvSpPr>
        <p:spPr bwMode="auto">
          <a:xfrm>
            <a:off x="73914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12" name="Line 4"/>
          <p:cNvSpPr>
            <a:spLocks noChangeShapeType="1"/>
          </p:cNvSpPr>
          <p:nvPr/>
        </p:nvSpPr>
        <p:spPr bwMode="auto">
          <a:xfrm>
            <a:off x="80010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13" name="Line 5"/>
          <p:cNvSpPr>
            <a:spLocks noChangeShapeType="1"/>
          </p:cNvSpPr>
          <p:nvPr/>
        </p:nvSpPr>
        <p:spPr bwMode="auto">
          <a:xfrm>
            <a:off x="7391400" y="5257800"/>
            <a:ext cx="609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14" name="Oval 6"/>
          <p:cNvSpPr>
            <a:spLocks noChangeArrowheads="1"/>
          </p:cNvSpPr>
          <p:nvPr/>
        </p:nvSpPr>
        <p:spPr bwMode="auto">
          <a:xfrm>
            <a:off x="2514600" y="2819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15" name="Text Box 7"/>
          <p:cNvSpPr txBox="1">
            <a:spLocks noChangeArrowheads="1"/>
          </p:cNvSpPr>
          <p:nvPr/>
        </p:nvSpPr>
        <p:spPr bwMode="auto">
          <a:xfrm>
            <a:off x="2590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s1</a:t>
            </a:r>
          </a:p>
        </p:txBody>
      </p:sp>
      <p:sp>
        <p:nvSpPr>
          <p:cNvPr id="683016" name="Oval 8"/>
          <p:cNvSpPr>
            <a:spLocks noChangeArrowheads="1"/>
          </p:cNvSpPr>
          <p:nvPr/>
        </p:nvSpPr>
        <p:spPr bwMode="auto">
          <a:xfrm>
            <a:off x="4800600" y="2819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17" name="Text Box 9"/>
          <p:cNvSpPr txBox="1">
            <a:spLocks noChangeArrowheads="1"/>
          </p:cNvSpPr>
          <p:nvPr/>
        </p:nvSpPr>
        <p:spPr bwMode="auto">
          <a:xfrm>
            <a:off x="4876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s2</a:t>
            </a:r>
          </a:p>
        </p:txBody>
      </p:sp>
      <p:sp>
        <p:nvSpPr>
          <p:cNvPr id="683018" name="Oval 10"/>
          <p:cNvSpPr>
            <a:spLocks noChangeArrowheads="1"/>
          </p:cNvSpPr>
          <p:nvPr/>
        </p:nvSpPr>
        <p:spPr bwMode="auto">
          <a:xfrm>
            <a:off x="2514600" y="5105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19" name="Text Box 11"/>
          <p:cNvSpPr txBox="1">
            <a:spLocks noChangeArrowheads="1"/>
          </p:cNvSpPr>
          <p:nvPr/>
        </p:nvSpPr>
        <p:spPr bwMode="auto">
          <a:xfrm>
            <a:off x="2590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s3</a:t>
            </a:r>
          </a:p>
        </p:txBody>
      </p:sp>
      <p:sp>
        <p:nvSpPr>
          <p:cNvPr id="683020" name="Oval 12"/>
          <p:cNvSpPr>
            <a:spLocks noChangeArrowheads="1"/>
          </p:cNvSpPr>
          <p:nvPr/>
        </p:nvSpPr>
        <p:spPr bwMode="auto">
          <a:xfrm>
            <a:off x="4800600" y="5105400"/>
            <a:ext cx="609600" cy="609600"/>
          </a:xfrm>
          <a:prstGeom prst="ellipse">
            <a:avLst/>
          </a:pr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1">
              <a:solidFill>
                <a:schemeClr val="accent1"/>
              </a:solidFill>
              <a:latin typeface="Times New Roman" charset="0"/>
            </a:endParaRPr>
          </a:p>
        </p:txBody>
      </p:sp>
      <p:sp>
        <p:nvSpPr>
          <p:cNvPr id="683021" name="Text Box 13"/>
          <p:cNvSpPr txBox="1">
            <a:spLocks noChangeArrowheads="1"/>
          </p:cNvSpPr>
          <p:nvPr/>
        </p:nvSpPr>
        <p:spPr bwMode="auto">
          <a:xfrm>
            <a:off x="4876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s4</a:t>
            </a:r>
          </a:p>
        </p:txBody>
      </p:sp>
      <p:cxnSp>
        <p:nvCxnSpPr>
          <p:cNvPr id="683022" name="AutoShape 14"/>
          <p:cNvCxnSpPr>
            <a:cxnSpLocks noChangeShapeType="1"/>
            <a:stCxn id="683014" idx="6"/>
            <a:endCxn id="683016" idx="2"/>
          </p:cNvCxnSpPr>
          <p:nvPr/>
        </p:nvCxnSpPr>
        <p:spPr bwMode="auto">
          <a:xfrm>
            <a:off x="3138488" y="3124200"/>
            <a:ext cx="1647825" cy="0"/>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3023" name="AutoShape 15"/>
          <p:cNvCxnSpPr>
            <a:cxnSpLocks noChangeShapeType="1"/>
            <a:stCxn id="683024" idx="7"/>
            <a:endCxn id="683016" idx="3"/>
          </p:cNvCxnSpPr>
          <p:nvPr/>
        </p:nvCxnSpPr>
        <p:spPr bwMode="auto">
          <a:xfrm flipV="1">
            <a:off x="4178300" y="3354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83024" name="Oval 16"/>
          <p:cNvSpPr>
            <a:spLocks noChangeArrowheads="1"/>
          </p:cNvSpPr>
          <p:nvPr/>
        </p:nvSpPr>
        <p:spPr bwMode="auto">
          <a:xfrm>
            <a:off x="3657600" y="3962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3025" name="Text Box 17"/>
          <p:cNvSpPr txBox="1">
            <a:spLocks noChangeArrowheads="1"/>
          </p:cNvSpPr>
          <p:nvPr/>
        </p:nvSpPr>
        <p:spPr bwMode="auto">
          <a:xfrm>
            <a:off x="3733800" y="4038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s0</a:t>
            </a:r>
          </a:p>
        </p:txBody>
      </p:sp>
      <p:cxnSp>
        <p:nvCxnSpPr>
          <p:cNvPr id="683026" name="AutoShape 18"/>
          <p:cNvCxnSpPr>
            <a:cxnSpLocks noChangeShapeType="1"/>
            <a:stCxn id="683014" idx="5"/>
            <a:endCxn id="683024" idx="1"/>
          </p:cNvCxnSpPr>
          <p:nvPr/>
        </p:nvCxnSpPr>
        <p:spPr bwMode="auto">
          <a:xfrm>
            <a:off x="3035300" y="3354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3027" name="AutoShape 19"/>
          <p:cNvCxnSpPr>
            <a:cxnSpLocks noChangeShapeType="1"/>
            <a:stCxn id="683014" idx="4"/>
            <a:endCxn id="683018" idx="0"/>
          </p:cNvCxnSpPr>
          <p:nvPr/>
        </p:nvCxnSpPr>
        <p:spPr bwMode="auto">
          <a:xfrm>
            <a:off x="2819400" y="3443288"/>
            <a:ext cx="0" cy="16478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3028" name="AutoShape 20"/>
          <p:cNvCxnSpPr>
            <a:cxnSpLocks noChangeShapeType="1"/>
            <a:stCxn id="683018" idx="6"/>
            <a:endCxn id="683020" idx="2"/>
          </p:cNvCxnSpPr>
          <p:nvPr/>
        </p:nvCxnSpPr>
        <p:spPr bwMode="auto">
          <a:xfrm>
            <a:off x="3138488" y="5410200"/>
            <a:ext cx="1662112"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3029" name="AutoShape 21"/>
          <p:cNvCxnSpPr>
            <a:cxnSpLocks noChangeShapeType="1"/>
            <a:stCxn id="683016" idx="4"/>
            <a:endCxn id="683020" idx="0"/>
          </p:cNvCxnSpPr>
          <p:nvPr/>
        </p:nvCxnSpPr>
        <p:spPr bwMode="auto">
          <a:xfrm>
            <a:off x="5105400" y="3443288"/>
            <a:ext cx="0" cy="1662112"/>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3030" name="AutoShape 22"/>
          <p:cNvCxnSpPr>
            <a:cxnSpLocks noChangeShapeType="1"/>
            <a:stCxn id="683018" idx="7"/>
            <a:endCxn id="683024" idx="3"/>
          </p:cNvCxnSpPr>
          <p:nvPr/>
        </p:nvCxnSpPr>
        <p:spPr bwMode="auto">
          <a:xfrm flipV="1">
            <a:off x="3035300" y="4497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83031" name="Text Box 23"/>
          <p:cNvSpPr txBox="1">
            <a:spLocks noChangeArrowheads="1"/>
          </p:cNvSpPr>
          <p:nvPr/>
        </p:nvSpPr>
        <p:spPr bwMode="auto">
          <a:xfrm>
            <a:off x="2438400" y="1311275"/>
            <a:ext cx="1116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3200" b="1">
                <a:latin typeface="Times New Roman" charset="0"/>
              </a:rPr>
              <a:t>N = 3</a:t>
            </a:r>
          </a:p>
        </p:txBody>
      </p:sp>
      <p:sp>
        <p:nvSpPr>
          <p:cNvPr id="683032" name="Text Box 24"/>
          <p:cNvSpPr txBox="1">
            <a:spLocks noChangeArrowheads="1"/>
          </p:cNvSpPr>
          <p:nvPr/>
        </p:nvSpPr>
        <p:spPr bwMode="auto">
          <a:xfrm>
            <a:off x="7469188" y="4724400"/>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s4</a:t>
            </a:r>
          </a:p>
        </p:txBody>
      </p:sp>
      <p:grpSp>
        <p:nvGrpSpPr>
          <p:cNvPr id="11" name="Group 10"/>
          <p:cNvGrpSpPr/>
          <p:nvPr/>
        </p:nvGrpSpPr>
        <p:grpSpPr>
          <a:xfrm>
            <a:off x="7315200" y="1447800"/>
            <a:ext cx="609600" cy="3810001"/>
            <a:chOff x="7391400" y="1447800"/>
            <a:chExt cx="609600" cy="3810001"/>
          </a:xfrm>
        </p:grpSpPr>
        <p:cxnSp>
          <p:nvCxnSpPr>
            <p:cNvPr id="27" name="Straight Connector 26"/>
            <p:cNvCxnSpPr/>
            <p:nvPr/>
          </p:nvCxnSpPr>
          <p:spPr>
            <a:xfrm>
              <a:off x="73914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80010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a:stCxn id="683013" idx="1"/>
              <a:endCxn id="683013" idx="0"/>
            </p:cNvCxnSpPr>
            <p:nvPr/>
          </p:nvCxnSpPr>
          <p:spPr>
            <a:xfrm flipH="1" flipV="1">
              <a:off x="7391400" y="5257800"/>
              <a:ext cx="609600" cy="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144258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 Introduction</a:t>
            </a:r>
            <a:endParaRPr lang="en-US" dirty="0"/>
          </a:p>
        </p:txBody>
      </p:sp>
      <p:sp>
        <p:nvSpPr>
          <p:cNvPr id="3" name="Content Placeholder 2"/>
          <p:cNvSpPr>
            <a:spLocks noGrp="1"/>
          </p:cNvSpPr>
          <p:nvPr>
            <p:ph idx="1"/>
          </p:nvPr>
        </p:nvSpPr>
        <p:spPr>
          <a:xfrm>
            <a:off x="457200" y="1600200"/>
            <a:ext cx="8534400" cy="4525963"/>
          </a:xfrm>
        </p:spPr>
        <p:txBody>
          <a:bodyPr/>
          <a:lstStyle/>
          <a:p>
            <a:r>
              <a:rPr lang="en-US" dirty="0" smtClean="0"/>
              <a:t>Register </a:t>
            </a:r>
            <a:r>
              <a:rPr lang="en-US" dirty="0" smtClean="0"/>
              <a:t>Allocation</a:t>
            </a:r>
            <a:r>
              <a:rPr lang="en-US" dirty="0" smtClean="0"/>
              <a:t>: </a:t>
            </a:r>
            <a:r>
              <a:rPr lang="en-US" dirty="0"/>
              <a:t>T</a:t>
            </a:r>
            <a:r>
              <a:rPr lang="en-US" dirty="0" smtClean="0"/>
              <a:t>he </a:t>
            </a:r>
            <a:r>
              <a:rPr lang="en-US" dirty="0"/>
              <a:t>process of assigning </a:t>
            </a:r>
            <a:r>
              <a:rPr lang="en-US" dirty="0" smtClean="0"/>
              <a:t>variables to registers.</a:t>
            </a:r>
          </a:p>
          <a:p>
            <a:pPr lvl="1"/>
            <a:r>
              <a:rPr lang="en-US" dirty="0" smtClean="0"/>
              <a:t>Only a </a:t>
            </a:r>
            <a:r>
              <a:rPr lang="en-US" dirty="0"/>
              <a:t>few registers </a:t>
            </a:r>
            <a:r>
              <a:rPr lang="en-US" dirty="0" smtClean="0"/>
              <a:t>available</a:t>
            </a:r>
          </a:p>
          <a:p>
            <a:pPr lvl="1"/>
            <a:r>
              <a:rPr lang="en-US" dirty="0"/>
              <a:t>Some registers must be used for a particular purpose</a:t>
            </a:r>
          </a:p>
          <a:p>
            <a:pPr lvl="1"/>
            <a:endParaRPr lang="en-US" dirty="0"/>
          </a:p>
          <a:p>
            <a:pPr lvl="1"/>
            <a:endParaRPr lang="en-US" dirty="0"/>
          </a:p>
        </p:txBody>
      </p:sp>
    </p:spTree>
    <p:extLst>
      <p:ext uri="{BB962C8B-B14F-4D97-AF65-F5344CB8AC3E}">
        <p14:creationId xmlns:p14="http://schemas.microsoft.com/office/powerpoint/2010/main" val="16570408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1"/>
          </p:nvPr>
        </p:nvSpPr>
        <p:spPr/>
        <p:txBody>
          <a:bodyPr/>
          <a:lstStyle/>
          <a:p>
            <a:fld id="{5FA114F9-44E3-2B49-B7B1-E2978B9124CB}" type="slidenum">
              <a:rPr lang="en-US"/>
              <a:pPr/>
              <a:t>30</a:t>
            </a:fld>
            <a:endParaRPr lang="en-US"/>
          </a:p>
        </p:txBody>
      </p:sp>
      <p:sp>
        <p:nvSpPr>
          <p:cNvPr id="684034" name="Rectangle 2"/>
          <p:cNvSpPr>
            <a:spLocks noGrp="1" noChangeArrowheads="1"/>
          </p:cNvSpPr>
          <p:nvPr>
            <p:ph type="title"/>
          </p:nvPr>
        </p:nvSpPr>
        <p:spPr/>
        <p:txBody>
          <a:bodyPr/>
          <a:lstStyle/>
          <a:p>
            <a:r>
              <a:rPr lang="en-US" dirty="0" smtClean="0"/>
              <a:t>Simplify</a:t>
            </a:r>
            <a:endParaRPr lang="en-US" dirty="0"/>
          </a:p>
        </p:txBody>
      </p:sp>
      <p:sp>
        <p:nvSpPr>
          <p:cNvPr id="684035" name="Line 3"/>
          <p:cNvSpPr>
            <a:spLocks noChangeShapeType="1"/>
          </p:cNvSpPr>
          <p:nvPr/>
        </p:nvSpPr>
        <p:spPr bwMode="auto">
          <a:xfrm>
            <a:off x="73914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36" name="Line 4"/>
          <p:cNvSpPr>
            <a:spLocks noChangeShapeType="1"/>
          </p:cNvSpPr>
          <p:nvPr/>
        </p:nvSpPr>
        <p:spPr bwMode="auto">
          <a:xfrm>
            <a:off x="80010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37" name="Line 5"/>
          <p:cNvSpPr>
            <a:spLocks noChangeShapeType="1"/>
          </p:cNvSpPr>
          <p:nvPr/>
        </p:nvSpPr>
        <p:spPr bwMode="auto">
          <a:xfrm>
            <a:off x="7391400" y="5257800"/>
            <a:ext cx="609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38" name="Oval 6"/>
          <p:cNvSpPr>
            <a:spLocks noChangeArrowheads="1"/>
          </p:cNvSpPr>
          <p:nvPr/>
        </p:nvSpPr>
        <p:spPr bwMode="auto">
          <a:xfrm>
            <a:off x="2514600" y="2819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39" name="Text Box 7"/>
          <p:cNvSpPr txBox="1">
            <a:spLocks noChangeArrowheads="1"/>
          </p:cNvSpPr>
          <p:nvPr/>
        </p:nvSpPr>
        <p:spPr bwMode="auto">
          <a:xfrm>
            <a:off x="2590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s1</a:t>
            </a:r>
          </a:p>
        </p:txBody>
      </p:sp>
      <p:sp>
        <p:nvSpPr>
          <p:cNvPr id="684040" name="Oval 8"/>
          <p:cNvSpPr>
            <a:spLocks noChangeArrowheads="1"/>
          </p:cNvSpPr>
          <p:nvPr/>
        </p:nvSpPr>
        <p:spPr bwMode="auto">
          <a:xfrm>
            <a:off x="4800600" y="2819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41" name="Text Box 9"/>
          <p:cNvSpPr txBox="1">
            <a:spLocks noChangeArrowheads="1"/>
          </p:cNvSpPr>
          <p:nvPr/>
        </p:nvSpPr>
        <p:spPr bwMode="auto">
          <a:xfrm>
            <a:off x="4876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s2</a:t>
            </a:r>
          </a:p>
        </p:txBody>
      </p:sp>
      <p:sp>
        <p:nvSpPr>
          <p:cNvPr id="684042" name="Oval 10"/>
          <p:cNvSpPr>
            <a:spLocks noChangeArrowheads="1"/>
          </p:cNvSpPr>
          <p:nvPr/>
        </p:nvSpPr>
        <p:spPr bwMode="auto">
          <a:xfrm>
            <a:off x="2514600" y="5105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43" name="Text Box 11"/>
          <p:cNvSpPr txBox="1">
            <a:spLocks noChangeArrowheads="1"/>
          </p:cNvSpPr>
          <p:nvPr/>
        </p:nvSpPr>
        <p:spPr bwMode="auto">
          <a:xfrm>
            <a:off x="2590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s3</a:t>
            </a:r>
          </a:p>
        </p:txBody>
      </p:sp>
      <p:sp>
        <p:nvSpPr>
          <p:cNvPr id="684044" name="Oval 12"/>
          <p:cNvSpPr>
            <a:spLocks noChangeArrowheads="1"/>
          </p:cNvSpPr>
          <p:nvPr/>
        </p:nvSpPr>
        <p:spPr bwMode="auto">
          <a:xfrm>
            <a:off x="4800600" y="5105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1">
              <a:solidFill>
                <a:schemeClr val="accent1"/>
              </a:solidFill>
              <a:latin typeface="Times New Roman" charset="0"/>
            </a:endParaRPr>
          </a:p>
        </p:txBody>
      </p:sp>
      <p:sp>
        <p:nvSpPr>
          <p:cNvPr id="684045" name="Text Box 13"/>
          <p:cNvSpPr txBox="1">
            <a:spLocks noChangeArrowheads="1"/>
          </p:cNvSpPr>
          <p:nvPr/>
        </p:nvSpPr>
        <p:spPr bwMode="auto">
          <a:xfrm>
            <a:off x="4876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s4</a:t>
            </a:r>
          </a:p>
        </p:txBody>
      </p:sp>
      <p:cxnSp>
        <p:nvCxnSpPr>
          <p:cNvPr id="684046" name="AutoShape 14"/>
          <p:cNvCxnSpPr>
            <a:cxnSpLocks noChangeShapeType="1"/>
            <a:stCxn id="684038" idx="6"/>
            <a:endCxn id="684040" idx="2"/>
          </p:cNvCxnSpPr>
          <p:nvPr/>
        </p:nvCxnSpPr>
        <p:spPr bwMode="auto">
          <a:xfrm>
            <a:off x="3138488" y="3124200"/>
            <a:ext cx="1662112"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4047" name="AutoShape 15"/>
          <p:cNvCxnSpPr>
            <a:cxnSpLocks noChangeShapeType="1"/>
            <a:stCxn id="684048" idx="7"/>
            <a:endCxn id="684040" idx="3"/>
          </p:cNvCxnSpPr>
          <p:nvPr/>
        </p:nvCxnSpPr>
        <p:spPr bwMode="auto">
          <a:xfrm flipV="1">
            <a:off x="4178300" y="3340100"/>
            <a:ext cx="711200" cy="696913"/>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84048" name="Oval 16"/>
          <p:cNvSpPr>
            <a:spLocks noChangeArrowheads="1"/>
          </p:cNvSpPr>
          <p:nvPr/>
        </p:nvSpPr>
        <p:spPr bwMode="auto">
          <a:xfrm>
            <a:off x="3657600" y="3962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4049" name="Text Box 17"/>
          <p:cNvSpPr txBox="1">
            <a:spLocks noChangeArrowheads="1"/>
          </p:cNvSpPr>
          <p:nvPr/>
        </p:nvSpPr>
        <p:spPr bwMode="auto">
          <a:xfrm>
            <a:off x="3733800" y="4038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s0</a:t>
            </a:r>
          </a:p>
        </p:txBody>
      </p:sp>
      <p:cxnSp>
        <p:nvCxnSpPr>
          <p:cNvPr id="684050" name="AutoShape 18"/>
          <p:cNvCxnSpPr>
            <a:cxnSpLocks noChangeShapeType="1"/>
            <a:stCxn id="684038" idx="5"/>
            <a:endCxn id="684048" idx="1"/>
          </p:cNvCxnSpPr>
          <p:nvPr/>
        </p:nvCxnSpPr>
        <p:spPr bwMode="auto">
          <a:xfrm>
            <a:off x="3035300" y="3354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4051" name="AutoShape 19"/>
          <p:cNvCxnSpPr>
            <a:cxnSpLocks noChangeShapeType="1"/>
            <a:stCxn id="684038" idx="4"/>
            <a:endCxn id="684042" idx="0"/>
          </p:cNvCxnSpPr>
          <p:nvPr/>
        </p:nvCxnSpPr>
        <p:spPr bwMode="auto">
          <a:xfrm>
            <a:off x="2819400" y="3443288"/>
            <a:ext cx="0" cy="16478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4052" name="AutoShape 20"/>
          <p:cNvCxnSpPr>
            <a:cxnSpLocks noChangeShapeType="1"/>
            <a:stCxn id="684042" idx="6"/>
            <a:endCxn id="684044" idx="2"/>
          </p:cNvCxnSpPr>
          <p:nvPr/>
        </p:nvCxnSpPr>
        <p:spPr bwMode="auto">
          <a:xfrm>
            <a:off x="3138488" y="5410200"/>
            <a:ext cx="1662112"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4053" name="AutoShape 21"/>
          <p:cNvCxnSpPr>
            <a:cxnSpLocks noChangeShapeType="1"/>
            <a:stCxn id="684040" idx="4"/>
            <a:endCxn id="684044" idx="0"/>
          </p:cNvCxnSpPr>
          <p:nvPr/>
        </p:nvCxnSpPr>
        <p:spPr bwMode="auto">
          <a:xfrm>
            <a:off x="5105400" y="3429000"/>
            <a:ext cx="0" cy="167640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4054" name="AutoShape 22"/>
          <p:cNvCxnSpPr>
            <a:cxnSpLocks noChangeShapeType="1"/>
            <a:stCxn id="684042" idx="7"/>
            <a:endCxn id="684048" idx="3"/>
          </p:cNvCxnSpPr>
          <p:nvPr/>
        </p:nvCxnSpPr>
        <p:spPr bwMode="auto">
          <a:xfrm flipV="1">
            <a:off x="3035300" y="4497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84055" name="Text Box 23"/>
          <p:cNvSpPr txBox="1">
            <a:spLocks noChangeArrowheads="1"/>
          </p:cNvSpPr>
          <p:nvPr/>
        </p:nvSpPr>
        <p:spPr bwMode="auto">
          <a:xfrm>
            <a:off x="2438400" y="1311275"/>
            <a:ext cx="1116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3200" b="1">
                <a:latin typeface="Times New Roman" charset="0"/>
              </a:rPr>
              <a:t>N = 3</a:t>
            </a:r>
          </a:p>
        </p:txBody>
      </p:sp>
      <p:sp>
        <p:nvSpPr>
          <p:cNvPr id="684056" name="Text Box 24"/>
          <p:cNvSpPr txBox="1">
            <a:spLocks noChangeArrowheads="1"/>
          </p:cNvSpPr>
          <p:nvPr/>
        </p:nvSpPr>
        <p:spPr bwMode="auto">
          <a:xfrm>
            <a:off x="7469188" y="4724400"/>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s4</a:t>
            </a:r>
          </a:p>
        </p:txBody>
      </p:sp>
      <p:sp>
        <p:nvSpPr>
          <p:cNvPr id="684057" name="Text Box 25"/>
          <p:cNvSpPr txBox="1">
            <a:spLocks noChangeArrowheads="1"/>
          </p:cNvSpPr>
          <p:nvPr/>
        </p:nvSpPr>
        <p:spPr bwMode="auto">
          <a:xfrm>
            <a:off x="7467600" y="4419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s2</a:t>
            </a:r>
          </a:p>
        </p:txBody>
      </p:sp>
      <p:grpSp>
        <p:nvGrpSpPr>
          <p:cNvPr id="28" name="Group 27"/>
          <p:cNvGrpSpPr/>
          <p:nvPr/>
        </p:nvGrpSpPr>
        <p:grpSpPr>
          <a:xfrm>
            <a:off x="7315200" y="1447800"/>
            <a:ext cx="609600" cy="3810001"/>
            <a:chOff x="7391400" y="1447800"/>
            <a:chExt cx="609600" cy="3810001"/>
          </a:xfrm>
        </p:grpSpPr>
        <p:cxnSp>
          <p:nvCxnSpPr>
            <p:cNvPr id="29" name="Straight Connector 28"/>
            <p:cNvCxnSpPr/>
            <p:nvPr/>
          </p:nvCxnSpPr>
          <p:spPr>
            <a:xfrm>
              <a:off x="73914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80010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flipV="1">
              <a:off x="7391400" y="5257800"/>
              <a:ext cx="609600" cy="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271994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1"/>
          </p:nvPr>
        </p:nvSpPr>
        <p:spPr/>
        <p:txBody>
          <a:bodyPr/>
          <a:lstStyle/>
          <a:p>
            <a:fld id="{5324D557-D0C4-B64C-8426-B7276AEB02EB}" type="slidenum">
              <a:rPr lang="en-US"/>
              <a:pPr/>
              <a:t>31</a:t>
            </a:fld>
            <a:endParaRPr lang="en-US"/>
          </a:p>
        </p:txBody>
      </p:sp>
      <p:sp>
        <p:nvSpPr>
          <p:cNvPr id="685058" name="Rectangle 2"/>
          <p:cNvSpPr>
            <a:spLocks noGrp="1" noChangeArrowheads="1"/>
          </p:cNvSpPr>
          <p:nvPr>
            <p:ph type="title"/>
          </p:nvPr>
        </p:nvSpPr>
        <p:spPr/>
        <p:txBody>
          <a:bodyPr/>
          <a:lstStyle/>
          <a:p>
            <a:r>
              <a:rPr lang="en-US" dirty="0" smtClean="0"/>
              <a:t>Simplify</a:t>
            </a:r>
            <a:endParaRPr lang="en-US" dirty="0"/>
          </a:p>
        </p:txBody>
      </p:sp>
      <p:sp>
        <p:nvSpPr>
          <p:cNvPr id="685059" name="Line 3"/>
          <p:cNvSpPr>
            <a:spLocks noChangeShapeType="1"/>
          </p:cNvSpPr>
          <p:nvPr/>
        </p:nvSpPr>
        <p:spPr bwMode="auto">
          <a:xfrm>
            <a:off x="73914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60" name="Line 4"/>
          <p:cNvSpPr>
            <a:spLocks noChangeShapeType="1"/>
          </p:cNvSpPr>
          <p:nvPr/>
        </p:nvSpPr>
        <p:spPr bwMode="auto">
          <a:xfrm>
            <a:off x="80010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61" name="Line 5"/>
          <p:cNvSpPr>
            <a:spLocks noChangeShapeType="1"/>
          </p:cNvSpPr>
          <p:nvPr/>
        </p:nvSpPr>
        <p:spPr bwMode="auto">
          <a:xfrm>
            <a:off x="7391400" y="5257800"/>
            <a:ext cx="609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62" name="Oval 6"/>
          <p:cNvSpPr>
            <a:spLocks noChangeArrowheads="1"/>
          </p:cNvSpPr>
          <p:nvPr/>
        </p:nvSpPr>
        <p:spPr bwMode="auto">
          <a:xfrm>
            <a:off x="2514600" y="2819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63" name="Text Box 7"/>
          <p:cNvSpPr txBox="1">
            <a:spLocks noChangeArrowheads="1"/>
          </p:cNvSpPr>
          <p:nvPr/>
        </p:nvSpPr>
        <p:spPr bwMode="auto">
          <a:xfrm>
            <a:off x="2590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s1</a:t>
            </a:r>
            <a:endParaRPr lang="en-US" b="1">
              <a:latin typeface="Times New Roman" charset="0"/>
            </a:endParaRPr>
          </a:p>
        </p:txBody>
      </p:sp>
      <p:sp>
        <p:nvSpPr>
          <p:cNvPr id="685064" name="Oval 8"/>
          <p:cNvSpPr>
            <a:spLocks noChangeArrowheads="1"/>
          </p:cNvSpPr>
          <p:nvPr/>
        </p:nvSpPr>
        <p:spPr bwMode="auto">
          <a:xfrm>
            <a:off x="4800600" y="2819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65" name="Text Box 9"/>
          <p:cNvSpPr txBox="1">
            <a:spLocks noChangeArrowheads="1"/>
          </p:cNvSpPr>
          <p:nvPr/>
        </p:nvSpPr>
        <p:spPr bwMode="auto">
          <a:xfrm>
            <a:off x="4876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s2</a:t>
            </a:r>
          </a:p>
        </p:txBody>
      </p:sp>
      <p:sp>
        <p:nvSpPr>
          <p:cNvPr id="685066" name="Oval 10"/>
          <p:cNvSpPr>
            <a:spLocks noChangeArrowheads="1"/>
          </p:cNvSpPr>
          <p:nvPr/>
        </p:nvSpPr>
        <p:spPr bwMode="auto">
          <a:xfrm>
            <a:off x="2514600" y="5105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67" name="Text Box 11"/>
          <p:cNvSpPr txBox="1">
            <a:spLocks noChangeArrowheads="1"/>
          </p:cNvSpPr>
          <p:nvPr/>
        </p:nvSpPr>
        <p:spPr bwMode="auto">
          <a:xfrm>
            <a:off x="2590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s3</a:t>
            </a:r>
          </a:p>
        </p:txBody>
      </p:sp>
      <p:sp>
        <p:nvSpPr>
          <p:cNvPr id="685068" name="Oval 12"/>
          <p:cNvSpPr>
            <a:spLocks noChangeArrowheads="1"/>
          </p:cNvSpPr>
          <p:nvPr/>
        </p:nvSpPr>
        <p:spPr bwMode="auto">
          <a:xfrm>
            <a:off x="4800600" y="5105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1">
              <a:solidFill>
                <a:schemeClr val="accent1"/>
              </a:solidFill>
              <a:latin typeface="Times New Roman" charset="0"/>
            </a:endParaRPr>
          </a:p>
        </p:txBody>
      </p:sp>
      <p:sp>
        <p:nvSpPr>
          <p:cNvPr id="685069" name="Text Box 13"/>
          <p:cNvSpPr txBox="1">
            <a:spLocks noChangeArrowheads="1"/>
          </p:cNvSpPr>
          <p:nvPr/>
        </p:nvSpPr>
        <p:spPr bwMode="auto">
          <a:xfrm>
            <a:off x="4876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s4</a:t>
            </a:r>
          </a:p>
        </p:txBody>
      </p:sp>
      <p:cxnSp>
        <p:nvCxnSpPr>
          <p:cNvPr id="685070" name="AutoShape 14"/>
          <p:cNvCxnSpPr>
            <a:cxnSpLocks noChangeShapeType="1"/>
            <a:stCxn id="685062" idx="6"/>
            <a:endCxn id="685064" idx="2"/>
          </p:cNvCxnSpPr>
          <p:nvPr/>
        </p:nvCxnSpPr>
        <p:spPr bwMode="auto">
          <a:xfrm>
            <a:off x="3124200" y="3124200"/>
            <a:ext cx="1676400"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5071" name="AutoShape 15"/>
          <p:cNvCxnSpPr>
            <a:cxnSpLocks noChangeShapeType="1"/>
            <a:stCxn id="685072" idx="7"/>
            <a:endCxn id="685064" idx="3"/>
          </p:cNvCxnSpPr>
          <p:nvPr/>
        </p:nvCxnSpPr>
        <p:spPr bwMode="auto">
          <a:xfrm flipV="1">
            <a:off x="4178300" y="3340100"/>
            <a:ext cx="711200" cy="696913"/>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85072" name="Oval 16"/>
          <p:cNvSpPr>
            <a:spLocks noChangeArrowheads="1"/>
          </p:cNvSpPr>
          <p:nvPr/>
        </p:nvSpPr>
        <p:spPr bwMode="auto">
          <a:xfrm>
            <a:off x="3657600" y="3962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5073" name="Text Box 17"/>
          <p:cNvSpPr txBox="1">
            <a:spLocks noChangeArrowheads="1"/>
          </p:cNvSpPr>
          <p:nvPr/>
        </p:nvSpPr>
        <p:spPr bwMode="auto">
          <a:xfrm>
            <a:off x="3733800" y="4038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s0</a:t>
            </a:r>
          </a:p>
        </p:txBody>
      </p:sp>
      <p:cxnSp>
        <p:nvCxnSpPr>
          <p:cNvPr id="685074" name="AutoShape 18"/>
          <p:cNvCxnSpPr>
            <a:cxnSpLocks noChangeShapeType="1"/>
            <a:stCxn id="685062" idx="5"/>
            <a:endCxn id="685072" idx="1"/>
          </p:cNvCxnSpPr>
          <p:nvPr/>
        </p:nvCxnSpPr>
        <p:spPr bwMode="auto">
          <a:xfrm>
            <a:off x="3035300" y="3340100"/>
            <a:ext cx="711200" cy="696913"/>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5075" name="AutoShape 19"/>
          <p:cNvCxnSpPr>
            <a:cxnSpLocks noChangeShapeType="1"/>
            <a:stCxn id="685062" idx="4"/>
            <a:endCxn id="685066" idx="0"/>
          </p:cNvCxnSpPr>
          <p:nvPr/>
        </p:nvCxnSpPr>
        <p:spPr bwMode="auto">
          <a:xfrm>
            <a:off x="2819400" y="3429000"/>
            <a:ext cx="0" cy="1662113"/>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5076" name="AutoShape 20"/>
          <p:cNvCxnSpPr>
            <a:cxnSpLocks noChangeShapeType="1"/>
            <a:stCxn id="685066" idx="6"/>
            <a:endCxn id="685068" idx="2"/>
          </p:cNvCxnSpPr>
          <p:nvPr/>
        </p:nvCxnSpPr>
        <p:spPr bwMode="auto">
          <a:xfrm>
            <a:off x="3138488" y="5410200"/>
            <a:ext cx="1662112"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5077" name="AutoShape 21"/>
          <p:cNvCxnSpPr>
            <a:cxnSpLocks noChangeShapeType="1"/>
            <a:stCxn id="685064" idx="4"/>
            <a:endCxn id="685068" idx="0"/>
          </p:cNvCxnSpPr>
          <p:nvPr/>
        </p:nvCxnSpPr>
        <p:spPr bwMode="auto">
          <a:xfrm>
            <a:off x="5105400" y="3429000"/>
            <a:ext cx="0" cy="167640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5078" name="AutoShape 22"/>
          <p:cNvCxnSpPr>
            <a:cxnSpLocks noChangeShapeType="1"/>
            <a:stCxn id="685066" idx="7"/>
            <a:endCxn id="685072" idx="3"/>
          </p:cNvCxnSpPr>
          <p:nvPr/>
        </p:nvCxnSpPr>
        <p:spPr bwMode="auto">
          <a:xfrm flipV="1">
            <a:off x="3035300" y="4497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85079" name="Text Box 23"/>
          <p:cNvSpPr txBox="1">
            <a:spLocks noChangeArrowheads="1"/>
          </p:cNvSpPr>
          <p:nvPr/>
        </p:nvSpPr>
        <p:spPr bwMode="auto">
          <a:xfrm>
            <a:off x="2438400" y="1311275"/>
            <a:ext cx="1116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3200" b="1">
                <a:latin typeface="Times New Roman" charset="0"/>
              </a:rPr>
              <a:t>N = 3</a:t>
            </a:r>
          </a:p>
        </p:txBody>
      </p:sp>
      <p:sp>
        <p:nvSpPr>
          <p:cNvPr id="685080" name="Text Box 24"/>
          <p:cNvSpPr txBox="1">
            <a:spLocks noChangeArrowheads="1"/>
          </p:cNvSpPr>
          <p:nvPr/>
        </p:nvSpPr>
        <p:spPr bwMode="auto">
          <a:xfrm>
            <a:off x="7469188" y="4724400"/>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s4</a:t>
            </a:r>
          </a:p>
        </p:txBody>
      </p:sp>
      <p:sp>
        <p:nvSpPr>
          <p:cNvPr id="685081" name="Text Box 25"/>
          <p:cNvSpPr txBox="1">
            <a:spLocks noChangeArrowheads="1"/>
          </p:cNvSpPr>
          <p:nvPr/>
        </p:nvSpPr>
        <p:spPr bwMode="auto">
          <a:xfrm>
            <a:off x="7467600" y="4419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b="1">
                <a:latin typeface="Times New Roman" charset="0"/>
              </a:rPr>
              <a:t>s2</a:t>
            </a:r>
          </a:p>
        </p:txBody>
      </p:sp>
      <p:sp>
        <p:nvSpPr>
          <p:cNvPr id="685082" name="Text Box 26"/>
          <p:cNvSpPr txBox="1">
            <a:spLocks noChangeArrowheads="1"/>
          </p:cNvSpPr>
          <p:nvPr/>
        </p:nvSpPr>
        <p:spPr bwMode="auto">
          <a:xfrm>
            <a:off x="7467600" y="41148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s1</a:t>
            </a:r>
          </a:p>
        </p:txBody>
      </p:sp>
      <p:grpSp>
        <p:nvGrpSpPr>
          <p:cNvPr id="29" name="Group 28"/>
          <p:cNvGrpSpPr/>
          <p:nvPr/>
        </p:nvGrpSpPr>
        <p:grpSpPr>
          <a:xfrm>
            <a:off x="7315200" y="1447800"/>
            <a:ext cx="609600" cy="3810001"/>
            <a:chOff x="7391400" y="1447800"/>
            <a:chExt cx="609600" cy="3810001"/>
          </a:xfrm>
        </p:grpSpPr>
        <p:cxnSp>
          <p:nvCxnSpPr>
            <p:cNvPr id="30" name="Straight Connector 29"/>
            <p:cNvCxnSpPr/>
            <p:nvPr/>
          </p:nvCxnSpPr>
          <p:spPr>
            <a:xfrm>
              <a:off x="73914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80010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flipV="1">
              <a:off x="7391400" y="5257800"/>
              <a:ext cx="609600" cy="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23931581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1"/>
          </p:nvPr>
        </p:nvSpPr>
        <p:spPr/>
        <p:txBody>
          <a:bodyPr/>
          <a:lstStyle/>
          <a:p>
            <a:fld id="{78EB3FA3-5840-1040-8D15-F2B6D8B5BBF8}" type="slidenum">
              <a:rPr lang="en-US"/>
              <a:pPr/>
              <a:t>32</a:t>
            </a:fld>
            <a:endParaRPr lang="en-US"/>
          </a:p>
        </p:txBody>
      </p:sp>
      <p:sp>
        <p:nvSpPr>
          <p:cNvPr id="686082" name="Rectangle 2"/>
          <p:cNvSpPr>
            <a:spLocks noGrp="1" noChangeArrowheads="1"/>
          </p:cNvSpPr>
          <p:nvPr>
            <p:ph type="title"/>
          </p:nvPr>
        </p:nvSpPr>
        <p:spPr/>
        <p:txBody>
          <a:bodyPr/>
          <a:lstStyle/>
          <a:p>
            <a:r>
              <a:rPr lang="en-US" dirty="0" smtClean="0"/>
              <a:t>Simplify</a:t>
            </a:r>
            <a:endParaRPr lang="en-US" dirty="0"/>
          </a:p>
        </p:txBody>
      </p:sp>
      <p:sp>
        <p:nvSpPr>
          <p:cNvPr id="686083" name="Line 3"/>
          <p:cNvSpPr>
            <a:spLocks noChangeShapeType="1"/>
          </p:cNvSpPr>
          <p:nvPr/>
        </p:nvSpPr>
        <p:spPr bwMode="auto">
          <a:xfrm>
            <a:off x="73914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084" name="Line 4"/>
          <p:cNvSpPr>
            <a:spLocks noChangeShapeType="1"/>
          </p:cNvSpPr>
          <p:nvPr/>
        </p:nvSpPr>
        <p:spPr bwMode="auto">
          <a:xfrm>
            <a:off x="80010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085" name="Line 5"/>
          <p:cNvSpPr>
            <a:spLocks noChangeShapeType="1"/>
          </p:cNvSpPr>
          <p:nvPr/>
        </p:nvSpPr>
        <p:spPr bwMode="auto">
          <a:xfrm>
            <a:off x="7391400" y="5257800"/>
            <a:ext cx="609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086" name="Oval 6"/>
          <p:cNvSpPr>
            <a:spLocks noChangeArrowheads="1"/>
          </p:cNvSpPr>
          <p:nvPr/>
        </p:nvSpPr>
        <p:spPr bwMode="auto">
          <a:xfrm>
            <a:off x="2514600" y="2819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087" name="Text Box 7"/>
          <p:cNvSpPr txBox="1">
            <a:spLocks noChangeArrowheads="1"/>
          </p:cNvSpPr>
          <p:nvPr/>
        </p:nvSpPr>
        <p:spPr bwMode="auto">
          <a:xfrm>
            <a:off x="2590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s1</a:t>
            </a:r>
            <a:endParaRPr lang="en-US" b="1">
              <a:latin typeface="Times New Roman" charset="0"/>
            </a:endParaRPr>
          </a:p>
        </p:txBody>
      </p:sp>
      <p:sp>
        <p:nvSpPr>
          <p:cNvPr id="686088" name="Oval 8"/>
          <p:cNvSpPr>
            <a:spLocks noChangeArrowheads="1"/>
          </p:cNvSpPr>
          <p:nvPr/>
        </p:nvSpPr>
        <p:spPr bwMode="auto">
          <a:xfrm>
            <a:off x="4800600" y="2819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089" name="Text Box 9"/>
          <p:cNvSpPr txBox="1">
            <a:spLocks noChangeArrowheads="1"/>
          </p:cNvSpPr>
          <p:nvPr/>
        </p:nvSpPr>
        <p:spPr bwMode="auto">
          <a:xfrm>
            <a:off x="4876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s2</a:t>
            </a:r>
          </a:p>
        </p:txBody>
      </p:sp>
      <p:sp>
        <p:nvSpPr>
          <p:cNvPr id="686090" name="Oval 10"/>
          <p:cNvSpPr>
            <a:spLocks noChangeArrowheads="1"/>
          </p:cNvSpPr>
          <p:nvPr/>
        </p:nvSpPr>
        <p:spPr bwMode="auto">
          <a:xfrm>
            <a:off x="2514600" y="5105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091" name="Text Box 11"/>
          <p:cNvSpPr txBox="1">
            <a:spLocks noChangeArrowheads="1"/>
          </p:cNvSpPr>
          <p:nvPr/>
        </p:nvSpPr>
        <p:spPr bwMode="auto">
          <a:xfrm>
            <a:off x="2590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s3</a:t>
            </a:r>
            <a:endParaRPr lang="en-US" b="1">
              <a:latin typeface="Times New Roman" charset="0"/>
            </a:endParaRPr>
          </a:p>
        </p:txBody>
      </p:sp>
      <p:sp>
        <p:nvSpPr>
          <p:cNvPr id="686092" name="Oval 12"/>
          <p:cNvSpPr>
            <a:spLocks noChangeArrowheads="1"/>
          </p:cNvSpPr>
          <p:nvPr/>
        </p:nvSpPr>
        <p:spPr bwMode="auto">
          <a:xfrm>
            <a:off x="4800600" y="5105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1">
              <a:solidFill>
                <a:schemeClr val="accent1"/>
              </a:solidFill>
              <a:latin typeface="Times New Roman" charset="0"/>
            </a:endParaRPr>
          </a:p>
        </p:txBody>
      </p:sp>
      <p:sp>
        <p:nvSpPr>
          <p:cNvPr id="686093" name="Text Box 13"/>
          <p:cNvSpPr txBox="1">
            <a:spLocks noChangeArrowheads="1"/>
          </p:cNvSpPr>
          <p:nvPr/>
        </p:nvSpPr>
        <p:spPr bwMode="auto">
          <a:xfrm>
            <a:off x="4876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s4</a:t>
            </a:r>
          </a:p>
        </p:txBody>
      </p:sp>
      <p:cxnSp>
        <p:nvCxnSpPr>
          <p:cNvPr id="686094" name="AutoShape 14"/>
          <p:cNvCxnSpPr>
            <a:cxnSpLocks noChangeShapeType="1"/>
            <a:stCxn id="686086" idx="6"/>
            <a:endCxn id="686088" idx="2"/>
          </p:cNvCxnSpPr>
          <p:nvPr/>
        </p:nvCxnSpPr>
        <p:spPr bwMode="auto">
          <a:xfrm>
            <a:off x="3124200" y="3124200"/>
            <a:ext cx="1676400"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6095" name="AutoShape 15"/>
          <p:cNvCxnSpPr>
            <a:cxnSpLocks noChangeShapeType="1"/>
            <a:stCxn id="686096" idx="7"/>
            <a:endCxn id="686088" idx="3"/>
          </p:cNvCxnSpPr>
          <p:nvPr/>
        </p:nvCxnSpPr>
        <p:spPr bwMode="auto">
          <a:xfrm flipV="1">
            <a:off x="4178300" y="3340100"/>
            <a:ext cx="711200" cy="696913"/>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86096" name="Oval 16"/>
          <p:cNvSpPr>
            <a:spLocks noChangeArrowheads="1"/>
          </p:cNvSpPr>
          <p:nvPr/>
        </p:nvSpPr>
        <p:spPr bwMode="auto">
          <a:xfrm>
            <a:off x="3657600" y="3962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097" name="Text Box 17"/>
          <p:cNvSpPr txBox="1">
            <a:spLocks noChangeArrowheads="1"/>
          </p:cNvSpPr>
          <p:nvPr/>
        </p:nvSpPr>
        <p:spPr bwMode="auto">
          <a:xfrm>
            <a:off x="3733800" y="4038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s0</a:t>
            </a:r>
          </a:p>
        </p:txBody>
      </p:sp>
      <p:cxnSp>
        <p:nvCxnSpPr>
          <p:cNvPr id="686098" name="AutoShape 18"/>
          <p:cNvCxnSpPr>
            <a:cxnSpLocks noChangeShapeType="1"/>
            <a:stCxn id="686086" idx="5"/>
            <a:endCxn id="686096" idx="1"/>
          </p:cNvCxnSpPr>
          <p:nvPr/>
        </p:nvCxnSpPr>
        <p:spPr bwMode="auto">
          <a:xfrm>
            <a:off x="3035300" y="3340100"/>
            <a:ext cx="711200" cy="696913"/>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6099" name="AutoShape 19"/>
          <p:cNvCxnSpPr>
            <a:cxnSpLocks noChangeShapeType="1"/>
            <a:stCxn id="686086" idx="4"/>
            <a:endCxn id="686090" idx="0"/>
          </p:cNvCxnSpPr>
          <p:nvPr/>
        </p:nvCxnSpPr>
        <p:spPr bwMode="auto">
          <a:xfrm>
            <a:off x="2819400" y="3429000"/>
            <a:ext cx="0" cy="167640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6100" name="AutoShape 20"/>
          <p:cNvCxnSpPr>
            <a:cxnSpLocks noChangeShapeType="1"/>
            <a:stCxn id="686090" idx="6"/>
            <a:endCxn id="686092" idx="2"/>
          </p:cNvCxnSpPr>
          <p:nvPr/>
        </p:nvCxnSpPr>
        <p:spPr bwMode="auto">
          <a:xfrm>
            <a:off x="3124200" y="5410200"/>
            <a:ext cx="1676400"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6101" name="AutoShape 21"/>
          <p:cNvCxnSpPr>
            <a:cxnSpLocks noChangeShapeType="1"/>
            <a:stCxn id="686088" idx="4"/>
            <a:endCxn id="686092" idx="0"/>
          </p:cNvCxnSpPr>
          <p:nvPr/>
        </p:nvCxnSpPr>
        <p:spPr bwMode="auto">
          <a:xfrm>
            <a:off x="5105400" y="3429000"/>
            <a:ext cx="0" cy="167640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6102" name="AutoShape 22"/>
          <p:cNvCxnSpPr>
            <a:cxnSpLocks noChangeShapeType="1"/>
            <a:stCxn id="686090" idx="7"/>
            <a:endCxn id="686096" idx="3"/>
          </p:cNvCxnSpPr>
          <p:nvPr/>
        </p:nvCxnSpPr>
        <p:spPr bwMode="auto">
          <a:xfrm flipV="1">
            <a:off x="3035300" y="4497388"/>
            <a:ext cx="711200" cy="696912"/>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86103" name="Text Box 23"/>
          <p:cNvSpPr txBox="1">
            <a:spLocks noChangeArrowheads="1"/>
          </p:cNvSpPr>
          <p:nvPr/>
        </p:nvSpPr>
        <p:spPr bwMode="auto">
          <a:xfrm>
            <a:off x="2438400" y="1311275"/>
            <a:ext cx="1116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3200" b="1">
                <a:latin typeface="Times New Roman" charset="0"/>
              </a:rPr>
              <a:t>N = 3</a:t>
            </a:r>
          </a:p>
        </p:txBody>
      </p:sp>
      <p:sp>
        <p:nvSpPr>
          <p:cNvPr id="686104" name="Text Box 24"/>
          <p:cNvSpPr txBox="1">
            <a:spLocks noChangeArrowheads="1"/>
          </p:cNvSpPr>
          <p:nvPr/>
        </p:nvSpPr>
        <p:spPr bwMode="auto">
          <a:xfrm>
            <a:off x="7469188" y="4724400"/>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s4</a:t>
            </a:r>
          </a:p>
        </p:txBody>
      </p:sp>
      <p:sp>
        <p:nvSpPr>
          <p:cNvPr id="686105" name="Text Box 25"/>
          <p:cNvSpPr txBox="1">
            <a:spLocks noChangeArrowheads="1"/>
          </p:cNvSpPr>
          <p:nvPr/>
        </p:nvSpPr>
        <p:spPr bwMode="auto">
          <a:xfrm>
            <a:off x="7467600" y="4419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s2</a:t>
            </a:r>
          </a:p>
        </p:txBody>
      </p:sp>
      <p:sp>
        <p:nvSpPr>
          <p:cNvPr id="686106" name="Text Box 26"/>
          <p:cNvSpPr txBox="1">
            <a:spLocks noChangeArrowheads="1"/>
          </p:cNvSpPr>
          <p:nvPr/>
        </p:nvSpPr>
        <p:spPr bwMode="auto">
          <a:xfrm>
            <a:off x="7467600" y="41148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s1</a:t>
            </a:r>
          </a:p>
        </p:txBody>
      </p:sp>
      <p:sp>
        <p:nvSpPr>
          <p:cNvPr id="686107" name="Text Box 27"/>
          <p:cNvSpPr txBox="1">
            <a:spLocks noChangeArrowheads="1"/>
          </p:cNvSpPr>
          <p:nvPr/>
        </p:nvSpPr>
        <p:spPr bwMode="auto">
          <a:xfrm>
            <a:off x="7467600" y="38100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s3</a:t>
            </a:r>
          </a:p>
        </p:txBody>
      </p:sp>
      <p:grpSp>
        <p:nvGrpSpPr>
          <p:cNvPr id="30" name="Group 29"/>
          <p:cNvGrpSpPr/>
          <p:nvPr/>
        </p:nvGrpSpPr>
        <p:grpSpPr>
          <a:xfrm>
            <a:off x="7315200" y="1447800"/>
            <a:ext cx="609600" cy="3810001"/>
            <a:chOff x="7391400" y="1447800"/>
            <a:chExt cx="609600" cy="3810001"/>
          </a:xfrm>
        </p:grpSpPr>
        <p:cxnSp>
          <p:nvCxnSpPr>
            <p:cNvPr id="31" name="Straight Connector 30"/>
            <p:cNvCxnSpPr/>
            <p:nvPr/>
          </p:nvCxnSpPr>
          <p:spPr>
            <a:xfrm>
              <a:off x="73914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80010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flipV="1">
              <a:off x="7391400" y="5257800"/>
              <a:ext cx="609600" cy="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3658506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p:cNvSpPr>
            <a:spLocks noGrp="1"/>
          </p:cNvSpPr>
          <p:nvPr>
            <p:ph type="sldNum" sz="quarter" idx="11"/>
          </p:nvPr>
        </p:nvSpPr>
        <p:spPr/>
        <p:txBody>
          <a:bodyPr/>
          <a:lstStyle/>
          <a:p>
            <a:fld id="{DDD703FA-17CC-5648-863C-311A243E56F5}" type="slidenum">
              <a:rPr lang="en-US"/>
              <a:pPr/>
              <a:t>33</a:t>
            </a:fld>
            <a:endParaRPr lang="en-US"/>
          </a:p>
        </p:txBody>
      </p:sp>
      <p:sp>
        <p:nvSpPr>
          <p:cNvPr id="687106" name="Rectangle 2"/>
          <p:cNvSpPr>
            <a:spLocks noGrp="1" noChangeArrowheads="1"/>
          </p:cNvSpPr>
          <p:nvPr>
            <p:ph type="title"/>
          </p:nvPr>
        </p:nvSpPr>
        <p:spPr/>
        <p:txBody>
          <a:bodyPr/>
          <a:lstStyle/>
          <a:p>
            <a:r>
              <a:rPr lang="en-US" dirty="0" smtClean="0"/>
              <a:t>Simplify</a:t>
            </a:r>
            <a:endParaRPr lang="en-US" dirty="0"/>
          </a:p>
        </p:txBody>
      </p:sp>
      <p:sp>
        <p:nvSpPr>
          <p:cNvPr id="687107" name="Line 3"/>
          <p:cNvSpPr>
            <a:spLocks noChangeShapeType="1"/>
          </p:cNvSpPr>
          <p:nvPr/>
        </p:nvSpPr>
        <p:spPr bwMode="auto">
          <a:xfrm>
            <a:off x="73914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08" name="Line 4"/>
          <p:cNvSpPr>
            <a:spLocks noChangeShapeType="1"/>
          </p:cNvSpPr>
          <p:nvPr/>
        </p:nvSpPr>
        <p:spPr bwMode="auto">
          <a:xfrm>
            <a:off x="80010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09" name="Line 5"/>
          <p:cNvSpPr>
            <a:spLocks noChangeShapeType="1"/>
          </p:cNvSpPr>
          <p:nvPr/>
        </p:nvSpPr>
        <p:spPr bwMode="auto">
          <a:xfrm>
            <a:off x="7391400" y="5257800"/>
            <a:ext cx="609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10" name="Oval 6"/>
          <p:cNvSpPr>
            <a:spLocks noChangeArrowheads="1"/>
          </p:cNvSpPr>
          <p:nvPr/>
        </p:nvSpPr>
        <p:spPr bwMode="auto">
          <a:xfrm>
            <a:off x="2514600" y="2819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11" name="Text Box 7"/>
          <p:cNvSpPr txBox="1">
            <a:spLocks noChangeArrowheads="1"/>
          </p:cNvSpPr>
          <p:nvPr/>
        </p:nvSpPr>
        <p:spPr bwMode="auto">
          <a:xfrm>
            <a:off x="2590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s1</a:t>
            </a:r>
            <a:endParaRPr lang="en-US" b="1">
              <a:latin typeface="Times New Roman" charset="0"/>
            </a:endParaRPr>
          </a:p>
        </p:txBody>
      </p:sp>
      <p:sp>
        <p:nvSpPr>
          <p:cNvPr id="687112" name="Oval 8"/>
          <p:cNvSpPr>
            <a:spLocks noChangeArrowheads="1"/>
          </p:cNvSpPr>
          <p:nvPr/>
        </p:nvSpPr>
        <p:spPr bwMode="auto">
          <a:xfrm>
            <a:off x="4800600" y="2819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13" name="Text Box 9"/>
          <p:cNvSpPr txBox="1">
            <a:spLocks noChangeArrowheads="1"/>
          </p:cNvSpPr>
          <p:nvPr/>
        </p:nvSpPr>
        <p:spPr bwMode="auto">
          <a:xfrm>
            <a:off x="4876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s2</a:t>
            </a:r>
          </a:p>
        </p:txBody>
      </p:sp>
      <p:sp>
        <p:nvSpPr>
          <p:cNvPr id="687114" name="Oval 10"/>
          <p:cNvSpPr>
            <a:spLocks noChangeArrowheads="1"/>
          </p:cNvSpPr>
          <p:nvPr/>
        </p:nvSpPr>
        <p:spPr bwMode="auto">
          <a:xfrm>
            <a:off x="2514600" y="5105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15" name="Text Box 11"/>
          <p:cNvSpPr txBox="1">
            <a:spLocks noChangeArrowheads="1"/>
          </p:cNvSpPr>
          <p:nvPr/>
        </p:nvSpPr>
        <p:spPr bwMode="auto">
          <a:xfrm>
            <a:off x="2590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s3</a:t>
            </a:r>
            <a:endParaRPr lang="en-US" b="1">
              <a:latin typeface="Times New Roman" charset="0"/>
            </a:endParaRPr>
          </a:p>
        </p:txBody>
      </p:sp>
      <p:sp>
        <p:nvSpPr>
          <p:cNvPr id="687116" name="Oval 12"/>
          <p:cNvSpPr>
            <a:spLocks noChangeArrowheads="1"/>
          </p:cNvSpPr>
          <p:nvPr/>
        </p:nvSpPr>
        <p:spPr bwMode="auto">
          <a:xfrm>
            <a:off x="4800600" y="5105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1">
              <a:solidFill>
                <a:schemeClr val="accent1"/>
              </a:solidFill>
              <a:latin typeface="Times New Roman" charset="0"/>
            </a:endParaRPr>
          </a:p>
        </p:txBody>
      </p:sp>
      <p:sp>
        <p:nvSpPr>
          <p:cNvPr id="687117" name="Text Box 13"/>
          <p:cNvSpPr txBox="1">
            <a:spLocks noChangeArrowheads="1"/>
          </p:cNvSpPr>
          <p:nvPr/>
        </p:nvSpPr>
        <p:spPr bwMode="auto">
          <a:xfrm>
            <a:off x="4876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s4</a:t>
            </a:r>
          </a:p>
        </p:txBody>
      </p:sp>
      <p:cxnSp>
        <p:nvCxnSpPr>
          <p:cNvPr id="687118" name="AutoShape 14"/>
          <p:cNvCxnSpPr>
            <a:cxnSpLocks noChangeShapeType="1"/>
            <a:stCxn id="687110" idx="6"/>
            <a:endCxn id="687112" idx="2"/>
          </p:cNvCxnSpPr>
          <p:nvPr/>
        </p:nvCxnSpPr>
        <p:spPr bwMode="auto">
          <a:xfrm>
            <a:off x="3124200" y="3124200"/>
            <a:ext cx="1676400"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7119" name="AutoShape 15"/>
          <p:cNvCxnSpPr>
            <a:cxnSpLocks noChangeShapeType="1"/>
            <a:stCxn id="687120" idx="7"/>
            <a:endCxn id="687112" idx="3"/>
          </p:cNvCxnSpPr>
          <p:nvPr/>
        </p:nvCxnSpPr>
        <p:spPr bwMode="auto">
          <a:xfrm flipV="1">
            <a:off x="4178300" y="3340100"/>
            <a:ext cx="711200" cy="696913"/>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87120" name="Oval 16"/>
          <p:cNvSpPr>
            <a:spLocks noChangeArrowheads="1"/>
          </p:cNvSpPr>
          <p:nvPr/>
        </p:nvSpPr>
        <p:spPr bwMode="auto">
          <a:xfrm>
            <a:off x="3657600" y="3962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7121" name="Text Box 17"/>
          <p:cNvSpPr txBox="1">
            <a:spLocks noChangeArrowheads="1"/>
          </p:cNvSpPr>
          <p:nvPr/>
        </p:nvSpPr>
        <p:spPr bwMode="auto">
          <a:xfrm>
            <a:off x="3733800" y="4038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rgbClr val="CBE0ED"/>
                </a:solidFill>
                <a:latin typeface="Times New Roman" charset="0"/>
              </a:rPr>
              <a:t>s0</a:t>
            </a:r>
          </a:p>
        </p:txBody>
      </p:sp>
      <p:cxnSp>
        <p:nvCxnSpPr>
          <p:cNvPr id="687122" name="AutoShape 18"/>
          <p:cNvCxnSpPr>
            <a:cxnSpLocks noChangeShapeType="1"/>
            <a:stCxn id="687110" idx="5"/>
            <a:endCxn id="687120" idx="1"/>
          </p:cNvCxnSpPr>
          <p:nvPr/>
        </p:nvCxnSpPr>
        <p:spPr bwMode="auto">
          <a:xfrm>
            <a:off x="3035300" y="3340100"/>
            <a:ext cx="711200" cy="696913"/>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7123" name="AutoShape 19"/>
          <p:cNvCxnSpPr>
            <a:cxnSpLocks noChangeShapeType="1"/>
            <a:stCxn id="687110" idx="4"/>
            <a:endCxn id="687114" idx="0"/>
          </p:cNvCxnSpPr>
          <p:nvPr/>
        </p:nvCxnSpPr>
        <p:spPr bwMode="auto">
          <a:xfrm>
            <a:off x="2819400" y="3429000"/>
            <a:ext cx="0" cy="167640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7124" name="AutoShape 20"/>
          <p:cNvCxnSpPr>
            <a:cxnSpLocks noChangeShapeType="1"/>
            <a:stCxn id="687114" idx="6"/>
            <a:endCxn id="687116" idx="2"/>
          </p:cNvCxnSpPr>
          <p:nvPr/>
        </p:nvCxnSpPr>
        <p:spPr bwMode="auto">
          <a:xfrm>
            <a:off x="3124200" y="5410200"/>
            <a:ext cx="1676400"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7125" name="AutoShape 21"/>
          <p:cNvCxnSpPr>
            <a:cxnSpLocks noChangeShapeType="1"/>
            <a:stCxn id="687112" idx="4"/>
            <a:endCxn id="687116" idx="0"/>
          </p:cNvCxnSpPr>
          <p:nvPr/>
        </p:nvCxnSpPr>
        <p:spPr bwMode="auto">
          <a:xfrm>
            <a:off x="5105400" y="3429000"/>
            <a:ext cx="0" cy="167640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7126" name="AutoShape 22"/>
          <p:cNvCxnSpPr>
            <a:cxnSpLocks noChangeShapeType="1"/>
            <a:stCxn id="687114" idx="7"/>
            <a:endCxn id="687120" idx="3"/>
          </p:cNvCxnSpPr>
          <p:nvPr/>
        </p:nvCxnSpPr>
        <p:spPr bwMode="auto">
          <a:xfrm flipV="1">
            <a:off x="3035300" y="4497388"/>
            <a:ext cx="711200" cy="696912"/>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87127" name="Text Box 23"/>
          <p:cNvSpPr txBox="1">
            <a:spLocks noChangeArrowheads="1"/>
          </p:cNvSpPr>
          <p:nvPr/>
        </p:nvSpPr>
        <p:spPr bwMode="auto">
          <a:xfrm>
            <a:off x="2438400" y="1311275"/>
            <a:ext cx="1116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3200" b="1">
                <a:latin typeface="Times New Roman" charset="0"/>
              </a:rPr>
              <a:t>N = 3</a:t>
            </a:r>
          </a:p>
        </p:txBody>
      </p:sp>
      <p:sp>
        <p:nvSpPr>
          <p:cNvPr id="687128" name="Text Box 24"/>
          <p:cNvSpPr txBox="1">
            <a:spLocks noChangeArrowheads="1"/>
          </p:cNvSpPr>
          <p:nvPr/>
        </p:nvSpPr>
        <p:spPr bwMode="auto">
          <a:xfrm>
            <a:off x="7469188" y="4724400"/>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s4</a:t>
            </a:r>
          </a:p>
        </p:txBody>
      </p:sp>
      <p:sp>
        <p:nvSpPr>
          <p:cNvPr id="687129" name="Text Box 25"/>
          <p:cNvSpPr txBox="1">
            <a:spLocks noChangeArrowheads="1"/>
          </p:cNvSpPr>
          <p:nvPr/>
        </p:nvSpPr>
        <p:spPr bwMode="auto">
          <a:xfrm>
            <a:off x="7467600" y="4419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s2</a:t>
            </a:r>
          </a:p>
        </p:txBody>
      </p:sp>
      <p:sp>
        <p:nvSpPr>
          <p:cNvPr id="687130" name="Text Box 26"/>
          <p:cNvSpPr txBox="1">
            <a:spLocks noChangeArrowheads="1"/>
          </p:cNvSpPr>
          <p:nvPr/>
        </p:nvSpPr>
        <p:spPr bwMode="auto">
          <a:xfrm>
            <a:off x="7467600" y="41148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s1</a:t>
            </a:r>
          </a:p>
        </p:txBody>
      </p:sp>
      <p:sp>
        <p:nvSpPr>
          <p:cNvPr id="687131" name="Text Box 27"/>
          <p:cNvSpPr txBox="1">
            <a:spLocks noChangeArrowheads="1"/>
          </p:cNvSpPr>
          <p:nvPr/>
        </p:nvSpPr>
        <p:spPr bwMode="auto">
          <a:xfrm>
            <a:off x="7467600" y="38100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s3</a:t>
            </a:r>
          </a:p>
        </p:txBody>
      </p:sp>
      <p:sp>
        <p:nvSpPr>
          <p:cNvPr id="687132" name="Text Box 28"/>
          <p:cNvSpPr txBox="1">
            <a:spLocks noChangeArrowheads="1"/>
          </p:cNvSpPr>
          <p:nvPr/>
        </p:nvSpPr>
        <p:spPr bwMode="auto">
          <a:xfrm>
            <a:off x="7467600" y="35052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s0</a:t>
            </a:r>
          </a:p>
        </p:txBody>
      </p:sp>
      <p:grpSp>
        <p:nvGrpSpPr>
          <p:cNvPr id="31" name="Group 30"/>
          <p:cNvGrpSpPr/>
          <p:nvPr/>
        </p:nvGrpSpPr>
        <p:grpSpPr>
          <a:xfrm>
            <a:off x="7315200" y="1447800"/>
            <a:ext cx="609600" cy="3810001"/>
            <a:chOff x="7391400" y="1447800"/>
            <a:chExt cx="609600" cy="3810001"/>
          </a:xfrm>
        </p:grpSpPr>
        <p:cxnSp>
          <p:nvCxnSpPr>
            <p:cNvPr id="32" name="Straight Connector 31"/>
            <p:cNvCxnSpPr/>
            <p:nvPr/>
          </p:nvCxnSpPr>
          <p:spPr>
            <a:xfrm>
              <a:off x="73914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80010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flipV="1">
              <a:off x="7391400" y="5257800"/>
              <a:ext cx="609600" cy="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2418009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3"/>
          <p:cNvSpPr>
            <a:spLocks noGrp="1"/>
          </p:cNvSpPr>
          <p:nvPr>
            <p:ph type="sldNum" sz="quarter" idx="11"/>
          </p:nvPr>
        </p:nvSpPr>
        <p:spPr/>
        <p:txBody>
          <a:bodyPr/>
          <a:lstStyle/>
          <a:p>
            <a:fld id="{1A465EC6-F13F-634F-BA02-05DBD4BC8AA5}" type="slidenum">
              <a:rPr lang="en-US"/>
              <a:pPr/>
              <a:t>34</a:t>
            </a:fld>
            <a:endParaRPr lang="en-US"/>
          </a:p>
        </p:txBody>
      </p:sp>
      <p:sp>
        <p:nvSpPr>
          <p:cNvPr id="688130" name="Rectangle 2"/>
          <p:cNvSpPr>
            <a:spLocks noGrp="1" noChangeArrowheads="1"/>
          </p:cNvSpPr>
          <p:nvPr>
            <p:ph type="title"/>
          </p:nvPr>
        </p:nvSpPr>
        <p:spPr/>
        <p:txBody>
          <a:bodyPr/>
          <a:lstStyle/>
          <a:p>
            <a:r>
              <a:rPr lang="en-US" dirty="0" smtClean="0"/>
              <a:t>Select</a:t>
            </a:r>
            <a:endParaRPr lang="en-US" dirty="0"/>
          </a:p>
        </p:txBody>
      </p:sp>
      <p:sp>
        <p:nvSpPr>
          <p:cNvPr id="688131" name="Line 3"/>
          <p:cNvSpPr>
            <a:spLocks noChangeShapeType="1"/>
          </p:cNvSpPr>
          <p:nvPr/>
        </p:nvSpPr>
        <p:spPr bwMode="auto">
          <a:xfrm>
            <a:off x="73914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32" name="Line 4"/>
          <p:cNvSpPr>
            <a:spLocks noChangeShapeType="1"/>
          </p:cNvSpPr>
          <p:nvPr/>
        </p:nvSpPr>
        <p:spPr bwMode="auto">
          <a:xfrm>
            <a:off x="80010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33" name="Line 5"/>
          <p:cNvSpPr>
            <a:spLocks noChangeShapeType="1"/>
          </p:cNvSpPr>
          <p:nvPr/>
        </p:nvSpPr>
        <p:spPr bwMode="auto">
          <a:xfrm>
            <a:off x="7391400" y="5257800"/>
            <a:ext cx="609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34" name="Oval 6"/>
          <p:cNvSpPr>
            <a:spLocks noChangeArrowheads="1"/>
          </p:cNvSpPr>
          <p:nvPr/>
        </p:nvSpPr>
        <p:spPr bwMode="auto">
          <a:xfrm>
            <a:off x="2514600" y="2819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35" name="Text Box 7"/>
          <p:cNvSpPr txBox="1">
            <a:spLocks noChangeArrowheads="1"/>
          </p:cNvSpPr>
          <p:nvPr/>
        </p:nvSpPr>
        <p:spPr bwMode="auto">
          <a:xfrm>
            <a:off x="2590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s1</a:t>
            </a:r>
            <a:endParaRPr lang="en-US" b="1">
              <a:latin typeface="Times New Roman" charset="0"/>
            </a:endParaRPr>
          </a:p>
        </p:txBody>
      </p:sp>
      <p:sp>
        <p:nvSpPr>
          <p:cNvPr id="688136" name="Oval 8"/>
          <p:cNvSpPr>
            <a:spLocks noChangeArrowheads="1"/>
          </p:cNvSpPr>
          <p:nvPr/>
        </p:nvSpPr>
        <p:spPr bwMode="auto">
          <a:xfrm>
            <a:off x="4800600" y="2819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37" name="Text Box 9"/>
          <p:cNvSpPr txBox="1">
            <a:spLocks noChangeArrowheads="1"/>
          </p:cNvSpPr>
          <p:nvPr/>
        </p:nvSpPr>
        <p:spPr bwMode="auto">
          <a:xfrm>
            <a:off x="4876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s2</a:t>
            </a:r>
          </a:p>
        </p:txBody>
      </p:sp>
      <p:sp>
        <p:nvSpPr>
          <p:cNvPr id="688138" name="Oval 10"/>
          <p:cNvSpPr>
            <a:spLocks noChangeArrowheads="1"/>
          </p:cNvSpPr>
          <p:nvPr/>
        </p:nvSpPr>
        <p:spPr bwMode="auto">
          <a:xfrm>
            <a:off x="2514600" y="5105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39" name="Text Box 11"/>
          <p:cNvSpPr txBox="1">
            <a:spLocks noChangeArrowheads="1"/>
          </p:cNvSpPr>
          <p:nvPr/>
        </p:nvSpPr>
        <p:spPr bwMode="auto">
          <a:xfrm>
            <a:off x="2590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s3</a:t>
            </a:r>
            <a:endParaRPr lang="en-US" b="1">
              <a:latin typeface="Times New Roman" charset="0"/>
            </a:endParaRPr>
          </a:p>
        </p:txBody>
      </p:sp>
      <p:sp>
        <p:nvSpPr>
          <p:cNvPr id="688140" name="Oval 12"/>
          <p:cNvSpPr>
            <a:spLocks noChangeArrowheads="1"/>
          </p:cNvSpPr>
          <p:nvPr/>
        </p:nvSpPr>
        <p:spPr bwMode="auto">
          <a:xfrm>
            <a:off x="4800600" y="5105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1">
              <a:solidFill>
                <a:schemeClr val="accent1"/>
              </a:solidFill>
              <a:latin typeface="Times New Roman" charset="0"/>
            </a:endParaRPr>
          </a:p>
        </p:txBody>
      </p:sp>
      <p:sp>
        <p:nvSpPr>
          <p:cNvPr id="688141" name="Text Box 13"/>
          <p:cNvSpPr txBox="1">
            <a:spLocks noChangeArrowheads="1"/>
          </p:cNvSpPr>
          <p:nvPr/>
        </p:nvSpPr>
        <p:spPr bwMode="auto">
          <a:xfrm>
            <a:off x="4876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s4</a:t>
            </a:r>
          </a:p>
        </p:txBody>
      </p:sp>
      <p:cxnSp>
        <p:nvCxnSpPr>
          <p:cNvPr id="688142" name="AutoShape 14"/>
          <p:cNvCxnSpPr>
            <a:cxnSpLocks noChangeShapeType="1"/>
            <a:stCxn id="688134" idx="6"/>
            <a:endCxn id="688136" idx="2"/>
          </p:cNvCxnSpPr>
          <p:nvPr/>
        </p:nvCxnSpPr>
        <p:spPr bwMode="auto">
          <a:xfrm>
            <a:off x="3124200" y="3124200"/>
            <a:ext cx="1676400"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8143" name="AutoShape 15"/>
          <p:cNvCxnSpPr>
            <a:cxnSpLocks noChangeShapeType="1"/>
            <a:stCxn id="688144" idx="7"/>
            <a:endCxn id="688136" idx="3"/>
          </p:cNvCxnSpPr>
          <p:nvPr/>
        </p:nvCxnSpPr>
        <p:spPr bwMode="auto">
          <a:xfrm flipV="1">
            <a:off x="4178300" y="3340100"/>
            <a:ext cx="711200" cy="696913"/>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88144" name="Oval 16"/>
          <p:cNvSpPr>
            <a:spLocks noChangeArrowheads="1"/>
          </p:cNvSpPr>
          <p:nvPr/>
        </p:nvSpPr>
        <p:spPr bwMode="auto">
          <a:xfrm>
            <a:off x="3657600" y="3962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45" name="Text Box 17"/>
          <p:cNvSpPr txBox="1">
            <a:spLocks noChangeArrowheads="1"/>
          </p:cNvSpPr>
          <p:nvPr/>
        </p:nvSpPr>
        <p:spPr bwMode="auto">
          <a:xfrm>
            <a:off x="3733800" y="4038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rgbClr val="CBE0ED"/>
                </a:solidFill>
                <a:latin typeface="Times New Roman" charset="0"/>
              </a:rPr>
              <a:t>s0</a:t>
            </a:r>
          </a:p>
        </p:txBody>
      </p:sp>
      <p:cxnSp>
        <p:nvCxnSpPr>
          <p:cNvPr id="688146" name="AutoShape 18"/>
          <p:cNvCxnSpPr>
            <a:cxnSpLocks noChangeShapeType="1"/>
            <a:stCxn id="688134" idx="5"/>
            <a:endCxn id="688144" idx="1"/>
          </p:cNvCxnSpPr>
          <p:nvPr/>
        </p:nvCxnSpPr>
        <p:spPr bwMode="auto">
          <a:xfrm>
            <a:off x="3035300" y="3340100"/>
            <a:ext cx="711200" cy="696913"/>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8147" name="AutoShape 19"/>
          <p:cNvCxnSpPr>
            <a:cxnSpLocks noChangeShapeType="1"/>
            <a:stCxn id="688134" idx="4"/>
            <a:endCxn id="688138" idx="0"/>
          </p:cNvCxnSpPr>
          <p:nvPr/>
        </p:nvCxnSpPr>
        <p:spPr bwMode="auto">
          <a:xfrm>
            <a:off x="2819400" y="3429000"/>
            <a:ext cx="0" cy="167640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8148" name="AutoShape 20"/>
          <p:cNvCxnSpPr>
            <a:cxnSpLocks noChangeShapeType="1"/>
            <a:stCxn id="688138" idx="6"/>
            <a:endCxn id="688140" idx="2"/>
          </p:cNvCxnSpPr>
          <p:nvPr/>
        </p:nvCxnSpPr>
        <p:spPr bwMode="auto">
          <a:xfrm>
            <a:off x="3124200" y="5410200"/>
            <a:ext cx="1676400"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8149" name="AutoShape 21"/>
          <p:cNvCxnSpPr>
            <a:cxnSpLocks noChangeShapeType="1"/>
            <a:stCxn id="688136" idx="4"/>
            <a:endCxn id="688140" idx="0"/>
          </p:cNvCxnSpPr>
          <p:nvPr/>
        </p:nvCxnSpPr>
        <p:spPr bwMode="auto">
          <a:xfrm>
            <a:off x="5105400" y="3429000"/>
            <a:ext cx="0" cy="167640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8150" name="AutoShape 22"/>
          <p:cNvCxnSpPr>
            <a:cxnSpLocks noChangeShapeType="1"/>
            <a:stCxn id="688138" idx="7"/>
            <a:endCxn id="688144" idx="3"/>
          </p:cNvCxnSpPr>
          <p:nvPr/>
        </p:nvCxnSpPr>
        <p:spPr bwMode="auto">
          <a:xfrm flipV="1">
            <a:off x="3035300" y="4497388"/>
            <a:ext cx="711200" cy="696912"/>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88151" name="Text Box 23"/>
          <p:cNvSpPr txBox="1">
            <a:spLocks noChangeArrowheads="1"/>
          </p:cNvSpPr>
          <p:nvPr/>
        </p:nvSpPr>
        <p:spPr bwMode="auto">
          <a:xfrm>
            <a:off x="2438400" y="1311275"/>
            <a:ext cx="1116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3200" b="1">
                <a:latin typeface="Times New Roman" charset="0"/>
              </a:rPr>
              <a:t>N = 3</a:t>
            </a:r>
          </a:p>
        </p:txBody>
      </p:sp>
      <p:sp>
        <p:nvSpPr>
          <p:cNvPr id="688152" name="Text Box 24"/>
          <p:cNvSpPr txBox="1">
            <a:spLocks noChangeArrowheads="1"/>
          </p:cNvSpPr>
          <p:nvPr/>
        </p:nvSpPr>
        <p:spPr bwMode="auto">
          <a:xfrm>
            <a:off x="7469188" y="4724400"/>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s4</a:t>
            </a:r>
          </a:p>
        </p:txBody>
      </p:sp>
      <p:sp>
        <p:nvSpPr>
          <p:cNvPr id="688153" name="Text Box 25"/>
          <p:cNvSpPr txBox="1">
            <a:spLocks noChangeArrowheads="1"/>
          </p:cNvSpPr>
          <p:nvPr/>
        </p:nvSpPr>
        <p:spPr bwMode="auto">
          <a:xfrm>
            <a:off x="7467600" y="4419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s2</a:t>
            </a:r>
          </a:p>
        </p:txBody>
      </p:sp>
      <p:sp>
        <p:nvSpPr>
          <p:cNvPr id="688154" name="Text Box 26"/>
          <p:cNvSpPr txBox="1">
            <a:spLocks noChangeArrowheads="1"/>
          </p:cNvSpPr>
          <p:nvPr/>
        </p:nvSpPr>
        <p:spPr bwMode="auto">
          <a:xfrm>
            <a:off x="7467600" y="41148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s1</a:t>
            </a:r>
          </a:p>
        </p:txBody>
      </p:sp>
      <p:sp>
        <p:nvSpPr>
          <p:cNvPr id="688155" name="Text Box 27"/>
          <p:cNvSpPr txBox="1">
            <a:spLocks noChangeArrowheads="1"/>
          </p:cNvSpPr>
          <p:nvPr/>
        </p:nvSpPr>
        <p:spPr bwMode="auto">
          <a:xfrm>
            <a:off x="7467600" y="38100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s3</a:t>
            </a:r>
          </a:p>
        </p:txBody>
      </p:sp>
      <p:sp>
        <p:nvSpPr>
          <p:cNvPr id="688156" name="Rectangle 28"/>
          <p:cNvSpPr>
            <a:spLocks noChangeArrowheads="1"/>
          </p:cNvSpPr>
          <p:nvPr/>
        </p:nvSpPr>
        <p:spPr bwMode="auto">
          <a:xfrm>
            <a:off x="3733800" y="1219200"/>
            <a:ext cx="533400" cy="533400"/>
          </a:xfrm>
          <a:prstGeom prst="rect">
            <a:avLst/>
          </a:prstGeom>
          <a:solidFill>
            <a:srgbClr val="333399"/>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57" name="Rectangle 29"/>
          <p:cNvSpPr>
            <a:spLocks noChangeArrowheads="1"/>
          </p:cNvSpPr>
          <p:nvPr/>
        </p:nvSpPr>
        <p:spPr bwMode="auto">
          <a:xfrm>
            <a:off x="4419600" y="1219200"/>
            <a:ext cx="533400" cy="533400"/>
          </a:xfrm>
          <a:prstGeom prst="rect">
            <a:avLst/>
          </a:prstGeom>
          <a:solidFill>
            <a:srgbClr val="0099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58" name="Rectangle 30"/>
          <p:cNvSpPr>
            <a:spLocks noChangeArrowheads="1"/>
          </p:cNvSpPr>
          <p:nvPr/>
        </p:nvSpPr>
        <p:spPr bwMode="auto">
          <a:xfrm>
            <a:off x="5105400" y="1219200"/>
            <a:ext cx="533400" cy="533400"/>
          </a:xfrm>
          <a:prstGeom prst="rect">
            <a:avLst/>
          </a:prstGeom>
          <a:solidFill>
            <a:srgbClr val="6633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59" name="Text Box 31"/>
          <p:cNvSpPr txBox="1">
            <a:spLocks noChangeArrowheads="1"/>
          </p:cNvSpPr>
          <p:nvPr/>
        </p:nvSpPr>
        <p:spPr bwMode="auto">
          <a:xfrm>
            <a:off x="7467600" y="35052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s0</a:t>
            </a:r>
          </a:p>
        </p:txBody>
      </p:sp>
      <p:grpSp>
        <p:nvGrpSpPr>
          <p:cNvPr id="34" name="Group 33"/>
          <p:cNvGrpSpPr/>
          <p:nvPr/>
        </p:nvGrpSpPr>
        <p:grpSpPr>
          <a:xfrm>
            <a:off x="7315200" y="1447800"/>
            <a:ext cx="609600" cy="3810001"/>
            <a:chOff x="7391400" y="1447800"/>
            <a:chExt cx="609600" cy="3810001"/>
          </a:xfrm>
        </p:grpSpPr>
        <p:cxnSp>
          <p:nvCxnSpPr>
            <p:cNvPr id="35" name="Straight Connector 34"/>
            <p:cNvCxnSpPr/>
            <p:nvPr/>
          </p:nvCxnSpPr>
          <p:spPr>
            <a:xfrm>
              <a:off x="73914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80010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flipV="1">
              <a:off x="7391400" y="5257800"/>
              <a:ext cx="609600" cy="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4770305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1"/>
          </p:nvPr>
        </p:nvSpPr>
        <p:spPr/>
        <p:txBody>
          <a:bodyPr/>
          <a:lstStyle/>
          <a:p>
            <a:fld id="{3A54B891-61A1-7D49-A97C-1F543F5BCBA6}" type="slidenum">
              <a:rPr lang="en-US"/>
              <a:pPr/>
              <a:t>35</a:t>
            </a:fld>
            <a:endParaRPr lang="en-US"/>
          </a:p>
        </p:txBody>
      </p:sp>
      <p:sp>
        <p:nvSpPr>
          <p:cNvPr id="689154" name="Rectangle 2"/>
          <p:cNvSpPr>
            <a:spLocks noGrp="1" noChangeArrowheads="1"/>
          </p:cNvSpPr>
          <p:nvPr>
            <p:ph type="title"/>
          </p:nvPr>
        </p:nvSpPr>
        <p:spPr/>
        <p:txBody>
          <a:bodyPr/>
          <a:lstStyle/>
          <a:p>
            <a:r>
              <a:rPr lang="en-US" dirty="0"/>
              <a:t>Select</a:t>
            </a:r>
          </a:p>
        </p:txBody>
      </p:sp>
      <p:sp>
        <p:nvSpPr>
          <p:cNvPr id="689155" name="Line 3"/>
          <p:cNvSpPr>
            <a:spLocks noChangeShapeType="1"/>
          </p:cNvSpPr>
          <p:nvPr/>
        </p:nvSpPr>
        <p:spPr bwMode="auto">
          <a:xfrm>
            <a:off x="73914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56" name="Line 4"/>
          <p:cNvSpPr>
            <a:spLocks noChangeShapeType="1"/>
          </p:cNvSpPr>
          <p:nvPr/>
        </p:nvSpPr>
        <p:spPr bwMode="auto">
          <a:xfrm>
            <a:off x="80010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57" name="Line 5"/>
          <p:cNvSpPr>
            <a:spLocks noChangeShapeType="1"/>
          </p:cNvSpPr>
          <p:nvPr/>
        </p:nvSpPr>
        <p:spPr bwMode="auto">
          <a:xfrm>
            <a:off x="7391400" y="5257800"/>
            <a:ext cx="609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58" name="Oval 6"/>
          <p:cNvSpPr>
            <a:spLocks noChangeArrowheads="1"/>
          </p:cNvSpPr>
          <p:nvPr/>
        </p:nvSpPr>
        <p:spPr bwMode="auto">
          <a:xfrm>
            <a:off x="2514600" y="2819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59" name="Text Box 7"/>
          <p:cNvSpPr txBox="1">
            <a:spLocks noChangeArrowheads="1"/>
          </p:cNvSpPr>
          <p:nvPr/>
        </p:nvSpPr>
        <p:spPr bwMode="auto">
          <a:xfrm>
            <a:off x="2590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s1</a:t>
            </a:r>
            <a:endParaRPr lang="en-US" b="1">
              <a:latin typeface="Times New Roman" charset="0"/>
            </a:endParaRPr>
          </a:p>
        </p:txBody>
      </p:sp>
      <p:sp>
        <p:nvSpPr>
          <p:cNvPr id="689160" name="Oval 8"/>
          <p:cNvSpPr>
            <a:spLocks noChangeArrowheads="1"/>
          </p:cNvSpPr>
          <p:nvPr/>
        </p:nvSpPr>
        <p:spPr bwMode="auto">
          <a:xfrm>
            <a:off x="4800600" y="2819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61" name="Text Box 9"/>
          <p:cNvSpPr txBox="1">
            <a:spLocks noChangeArrowheads="1"/>
          </p:cNvSpPr>
          <p:nvPr/>
        </p:nvSpPr>
        <p:spPr bwMode="auto">
          <a:xfrm>
            <a:off x="4876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s2</a:t>
            </a:r>
          </a:p>
        </p:txBody>
      </p:sp>
      <p:sp>
        <p:nvSpPr>
          <p:cNvPr id="689162" name="Oval 10"/>
          <p:cNvSpPr>
            <a:spLocks noChangeArrowheads="1"/>
          </p:cNvSpPr>
          <p:nvPr/>
        </p:nvSpPr>
        <p:spPr bwMode="auto">
          <a:xfrm>
            <a:off x="2514600" y="5105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63" name="Text Box 11"/>
          <p:cNvSpPr txBox="1">
            <a:spLocks noChangeArrowheads="1"/>
          </p:cNvSpPr>
          <p:nvPr/>
        </p:nvSpPr>
        <p:spPr bwMode="auto">
          <a:xfrm>
            <a:off x="2590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s3</a:t>
            </a:r>
            <a:endParaRPr lang="en-US" b="1">
              <a:latin typeface="Times New Roman" charset="0"/>
            </a:endParaRPr>
          </a:p>
        </p:txBody>
      </p:sp>
      <p:sp>
        <p:nvSpPr>
          <p:cNvPr id="689164" name="Oval 12"/>
          <p:cNvSpPr>
            <a:spLocks noChangeArrowheads="1"/>
          </p:cNvSpPr>
          <p:nvPr/>
        </p:nvSpPr>
        <p:spPr bwMode="auto">
          <a:xfrm>
            <a:off x="4800600" y="5105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1">
              <a:solidFill>
                <a:schemeClr val="accent1"/>
              </a:solidFill>
              <a:latin typeface="Times New Roman" charset="0"/>
            </a:endParaRPr>
          </a:p>
        </p:txBody>
      </p:sp>
      <p:sp>
        <p:nvSpPr>
          <p:cNvPr id="689165" name="Text Box 13"/>
          <p:cNvSpPr txBox="1">
            <a:spLocks noChangeArrowheads="1"/>
          </p:cNvSpPr>
          <p:nvPr/>
        </p:nvSpPr>
        <p:spPr bwMode="auto">
          <a:xfrm>
            <a:off x="4876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s4</a:t>
            </a:r>
          </a:p>
        </p:txBody>
      </p:sp>
      <p:cxnSp>
        <p:nvCxnSpPr>
          <p:cNvPr id="689166" name="AutoShape 14"/>
          <p:cNvCxnSpPr>
            <a:cxnSpLocks noChangeShapeType="1"/>
            <a:stCxn id="689158" idx="6"/>
            <a:endCxn id="689160" idx="2"/>
          </p:cNvCxnSpPr>
          <p:nvPr/>
        </p:nvCxnSpPr>
        <p:spPr bwMode="auto">
          <a:xfrm>
            <a:off x="3124200" y="3124200"/>
            <a:ext cx="1676400"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9167" name="AutoShape 15"/>
          <p:cNvCxnSpPr>
            <a:cxnSpLocks noChangeShapeType="1"/>
            <a:stCxn id="689168" idx="7"/>
            <a:endCxn id="689160" idx="3"/>
          </p:cNvCxnSpPr>
          <p:nvPr/>
        </p:nvCxnSpPr>
        <p:spPr bwMode="auto">
          <a:xfrm flipV="1">
            <a:off x="4178300" y="3340100"/>
            <a:ext cx="711200" cy="696913"/>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89168" name="Oval 16"/>
          <p:cNvSpPr>
            <a:spLocks noChangeArrowheads="1"/>
          </p:cNvSpPr>
          <p:nvPr/>
        </p:nvSpPr>
        <p:spPr bwMode="auto">
          <a:xfrm>
            <a:off x="3657600" y="3962400"/>
            <a:ext cx="609600" cy="609600"/>
          </a:xfrm>
          <a:prstGeom prst="ellipse">
            <a:avLst/>
          </a:prstGeom>
          <a:solidFill>
            <a:srgbClr val="333399"/>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69" name="Text Box 17"/>
          <p:cNvSpPr txBox="1">
            <a:spLocks noChangeArrowheads="1"/>
          </p:cNvSpPr>
          <p:nvPr/>
        </p:nvSpPr>
        <p:spPr bwMode="auto">
          <a:xfrm>
            <a:off x="3733800" y="4038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s0</a:t>
            </a:r>
          </a:p>
        </p:txBody>
      </p:sp>
      <p:cxnSp>
        <p:nvCxnSpPr>
          <p:cNvPr id="689170" name="AutoShape 18"/>
          <p:cNvCxnSpPr>
            <a:cxnSpLocks noChangeShapeType="1"/>
            <a:stCxn id="689158" idx="5"/>
            <a:endCxn id="689168" idx="1"/>
          </p:cNvCxnSpPr>
          <p:nvPr/>
        </p:nvCxnSpPr>
        <p:spPr bwMode="auto">
          <a:xfrm>
            <a:off x="3035300" y="3340100"/>
            <a:ext cx="711200" cy="696913"/>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9171" name="AutoShape 19"/>
          <p:cNvCxnSpPr>
            <a:cxnSpLocks noChangeShapeType="1"/>
            <a:stCxn id="689158" idx="4"/>
            <a:endCxn id="689162" idx="0"/>
          </p:cNvCxnSpPr>
          <p:nvPr/>
        </p:nvCxnSpPr>
        <p:spPr bwMode="auto">
          <a:xfrm>
            <a:off x="2819400" y="3429000"/>
            <a:ext cx="0" cy="167640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9172" name="AutoShape 20"/>
          <p:cNvCxnSpPr>
            <a:cxnSpLocks noChangeShapeType="1"/>
            <a:stCxn id="689162" idx="6"/>
            <a:endCxn id="689164" idx="2"/>
          </p:cNvCxnSpPr>
          <p:nvPr/>
        </p:nvCxnSpPr>
        <p:spPr bwMode="auto">
          <a:xfrm>
            <a:off x="3124200" y="5410200"/>
            <a:ext cx="1676400"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9173" name="AutoShape 21"/>
          <p:cNvCxnSpPr>
            <a:cxnSpLocks noChangeShapeType="1"/>
            <a:stCxn id="689160" idx="4"/>
            <a:endCxn id="689164" idx="0"/>
          </p:cNvCxnSpPr>
          <p:nvPr/>
        </p:nvCxnSpPr>
        <p:spPr bwMode="auto">
          <a:xfrm>
            <a:off x="5105400" y="3429000"/>
            <a:ext cx="0" cy="167640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9174" name="AutoShape 22"/>
          <p:cNvCxnSpPr>
            <a:cxnSpLocks noChangeShapeType="1"/>
            <a:stCxn id="689162" idx="7"/>
            <a:endCxn id="689168" idx="3"/>
          </p:cNvCxnSpPr>
          <p:nvPr/>
        </p:nvCxnSpPr>
        <p:spPr bwMode="auto">
          <a:xfrm flipV="1">
            <a:off x="3035300" y="4497388"/>
            <a:ext cx="711200" cy="696912"/>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89175" name="Text Box 23"/>
          <p:cNvSpPr txBox="1">
            <a:spLocks noChangeArrowheads="1"/>
          </p:cNvSpPr>
          <p:nvPr/>
        </p:nvSpPr>
        <p:spPr bwMode="auto">
          <a:xfrm>
            <a:off x="2438400" y="1311275"/>
            <a:ext cx="1116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3200" b="1">
                <a:latin typeface="Times New Roman" charset="0"/>
              </a:rPr>
              <a:t>N = 3</a:t>
            </a:r>
          </a:p>
        </p:txBody>
      </p:sp>
      <p:sp>
        <p:nvSpPr>
          <p:cNvPr id="689176" name="Text Box 24"/>
          <p:cNvSpPr txBox="1">
            <a:spLocks noChangeArrowheads="1"/>
          </p:cNvSpPr>
          <p:nvPr/>
        </p:nvSpPr>
        <p:spPr bwMode="auto">
          <a:xfrm>
            <a:off x="7469188" y="4724400"/>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s4</a:t>
            </a:r>
          </a:p>
        </p:txBody>
      </p:sp>
      <p:sp>
        <p:nvSpPr>
          <p:cNvPr id="689177" name="Text Box 25"/>
          <p:cNvSpPr txBox="1">
            <a:spLocks noChangeArrowheads="1"/>
          </p:cNvSpPr>
          <p:nvPr/>
        </p:nvSpPr>
        <p:spPr bwMode="auto">
          <a:xfrm>
            <a:off x="7467600" y="4419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s2</a:t>
            </a:r>
          </a:p>
        </p:txBody>
      </p:sp>
      <p:sp>
        <p:nvSpPr>
          <p:cNvPr id="689178" name="Text Box 26"/>
          <p:cNvSpPr txBox="1">
            <a:spLocks noChangeArrowheads="1"/>
          </p:cNvSpPr>
          <p:nvPr/>
        </p:nvSpPr>
        <p:spPr bwMode="auto">
          <a:xfrm>
            <a:off x="7467600" y="41148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s1</a:t>
            </a:r>
          </a:p>
        </p:txBody>
      </p:sp>
      <p:sp>
        <p:nvSpPr>
          <p:cNvPr id="689179" name="Text Box 27"/>
          <p:cNvSpPr txBox="1">
            <a:spLocks noChangeArrowheads="1"/>
          </p:cNvSpPr>
          <p:nvPr/>
        </p:nvSpPr>
        <p:spPr bwMode="auto">
          <a:xfrm>
            <a:off x="7467600" y="38100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s3</a:t>
            </a:r>
          </a:p>
        </p:txBody>
      </p:sp>
      <p:sp>
        <p:nvSpPr>
          <p:cNvPr id="689180" name="Rectangle 28"/>
          <p:cNvSpPr>
            <a:spLocks noChangeArrowheads="1"/>
          </p:cNvSpPr>
          <p:nvPr/>
        </p:nvSpPr>
        <p:spPr bwMode="auto">
          <a:xfrm>
            <a:off x="3733800" y="1219200"/>
            <a:ext cx="533400" cy="533400"/>
          </a:xfrm>
          <a:prstGeom prst="rect">
            <a:avLst/>
          </a:prstGeom>
          <a:solidFill>
            <a:srgbClr val="333399"/>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81" name="Rectangle 29"/>
          <p:cNvSpPr>
            <a:spLocks noChangeArrowheads="1"/>
          </p:cNvSpPr>
          <p:nvPr/>
        </p:nvSpPr>
        <p:spPr bwMode="auto">
          <a:xfrm>
            <a:off x="4419600" y="1219200"/>
            <a:ext cx="533400" cy="533400"/>
          </a:xfrm>
          <a:prstGeom prst="rect">
            <a:avLst/>
          </a:prstGeom>
          <a:solidFill>
            <a:srgbClr val="0099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82" name="Rectangle 30"/>
          <p:cNvSpPr>
            <a:spLocks noChangeArrowheads="1"/>
          </p:cNvSpPr>
          <p:nvPr/>
        </p:nvSpPr>
        <p:spPr bwMode="auto">
          <a:xfrm>
            <a:off x="5105400" y="1219200"/>
            <a:ext cx="533400" cy="533400"/>
          </a:xfrm>
          <a:prstGeom prst="rect">
            <a:avLst/>
          </a:prstGeom>
          <a:solidFill>
            <a:srgbClr val="6633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3" name="Group 32"/>
          <p:cNvGrpSpPr/>
          <p:nvPr/>
        </p:nvGrpSpPr>
        <p:grpSpPr>
          <a:xfrm>
            <a:off x="7315200" y="1447800"/>
            <a:ext cx="609600" cy="3810001"/>
            <a:chOff x="7391400" y="1447800"/>
            <a:chExt cx="609600" cy="3810001"/>
          </a:xfrm>
        </p:grpSpPr>
        <p:cxnSp>
          <p:nvCxnSpPr>
            <p:cNvPr id="34" name="Straight Connector 33"/>
            <p:cNvCxnSpPr/>
            <p:nvPr/>
          </p:nvCxnSpPr>
          <p:spPr>
            <a:xfrm>
              <a:off x="73914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80010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H="1" flipV="1">
              <a:off x="7391400" y="5257800"/>
              <a:ext cx="609600" cy="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0900104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1"/>
          </p:nvPr>
        </p:nvSpPr>
        <p:spPr/>
        <p:txBody>
          <a:bodyPr/>
          <a:lstStyle/>
          <a:p>
            <a:fld id="{C3F9DF27-46F4-8C4D-947E-AD1E0ADC4F5C}" type="slidenum">
              <a:rPr lang="en-US"/>
              <a:pPr/>
              <a:t>36</a:t>
            </a:fld>
            <a:endParaRPr lang="en-US"/>
          </a:p>
        </p:txBody>
      </p:sp>
      <p:sp>
        <p:nvSpPr>
          <p:cNvPr id="690178" name="Rectangle 2"/>
          <p:cNvSpPr>
            <a:spLocks noGrp="1" noChangeArrowheads="1"/>
          </p:cNvSpPr>
          <p:nvPr>
            <p:ph type="title"/>
          </p:nvPr>
        </p:nvSpPr>
        <p:spPr/>
        <p:txBody>
          <a:bodyPr/>
          <a:lstStyle/>
          <a:p>
            <a:r>
              <a:rPr lang="en-US" dirty="0"/>
              <a:t>Select</a:t>
            </a:r>
          </a:p>
        </p:txBody>
      </p:sp>
      <p:sp>
        <p:nvSpPr>
          <p:cNvPr id="690179" name="Line 3"/>
          <p:cNvSpPr>
            <a:spLocks noChangeShapeType="1"/>
          </p:cNvSpPr>
          <p:nvPr/>
        </p:nvSpPr>
        <p:spPr bwMode="auto">
          <a:xfrm>
            <a:off x="73914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0180" name="Line 4"/>
          <p:cNvSpPr>
            <a:spLocks noChangeShapeType="1"/>
          </p:cNvSpPr>
          <p:nvPr/>
        </p:nvSpPr>
        <p:spPr bwMode="auto">
          <a:xfrm>
            <a:off x="80010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0181" name="Line 5"/>
          <p:cNvSpPr>
            <a:spLocks noChangeShapeType="1"/>
          </p:cNvSpPr>
          <p:nvPr/>
        </p:nvSpPr>
        <p:spPr bwMode="auto">
          <a:xfrm>
            <a:off x="7391400" y="5257800"/>
            <a:ext cx="609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0182" name="Oval 6"/>
          <p:cNvSpPr>
            <a:spLocks noChangeArrowheads="1"/>
          </p:cNvSpPr>
          <p:nvPr/>
        </p:nvSpPr>
        <p:spPr bwMode="auto">
          <a:xfrm>
            <a:off x="2514600" y="2819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0183" name="Text Box 7"/>
          <p:cNvSpPr txBox="1">
            <a:spLocks noChangeArrowheads="1"/>
          </p:cNvSpPr>
          <p:nvPr/>
        </p:nvSpPr>
        <p:spPr bwMode="auto">
          <a:xfrm>
            <a:off x="2590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s1</a:t>
            </a:r>
            <a:endParaRPr lang="en-US" b="1">
              <a:latin typeface="Times New Roman" charset="0"/>
            </a:endParaRPr>
          </a:p>
        </p:txBody>
      </p:sp>
      <p:sp>
        <p:nvSpPr>
          <p:cNvPr id="690184" name="Oval 8"/>
          <p:cNvSpPr>
            <a:spLocks noChangeArrowheads="1"/>
          </p:cNvSpPr>
          <p:nvPr/>
        </p:nvSpPr>
        <p:spPr bwMode="auto">
          <a:xfrm>
            <a:off x="4800600" y="2819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0185" name="Text Box 9"/>
          <p:cNvSpPr txBox="1">
            <a:spLocks noChangeArrowheads="1"/>
          </p:cNvSpPr>
          <p:nvPr/>
        </p:nvSpPr>
        <p:spPr bwMode="auto">
          <a:xfrm>
            <a:off x="4876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s2</a:t>
            </a:r>
          </a:p>
        </p:txBody>
      </p:sp>
      <p:sp>
        <p:nvSpPr>
          <p:cNvPr id="690186" name="Oval 10"/>
          <p:cNvSpPr>
            <a:spLocks noChangeArrowheads="1"/>
          </p:cNvSpPr>
          <p:nvPr/>
        </p:nvSpPr>
        <p:spPr bwMode="auto">
          <a:xfrm>
            <a:off x="2514600" y="5105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0187" name="Text Box 11"/>
          <p:cNvSpPr txBox="1">
            <a:spLocks noChangeArrowheads="1"/>
          </p:cNvSpPr>
          <p:nvPr/>
        </p:nvSpPr>
        <p:spPr bwMode="auto">
          <a:xfrm>
            <a:off x="2590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s3</a:t>
            </a:r>
          </a:p>
        </p:txBody>
      </p:sp>
      <p:sp>
        <p:nvSpPr>
          <p:cNvPr id="690188" name="Oval 12"/>
          <p:cNvSpPr>
            <a:spLocks noChangeArrowheads="1"/>
          </p:cNvSpPr>
          <p:nvPr/>
        </p:nvSpPr>
        <p:spPr bwMode="auto">
          <a:xfrm>
            <a:off x="4800600" y="5105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1">
              <a:solidFill>
                <a:schemeClr val="accent1"/>
              </a:solidFill>
              <a:latin typeface="Times New Roman" charset="0"/>
            </a:endParaRPr>
          </a:p>
        </p:txBody>
      </p:sp>
      <p:sp>
        <p:nvSpPr>
          <p:cNvPr id="690189" name="Text Box 13"/>
          <p:cNvSpPr txBox="1">
            <a:spLocks noChangeArrowheads="1"/>
          </p:cNvSpPr>
          <p:nvPr/>
        </p:nvSpPr>
        <p:spPr bwMode="auto">
          <a:xfrm>
            <a:off x="4876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s4</a:t>
            </a:r>
          </a:p>
        </p:txBody>
      </p:sp>
      <p:cxnSp>
        <p:nvCxnSpPr>
          <p:cNvPr id="690190" name="AutoShape 14"/>
          <p:cNvCxnSpPr>
            <a:cxnSpLocks noChangeShapeType="1"/>
            <a:stCxn id="690182" idx="6"/>
            <a:endCxn id="690184" idx="2"/>
          </p:cNvCxnSpPr>
          <p:nvPr/>
        </p:nvCxnSpPr>
        <p:spPr bwMode="auto">
          <a:xfrm>
            <a:off x="3124200" y="3124200"/>
            <a:ext cx="1676400"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0191" name="AutoShape 15"/>
          <p:cNvCxnSpPr>
            <a:cxnSpLocks noChangeShapeType="1"/>
            <a:stCxn id="690192" idx="7"/>
            <a:endCxn id="690184" idx="3"/>
          </p:cNvCxnSpPr>
          <p:nvPr/>
        </p:nvCxnSpPr>
        <p:spPr bwMode="auto">
          <a:xfrm flipV="1">
            <a:off x="4178300" y="3340100"/>
            <a:ext cx="711200" cy="696913"/>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0192" name="Oval 16"/>
          <p:cNvSpPr>
            <a:spLocks noChangeArrowheads="1"/>
          </p:cNvSpPr>
          <p:nvPr/>
        </p:nvSpPr>
        <p:spPr bwMode="auto">
          <a:xfrm>
            <a:off x="3657600" y="3962400"/>
            <a:ext cx="609600" cy="609600"/>
          </a:xfrm>
          <a:prstGeom prst="ellipse">
            <a:avLst/>
          </a:prstGeom>
          <a:solidFill>
            <a:srgbClr val="333399"/>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0193" name="Text Box 17"/>
          <p:cNvSpPr txBox="1">
            <a:spLocks noChangeArrowheads="1"/>
          </p:cNvSpPr>
          <p:nvPr/>
        </p:nvSpPr>
        <p:spPr bwMode="auto">
          <a:xfrm>
            <a:off x="3733800" y="4038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s0</a:t>
            </a:r>
          </a:p>
        </p:txBody>
      </p:sp>
      <p:cxnSp>
        <p:nvCxnSpPr>
          <p:cNvPr id="690194" name="AutoShape 18"/>
          <p:cNvCxnSpPr>
            <a:cxnSpLocks noChangeShapeType="1"/>
            <a:stCxn id="690182" idx="5"/>
            <a:endCxn id="690192" idx="1"/>
          </p:cNvCxnSpPr>
          <p:nvPr/>
        </p:nvCxnSpPr>
        <p:spPr bwMode="auto">
          <a:xfrm>
            <a:off x="3035300" y="3340100"/>
            <a:ext cx="711200" cy="696913"/>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0195" name="AutoShape 19"/>
          <p:cNvCxnSpPr>
            <a:cxnSpLocks noChangeShapeType="1"/>
            <a:stCxn id="690182" idx="4"/>
            <a:endCxn id="690186" idx="0"/>
          </p:cNvCxnSpPr>
          <p:nvPr/>
        </p:nvCxnSpPr>
        <p:spPr bwMode="auto">
          <a:xfrm>
            <a:off x="2819400" y="3429000"/>
            <a:ext cx="0" cy="1662113"/>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0196" name="AutoShape 20"/>
          <p:cNvCxnSpPr>
            <a:cxnSpLocks noChangeShapeType="1"/>
            <a:stCxn id="690186" idx="6"/>
            <a:endCxn id="690188" idx="2"/>
          </p:cNvCxnSpPr>
          <p:nvPr/>
        </p:nvCxnSpPr>
        <p:spPr bwMode="auto">
          <a:xfrm>
            <a:off x="3138488" y="5410200"/>
            <a:ext cx="1662112"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0197" name="AutoShape 21"/>
          <p:cNvCxnSpPr>
            <a:cxnSpLocks noChangeShapeType="1"/>
            <a:stCxn id="690184" idx="4"/>
            <a:endCxn id="690188" idx="0"/>
          </p:cNvCxnSpPr>
          <p:nvPr/>
        </p:nvCxnSpPr>
        <p:spPr bwMode="auto">
          <a:xfrm>
            <a:off x="5105400" y="3429000"/>
            <a:ext cx="0" cy="167640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0198" name="AutoShape 22"/>
          <p:cNvCxnSpPr>
            <a:cxnSpLocks noChangeShapeType="1"/>
            <a:stCxn id="690186" idx="7"/>
            <a:endCxn id="690192" idx="3"/>
          </p:cNvCxnSpPr>
          <p:nvPr/>
        </p:nvCxnSpPr>
        <p:spPr bwMode="auto">
          <a:xfrm flipV="1">
            <a:off x="3035300" y="4497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0199" name="Text Box 23"/>
          <p:cNvSpPr txBox="1">
            <a:spLocks noChangeArrowheads="1"/>
          </p:cNvSpPr>
          <p:nvPr/>
        </p:nvSpPr>
        <p:spPr bwMode="auto">
          <a:xfrm>
            <a:off x="2438400" y="1311275"/>
            <a:ext cx="1116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3200" b="1">
                <a:latin typeface="Times New Roman" charset="0"/>
              </a:rPr>
              <a:t>N = 3</a:t>
            </a:r>
          </a:p>
        </p:txBody>
      </p:sp>
      <p:sp>
        <p:nvSpPr>
          <p:cNvPr id="690200" name="Text Box 24"/>
          <p:cNvSpPr txBox="1">
            <a:spLocks noChangeArrowheads="1"/>
          </p:cNvSpPr>
          <p:nvPr/>
        </p:nvSpPr>
        <p:spPr bwMode="auto">
          <a:xfrm>
            <a:off x="7469188" y="4724400"/>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s4</a:t>
            </a:r>
          </a:p>
        </p:txBody>
      </p:sp>
      <p:sp>
        <p:nvSpPr>
          <p:cNvPr id="690201" name="Text Box 25"/>
          <p:cNvSpPr txBox="1">
            <a:spLocks noChangeArrowheads="1"/>
          </p:cNvSpPr>
          <p:nvPr/>
        </p:nvSpPr>
        <p:spPr bwMode="auto">
          <a:xfrm>
            <a:off x="7467600" y="4419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s2</a:t>
            </a:r>
          </a:p>
        </p:txBody>
      </p:sp>
      <p:sp>
        <p:nvSpPr>
          <p:cNvPr id="690202" name="Text Box 26"/>
          <p:cNvSpPr txBox="1">
            <a:spLocks noChangeArrowheads="1"/>
          </p:cNvSpPr>
          <p:nvPr/>
        </p:nvSpPr>
        <p:spPr bwMode="auto">
          <a:xfrm>
            <a:off x="7467600" y="41148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s1</a:t>
            </a:r>
          </a:p>
        </p:txBody>
      </p:sp>
      <p:sp>
        <p:nvSpPr>
          <p:cNvPr id="690203" name="Rectangle 27"/>
          <p:cNvSpPr>
            <a:spLocks noChangeArrowheads="1"/>
          </p:cNvSpPr>
          <p:nvPr/>
        </p:nvSpPr>
        <p:spPr bwMode="auto">
          <a:xfrm>
            <a:off x="3733800" y="1219200"/>
            <a:ext cx="533400" cy="533400"/>
          </a:xfrm>
          <a:prstGeom prst="rect">
            <a:avLst/>
          </a:prstGeom>
          <a:solidFill>
            <a:srgbClr val="333399"/>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0204" name="Rectangle 28"/>
          <p:cNvSpPr>
            <a:spLocks noChangeArrowheads="1"/>
          </p:cNvSpPr>
          <p:nvPr/>
        </p:nvSpPr>
        <p:spPr bwMode="auto">
          <a:xfrm>
            <a:off x="4419600" y="1219200"/>
            <a:ext cx="533400" cy="533400"/>
          </a:xfrm>
          <a:prstGeom prst="rect">
            <a:avLst/>
          </a:prstGeom>
          <a:solidFill>
            <a:srgbClr val="0099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0205" name="Rectangle 29"/>
          <p:cNvSpPr>
            <a:spLocks noChangeArrowheads="1"/>
          </p:cNvSpPr>
          <p:nvPr/>
        </p:nvSpPr>
        <p:spPr bwMode="auto">
          <a:xfrm>
            <a:off x="5105400" y="1219200"/>
            <a:ext cx="533400" cy="533400"/>
          </a:xfrm>
          <a:prstGeom prst="rect">
            <a:avLst/>
          </a:prstGeom>
          <a:solidFill>
            <a:srgbClr val="6633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2" name="Group 31"/>
          <p:cNvGrpSpPr/>
          <p:nvPr/>
        </p:nvGrpSpPr>
        <p:grpSpPr>
          <a:xfrm>
            <a:off x="7315200" y="1447800"/>
            <a:ext cx="609600" cy="3810001"/>
            <a:chOff x="7391400" y="1447800"/>
            <a:chExt cx="609600" cy="3810001"/>
          </a:xfrm>
        </p:grpSpPr>
        <p:cxnSp>
          <p:nvCxnSpPr>
            <p:cNvPr id="33" name="Straight Connector 32"/>
            <p:cNvCxnSpPr/>
            <p:nvPr/>
          </p:nvCxnSpPr>
          <p:spPr>
            <a:xfrm>
              <a:off x="73914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80010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flipV="1">
              <a:off x="7391400" y="5257800"/>
              <a:ext cx="609600" cy="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42235020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1"/>
          </p:nvPr>
        </p:nvSpPr>
        <p:spPr/>
        <p:txBody>
          <a:bodyPr/>
          <a:lstStyle/>
          <a:p>
            <a:fld id="{9119EA5E-F8B9-3E4E-97B1-A61608AAB940}" type="slidenum">
              <a:rPr lang="en-US"/>
              <a:pPr/>
              <a:t>37</a:t>
            </a:fld>
            <a:endParaRPr lang="en-US"/>
          </a:p>
        </p:txBody>
      </p:sp>
      <p:sp>
        <p:nvSpPr>
          <p:cNvPr id="691202" name="Rectangle 2"/>
          <p:cNvSpPr>
            <a:spLocks noGrp="1" noChangeArrowheads="1"/>
          </p:cNvSpPr>
          <p:nvPr>
            <p:ph type="title"/>
          </p:nvPr>
        </p:nvSpPr>
        <p:spPr/>
        <p:txBody>
          <a:bodyPr/>
          <a:lstStyle/>
          <a:p>
            <a:r>
              <a:rPr lang="en-US" dirty="0"/>
              <a:t>Select</a:t>
            </a:r>
          </a:p>
        </p:txBody>
      </p:sp>
      <p:sp>
        <p:nvSpPr>
          <p:cNvPr id="691203" name="Line 3"/>
          <p:cNvSpPr>
            <a:spLocks noChangeShapeType="1"/>
          </p:cNvSpPr>
          <p:nvPr/>
        </p:nvSpPr>
        <p:spPr bwMode="auto">
          <a:xfrm>
            <a:off x="73914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04" name="Line 4"/>
          <p:cNvSpPr>
            <a:spLocks noChangeShapeType="1"/>
          </p:cNvSpPr>
          <p:nvPr/>
        </p:nvSpPr>
        <p:spPr bwMode="auto">
          <a:xfrm>
            <a:off x="80010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05" name="Line 5"/>
          <p:cNvSpPr>
            <a:spLocks noChangeShapeType="1"/>
          </p:cNvSpPr>
          <p:nvPr/>
        </p:nvSpPr>
        <p:spPr bwMode="auto">
          <a:xfrm>
            <a:off x="7391400" y="5257800"/>
            <a:ext cx="609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06" name="Oval 6"/>
          <p:cNvSpPr>
            <a:spLocks noChangeArrowheads="1"/>
          </p:cNvSpPr>
          <p:nvPr/>
        </p:nvSpPr>
        <p:spPr bwMode="auto">
          <a:xfrm>
            <a:off x="2514600" y="2819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07" name="Text Box 7"/>
          <p:cNvSpPr txBox="1">
            <a:spLocks noChangeArrowheads="1"/>
          </p:cNvSpPr>
          <p:nvPr/>
        </p:nvSpPr>
        <p:spPr bwMode="auto">
          <a:xfrm>
            <a:off x="2590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s1</a:t>
            </a:r>
            <a:endParaRPr lang="en-US" b="1">
              <a:latin typeface="Times New Roman" charset="0"/>
            </a:endParaRPr>
          </a:p>
        </p:txBody>
      </p:sp>
      <p:sp>
        <p:nvSpPr>
          <p:cNvPr id="691208" name="Oval 8"/>
          <p:cNvSpPr>
            <a:spLocks noChangeArrowheads="1"/>
          </p:cNvSpPr>
          <p:nvPr/>
        </p:nvSpPr>
        <p:spPr bwMode="auto">
          <a:xfrm>
            <a:off x="4800600" y="2819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09" name="Text Box 9"/>
          <p:cNvSpPr txBox="1">
            <a:spLocks noChangeArrowheads="1"/>
          </p:cNvSpPr>
          <p:nvPr/>
        </p:nvSpPr>
        <p:spPr bwMode="auto">
          <a:xfrm>
            <a:off x="4876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s2</a:t>
            </a:r>
          </a:p>
        </p:txBody>
      </p:sp>
      <p:sp>
        <p:nvSpPr>
          <p:cNvPr id="691210" name="Oval 10"/>
          <p:cNvSpPr>
            <a:spLocks noChangeArrowheads="1"/>
          </p:cNvSpPr>
          <p:nvPr/>
        </p:nvSpPr>
        <p:spPr bwMode="auto">
          <a:xfrm>
            <a:off x="2514600" y="5105400"/>
            <a:ext cx="609600" cy="609600"/>
          </a:xfrm>
          <a:prstGeom prst="ellipse">
            <a:avLst/>
          </a:prstGeom>
          <a:solidFill>
            <a:srgbClr val="009900"/>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11" name="Text Box 11"/>
          <p:cNvSpPr txBox="1">
            <a:spLocks noChangeArrowheads="1"/>
          </p:cNvSpPr>
          <p:nvPr/>
        </p:nvSpPr>
        <p:spPr bwMode="auto">
          <a:xfrm>
            <a:off x="2590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s3</a:t>
            </a:r>
          </a:p>
        </p:txBody>
      </p:sp>
      <p:sp>
        <p:nvSpPr>
          <p:cNvPr id="691212" name="Oval 12"/>
          <p:cNvSpPr>
            <a:spLocks noChangeArrowheads="1"/>
          </p:cNvSpPr>
          <p:nvPr/>
        </p:nvSpPr>
        <p:spPr bwMode="auto">
          <a:xfrm>
            <a:off x="4800600" y="5105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1">
              <a:solidFill>
                <a:schemeClr val="accent1"/>
              </a:solidFill>
              <a:latin typeface="Times New Roman" charset="0"/>
            </a:endParaRPr>
          </a:p>
        </p:txBody>
      </p:sp>
      <p:sp>
        <p:nvSpPr>
          <p:cNvPr id="691213" name="Text Box 13"/>
          <p:cNvSpPr txBox="1">
            <a:spLocks noChangeArrowheads="1"/>
          </p:cNvSpPr>
          <p:nvPr/>
        </p:nvSpPr>
        <p:spPr bwMode="auto">
          <a:xfrm>
            <a:off x="4876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s4</a:t>
            </a:r>
          </a:p>
        </p:txBody>
      </p:sp>
      <p:cxnSp>
        <p:nvCxnSpPr>
          <p:cNvPr id="691214" name="AutoShape 14"/>
          <p:cNvCxnSpPr>
            <a:cxnSpLocks noChangeShapeType="1"/>
            <a:stCxn id="691206" idx="6"/>
            <a:endCxn id="691208" idx="2"/>
          </p:cNvCxnSpPr>
          <p:nvPr/>
        </p:nvCxnSpPr>
        <p:spPr bwMode="auto">
          <a:xfrm>
            <a:off x="3124200" y="3124200"/>
            <a:ext cx="1676400"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1215" name="AutoShape 15"/>
          <p:cNvCxnSpPr>
            <a:cxnSpLocks noChangeShapeType="1"/>
            <a:stCxn id="691216" idx="7"/>
            <a:endCxn id="691208" idx="3"/>
          </p:cNvCxnSpPr>
          <p:nvPr/>
        </p:nvCxnSpPr>
        <p:spPr bwMode="auto">
          <a:xfrm flipV="1">
            <a:off x="4178300" y="3340100"/>
            <a:ext cx="711200" cy="696913"/>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1216" name="Oval 16"/>
          <p:cNvSpPr>
            <a:spLocks noChangeArrowheads="1"/>
          </p:cNvSpPr>
          <p:nvPr/>
        </p:nvSpPr>
        <p:spPr bwMode="auto">
          <a:xfrm>
            <a:off x="3657600" y="3962400"/>
            <a:ext cx="609600" cy="609600"/>
          </a:xfrm>
          <a:prstGeom prst="ellipse">
            <a:avLst/>
          </a:prstGeom>
          <a:solidFill>
            <a:srgbClr val="333399"/>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17" name="Text Box 17"/>
          <p:cNvSpPr txBox="1">
            <a:spLocks noChangeArrowheads="1"/>
          </p:cNvSpPr>
          <p:nvPr/>
        </p:nvSpPr>
        <p:spPr bwMode="auto">
          <a:xfrm>
            <a:off x="3733800" y="4038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s0</a:t>
            </a:r>
          </a:p>
        </p:txBody>
      </p:sp>
      <p:cxnSp>
        <p:nvCxnSpPr>
          <p:cNvPr id="691218" name="AutoShape 18"/>
          <p:cNvCxnSpPr>
            <a:cxnSpLocks noChangeShapeType="1"/>
            <a:stCxn id="691206" idx="5"/>
            <a:endCxn id="691216" idx="1"/>
          </p:cNvCxnSpPr>
          <p:nvPr/>
        </p:nvCxnSpPr>
        <p:spPr bwMode="auto">
          <a:xfrm>
            <a:off x="3035300" y="3340100"/>
            <a:ext cx="711200" cy="696913"/>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1219" name="AutoShape 19"/>
          <p:cNvCxnSpPr>
            <a:cxnSpLocks noChangeShapeType="1"/>
            <a:stCxn id="691206" idx="4"/>
            <a:endCxn id="691210" idx="0"/>
          </p:cNvCxnSpPr>
          <p:nvPr/>
        </p:nvCxnSpPr>
        <p:spPr bwMode="auto">
          <a:xfrm>
            <a:off x="2819400" y="3429000"/>
            <a:ext cx="0" cy="1662113"/>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1220" name="AutoShape 20"/>
          <p:cNvCxnSpPr>
            <a:cxnSpLocks noChangeShapeType="1"/>
            <a:stCxn id="691210" idx="6"/>
            <a:endCxn id="691212" idx="2"/>
          </p:cNvCxnSpPr>
          <p:nvPr/>
        </p:nvCxnSpPr>
        <p:spPr bwMode="auto">
          <a:xfrm>
            <a:off x="3138488" y="5410200"/>
            <a:ext cx="1662112"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1221" name="AutoShape 21"/>
          <p:cNvCxnSpPr>
            <a:cxnSpLocks noChangeShapeType="1"/>
            <a:stCxn id="691208" idx="4"/>
            <a:endCxn id="691212" idx="0"/>
          </p:cNvCxnSpPr>
          <p:nvPr/>
        </p:nvCxnSpPr>
        <p:spPr bwMode="auto">
          <a:xfrm>
            <a:off x="5105400" y="3429000"/>
            <a:ext cx="0" cy="167640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1222" name="AutoShape 22"/>
          <p:cNvCxnSpPr>
            <a:cxnSpLocks noChangeShapeType="1"/>
            <a:stCxn id="691210" idx="7"/>
            <a:endCxn id="691216" idx="3"/>
          </p:cNvCxnSpPr>
          <p:nvPr/>
        </p:nvCxnSpPr>
        <p:spPr bwMode="auto">
          <a:xfrm flipV="1">
            <a:off x="3035300" y="4497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1223" name="Text Box 23"/>
          <p:cNvSpPr txBox="1">
            <a:spLocks noChangeArrowheads="1"/>
          </p:cNvSpPr>
          <p:nvPr/>
        </p:nvSpPr>
        <p:spPr bwMode="auto">
          <a:xfrm>
            <a:off x="2438400" y="1311275"/>
            <a:ext cx="1116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3200" b="1">
                <a:latin typeface="Times New Roman" charset="0"/>
              </a:rPr>
              <a:t>N = 3</a:t>
            </a:r>
          </a:p>
        </p:txBody>
      </p:sp>
      <p:sp>
        <p:nvSpPr>
          <p:cNvPr id="691224" name="Text Box 24"/>
          <p:cNvSpPr txBox="1">
            <a:spLocks noChangeArrowheads="1"/>
          </p:cNvSpPr>
          <p:nvPr/>
        </p:nvSpPr>
        <p:spPr bwMode="auto">
          <a:xfrm>
            <a:off x="7469188" y="4724400"/>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s4</a:t>
            </a:r>
          </a:p>
        </p:txBody>
      </p:sp>
      <p:sp>
        <p:nvSpPr>
          <p:cNvPr id="691225" name="Text Box 25"/>
          <p:cNvSpPr txBox="1">
            <a:spLocks noChangeArrowheads="1"/>
          </p:cNvSpPr>
          <p:nvPr/>
        </p:nvSpPr>
        <p:spPr bwMode="auto">
          <a:xfrm>
            <a:off x="7467600" y="4419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s2</a:t>
            </a:r>
          </a:p>
        </p:txBody>
      </p:sp>
      <p:sp>
        <p:nvSpPr>
          <p:cNvPr id="691226" name="Text Box 26"/>
          <p:cNvSpPr txBox="1">
            <a:spLocks noChangeArrowheads="1"/>
          </p:cNvSpPr>
          <p:nvPr/>
        </p:nvSpPr>
        <p:spPr bwMode="auto">
          <a:xfrm>
            <a:off x="7467600" y="41148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s1</a:t>
            </a:r>
          </a:p>
        </p:txBody>
      </p:sp>
      <p:sp>
        <p:nvSpPr>
          <p:cNvPr id="691227" name="Rectangle 27"/>
          <p:cNvSpPr>
            <a:spLocks noChangeArrowheads="1"/>
          </p:cNvSpPr>
          <p:nvPr/>
        </p:nvSpPr>
        <p:spPr bwMode="auto">
          <a:xfrm>
            <a:off x="3733800" y="1219200"/>
            <a:ext cx="533400" cy="533400"/>
          </a:xfrm>
          <a:prstGeom prst="rect">
            <a:avLst/>
          </a:prstGeom>
          <a:solidFill>
            <a:srgbClr val="333399"/>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8" name="Rectangle 28"/>
          <p:cNvSpPr>
            <a:spLocks noChangeArrowheads="1"/>
          </p:cNvSpPr>
          <p:nvPr/>
        </p:nvSpPr>
        <p:spPr bwMode="auto">
          <a:xfrm>
            <a:off x="4419600" y="1219200"/>
            <a:ext cx="533400" cy="533400"/>
          </a:xfrm>
          <a:prstGeom prst="rect">
            <a:avLst/>
          </a:prstGeom>
          <a:solidFill>
            <a:srgbClr val="0099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9" name="Rectangle 29"/>
          <p:cNvSpPr>
            <a:spLocks noChangeArrowheads="1"/>
          </p:cNvSpPr>
          <p:nvPr/>
        </p:nvSpPr>
        <p:spPr bwMode="auto">
          <a:xfrm>
            <a:off x="5105400" y="1219200"/>
            <a:ext cx="533400" cy="533400"/>
          </a:xfrm>
          <a:prstGeom prst="rect">
            <a:avLst/>
          </a:prstGeom>
          <a:solidFill>
            <a:srgbClr val="6633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2" name="Group 31"/>
          <p:cNvGrpSpPr/>
          <p:nvPr/>
        </p:nvGrpSpPr>
        <p:grpSpPr>
          <a:xfrm>
            <a:off x="7315200" y="1447800"/>
            <a:ext cx="609600" cy="3810001"/>
            <a:chOff x="7391400" y="1447800"/>
            <a:chExt cx="609600" cy="3810001"/>
          </a:xfrm>
        </p:grpSpPr>
        <p:cxnSp>
          <p:nvCxnSpPr>
            <p:cNvPr id="33" name="Straight Connector 32"/>
            <p:cNvCxnSpPr/>
            <p:nvPr/>
          </p:nvCxnSpPr>
          <p:spPr>
            <a:xfrm>
              <a:off x="73914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80010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flipV="1">
              <a:off x="7391400" y="5257800"/>
              <a:ext cx="609600" cy="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29345803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p:cNvSpPr>
            <a:spLocks noGrp="1"/>
          </p:cNvSpPr>
          <p:nvPr>
            <p:ph type="sldNum" sz="quarter" idx="11"/>
          </p:nvPr>
        </p:nvSpPr>
        <p:spPr/>
        <p:txBody>
          <a:bodyPr/>
          <a:lstStyle/>
          <a:p>
            <a:fld id="{EC11F1E3-C0C1-D64D-B311-3BB4F59B6660}" type="slidenum">
              <a:rPr lang="en-US"/>
              <a:pPr/>
              <a:t>38</a:t>
            </a:fld>
            <a:endParaRPr lang="en-US"/>
          </a:p>
        </p:txBody>
      </p:sp>
      <p:sp>
        <p:nvSpPr>
          <p:cNvPr id="692226" name="Rectangle 2"/>
          <p:cNvSpPr>
            <a:spLocks noGrp="1" noChangeArrowheads="1"/>
          </p:cNvSpPr>
          <p:nvPr>
            <p:ph type="title"/>
          </p:nvPr>
        </p:nvSpPr>
        <p:spPr/>
        <p:txBody>
          <a:bodyPr/>
          <a:lstStyle/>
          <a:p>
            <a:r>
              <a:rPr lang="en-US" dirty="0"/>
              <a:t>Select</a:t>
            </a:r>
          </a:p>
        </p:txBody>
      </p:sp>
      <p:sp>
        <p:nvSpPr>
          <p:cNvPr id="692227" name="Line 3"/>
          <p:cNvSpPr>
            <a:spLocks noChangeShapeType="1"/>
          </p:cNvSpPr>
          <p:nvPr/>
        </p:nvSpPr>
        <p:spPr bwMode="auto">
          <a:xfrm>
            <a:off x="73914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228" name="Line 4"/>
          <p:cNvSpPr>
            <a:spLocks noChangeShapeType="1"/>
          </p:cNvSpPr>
          <p:nvPr/>
        </p:nvSpPr>
        <p:spPr bwMode="auto">
          <a:xfrm>
            <a:off x="80010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229" name="Line 5"/>
          <p:cNvSpPr>
            <a:spLocks noChangeShapeType="1"/>
          </p:cNvSpPr>
          <p:nvPr/>
        </p:nvSpPr>
        <p:spPr bwMode="auto">
          <a:xfrm>
            <a:off x="7391400" y="5257800"/>
            <a:ext cx="609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230" name="Oval 6"/>
          <p:cNvSpPr>
            <a:spLocks noChangeArrowheads="1"/>
          </p:cNvSpPr>
          <p:nvPr/>
        </p:nvSpPr>
        <p:spPr bwMode="auto">
          <a:xfrm>
            <a:off x="2514600" y="2819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663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231" name="Text Box 7"/>
          <p:cNvSpPr txBox="1">
            <a:spLocks noChangeArrowheads="1"/>
          </p:cNvSpPr>
          <p:nvPr/>
        </p:nvSpPr>
        <p:spPr bwMode="auto">
          <a:xfrm>
            <a:off x="2590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s1</a:t>
            </a:r>
          </a:p>
        </p:txBody>
      </p:sp>
      <p:sp>
        <p:nvSpPr>
          <p:cNvPr id="692232" name="Oval 8"/>
          <p:cNvSpPr>
            <a:spLocks noChangeArrowheads="1"/>
          </p:cNvSpPr>
          <p:nvPr/>
        </p:nvSpPr>
        <p:spPr bwMode="auto">
          <a:xfrm>
            <a:off x="4800600" y="2819400"/>
            <a:ext cx="609600" cy="609600"/>
          </a:xfrm>
          <a:prstGeom prst="ellipse">
            <a:avLst/>
          </a:prstGeom>
          <a:noFill/>
          <a:ln w="12700">
            <a:solidFill>
              <a:srgbClr val="CC9900"/>
            </a:solidFill>
            <a:round/>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233" name="Text Box 9"/>
          <p:cNvSpPr txBox="1">
            <a:spLocks noChangeArrowheads="1"/>
          </p:cNvSpPr>
          <p:nvPr/>
        </p:nvSpPr>
        <p:spPr bwMode="auto">
          <a:xfrm>
            <a:off x="4876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s2</a:t>
            </a:r>
            <a:endParaRPr lang="en-US" b="1">
              <a:latin typeface="Times New Roman" charset="0"/>
            </a:endParaRPr>
          </a:p>
        </p:txBody>
      </p:sp>
      <p:sp>
        <p:nvSpPr>
          <p:cNvPr id="692234" name="Oval 10"/>
          <p:cNvSpPr>
            <a:spLocks noChangeArrowheads="1"/>
          </p:cNvSpPr>
          <p:nvPr/>
        </p:nvSpPr>
        <p:spPr bwMode="auto">
          <a:xfrm>
            <a:off x="2514600" y="5105400"/>
            <a:ext cx="609600" cy="609600"/>
          </a:xfrm>
          <a:prstGeom prst="ellipse">
            <a:avLst/>
          </a:prstGeom>
          <a:solidFill>
            <a:srgbClr val="009900"/>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235" name="Text Box 11"/>
          <p:cNvSpPr txBox="1">
            <a:spLocks noChangeArrowheads="1"/>
          </p:cNvSpPr>
          <p:nvPr/>
        </p:nvSpPr>
        <p:spPr bwMode="auto">
          <a:xfrm>
            <a:off x="2590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s3</a:t>
            </a:r>
          </a:p>
        </p:txBody>
      </p:sp>
      <p:sp>
        <p:nvSpPr>
          <p:cNvPr id="692236" name="Oval 12"/>
          <p:cNvSpPr>
            <a:spLocks noChangeArrowheads="1"/>
          </p:cNvSpPr>
          <p:nvPr/>
        </p:nvSpPr>
        <p:spPr bwMode="auto">
          <a:xfrm>
            <a:off x="4800600" y="5105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1">
              <a:solidFill>
                <a:schemeClr val="accent1"/>
              </a:solidFill>
              <a:latin typeface="Times New Roman" charset="0"/>
            </a:endParaRPr>
          </a:p>
        </p:txBody>
      </p:sp>
      <p:sp>
        <p:nvSpPr>
          <p:cNvPr id="692237" name="Text Box 13"/>
          <p:cNvSpPr txBox="1">
            <a:spLocks noChangeArrowheads="1"/>
          </p:cNvSpPr>
          <p:nvPr/>
        </p:nvSpPr>
        <p:spPr bwMode="auto">
          <a:xfrm>
            <a:off x="4876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s4</a:t>
            </a:r>
          </a:p>
        </p:txBody>
      </p:sp>
      <p:cxnSp>
        <p:nvCxnSpPr>
          <p:cNvPr id="692238" name="AutoShape 14"/>
          <p:cNvCxnSpPr>
            <a:cxnSpLocks noChangeShapeType="1"/>
            <a:stCxn id="692230" idx="6"/>
            <a:endCxn id="692232" idx="2"/>
          </p:cNvCxnSpPr>
          <p:nvPr/>
        </p:nvCxnSpPr>
        <p:spPr bwMode="auto">
          <a:xfrm>
            <a:off x="3138488" y="3124200"/>
            <a:ext cx="1662112" cy="0"/>
          </a:xfrm>
          <a:prstGeom prst="straightConnector1">
            <a:avLst/>
          </a:prstGeom>
          <a:noFill/>
          <a:ln w="190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2239" name="AutoShape 15"/>
          <p:cNvCxnSpPr>
            <a:cxnSpLocks noChangeShapeType="1"/>
            <a:stCxn id="692240" idx="7"/>
            <a:endCxn id="692232" idx="3"/>
          </p:cNvCxnSpPr>
          <p:nvPr/>
        </p:nvCxnSpPr>
        <p:spPr bwMode="auto">
          <a:xfrm flipV="1">
            <a:off x="4178300" y="3340100"/>
            <a:ext cx="711200" cy="696913"/>
          </a:xfrm>
          <a:prstGeom prst="straightConnector1">
            <a:avLst/>
          </a:prstGeom>
          <a:noFill/>
          <a:ln w="190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2240" name="Oval 16"/>
          <p:cNvSpPr>
            <a:spLocks noChangeArrowheads="1"/>
          </p:cNvSpPr>
          <p:nvPr/>
        </p:nvSpPr>
        <p:spPr bwMode="auto">
          <a:xfrm>
            <a:off x="3657600" y="3962400"/>
            <a:ext cx="609600" cy="609600"/>
          </a:xfrm>
          <a:prstGeom prst="ellipse">
            <a:avLst/>
          </a:prstGeom>
          <a:solidFill>
            <a:srgbClr val="333399"/>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241" name="Text Box 17"/>
          <p:cNvSpPr txBox="1">
            <a:spLocks noChangeArrowheads="1"/>
          </p:cNvSpPr>
          <p:nvPr/>
        </p:nvSpPr>
        <p:spPr bwMode="auto">
          <a:xfrm>
            <a:off x="3733800" y="4038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s0</a:t>
            </a:r>
          </a:p>
        </p:txBody>
      </p:sp>
      <p:cxnSp>
        <p:nvCxnSpPr>
          <p:cNvPr id="692242" name="AutoShape 18"/>
          <p:cNvCxnSpPr>
            <a:cxnSpLocks noChangeShapeType="1"/>
            <a:stCxn id="692230" idx="5"/>
            <a:endCxn id="692240" idx="1"/>
          </p:cNvCxnSpPr>
          <p:nvPr/>
        </p:nvCxnSpPr>
        <p:spPr bwMode="auto">
          <a:xfrm>
            <a:off x="3035300" y="3354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2243" name="AutoShape 19"/>
          <p:cNvCxnSpPr>
            <a:cxnSpLocks noChangeShapeType="1"/>
            <a:stCxn id="692230" idx="4"/>
            <a:endCxn id="692234" idx="0"/>
          </p:cNvCxnSpPr>
          <p:nvPr/>
        </p:nvCxnSpPr>
        <p:spPr bwMode="auto">
          <a:xfrm>
            <a:off x="2819400" y="3443288"/>
            <a:ext cx="0" cy="16478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2244" name="AutoShape 20"/>
          <p:cNvCxnSpPr>
            <a:cxnSpLocks noChangeShapeType="1"/>
            <a:stCxn id="692234" idx="6"/>
            <a:endCxn id="692236" idx="2"/>
          </p:cNvCxnSpPr>
          <p:nvPr/>
        </p:nvCxnSpPr>
        <p:spPr bwMode="auto">
          <a:xfrm>
            <a:off x="3138488" y="5410200"/>
            <a:ext cx="1662112"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2245" name="AutoShape 21"/>
          <p:cNvCxnSpPr>
            <a:cxnSpLocks noChangeShapeType="1"/>
            <a:stCxn id="692232" idx="4"/>
            <a:endCxn id="692236" idx="0"/>
          </p:cNvCxnSpPr>
          <p:nvPr/>
        </p:nvCxnSpPr>
        <p:spPr bwMode="auto">
          <a:xfrm>
            <a:off x="5105400" y="3429000"/>
            <a:ext cx="0" cy="167640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2246" name="AutoShape 22"/>
          <p:cNvCxnSpPr>
            <a:cxnSpLocks noChangeShapeType="1"/>
            <a:stCxn id="692234" idx="7"/>
            <a:endCxn id="692240" idx="3"/>
          </p:cNvCxnSpPr>
          <p:nvPr/>
        </p:nvCxnSpPr>
        <p:spPr bwMode="auto">
          <a:xfrm flipV="1">
            <a:off x="3035300" y="4497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2247" name="Text Box 23"/>
          <p:cNvSpPr txBox="1">
            <a:spLocks noChangeArrowheads="1"/>
          </p:cNvSpPr>
          <p:nvPr/>
        </p:nvSpPr>
        <p:spPr bwMode="auto">
          <a:xfrm>
            <a:off x="2438400" y="1311275"/>
            <a:ext cx="1116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3200" b="1">
                <a:latin typeface="Times New Roman" charset="0"/>
              </a:rPr>
              <a:t>N = 3</a:t>
            </a:r>
          </a:p>
        </p:txBody>
      </p:sp>
      <p:sp>
        <p:nvSpPr>
          <p:cNvPr id="692248" name="Text Box 24"/>
          <p:cNvSpPr txBox="1">
            <a:spLocks noChangeArrowheads="1"/>
          </p:cNvSpPr>
          <p:nvPr/>
        </p:nvSpPr>
        <p:spPr bwMode="auto">
          <a:xfrm>
            <a:off x="7469188" y="4724400"/>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s4</a:t>
            </a:r>
          </a:p>
        </p:txBody>
      </p:sp>
      <p:sp>
        <p:nvSpPr>
          <p:cNvPr id="692249" name="Rectangle 25"/>
          <p:cNvSpPr>
            <a:spLocks noChangeArrowheads="1"/>
          </p:cNvSpPr>
          <p:nvPr/>
        </p:nvSpPr>
        <p:spPr bwMode="auto">
          <a:xfrm>
            <a:off x="3733800" y="1219200"/>
            <a:ext cx="533400" cy="533400"/>
          </a:xfrm>
          <a:prstGeom prst="rect">
            <a:avLst/>
          </a:prstGeom>
          <a:solidFill>
            <a:srgbClr val="333399"/>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250" name="Rectangle 26"/>
          <p:cNvSpPr>
            <a:spLocks noChangeArrowheads="1"/>
          </p:cNvSpPr>
          <p:nvPr/>
        </p:nvSpPr>
        <p:spPr bwMode="auto">
          <a:xfrm>
            <a:off x="4419600" y="1219200"/>
            <a:ext cx="533400" cy="533400"/>
          </a:xfrm>
          <a:prstGeom prst="rect">
            <a:avLst/>
          </a:prstGeom>
          <a:solidFill>
            <a:srgbClr val="0099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251" name="Rectangle 27"/>
          <p:cNvSpPr>
            <a:spLocks noChangeArrowheads="1"/>
          </p:cNvSpPr>
          <p:nvPr/>
        </p:nvSpPr>
        <p:spPr bwMode="auto">
          <a:xfrm>
            <a:off x="5105400" y="1219200"/>
            <a:ext cx="533400" cy="533400"/>
          </a:xfrm>
          <a:prstGeom prst="rect">
            <a:avLst/>
          </a:prstGeom>
          <a:solidFill>
            <a:srgbClr val="6633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252" name="Text Box 28"/>
          <p:cNvSpPr txBox="1">
            <a:spLocks noChangeArrowheads="1"/>
          </p:cNvSpPr>
          <p:nvPr/>
        </p:nvSpPr>
        <p:spPr bwMode="auto">
          <a:xfrm>
            <a:off x="7467600" y="4419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s2</a:t>
            </a:r>
          </a:p>
        </p:txBody>
      </p:sp>
      <p:grpSp>
        <p:nvGrpSpPr>
          <p:cNvPr id="31" name="Group 30"/>
          <p:cNvGrpSpPr/>
          <p:nvPr/>
        </p:nvGrpSpPr>
        <p:grpSpPr>
          <a:xfrm>
            <a:off x="7315200" y="1447800"/>
            <a:ext cx="609600" cy="3810001"/>
            <a:chOff x="7391400" y="1447800"/>
            <a:chExt cx="609600" cy="3810001"/>
          </a:xfrm>
        </p:grpSpPr>
        <p:cxnSp>
          <p:nvCxnSpPr>
            <p:cNvPr id="32" name="Straight Connector 31"/>
            <p:cNvCxnSpPr/>
            <p:nvPr/>
          </p:nvCxnSpPr>
          <p:spPr>
            <a:xfrm>
              <a:off x="73914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80010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flipV="1">
              <a:off x="7391400" y="5257800"/>
              <a:ext cx="609600" cy="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4877505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p:cNvSpPr>
            <a:spLocks noGrp="1"/>
          </p:cNvSpPr>
          <p:nvPr>
            <p:ph type="sldNum" sz="quarter" idx="11"/>
          </p:nvPr>
        </p:nvSpPr>
        <p:spPr/>
        <p:txBody>
          <a:bodyPr/>
          <a:lstStyle/>
          <a:p>
            <a:fld id="{19DEE174-41ED-6F4D-9F64-6B9CA666EE2D}" type="slidenum">
              <a:rPr lang="en-US"/>
              <a:pPr/>
              <a:t>39</a:t>
            </a:fld>
            <a:endParaRPr lang="en-US"/>
          </a:p>
        </p:txBody>
      </p:sp>
      <p:sp>
        <p:nvSpPr>
          <p:cNvPr id="693250" name="Rectangle 2"/>
          <p:cNvSpPr>
            <a:spLocks noGrp="1" noChangeArrowheads="1"/>
          </p:cNvSpPr>
          <p:nvPr>
            <p:ph type="title"/>
          </p:nvPr>
        </p:nvSpPr>
        <p:spPr/>
        <p:txBody>
          <a:bodyPr/>
          <a:lstStyle/>
          <a:p>
            <a:r>
              <a:rPr lang="en-US" dirty="0"/>
              <a:t>Select</a:t>
            </a:r>
          </a:p>
        </p:txBody>
      </p:sp>
      <p:sp>
        <p:nvSpPr>
          <p:cNvPr id="693251" name="Line 3"/>
          <p:cNvSpPr>
            <a:spLocks noChangeShapeType="1"/>
          </p:cNvSpPr>
          <p:nvPr/>
        </p:nvSpPr>
        <p:spPr bwMode="auto">
          <a:xfrm>
            <a:off x="73914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3252" name="Line 4"/>
          <p:cNvSpPr>
            <a:spLocks noChangeShapeType="1"/>
          </p:cNvSpPr>
          <p:nvPr/>
        </p:nvSpPr>
        <p:spPr bwMode="auto">
          <a:xfrm>
            <a:off x="80010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3253" name="Line 5"/>
          <p:cNvSpPr>
            <a:spLocks noChangeShapeType="1"/>
          </p:cNvSpPr>
          <p:nvPr/>
        </p:nvSpPr>
        <p:spPr bwMode="auto">
          <a:xfrm>
            <a:off x="7391400" y="5257800"/>
            <a:ext cx="609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3254" name="Oval 6"/>
          <p:cNvSpPr>
            <a:spLocks noChangeArrowheads="1"/>
          </p:cNvSpPr>
          <p:nvPr/>
        </p:nvSpPr>
        <p:spPr bwMode="auto">
          <a:xfrm>
            <a:off x="2514600" y="2819400"/>
            <a:ext cx="609600" cy="609600"/>
          </a:xfrm>
          <a:prstGeom prst="ellipse">
            <a:avLst/>
          </a:prstGeom>
          <a:solidFill>
            <a:srgbClr val="663300"/>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3255" name="Text Box 7"/>
          <p:cNvSpPr txBox="1">
            <a:spLocks noChangeArrowheads="1"/>
          </p:cNvSpPr>
          <p:nvPr/>
        </p:nvSpPr>
        <p:spPr bwMode="auto">
          <a:xfrm>
            <a:off x="2590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s1</a:t>
            </a:r>
          </a:p>
        </p:txBody>
      </p:sp>
      <p:sp>
        <p:nvSpPr>
          <p:cNvPr id="693256" name="Oval 8"/>
          <p:cNvSpPr>
            <a:spLocks noChangeArrowheads="1"/>
          </p:cNvSpPr>
          <p:nvPr/>
        </p:nvSpPr>
        <p:spPr bwMode="auto">
          <a:xfrm>
            <a:off x="4800600" y="2819400"/>
            <a:ext cx="609600" cy="609600"/>
          </a:xfrm>
          <a:prstGeom prst="ellipse">
            <a:avLst/>
          </a:prstGeom>
          <a:noFill/>
          <a:ln w="12700">
            <a:solidFill>
              <a:srgbClr val="CC9900"/>
            </a:solidFill>
            <a:round/>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3257" name="Text Box 9"/>
          <p:cNvSpPr txBox="1">
            <a:spLocks noChangeArrowheads="1"/>
          </p:cNvSpPr>
          <p:nvPr/>
        </p:nvSpPr>
        <p:spPr bwMode="auto">
          <a:xfrm>
            <a:off x="4876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s2</a:t>
            </a:r>
            <a:endParaRPr lang="en-US" b="1">
              <a:latin typeface="Times New Roman" charset="0"/>
            </a:endParaRPr>
          </a:p>
        </p:txBody>
      </p:sp>
      <p:sp>
        <p:nvSpPr>
          <p:cNvPr id="693258" name="Oval 10"/>
          <p:cNvSpPr>
            <a:spLocks noChangeArrowheads="1"/>
          </p:cNvSpPr>
          <p:nvPr/>
        </p:nvSpPr>
        <p:spPr bwMode="auto">
          <a:xfrm>
            <a:off x="2514600" y="5105400"/>
            <a:ext cx="609600" cy="609600"/>
          </a:xfrm>
          <a:prstGeom prst="ellipse">
            <a:avLst/>
          </a:prstGeom>
          <a:solidFill>
            <a:srgbClr val="009900"/>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3259" name="Text Box 11"/>
          <p:cNvSpPr txBox="1">
            <a:spLocks noChangeArrowheads="1"/>
          </p:cNvSpPr>
          <p:nvPr/>
        </p:nvSpPr>
        <p:spPr bwMode="auto">
          <a:xfrm>
            <a:off x="2590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s3</a:t>
            </a:r>
          </a:p>
        </p:txBody>
      </p:sp>
      <p:sp>
        <p:nvSpPr>
          <p:cNvPr id="693260" name="Oval 12"/>
          <p:cNvSpPr>
            <a:spLocks noChangeArrowheads="1"/>
          </p:cNvSpPr>
          <p:nvPr/>
        </p:nvSpPr>
        <p:spPr bwMode="auto">
          <a:xfrm>
            <a:off x="4800600" y="5105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1">
              <a:solidFill>
                <a:schemeClr val="accent1"/>
              </a:solidFill>
              <a:latin typeface="Times New Roman" charset="0"/>
            </a:endParaRPr>
          </a:p>
        </p:txBody>
      </p:sp>
      <p:sp>
        <p:nvSpPr>
          <p:cNvPr id="693261" name="Text Box 13"/>
          <p:cNvSpPr txBox="1">
            <a:spLocks noChangeArrowheads="1"/>
          </p:cNvSpPr>
          <p:nvPr/>
        </p:nvSpPr>
        <p:spPr bwMode="auto">
          <a:xfrm>
            <a:off x="4876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s4</a:t>
            </a:r>
          </a:p>
        </p:txBody>
      </p:sp>
      <p:cxnSp>
        <p:nvCxnSpPr>
          <p:cNvPr id="693262" name="AutoShape 14"/>
          <p:cNvCxnSpPr>
            <a:cxnSpLocks noChangeShapeType="1"/>
            <a:stCxn id="693254" idx="6"/>
            <a:endCxn id="693256" idx="2"/>
          </p:cNvCxnSpPr>
          <p:nvPr/>
        </p:nvCxnSpPr>
        <p:spPr bwMode="auto">
          <a:xfrm>
            <a:off x="3138488" y="3124200"/>
            <a:ext cx="1662112" cy="0"/>
          </a:xfrm>
          <a:prstGeom prst="straightConnector1">
            <a:avLst/>
          </a:prstGeom>
          <a:noFill/>
          <a:ln w="190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3263" name="AutoShape 15"/>
          <p:cNvCxnSpPr>
            <a:cxnSpLocks noChangeShapeType="1"/>
            <a:stCxn id="693264" idx="7"/>
            <a:endCxn id="693256" idx="3"/>
          </p:cNvCxnSpPr>
          <p:nvPr/>
        </p:nvCxnSpPr>
        <p:spPr bwMode="auto">
          <a:xfrm flipV="1">
            <a:off x="4178300" y="3340100"/>
            <a:ext cx="711200" cy="696913"/>
          </a:xfrm>
          <a:prstGeom prst="straightConnector1">
            <a:avLst/>
          </a:prstGeom>
          <a:noFill/>
          <a:ln w="190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3264" name="Oval 16"/>
          <p:cNvSpPr>
            <a:spLocks noChangeArrowheads="1"/>
          </p:cNvSpPr>
          <p:nvPr/>
        </p:nvSpPr>
        <p:spPr bwMode="auto">
          <a:xfrm>
            <a:off x="3657600" y="3962400"/>
            <a:ext cx="609600" cy="609600"/>
          </a:xfrm>
          <a:prstGeom prst="ellipse">
            <a:avLst/>
          </a:prstGeom>
          <a:solidFill>
            <a:srgbClr val="333399"/>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3265" name="Text Box 17"/>
          <p:cNvSpPr txBox="1">
            <a:spLocks noChangeArrowheads="1"/>
          </p:cNvSpPr>
          <p:nvPr/>
        </p:nvSpPr>
        <p:spPr bwMode="auto">
          <a:xfrm>
            <a:off x="3733800" y="4038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s0</a:t>
            </a:r>
          </a:p>
        </p:txBody>
      </p:sp>
      <p:cxnSp>
        <p:nvCxnSpPr>
          <p:cNvPr id="693266" name="AutoShape 18"/>
          <p:cNvCxnSpPr>
            <a:cxnSpLocks noChangeShapeType="1"/>
            <a:stCxn id="693254" idx="5"/>
            <a:endCxn id="693264" idx="1"/>
          </p:cNvCxnSpPr>
          <p:nvPr/>
        </p:nvCxnSpPr>
        <p:spPr bwMode="auto">
          <a:xfrm>
            <a:off x="3035300" y="3354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3267" name="AutoShape 19"/>
          <p:cNvCxnSpPr>
            <a:cxnSpLocks noChangeShapeType="1"/>
            <a:stCxn id="693254" idx="4"/>
            <a:endCxn id="693258" idx="0"/>
          </p:cNvCxnSpPr>
          <p:nvPr/>
        </p:nvCxnSpPr>
        <p:spPr bwMode="auto">
          <a:xfrm>
            <a:off x="2819400" y="3443288"/>
            <a:ext cx="0" cy="16478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3268" name="AutoShape 20"/>
          <p:cNvCxnSpPr>
            <a:cxnSpLocks noChangeShapeType="1"/>
            <a:stCxn id="693258" idx="6"/>
            <a:endCxn id="693260" idx="2"/>
          </p:cNvCxnSpPr>
          <p:nvPr/>
        </p:nvCxnSpPr>
        <p:spPr bwMode="auto">
          <a:xfrm>
            <a:off x="3138488" y="5410200"/>
            <a:ext cx="1662112"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3269" name="AutoShape 21"/>
          <p:cNvCxnSpPr>
            <a:cxnSpLocks noChangeShapeType="1"/>
            <a:stCxn id="693256" idx="4"/>
            <a:endCxn id="693260" idx="0"/>
          </p:cNvCxnSpPr>
          <p:nvPr/>
        </p:nvCxnSpPr>
        <p:spPr bwMode="auto">
          <a:xfrm>
            <a:off x="5105400" y="3429000"/>
            <a:ext cx="0" cy="167640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3270" name="AutoShape 22"/>
          <p:cNvCxnSpPr>
            <a:cxnSpLocks noChangeShapeType="1"/>
            <a:stCxn id="693258" idx="7"/>
            <a:endCxn id="693264" idx="3"/>
          </p:cNvCxnSpPr>
          <p:nvPr/>
        </p:nvCxnSpPr>
        <p:spPr bwMode="auto">
          <a:xfrm flipV="1">
            <a:off x="3035300" y="4497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3271" name="Text Box 23"/>
          <p:cNvSpPr txBox="1">
            <a:spLocks noChangeArrowheads="1"/>
          </p:cNvSpPr>
          <p:nvPr/>
        </p:nvSpPr>
        <p:spPr bwMode="auto">
          <a:xfrm>
            <a:off x="2438400" y="1311275"/>
            <a:ext cx="1116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3200" b="1">
                <a:latin typeface="Times New Roman" charset="0"/>
              </a:rPr>
              <a:t>N = 3</a:t>
            </a:r>
          </a:p>
        </p:txBody>
      </p:sp>
      <p:sp>
        <p:nvSpPr>
          <p:cNvPr id="693272" name="Text Box 24"/>
          <p:cNvSpPr txBox="1">
            <a:spLocks noChangeArrowheads="1"/>
          </p:cNvSpPr>
          <p:nvPr/>
        </p:nvSpPr>
        <p:spPr bwMode="auto">
          <a:xfrm>
            <a:off x="7469188" y="4724400"/>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s4</a:t>
            </a:r>
          </a:p>
        </p:txBody>
      </p:sp>
      <p:sp>
        <p:nvSpPr>
          <p:cNvPr id="693273" name="Rectangle 25"/>
          <p:cNvSpPr>
            <a:spLocks noChangeArrowheads="1"/>
          </p:cNvSpPr>
          <p:nvPr/>
        </p:nvSpPr>
        <p:spPr bwMode="auto">
          <a:xfrm>
            <a:off x="3733800" y="1219200"/>
            <a:ext cx="533400" cy="533400"/>
          </a:xfrm>
          <a:prstGeom prst="rect">
            <a:avLst/>
          </a:prstGeom>
          <a:solidFill>
            <a:srgbClr val="333399"/>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3274" name="Rectangle 26"/>
          <p:cNvSpPr>
            <a:spLocks noChangeArrowheads="1"/>
          </p:cNvSpPr>
          <p:nvPr/>
        </p:nvSpPr>
        <p:spPr bwMode="auto">
          <a:xfrm>
            <a:off x="4419600" y="1219200"/>
            <a:ext cx="533400" cy="533400"/>
          </a:xfrm>
          <a:prstGeom prst="rect">
            <a:avLst/>
          </a:prstGeom>
          <a:solidFill>
            <a:srgbClr val="0099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3275" name="Rectangle 27"/>
          <p:cNvSpPr>
            <a:spLocks noChangeArrowheads="1"/>
          </p:cNvSpPr>
          <p:nvPr/>
        </p:nvSpPr>
        <p:spPr bwMode="auto">
          <a:xfrm>
            <a:off x="5105400" y="1219200"/>
            <a:ext cx="533400" cy="533400"/>
          </a:xfrm>
          <a:prstGeom prst="rect">
            <a:avLst/>
          </a:prstGeom>
          <a:solidFill>
            <a:srgbClr val="6633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3276" name="Text Box 28"/>
          <p:cNvSpPr txBox="1">
            <a:spLocks noChangeArrowheads="1"/>
          </p:cNvSpPr>
          <p:nvPr/>
        </p:nvSpPr>
        <p:spPr bwMode="auto">
          <a:xfrm>
            <a:off x="7467600" y="4419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s2</a:t>
            </a:r>
          </a:p>
        </p:txBody>
      </p:sp>
      <p:grpSp>
        <p:nvGrpSpPr>
          <p:cNvPr id="31" name="Group 30"/>
          <p:cNvGrpSpPr/>
          <p:nvPr/>
        </p:nvGrpSpPr>
        <p:grpSpPr>
          <a:xfrm>
            <a:off x="7315200" y="1447800"/>
            <a:ext cx="609600" cy="3810001"/>
            <a:chOff x="7391400" y="1447800"/>
            <a:chExt cx="609600" cy="3810001"/>
          </a:xfrm>
        </p:grpSpPr>
        <p:cxnSp>
          <p:nvCxnSpPr>
            <p:cNvPr id="32" name="Straight Connector 31"/>
            <p:cNvCxnSpPr/>
            <p:nvPr/>
          </p:nvCxnSpPr>
          <p:spPr>
            <a:xfrm>
              <a:off x="73914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80010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flipV="1">
              <a:off x="7391400" y="5257800"/>
              <a:ext cx="609600" cy="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9849658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9.1 Liveness</a:t>
            </a:r>
            <a:endParaRPr lang="en-US" dirty="0"/>
          </a:p>
        </p:txBody>
      </p:sp>
      <p:sp>
        <p:nvSpPr>
          <p:cNvPr id="3" name="Content Placeholder 2"/>
          <p:cNvSpPr>
            <a:spLocks noGrp="1"/>
          </p:cNvSpPr>
          <p:nvPr>
            <p:ph idx="1"/>
          </p:nvPr>
        </p:nvSpPr>
        <p:spPr>
          <a:xfrm>
            <a:off x="457200" y="1219200"/>
            <a:ext cx="8610600" cy="5181600"/>
          </a:xfrm>
        </p:spPr>
        <p:txBody>
          <a:bodyPr>
            <a:normAutofit/>
          </a:bodyPr>
          <a:lstStyle/>
          <a:p>
            <a:r>
              <a:rPr lang="en-US" sz="2600" b="1" dirty="0">
                <a:solidFill>
                  <a:schemeClr val="bg1"/>
                </a:solidFill>
              </a:rPr>
              <a:t>Definition 9.1 </a:t>
            </a:r>
            <a:r>
              <a:rPr lang="en-US" sz="2600" dirty="0">
                <a:solidFill>
                  <a:schemeClr val="bg1"/>
                </a:solidFill>
              </a:rPr>
              <a:t>A variable is live at some point in the program if the value it </a:t>
            </a:r>
            <a:r>
              <a:rPr lang="en-US" sz="2600" dirty="0" smtClean="0">
                <a:solidFill>
                  <a:schemeClr val="bg1"/>
                </a:solidFill>
              </a:rPr>
              <a:t>contains at </a:t>
            </a:r>
            <a:r>
              <a:rPr lang="en-US" sz="2600" dirty="0">
                <a:solidFill>
                  <a:schemeClr val="bg1"/>
                </a:solidFill>
              </a:rPr>
              <a:t>that point might conceivably be used in future computations. </a:t>
            </a:r>
            <a:r>
              <a:rPr lang="en-US" sz="2600" dirty="0" smtClean="0">
                <a:solidFill>
                  <a:schemeClr val="bg1"/>
                </a:solidFill>
              </a:rPr>
              <a:t>Conversely</a:t>
            </a:r>
            <a:r>
              <a:rPr lang="en-US" sz="2600" dirty="0">
                <a:solidFill>
                  <a:schemeClr val="bg1"/>
                </a:solidFill>
              </a:rPr>
              <a:t>, </a:t>
            </a:r>
            <a:r>
              <a:rPr lang="en-US" sz="2600" dirty="0" smtClean="0">
                <a:solidFill>
                  <a:schemeClr val="bg1"/>
                </a:solidFill>
              </a:rPr>
              <a:t>it is </a:t>
            </a:r>
            <a:r>
              <a:rPr lang="en-US" sz="2600" dirty="0">
                <a:solidFill>
                  <a:schemeClr val="bg1"/>
                </a:solidFill>
              </a:rPr>
              <a:t>dead if there is no way its value can be used in the future</a:t>
            </a:r>
            <a:r>
              <a:rPr lang="en-US" sz="2600" dirty="0" smtClean="0">
                <a:solidFill>
                  <a:schemeClr val="bg1"/>
                </a:solidFill>
              </a:rPr>
              <a:t>.</a:t>
            </a:r>
          </a:p>
          <a:p>
            <a:pPr marL="448056" lvl="1" indent="0">
              <a:buNone/>
            </a:pPr>
            <a:endParaRPr lang="en-US" sz="4100" dirty="0"/>
          </a:p>
        </p:txBody>
      </p:sp>
      <p:sp>
        <p:nvSpPr>
          <p:cNvPr id="4" name="TextBox 3"/>
          <p:cNvSpPr txBox="1"/>
          <p:nvPr/>
        </p:nvSpPr>
        <p:spPr>
          <a:xfrm>
            <a:off x="923738" y="6172200"/>
            <a:ext cx="7763062" cy="584776"/>
          </a:xfrm>
          <a:prstGeom prst="rect">
            <a:avLst/>
          </a:prstGeom>
        </p:spPr>
        <p:txBody>
          <a:bodyPr vert="horz" lIns="45720" rIns="45720" anchor="ctr">
            <a:noAutofit/>
          </a:bodyPr>
          <a:lstStyle>
            <a:lvl1pPr>
              <a:spcBef>
                <a:spcPct val="0"/>
              </a:spcBef>
              <a:buNone/>
              <a:defRPr kumimoji="0" sz="3200" b="1">
                <a:latin typeface="+mj-lt"/>
                <a:ea typeface="+mj-ea"/>
                <a:cs typeface="+mj-cs"/>
              </a:defRPr>
            </a:lvl1pPr>
          </a:lstStyle>
          <a:p>
            <a:r>
              <a:rPr lang="en-US" dirty="0"/>
              <a:t>Q: When can two variables share a register?</a:t>
            </a:r>
          </a:p>
        </p:txBody>
      </p:sp>
    </p:spTree>
    <p:extLst>
      <p:ext uri="{BB962C8B-B14F-4D97-AF65-F5344CB8AC3E}">
        <p14:creationId xmlns:p14="http://schemas.microsoft.com/office/powerpoint/2010/main" val="2620249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1"/>
          </p:nvPr>
        </p:nvSpPr>
        <p:spPr/>
        <p:txBody>
          <a:bodyPr/>
          <a:lstStyle/>
          <a:p>
            <a:fld id="{6472B077-546D-4D46-8034-A7873383BDC9}" type="slidenum">
              <a:rPr lang="en-US"/>
              <a:pPr/>
              <a:t>40</a:t>
            </a:fld>
            <a:endParaRPr lang="en-US"/>
          </a:p>
        </p:txBody>
      </p:sp>
      <p:sp>
        <p:nvSpPr>
          <p:cNvPr id="694274" name="Rectangle 2"/>
          <p:cNvSpPr>
            <a:spLocks noGrp="1" noChangeArrowheads="1"/>
          </p:cNvSpPr>
          <p:nvPr>
            <p:ph type="title"/>
          </p:nvPr>
        </p:nvSpPr>
        <p:spPr/>
        <p:txBody>
          <a:bodyPr/>
          <a:lstStyle/>
          <a:p>
            <a:r>
              <a:rPr lang="en-US" dirty="0"/>
              <a:t>Select</a:t>
            </a:r>
          </a:p>
        </p:txBody>
      </p:sp>
      <p:sp>
        <p:nvSpPr>
          <p:cNvPr id="694275" name="Line 3"/>
          <p:cNvSpPr>
            <a:spLocks noChangeShapeType="1"/>
          </p:cNvSpPr>
          <p:nvPr/>
        </p:nvSpPr>
        <p:spPr bwMode="auto">
          <a:xfrm>
            <a:off x="73914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76" name="Line 4"/>
          <p:cNvSpPr>
            <a:spLocks noChangeShapeType="1"/>
          </p:cNvSpPr>
          <p:nvPr/>
        </p:nvSpPr>
        <p:spPr bwMode="auto">
          <a:xfrm>
            <a:off x="80010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77" name="Line 5"/>
          <p:cNvSpPr>
            <a:spLocks noChangeShapeType="1"/>
          </p:cNvSpPr>
          <p:nvPr/>
        </p:nvSpPr>
        <p:spPr bwMode="auto">
          <a:xfrm>
            <a:off x="7391400" y="5257800"/>
            <a:ext cx="609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78" name="Oval 6"/>
          <p:cNvSpPr>
            <a:spLocks noChangeArrowheads="1"/>
          </p:cNvSpPr>
          <p:nvPr/>
        </p:nvSpPr>
        <p:spPr bwMode="auto">
          <a:xfrm>
            <a:off x="2514600" y="2819400"/>
            <a:ext cx="609600" cy="609600"/>
          </a:xfrm>
          <a:prstGeom prst="ellipse">
            <a:avLst/>
          </a:prstGeom>
          <a:solidFill>
            <a:srgbClr val="663300"/>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79" name="Text Box 7"/>
          <p:cNvSpPr txBox="1">
            <a:spLocks noChangeArrowheads="1"/>
          </p:cNvSpPr>
          <p:nvPr/>
        </p:nvSpPr>
        <p:spPr bwMode="auto">
          <a:xfrm>
            <a:off x="2590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s1</a:t>
            </a:r>
          </a:p>
        </p:txBody>
      </p:sp>
      <p:sp>
        <p:nvSpPr>
          <p:cNvPr id="694280" name="Oval 8"/>
          <p:cNvSpPr>
            <a:spLocks noChangeArrowheads="1"/>
          </p:cNvSpPr>
          <p:nvPr/>
        </p:nvSpPr>
        <p:spPr bwMode="auto">
          <a:xfrm>
            <a:off x="4800600" y="2819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1" name="Text Box 9"/>
          <p:cNvSpPr txBox="1">
            <a:spLocks noChangeArrowheads="1"/>
          </p:cNvSpPr>
          <p:nvPr/>
        </p:nvSpPr>
        <p:spPr bwMode="auto">
          <a:xfrm>
            <a:off x="4876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s2</a:t>
            </a:r>
          </a:p>
        </p:txBody>
      </p:sp>
      <p:sp>
        <p:nvSpPr>
          <p:cNvPr id="694282" name="Oval 10"/>
          <p:cNvSpPr>
            <a:spLocks noChangeArrowheads="1"/>
          </p:cNvSpPr>
          <p:nvPr/>
        </p:nvSpPr>
        <p:spPr bwMode="auto">
          <a:xfrm>
            <a:off x="2514600" y="5105400"/>
            <a:ext cx="609600" cy="609600"/>
          </a:xfrm>
          <a:prstGeom prst="ellipse">
            <a:avLst/>
          </a:prstGeom>
          <a:solidFill>
            <a:srgbClr val="009900"/>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3" name="Text Box 11"/>
          <p:cNvSpPr txBox="1">
            <a:spLocks noChangeArrowheads="1"/>
          </p:cNvSpPr>
          <p:nvPr/>
        </p:nvSpPr>
        <p:spPr bwMode="auto">
          <a:xfrm>
            <a:off x="2590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s3</a:t>
            </a:r>
          </a:p>
        </p:txBody>
      </p:sp>
      <p:sp>
        <p:nvSpPr>
          <p:cNvPr id="694284" name="Oval 12"/>
          <p:cNvSpPr>
            <a:spLocks noChangeArrowheads="1"/>
          </p:cNvSpPr>
          <p:nvPr/>
        </p:nvSpPr>
        <p:spPr bwMode="auto">
          <a:xfrm>
            <a:off x="4800600" y="5105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1">
              <a:solidFill>
                <a:schemeClr val="accent1"/>
              </a:solidFill>
              <a:latin typeface="Times New Roman" charset="0"/>
            </a:endParaRPr>
          </a:p>
        </p:txBody>
      </p:sp>
      <p:sp>
        <p:nvSpPr>
          <p:cNvPr id="694285" name="Text Box 13"/>
          <p:cNvSpPr txBox="1">
            <a:spLocks noChangeArrowheads="1"/>
          </p:cNvSpPr>
          <p:nvPr/>
        </p:nvSpPr>
        <p:spPr bwMode="auto">
          <a:xfrm>
            <a:off x="4876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s4</a:t>
            </a:r>
          </a:p>
        </p:txBody>
      </p:sp>
      <p:cxnSp>
        <p:nvCxnSpPr>
          <p:cNvPr id="694286" name="AutoShape 14"/>
          <p:cNvCxnSpPr>
            <a:cxnSpLocks noChangeShapeType="1"/>
            <a:stCxn id="694278" idx="6"/>
            <a:endCxn id="694280" idx="2"/>
          </p:cNvCxnSpPr>
          <p:nvPr/>
        </p:nvCxnSpPr>
        <p:spPr bwMode="auto">
          <a:xfrm>
            <a:off x="3138488" y="3124200"/>
            <a:ext cx="1647825" cy="0"/>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4287" name="AutoShape 15"/>
          <p:cNvCxnSpPr>
            <a:cxnSpLocks noChangeShapeType="1"/>
            <a:stCxn id="694288" idx="7"/>
            <a:endCxn id="694280" idx="3"/>
          </p:cNvCxnSpPr>
          <p:nvPr/>
        </p:nvCxnSpPr>
        <p:spPr bwMode="auto">
          <a:xfrm flipV="1">
            <a:off x="4178300" y="3354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4288" name="Oval 16"/>
          <p:cNvSpPr>
            <a:spLocks noChangeArrowheads="1"/>
          </p:cNvSpPr>
          <p:nvPr/>
        </p:nvSpPr>
        <p:spPr bwMode="auto">
          <a:xfrm>
            <a:off x="3657600" y="3962400"/>
            <a:ext cx="609600" cy="609600"/>
          </a:xfrm>
          <a:prstGeom prst="ellipse">
            <a:avLst/>
          </a:prstGeom>
          <a:solidFill>
            <a:srgbClr val="333399"/>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9" name="Text Box 17"/>
          <p:cNvSpPr txBox="1">
            <a:spLocks noChangeArrowheads="1"/>
          </p:cNvSpPr>
          <p:nvPr/>
        </p:nvSpPr>
        <p:spPr bwMode="auto">
          <a:xfrm>
            <a:off x="3733800" y="4038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s0</a:t>
            </a:r>
          </a:p>
        </p:txBody>
      </p:sp>
      <p:cxnSp>
        <p:nvCxnSpPr>
          <p:cNvPr id="694290" name="AutoShape 18"/>
          <p:cNvCxnSpPr>
            <a:cxnSpLocks noChangeShapeType="1"/>
            <a:stCxn id="694278" idx="5"/>
            <a:endCxn id="694288" idx="1"/>
          </p:cNvCxnSpPr>
          <p:nvPr/>
        </p:nvCxnSpPr>
        <p:spPr bwMode="auto">
          <a:xfrm>
            <a:off x="3035300" y="3354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4291" name="AutoShape 19"/>
          <p:cNvCxnSpPr>
            <a:cxnSpLocks noChangeShapeType="1"/>
            <a:stCxn id="694278" idx="4"/>
            <a:endCxn id="694282" idx="0"/>
          </p:cNvCxnSpPr>
          <p:nvPr/>
        </p:nvCxnSpPr>
        <p:spPr bwMode="auto">
          <a:xfrm>
            <a:off x="2819400" y="3443288"/>
            <a:ext cx="0" cy="16478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4292" name="AutoShape 20"/>
          <p:cNvCxnSpPr>
            <a:cxnSpLocks noChangeShapeType="1"/>
            <a:stCxn id="694282" idx="6"/>
            <a:endCxn id="694284" idx="2"/>
          </p:cNvCxnSpPr>
          <p:nvPr/>
        </p:nvCxnSpPr>
        <p:spPr bwMode="auto">
          <a:xfrm>
            <a:off x="3138488" y="5410200"/>
            <a:ext cx="1662112"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4293" name="AutoShape 21"/>
          <p:cNvCxnSpPr>
            <a:cxnSpLocks noChangeShapeType="1"/>
            <a:stCxn id="694280" idx="4"/>
            <a:endCxn id="694284" idx="0"/>
          </p:cNvCxnSpPr>
          <p:nvPr/>
        </p:nvCxnSpPr>
        <p:spPr bwMode="auto">
          <a:xfrm>
            <a:off x="5105400" y="3443288"/>
            <a:ext cx="0" cy="1662112"/>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4294" name="AutoShape 22"/>
          <p:cNvCxnSpPr>
            <a:cxnSpLocks noChangeShapeType="1"/>
            <a:stCxn id="694282" idx="7"/>
            <a:endCxn id="694288" idx="3"/>
          </p:cNvCxnSpPr>
          <p:nvPr/>
        </p:nvCxnSpPr>
        <p:spPr bwMode="auto">
          <a:xfrm flipV="1">
            <a:off x="3035300" y="4497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4295" name="Text Box 23"/>
          <p:cNvSpPr txBox="1">
            <a:spLocks noChangeArrowheads="1"/>
          </p:cNvSpPr>
          <p:nvPr/>
        </p:nvSpPr>
        <p:spPr bwMode="auto">
          <a:xfrm>
            <a:off x="2438400" y="1311275"/>
            <a:ext cx="1116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3200" b="1">
                <a:latin typeface="Times New Roman" charset="0"/>
              </a:rPr>
              <a:t>N = 3</a:t>
            </a:r>
          </a:p>
        </p:txBody>
      </p:sp>
      <p:sp>
        <p:nvSpPr>
          <p:cNvPr id="694296" name="Text Box 24"/>
          <p:cNvSpPr txBox="1">
            <a:spLocks noChangeArrowheads="1"/>
          </p:cNvSpPr>
          <p:nvPr/>
        </p:nvSpPr>
        <p:spPr bwMode="auto">
          <a:xfrm>
            <a:off x="7469188" y="4724400"/>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s4</a:t>
            </a:r>
          </a:p>
        </p:txBody>
      </p:sp>
      <p:sp>
        <p:nvSpPr>
          <p:cNvPr id="694297" name="Rectangle 25"/>
          <p:cNvSpPr>
            <a:spLocks noChangeArrowheads="1"/>
          </p:cNvSpPr>
          <p:nvPr/>
        </p:nvSpPr>
        <p:spPr bwMode="auto">
          <a:xfrm>
            <a:off x="3733800" y="1219200"/>
            <a:ext cx="533400" cy="533400"/>
          </a:xfrm>
          <a:prstGeom prst="rect">
            <a:avLst/>
          </a:prstGeom>
          <a:solidFill>
            <a:srgbClr val="333399"/>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98" name="Rectangle 26"/>
          <p:cNvSpPr>
            <a:spLocks noChangeArrowheads="1"/>
          </p:cNvSpPr>
          <p:nvPr/>
        </p:nvSpPr>
        <p:spPr bwMode="auto">
          <a:xfrm>
            <a:off x="4419600" y="1219200"/>
            <a:ext cx="533400" cy="533400"/>
          </a:xfrm>
          <a:prstGeom prst="rect">
            <a:avLst/>
          </a:prstGeom>
          <a:solidFill>
            <a:srgbClr val="0099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99" name="Rectangle 27"/>
          <p:cNvSpPr>
            <a:spLocks noChangeArrowheads="1"/>
          </p:cNvSpPr>
          <p:nvPr/>
        </p:nvSpPr>
        <p:spPr bwMode="auto">
          <a:xfrm>
            <a:off x="5105400" y="1219200"/>
            <a:ext cx="533400" cy="533400"/>
          </a:xfrm>
          <a:prstGeom prst="rect">
            <a:avLst/>
          </a:prstGeom>
          <a:solidFill>
            <a:srgbClr val="6633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0" name="Group 29"/>
          <p:cNvGrpSpPr/>
          <p:nvPr/>
        </p:nvGrpSpPr>
        <p:grpSpPr>
          <a:xfrm>
            <a:off x="7315200" y="1447800"/>
            <a:ext cx="609600" cy="3810001"/>
            <a:chOff x="7391400" y="1447800"/>
            <a:chExt cx="609600" cy="3810001"/>
          </a:xfrm>
        </p:grpSpPr>
        <p:cxnSp>
          <p:nvCxnSpPr>
            <p:cNvPr id="31" name="Straight Connector 30"/>
            <p:cNvCxnSpPr/>
            <p:nvPr/>
          </p:nvCxnSpPr>
          <p:spPr>
            <a:xfrm>
              <a:off x="73914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80010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flipV="1">
              <a:off x="7391400" y="5257800"/>
              <a:ext cx="609600" cy="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07397421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1"/>
          </p:nvPr>
        </p:nvSpPr>
        <p:spPr/>
        <p:txBody>
          <a:bodyPr/>
          <a:lstStyle/>
          <a:p>
            <a:fld id="{F13E539E-B89A-D34A-9ED5-6308606D8B0C}" type="slidenum">
              <a:rPr lang="en-US"/>
              <a:pPr/>
              <a:t>41</a:t>
            </a:fld>
            <a:endParaRPr lang="en-US"/>
          </a:p>
        </p:txBody>
      </p:sp>
      <p:sp>
        <p:nvSpPr>
          <p:cNvPr id="695298" name="Rectangle 2"/>
          <p:cNvSpPr>
            <a:spLocks noGrp="1" noChangeArrowheads="1"/>
          </p:cNvSpPr>
          <p:nvPr>
            <p:ph type="title"/>
          </p:nvPr>
        </p:nvSpPr>
        <p:spPr/>
        <p:txBody>
          <a:bodyPr/>
          <a:lstStyle/>
          <a:p>
            <a:r>
              <a:rPr lang="en-US" dirty="0"/>
              <a:t>Select</a:t>
            </a:r>
          </a:p>
        </p:txBody>
      </p:sp>
      <p:sp>
        <p:nvSpPr>
          <p:cNvPr id="695299" name="Line 3"/>
          <p:cNvSpPr>
            <a:spLocks noChangeShapeType="1"/>
          </p:cNvSpPr>
          <p:nvPr/>
        </p:nvSpPr>
        <p:spPr bwMode="auto">
          <a:xfrm>
            <a:off x="73914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5300" name="Line 4"/>
          <p:cNvSpPr>
            <a:spLocks noChangeShapeType="1"/>
          </p:cNvSpPr>
          <p:nvPr/>
        </p:nvSpPr>
        <p:spPr bwMode="auto">
          <a:xfrm>
            <a:off x="80010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5301" name="Line 5"/>
          <p:cNvSpPr>
            <a:spLocks noChangeShapeType="1"/>
          </p:cNvSpPr>
          <p:nvPr/>
        </p:nvSpPr>
        <p:spPr bwMode="auto">
          <a:xfrm>
            <a:off x="7391400" y="5257800"/>
            <a:ext cx="609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5302" name="Oval 6"/>
          <p:cNvSpPr>
            <a:spLocks noChangeArrowheads="1"/>
          </p:cNvSpPr>
          <p:nvPr/>
        </p:nvSpPr>
        <p:spPr bwMode="auto">
          <a:xfrm>
            <a:off x="2514600" y="2819400"/>
            <a:ext cx="609600" cy="609600"/>
          </a:xfrm>
          <a:prstGeom prst="ellipse">
            <a:avLst/>
          </a:prstGeom>
          <a:solidFill>
            <a:srgbClr val="663300"/>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5303" name="Text Box 7"/>
          <p:cNvSpPr txBox="1">
            <a:spLocks noChangeArrowheads="1"/>
          </p:cNvSpPr>
          <p:nvPr/>
        </p:nvSpPr>
        <p:spPr bwMode="auto">
          <a:xfrm>
            <a:off x="2590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s1</a:t>
            </a:r>
          </a:p>
        </p:txBody>
      </p:sp>
      <p:sp>
        <p:nvSpPr>
          <p:cNvPr id="695304" name="Oval 8"/>
          <p:cNvSpPr>
            <a:spLocks noChangeArrowheads="1"/>
          </p:cNvSpPr>
          <p:nvPr/>
        </p:nvSpPr>
        <p:spPr bwMode="auto">
          <a:xfrm>
            <a:off x="4800600" y="2819400"/>
            <a:ext cx="609600" cy="609600"/>
          </a:xfrm>
          <a:prstGeom prst="ellipse">
            <a:avLst/>
          </a:prstGeom>
          <a:solidFill>
            <a:srgbClr val="009900"/>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5305" name="Text Box 9"/>
          <p:cNvSpPr txBox="1">
            <a:spLocks noChangeArrowheads="1"/>
          </p:cNvSpPr>
          <p:nvPr/>
        </p:nvSpPr>
        <p:spPr bwMode="auto">
          <a:xfrm>
            <a:off x="4876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s2</a:t>
            </a:r>
          </a:p>
        </p:txBody>
      </p:sp>
      <p:sp>
        <p:nvSpPr>
          <p:cNvPr id="695306" name="Oval 10"/>
          <p:cNvSpPr>
            <a:spLocks noChangeArrowheads="1"/>
          </p:cNvSpPr>
          <p:nvPr/>
        </p:nvSpPr>
        <p:spPr bwMode="auto">
          <a:xfrm>
            <a:off x="2514600" y="5105400"/>
            <a:ext cx="609600" cy="609600"/>
          </a:xfrm>
          <a:prstGeom prst="ellipse">
            <a:avLst/>
          </a:prstGeom>
          <a:solidFill>
            <a:srgbClr val="009900"/>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5307" name="Text Box 11"/>
          <p:cNvSpPr txBox="1">
            <a:spLocks noChangeArrowheads="1"/>
          </p:cNvSpPr>
          <p:nvPr/>
        </p:nvSpPr>
        <p:spPr bwMode="auto">
          <a:xfrm>
            <a:off x="2590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s3</a:t>
            </a:r>
          </a:p>
        </p:txBody>
      </p:sp>
      <p:sp>
        <p:nvSpPr>
          <p:cNvPr id="695308" name="Oval 12"/>
          <p:cNvSpPr>
            <a:spLocks noChangeArrowheads="1"/>
          </p:cNvSpPr>
          <p:nvPr/>
        </p:nvSpPr>
        <p:spPr bwMode="auto">
          <a:xfrm>
            <a:off x="4800600" y="5105400"/>
            <a:ext cx="609600" cy="609600"/>
          </a:xfrm>
          <a:prstGeom prst="ellipse">
            <a:avLst/>
          </a:prstGeom>
          <a:noFill/>
          <a:ln w="9525">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1">
              <a:solidFill>
                <a:schemeClr val="accent1"/>
              </a:solidFill>
              <a:latin typeface="Times New Roman" charset="0"/>
            </a:endParaRPr>
          </a:p>
        </p:txBody>
      </p:sp>
      <p:sp>
        <p:nvSpPr>
          <p:cNvPr id="695309" name="Text Box 13"/>
          <p:cNvSpPr txBox="1">
            <a:spLocks noChangeArrowheads="1"/>
          </p:cNvSpPr>
          <p:nvPr/>
        </p:nvSpPr>
        <p:spPr bwMode="auto">
          <a:xfrm>
            <a:off x="4876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accent1"/>
                </a:solidFill>
                <a:latin typeface="Times New Roman" charset="0"/>
              </a:rPr>
              <a:t>s4</a:t>
            </a:r>
          </a:p>
        </p:txBody>
      </p:sp>
      <p:cxnSp>
        <p:nvCxnSpPr>
          <p:cNvPr id="695310" name="AutoShape 14"/>
          <p:cNvCxnSpPr>
            <a:cxnSpLocks noChangeShapeType="1"/>
            <a:stCxn id="695302" idx="6"/>
            <a:endCxn id="695304" idx="2"/>
          </p:cNvCxnSpPr>
          <p:nvPr/>
        </p:nvCxnSpPr>
        <p:spPr bwMode="auto">
          <a:xfrm>
            <a:off x="3138488" y="3124200"/>
            <a:ext cx="1647825" cy="0"/>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5311" name="AutoShape 15"/>
          <p:cNvCxnSpPr>
            <a:cxnSpLocks noChangeShapeType="1"/>
            <a:stCxn id="695312" idx="7"/>
            <a:endCxn id="695304" idx="3"/>
          </p:cNvCxnSpPr>
          <p:nvPr/>
        </p:nvCxnSpPr>
        <p:spPr bwMode="auto">
          <a:xfrm flipV="1">
            <a:off x="4178300" y="3354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5312" name="Oval 16"/>
          <p:cNvSpPr>
            <a:spLocks noChangeArrowheads="1"/>
          </p:cNvSpPr>
          <p:nvPr/>
        </p:nvSpPr>
        <p:spPr bwMode="auto">
          <a:xfrm>
            <a:off x="3657600" y="3962400"/>
            <a:ext cx="609600" cy="609600"/>
          </a:xfrm>
          <a:prstGeom prst="ellipse">
            <a:avLst/>
          </a:prstGeom>
          <a:solidFill>
            <a:srgbClr val="333399"/>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5313" name="Text Box 17"/>
          <p:cNvSpPr txBox="1">
            <a:spLocks noChangeArrowheads="1"/>
          </p:cNvSpPr>
          <p:nvPr/>
        </p:nvSpPr>
        <p:spPr bwMode="auto">
          <a:xfrm>
            <a:off x="3733800" y="4038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s0</a:t>
            </a:r>
          </a:p>
        </p:txBody>
      </p:sp>
      <p:cxnSp>
        <p:nvCxnSpPr>
          <p:cNvPr id="695314" name="AutoShape 18"/>
          <p:cNvCxnSpPr>
            <a:cxnSpLocks noChangeShapeType="1"/>
            <a:stCxn id="695302" idx="5"/>
            <a:endCxn id="695312" idx="1"/>
          </p:cNvCxnSpPr>
          <p:nvPr/>
        </p:nvCxnSpPr>
        <p:spPr bwMode="auto">
          <a:xfrm>
            <a:off x="3035300" y="3354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5315" name="AutoShape 19"/>
          <p:cNvCxnSpPr>
            <a:cxnSpLocks noChangeShapeType="1"/>
            <a:stCxn id="695302" idx="4"/>
            <a:endCxn id="695306" idx="0"/>
          </p:cNvCxnSpPr>
          <p:nvPr/>
        </p:nvCxnSpPr>
        <p:spPr bwMode="auto">
          <a:xfrm>
            <a:off x="2819400" y="3443288"/>
            <a:ext cx="0" cy="16478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5316" name="AutoShape 20"/>
          <p:cNvCxnSpPr>
            <a:cxnSpLocks noChangeShapeType="1"/>
            <a:stCxn id="695306" idx="6"/>
            <a:endCxn id="695308" idx="2"/>
          </p:cNvCxnSpPr>
          <p:nvPr/>
        </p:nvCxnSpPr>
        <p:spPr bwMode="auto">
          <a:xfrm>
            <a:off x="3138488" y="5410200"/>
            <a:ext cx="1662112" cy="0"/>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5317" name="AutoShape 21"/>
          <p:cNvCxnSpPr>
            <a:cxnSpLocks noChangeShapeType="1"/>
            <a:stCxn id="695304" idx="4"/>
            <a:endCxn id="695308" idx="0"/>
          </p:cNvCxnSpPr>
          <p:nvPr/>
        </p:nvCxnSpPr>
        <p:spPr bwMode="auto">
          <a:xfrm>
            <a:off x="5105400" y="3443288"/>
            <a:ext cx="0" cy="1662112"/>
          </a:xfrm>
          <a:prstGeom prst="straightConnector1">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5318" name="AutoShape 22"/>
          <p:cNvCxnSpPr>
            <a:cxnSpLocks noChangeShapeType="1"/>
            <a:stCxn id="695306" idx="7"/>
            <a:endCxn id="695312" idx="3"/>
          </p:cNvCxnSpPr>
          <p:nvPr/>
        </p:nvCxnSpPr>
        <p:spPr bwMode="auto">
          <a:xfrm flipV="1">
            <a:off x="3035300" y="4497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5319" name="Text Box 23"/>
          <p:cNvSpPr txBox="1">
            <a:spLocks noChangeArrowheads="1"/>
          </p:cNvSpPr>
          <p:nvPr/>
        </p:nvSpPr>
        <p:spPr bwMode="auto">
          <a:xfrm>
            <a:off x="2438400" y="1311275"/>
            <a:ext cx="1116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3200" b="1">
                <a:latin typeface="Times New Roman" charset="0"/>
              </a:rPr>
              <a:t>N = 3</a:t>
            </a:r>
          </a:p>
        </p:txBody>
      </p:sp>
      <p:sp>
        <p:nvSpPr>
          <p:cNvPr id="695320" name="Text Box 24"/>
          <p:cNvSpPr txBox="1">
            <a:spLocks noChangeArrowheads="1"/>
          </p:cNvSpPr>
          <p:nvPr/>
        </p:nvSpPr>
        <p:spPr bwMode="auto">
          <a:xfrm>
            <a:off x="7469188" y="4724400"/>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s4</a:t>
            </a:r>
          </a:p>
        </p:txBody>
      </p:sp>
      <p:sp>
        <p:nvSpPr>
          <p:cNvPr id="695321" name="Rectangle 25"/>
          <p:cNvSpPr>
            <a:spLocks noChangeArrowheads="1"/>
          </p:cNvSpPr>
          <p:nvPr/>
        </p:nvSpPr>
        <p:spPr bwMode="auto">
          <a:xfrm>
            <a:off x="3733800" y="1219200"/>
            <a:ext cx="533400" cy="533400"/>
          </a:xfrm>
          <a:prstGeom prst="rect">
            <a:avLst/>
          </a:prstGeom>
          <a:solidFill>
            <a:srgbClr val="333399"/>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5322" name="Rectangle 26"/>
          <p:cNvSpPr>
            <a:spLocks noChangeArrowheads="1"/>
          </p:cNvSpPr>
          <p:nvPr/>
        </p:nvSpPr>
        <p:spPr bwMode="auto">
          <a:xfrm>
            <a:off x="4419600" y="1219200"/>
            <a:ext cx="533400" cy="533400"/>
          </a:xfrm>
          <a:prstGeom prst="rect">
            <a:avLst/>
          </a:prstGeom>
          <a:solidFill>
            <a:srgbClr val="0099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5323" name="Rectangle 27"/>
          <p:cNvSpPr>
            <a:spLocks noChangeArrowheads="1"/>
          </p:cNvSpPr>
          <p:nvPr/>
        </p:nvSpPr>
        <p:spPr bwMode="auto">
          <a:xfrm>
            <a:off x="5105400" y="1219200"/>
            <a:ext cx="533400" cy="533400"/>
          </a:xfrm>
          <a:prstGeom prst="rect">
            <a:avLst/>
          </a:prstGeom>
          <a:solidFill>
            <a:srgbClr val="6633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0" name="Group 29"/>
          <p:cNvGrpSpPr/>
          <p:nvPr/>
        </p:nvGrpSpPr>
        <p:grpSpPr>
          <a:xfrm>
            <a:off x="7315200" y="1447800"/>
            <a:ext cx="609600" cy="3810001"/>
            <a:chOff x="7391400" y="1447800"/>
            <a:chExt cx="609600" cy="3810001"/>
          </a:xfrm>
        </p:grpSpPr>
        <p:cxnSp>
          <p:nvCxnSpPr>
            <p:cNvPr id="31" name="Straight Connector 30"/>
            <p:cNvCxnSpPr/>
            <p:nvPr/>
          </p:nvCxnSpPr>
          <p:spPr>
            <a:xfrm>
              <a:off x="73914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80010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flipV="1">
              <a:off x="7391400" y="5257800"/>
              <a:ext cx="609600" cy="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5304699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1"/>
          </p:nvPr>
        </p:nvSpPr>
        <p:spPr/>
        <p:txBody>
          <a:bodyPr/>
          <a:lstStyle/>
          <a:p>
            <a:fld id="{3DCCFF6D-8711-F241-98DB-9326244D9D64}" type="slidenum">
              <a:rPr lang="en-US"/>
              <a:pPr/>
              <a:t>42</a:t>
            </a:fld>
            <a:endParaRPr lang="en-US"/>
          </a:p>
        </p:txBody>
      </p:sp>
      <p:sp>
        <p:nvSpPr>
          <p:cNvPr id="696322" name="Rectangle 2"/>
          <p:cNvSpPr>
            <a:spLocks noGrp="1" noChangeArrowheads="1"/>
          </p:cNvSpPr>
          <p:nvPr>
            <p:ph type="title"/>
          </p:nvPr>
        </p:nvSpPr>
        <p:spPr/>
        <p:txBody>
          <a:bodyPr/>
          <a:lstStyle/>
          <a:p>
            <a:r>
              <a:rPr lang="en-US" dirty="0"/>
              <a:t>Select</a:t>
            </a:r>
          </a:p>
        </p:txBody>
      </p:sp>
      <p:sp>
        <p:nvSpPr>
          <p:cNvPr id="696323" name="Line 3"/>
          <p:cNvSpPr>
            <a:spLocks noChangeShapeType="1"/>
          </p:cNvSpPr>
          <p:nvPr/>
        </p:nvSpPr>
        <p:spPr bwMode="auto">
          <a:xfrm>
            <a:off x="73914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324" name="Line 4"/>
          <p:cNvSpPr>
            <a:spLocks noChangeShapeType="1"/>
          </p:cNvSpPr>
          <p:nvPr/>
        </p:nvSpPr>
        <p:spPr bwMode="auto">
          <a:xfrm>
            <a:off x="80010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325" name="Line 5"/>
          <p:cNvSpPr>
            <a:spLocks noChangeShapeType="1"/>
          </p:cNvSpPr>
          <p:nvPr/>
        </p:nvSpPr>
        <p:spPr bwMode="auto">
          <a:xfrm>
            <a:off x="7391400" y="5257800"/>
            <a:ext cx="609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326" name="Oval 6"/>
          <p:cNvSpPr>
            <a:spLocks noChangeArrowheads="1"/>
          </p:cNvSpPr>
          <p:nvPr/>
        </p:nvSpPr>
        <p:spPr bwMode="auto">
          <a:xfrm>
            <a:off x="2514600" y="2819400"/>
            <a:ext cx="609600" cy="609600"/>
          </a:xfrm>
          <a:prstGeom prst="ellipse">
            <a:avLst/>
          </a:prstGeom>
          <a:solidFill>
            <a:srgbClr val="663300"/>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327" name="Text Box 7"/>
          <p:cNvSpPr txBox="1">
            <a:spLocks noChangeArrowheads="1"/>
          </p:cNvSpPr>
          <p:nvPr/>
        </p:nvSpPr>
        <p:spPr bwMode="auto">
          <a:xfrm>
            <a:off x="2590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s1</a:t>
            </a:r>
          </a:p>
        </p:txBody>
      </p:sp>
      <p:sp>
        <p:nvSpPr>
          <p:cNvPr id="696328" name="Oval 8"/>
          <p:cNvSpPr>
            <a:spLocks noChangeArrowheads="1"/>
          </p:cNvSpPr>
          <p:nvPr/>
        </p:nvSpPr>
        <p:spPr bwMode="auto">
          <a:xfrm>
            <a:off x="4800600" y="2819400"/>
            <a:ext cx="609600" cy="609600"/>
          </a:xfrm>
          <a:prstGeom prst="ellipse">
            <a:avLst/>
          </a:prstGeom>
          <a:solidFill>
            <a:srgbClr val="009900"/>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329" name="Text Box 9"/>
          <p:cNvSpPr txBox="1">
            <a:spLocks noChangeArrowheads="1"/>
          </p:cNvSpPr>
          <p:nvPr/>
        </p:nvSpPr>
        <p:spPr bwMode="auto">
          <a:xfrm>
            <a:off x="4876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s2</a:t>
            </a:r>
          </a:p>
        </p:txBody>
      </p:sp>
      <p:sp>
        <p:nvSpPr>
          <p:cNvPr id="696330" name="Oval 10"/>
          <p:cNvSpPr>
            <a:spLocks noChangeArrowheads="1"/>
          </p:cNvSpPr>
          <p:nvPr/>
        </p:nvSpPr>
        <p:spPr bwMode="auto">
          <a:xfrm>
            <a:off x="2514600" y="5105400"/>
            <a:ext cx="609600" cy="609600"/>
          </a:xfrm>
          <a:prstGeom prst="ellipse">
            <a:avLst/>
          </a:prstGeom>
          <a:solidFill>
            <a:srgbClr val="009900"/>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331" name="Text Box 11"/>
          <p:cNvSpPr txBox="1">
            <a:spLocks noChangeArrowheads="1"/>
          </p:cNvSpPr>
          <p:nvPr/>
        </p:nvSpPr>
        <p:spPr bwMode="auto">
          <a:xfrm>
            <a:off x="2590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s3</a:t>
            </a:r>
          </a:p>
        </p:txBody>
      </p:sp>
      <p:sp>
        <p:nvSpPr>
          <p:cNvPr id="696332" name="Oval 12"/>
          <p:cNvSpPr>
            <a:spLocks noChangeArrowheads="1"/>
          </p:cNvSpPr>
          <p:nvPr/>
        </p:nvSpPr>
        <p:spPr bwMode="auto">
          <a:xfrm>
            <a:off x="4800600" y="51054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3333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333" name="Text Box 13"/>
          <p:cNvSpPr txBox="1">
            <a:spLocks noChangeArrowheads="1"/>
          </p:cNvSpPr>
          <p:nvPr/>
        </p:nvSpPr>
        <p:spPr bwMode="auto">
          <a:xfrm>
            <a:off x="4876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latin typeface="Times New Roman" charset="0"/>
              </a:rPr>
              <a:t>s4</a:t>
            </a:r>
          </a:p>
        </p:txBody>
      </p:sp>
      <p:cxnSp>
        <p:nvCxnSpPr>
          <p:cNvPr id="696334" name="AutoShape 14"/>
          <p:cNvCxnSpPr>
            <a:cxnSpLocks noChangeShapeType="1"/>
            <a:stCxn id="696326" idx="6"/>
            <a:endCxn id="696328" idx="2"/>
          </p:cNvCxnSpPr>
          <p:nvPr/>
        </p:nvCxnSpPr>
        <p:spPr bwMode="auto">
          <a:xfrm>
            <a:off x="3138488" y="3124200"/>
            <a:ext cx="1647825" cy="0"/>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6335" name="AutoShape 15"/>
          <p:cNvCxnSpPr>
            <a:cxnSpLocks noChangeShapeType="1"/>
            <a:stCxn id="696336" idx="7"/>
            <a:endCxn id="696328" idx="3"/>
          </p:cNvCxnSpPr>
          <p:nvPr/>
        </p:nvCxnSpPr>
        <p:spPr bwMode="auto">
          <a:xfrm flipV="1">
            <a:off x="4178300" y="3354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6336" name="Oval 16"/>
          <p:cNvSpPr>
            <a:spLocks noChangeArrowheads="1"/>
          </p:cNvSpPr>
          <p:nvPr/>
        </p:nvSpPr>
        <p:spPr bwMode="auto">
          <a:xfrm>
            <a:off x="3657600" y="3962400"/>
            <a:ext cx="609600" cy="609600"/>
          </a:xfrm>
          <a:prstGeom prst="ellipse">
            <a:avLst/>
          </a:prstGeom>
          <a:solidFill>
            <a:srgbClr val="333399"/>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337" name="Text Box 17"/>
          <p:cNvSpPr txBox="1">
            <a:spLocks noChangeArrowheads="1"/>
          </p:cNvSpPr>
          <p:nvPr/>
        </p:nvSpPr>
        <p:spPr bwMode="auto">
          <a:xfrm>
            <a:off x="3733800" y="4038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s0</a:t>
            </a:r>
          </a:p>
        </p:txBody>
      </p:sp>
      <p:cxnSp>
        <p:nvCxnSpPr>
          <p:cNvPr id="696338" name="AutoShape 18"/>
          <p:cNvCxnSpPr>
            <a:cxnSpLocks noChangeShapeType="1"/>
            <a:stCxn id="696326" idx="5"/>
            <a:endCxn id="696336" idx="1"/>
          </p:cNvCxnSpPr>
          <p:nvPr/>
        </p:nvCxnSpPr>
        <p:spPr bwMode="auto">
          <a:xfrm>
            <a:off x="3035300" y="3354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6339" name="AutoShape 19"/>
          <p:cNvCxnSpPr>
            <a:cxnSpLocks noChangeShapeType="1"/>
            <a:stCxn id="696326" idx="4"/>
            <a:endCxn id="696330" idx="0"/>
          </p:cNvCxnSpPr>
          <p:nvPr/>
        </p:nvCxnSpPr>
        <p:spPr bwMode="auto">
          <a:xfrm>
            <a:off x="2819400" y="3443288"/>
            <a:ext cx="0" cy="16478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6340" name="AutoShape 20"/>
          <p:cNvCxnSpPr>
            <a:cxnSpLocks noChangeShapeType="1"/>
            <a:stCxn id="696330" idx="6"/>
            <a:endCxn id="696332" idx="2"/>
          </p:cNvCxnSpPr>
          <p:nvPr/>
        </p:nvCxnSpPr>
        <p:spPr bwMode="auto">
          <a:xfrm>
            <a:off x="3138488" y="5410200"/>
            <a:ext cx="1647825" cy="0"/>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6341" name="AutoShape 21"/>
          <p:cNvCxnSpPr>
            <a:cxnSpLocks noChangeShapeType="1"/>
            <a:stCxn id="696328" idx="4"/>
            <a:endCxn id="696332" idx="0"/>
          </p:cNvCxnSpPr>
          <p:nvPr/>
        </p:nvCxnSpPr>
        <p:spPr bwMode="auto">
          <a:xfrm>
            <a:off x="5105400" y="3443288"/>
            <a:ext cx="0" cy="16478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6342" name="AutoShape 22"/>
          <p:cNvCxnSpPr>
            <a:cxnSpLocks noChangeShapeType="1"/>
            <a:stCxn id="696330" idx="7"/>
            <a:endCxn id="696336" idx="3"/>
          </p:cNvCxnSpPr>
          <p:nvPr/>
        </p:nvCxnSpPr>
        <p:spPr bwMode="auto">
          <a:xfrm flipV="1">
            <a:off x="3035300" y="4497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6343" name="Text Box 23"/>
          <p:cNvSpPr txBox="1">
            <a:spLocks noChangeArrowheads="1"/>
          </p:cNvSpPr>
          <p:nvPr/>
        </p:nvSpPr>
        <p:spPr bwMode="auto">
          <a:xfrm>
            <a:off x="2438400" y="1311275"/>
            <a:ext cx="1116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3200" b="1">
                <a:latin typeface="Times New Roman" charset="0"/>
              </a:rPr>
              <a:t>N = 3</a:t>
            </a:r>
          </a:p>
        </p:txBody>
      </p:sp>
      <p:sp>
        <p:nvSpPr>
          <p:cNvPr id="696344" name="Rectangle 24"/>
          <p:cNvSpPr>
            <a:spLocks noChangeArrowheads="1"/>
          </p:cNvSpPr>
          <p:nvPr/>
        </p:nvSpPr>
        <p:spPr bwMode="auto">
          <a:xfrm>
            <a:off x="3733800" y="1219200"/>
            <a:ext cx="533400" cy="533400"/>
          </a:xfrm>
          <a:prstGeom prst="rect">
            <a:avLst/>
          </a:prstGeom>
          <a:solidFill>
            <a:srgbClr val="333399"/>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345" name="Rectangle 25"/>
          <p:cNvSpPr>
            <a:spLocks noChangeArrowheads="1"/>
          </p:cNvSpPr>
          <p:nvPr/>
        </p:nvSpPr>
        <p:spPr bwMode="auto">
          <a:xfrm>
            <a:off x="4419600" y="1219200"/>
            <a:ext cx="533400" cy="533400"/>
          </a:xfrm>
          <a:prstGeom prst="rect">
            <a:avLst/>
          </a:prstGeom>
          <a:solidFill>
            <a:srgbClr val="0099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346" name="Rectangle 26"/>
          <p:cNvSpPr>
            <a:spLocks noChangeArrowheads="1"/>
          </p:cNvSpPr>
          <p:nvPr/>
        </p:nvSpPr>
        <p:spPr bwMode="auto">
          <a:xfrm>
            <a:off x="5105400" y="1219200"/>
            <a:ext cx="533400" cy="533400"/>
          </a:xfrm>
          <a:prstGeom prst="rect">
            <a:avLst/>
          </a:prstGeom>
          <a:solidFill>
            <a:srgbClr val="6633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9" name="Group 28"/>
          <p:cNvGrpSpPr/>
          <p:nvPr/>
        </p:nvGrpSpPr>
        <p:grpSpPr>
          <a:xfrm>
            <a:off x="7315200" y="1447800"/>
            <a:ext cx="609600" cy="3810001"/>
            <a:chOff x="7391400" y="1447800"/>
            <a:chExt cx="609600" cy="3810001"/>
          </a:xfrm>
        </p:grpSpPr>
        <p:cxnSp>
          <p:nvCxnSpPr>
            <p:cNvPr id="30" name="Straight Connector 29"/>
            <p:cNvCxnSpPr/>
            <p:nvPr/>
          </p:nvCxnSpPr>
          <p:spPr>
            <a:xfrm>
              <a:off x="73914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80010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flipV="1">
              <a:off x="7391400" y="5257800"/>
              <a:ext cx="609600" cy="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9487980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1"/>
          </p:nvPr>
        </p:nvSpPr>
        <p:spPr/>
        <p:txBody>
          <a:bodyPr/>
          <a:lstStyle/>
          <a:p>
            <a:fld id="{CAAD30C4-3A9B-8D45-9C06-8A7FCCA64242}" type="slidenum">
              <a:rPr lang="en-US"/>
              <a:pPr/>
              <a:t>43</a:t>
            </a:fld>
            <a:endParaRPr lang="en-US"/>
          </a:p>
        </p:txBody>
      </p:sp>
      <p:sp>
        <p:nvSpPr>
          <p:cNvPr id="697346" name="Rectangle 2"/>
          <p:cNvSpPr>
            <a:spLocks noGrp="1" noChangeArrowheads="1"/>
          </p:cNvSpPr>
          <p:nvPr>
            <p:ph type="title"/>
          </p:nvPr>
        </p:nvSpPr>
        <p:spPr/>
        <p:txBody>
          <a:bodyPr/>
          <a:lstStyle/>
          <a:p>
            <a:r>
              <a:rPr lang="en-US" dirty="0"/>
              <a:t>Select</a:t>
            </a:r>
          </a:p>
        </p:txBody>
      </p:sp>
      <p:sp>
        <p:nvSpPr>
          <p:cNvPr id="697347" name="Line 3"/>
          <p:cNvSpPr>
            <a:spLocks noChangeShapeType="1"/>
          </p:cNvSpPr>
          <p:nvPr/>
        </p:nvSpPr>
        <p:spPr bwMode="auto">
          <a:xfrm>
            <a:off x="73914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7348" name="Line 4"/>
          <p:cNvSpPr>
            <a:spLocks noChangeShapeType="1"/>
          </p:cNvSpPr>
          <p:nvPr/>
        </p:nvSpPr>
        <p:spPr bwMode="auto">
          <a:xfrm>
            <a:off x="8001000" y="1752600"/>
            <a:ext cx="0" cy="3505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7349" name="Line 5"/>
          <p:cNvSpPr>
            <a:spLocks noChangeShapeType="1"/>
          </p:cNvSpPr>
          <p:nvPr/>
        </p:nvSpPr>
        <p:spPr bwMode="auto">
          <a:xfrm>
            <a:off x="7391400" y="5257800"/>
            <a:ext cx="609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7350" name="Oval 6"/>
          <p:cNvSpPr>
            <a:spLocks noChangeArrowheads="1"/>
          </p:cNvSpPr>
          <p:nvPr/>
        </p:nvSpPr>
        <p:spPr bwMode="auto">
          <a:xfrm>
            <a:off x="2514600" y="2819400"/>
            <a:ext cx="609600" cy="609600"/>
          </a:xfrm>
          <a:prstGeom prst="ellipse">
            <a:avLst/>
          </a:prstGeom>
          <a:solidFill>
            <a:srgbClr val="663300"/>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7351" name="Text Box 7"/>
          <p:cNvSpPr txBox="1">
            <a:spLocks noChangeArrowheads="1"/>
          </p:cNvSpPr>
          <p:nvPr/>
        </p:nvSpPr>
        <p:spPr bwMode="auto">
          <a:xfrm>
            <a:off x="2590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s1</a:t>
            </a:r>
          </a:p>
        </p:txBody>
      </p:sp>
      <p:sp>
        <p:nvSpPr>
          <p:cNvPr id="697352" name="Oval 8"/>
          <p:cNvSpPr>
            <a:spLocks noChangeArrowheads="1"/>
          </p:cNvSpPr>
          <p:nvPr/>
        </p:nvSpPr>
        <p:spPr bwMode="auto">
          <a:xfrm>
            <a:off x="4800600" y="2819400"/>
            <a:ext cx="609600" cy="609600"/>
          </a:xfrm>
          <a:prstGeom prst="ellipse">
            <a:avLst/>
          </a:prstGeom>
          <a:solidFill>
            <a:srgbClr val="009900"/>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7353" name="Text Box 9"/>
          <p:cNvSpPr txBox="1">
            <a:spLocks noChangeArrowheads="1"/>
          </p:cNvSpPr>
          <p:nvPr/>
        </p:nvSpPr>
        <p:spPr bwMode="auto">
          <a:xfrm>
            <a:off x="4876800" y="2895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s2</a:t>
            </a:r>
          </a:p>
        </p:txBody>
      </p:sp>
      <p:sp>
        <p:nvSpPr>
          <p:cNvPr id="697354" name="Oval 10"/>
          <p:cNvSpPr>
            <a:spLocks noChangeArrowheads="1"/>
          </p:cNvSpPr>
          <p:nvPr/>
        </p:nvSpPr>
        <p:spPr bwMode="auto">
          <a:xfrm>
            <a:off x="2514600" y="5105400"/>
            <a:ext cx="609600" cy="609600"/>
          </a:xfrm>
          <a:prstGeom prst="ellipse">
            <a:avLst/>
          </a:prstGeom>
          <a:solidFill>
            <a:srgbClr val="009900"/>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7355" name="Text Box 11"/>
          <p:cNvSpPr txBox="1">
            <a:spLocks noChangeArrowheads="1"/>
          </p:cNvSpPr>
          <p:nvPr/>
        </p:nvSpPr>
        <p:spPr bwMode="auto">
          <a:xfrm>
            <a:off x="2590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s3</a:t>
            </a:r>
          </a:p>
        </p:txBody>
      </p:sp>
      <p:sp>
        <p:nvSpPr>
          <p:cNvPr id="697356" name="Oval 12"/>
          <p:cNvSpPr>
            <a:spLocks noChangeArrowheads="1"/>
          </p:cNvSpPr>
          <p:nvPr/>
        </p:nvSpPr>
        <p:spPr bwMode="auto">
          <a:xfrm>
            <a:off x="4800600" y="5105400"/>
            <a:ext cx="609600" cy="609600"/>
          </a:xfrm>
          <a:prstGeom prst="ellipse">
            <a:avLst/>
          </a:prstGeom>
          <a:solidFill>
            <a:srgbClr val="333399"/>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7357" name="Text Box 13"/>
          <p:cNvSpPr txBox="1">
            <a:spLocks noChangeArrowheads="1"/>
          </p:cNvSpPr>
          <p:nvPr/>
        </p:nvSpPr>
        <p:spPr bwMode="auto">
          <a:xfrm>
            <a:off x="4876800" y="5181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s4</a:t>
            </a:r>
          </a:p>
        </p:txBody>
      </p:sp>
      <p:cxnSp>
        <p:nvCxnSpPr>
          <p:cNvPr id="697358" name="AutoShape 14"/>
          <p:cNvCxnSpPr>
            <a:cxnSpLocks noChangeShapeType="1"/>
            <a:stCxn id="697350" idx="6"/>
            <a:endCxn id="697352" idx="2"/>
          </p:cNvCxnSpPr>
          <p:nvPr/>
        </p:nvCxnSpPr>
        <p:spPr bwMode="auto">
          <a:xfrm>
            <a:off x="3138488" y="3124200"/>
            <a:ext cx="1647825" cy="0"/>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7359" name="AutoShape 15"/>
          <p:cNvCxnSpPr>
            <a:cxnSpLocks noChangeShapeType="1"/>
            <a:stCxn id="697360" idx="7"/>
            <a:endCxn id="697352" idx="3"/>
          </p:cNvCxnSpPr>
          <p:nvPr/>
        </p:nvCxnSpPr>
        <p:spPr bwMode="auto">
          <a:xfrm flipV="1">
            <a:off x="4178300" y="3354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7360" name="Oval 16"/>
          <p:cNvSpPr>
            <a:spLocks noChangeArrowheads="1"/>
          </p:cNvSpPr>
          <p:nvPr/>
        </p:nvSpPr>
        <p:spPr bwMode="auto">
          <a:xfrm>
            <a:off x="3657600" y="3962400"/>
            <a:ext cx="609600" cy="609600"/>
          </a:xfrm>
          <a:prstGeom prst="ellipse">
            <a:avLst/>
          </a:prstGeom>
          <a:solidFill>
            <a:srgbClr val="333399"/>
          </a:solidFill>
          <a:ln w="2857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7361" name="Text Box 17"/>
          <p:cNvSpPr txBox="1">
            <a:spLocks noChangeArrowheads="1"/>
          </p:cNvSpPr>
          <p:nvPr/>
        </p:nvSpPr>
        <p:spPr bwMode="auto">
          <a:xfrm>
            <a:off x="3733800" y="40386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bg1"/>
                </a:solidFill>
                <a:latin typeface="Times New Roman" charset="0"/>
              </a:rPr>
              <a:t>s0</a:t>
            </a:r>
          </a:p>
        </p:txBody>
      </p:sp>
      <p:cxnSp>
        <p:nvCxnSpPr>
          <p:cNvPr id="697362" name="AutoShape 18"/>
          <p:cNvCxnSpPr>
            <a:cxnSpLocks noChangeShapeType="1"/>
            <a:stCxn id="697350" idx="5"/>
            <a:endCxn id="697360" idx="1"/>
          </p:cNvCxnSpPr>
          <p:nvPr/>
        </p:nvCxnSpPr>
        <p:spPr bwMode="auto">
          <a:xfrm>
            <a:off x="3035300" y="3354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7363" name="AutoShape 19"/>
          <p:cNvCxnSpPr>
            <a:cxnSpLocks noChangeShapeType="1"/>
            <a:stCxn id="697350" idx="4"/>
            <a:endCxn id="697354" idx="0"/>
          </p:cNvCxnSpPr>
          <p:nvPr/>
        </p:nvCxnSpPr>
        <p:spPr bwMode="auto">
          <a:xfrm>
            <a:off x="2819400" y="3443288"/>
            <a:ext cx="0" cy="16478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7364" name="AutoShape 20"/>
          <p:cNvCxnSpPr>
            <a:cxnSpLocks noChangeShapeType="1"/>
            <a:stCxn id="697354" idx="6"/>
            <a:endCxn id="697356" idx="2"/>
          </p:cNvCxnSpPr>
          <p:nvPr/>
        </p:nvCxnSpPr>
        <p:spPr bwMode="auto">
          <a:xfrm>
            <a:off x="3138488" y="5410200"/>
            <a:ext cx="1647825" cy="0"/>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7365" name="AutoShape 21"/>
          <p:cNvCxnSpPr>
            <a:cxnSpLocks noChangeShapeType="1"/>
            <a:stCxn id="697352" idx="4"/>
            <a:endCxn id="697356" idx="0"/>
          </p:cNvCxnSpPr>
          <p:nvPr/>
        </p:nvCxnSpPr>
        <p:spPr bwMode="auto">
          <a:xfrm>
            <a:off x="5105400" y="3443288"/>
            <a:ext cx="0" cy="16478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7366" name="AutoShape 22"/>
          <p:cNvCxnSpPr>
            <a:cxnSpLocks noChangeShapeType="1"/>
            <a:stCxn id="697354" idx="7"/>
            <a:endCxn id="697360" idx="3"/>
          </p:cNvCxnSpPr>
          <p:nvPr/>
        </p:nvCxnSpPr>
        <p:spPr bwMode="auto">
          <a:xfrm flipV="1">
            <a:off x="3035300" y="4497388"/>
            <a:ext cx="711200" cy="682625"/>
          </a:xfrm>
          <a:prstGeom prst="straightConnector1">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7367" name="Text Box 23"/>
          <p:cNvSpPr txBox="1">
            <a:spLocks noChangeArrowheads="1"/>
          </p:cNvSpPr>
          <p:nvPr/>
        </p:nvSpPr>
        <p:spPr bwMode="auto">
          <a:xfrm>
            <a:off x="2438400" y="1311275"/>
            <a:ext cx="1116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3200" b="1">
                <a:latin typeface="Times New Roman" charset="0"/>
              </a:rPr>
              <a:t>N = 3</a:t>
            </a:r>
          </a:p>
        </p:txBody>
      </p:sp>
      <p:sp>
        <p:nvSpPr>
          <p:cNvPr id="697368" name="Rectangle 24"/>
          <p:cNvSpPr>
            <a:spLocks noChangeArrowheads="1"/>
          </p:cNvSpPr>
          <p:nvPr/>
        </p:nvSpPr>
        <p:spPr bwMode="auto">
          <a:xfrm>
            <a:off x="3733800" y="1219200"/>
            <a:ext cx="533400" cy="533400"/>
          </a:xfrm>
          <a:prstGeom prst="rect">
            <a:avLst/>
          </a:prstGeom>
          <a:solidFill>
            <a:srgbClr val="333399"/>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7369" name="Rectangle 25"/>
          <p:cNvSpPr>
            <a:spLocks noChangeArrowheads="1"/>
          </p:cNvSpPr>
          <p:nvPr/>
        </p:nvSpPr>
        <p:spPr bwMode="auto">
          <a:xfrm>
            <a:off x="4419600" y="1219200"/>
            <a:ext cx="533400" cy="533400"/>
          </a:xfrm>
          <a:prstGeom prst="rect">
            <a:avLst/>
          </a:prstGeom>
          <a:solidFill>
            <a:srgbClr val="0099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7370" name="Rectangle 26"/>
          <p:cNvSpPr>
            <a:spLocks noChangeArrowheads="1"/>
          </p:cNvSpPr>
          <p:nvPr/>
        </p:nvSpPr>
        <p:spPr bwMode="auto">
          <a:xfrm>
            <a:off x="5105400" y="1219200"/>
            <a:ext cx="533400" cy="533400"/>
          </a:xfrm>
          <a:prstGeom prst="rect">
            <a:avLst/>
          </a:prstGeom>
          <a:solidFill>
            <a:srgbClr val="663300"/>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9" name="Group 28"/>
          <p:cNvGrpSpPr/>
          <p:nvPr/>
        </p:nvGrpSpPr>
        <p:grpSpPr>
          <a:xfrm>
            <a:off x="7315200" y="1447800"/>
            <a:ext cx="609600" cy="3810001"/>
            <a:chOff x="7391400" y="1447800"/>
            <a:chExt cx="609600" cy="3810001"/>
          </a:xfrm>
        </p:grpSpPr>
        <p:cxnSp>
          <p:nvCxnSpPr>
            <p:cNvPr id="30" name="Straight Connector 29"/>
            <p:cNvCxnSpPr/>
            <p:nvPr/>
          </p:nvCxnSpPr>
          <p:spPr>
            <a:xfrm>
              <a:off x="73914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8001000" y="1447800"/>
              <a:ext cx="0" cy="381000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flipV="1">
              <a:off x="7391400" y="5257800"/>
              <a:ext cx="609600" cy="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4407929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9.6 Spilling</a:t>
            </a:r>
            <a:endParaRPr lang="en-US" dirty="0"/>
          </a:p>
        </p:txBody>
      </p:sp>
      <p:sp>
        <p:nvSpPr>
          <p:cNvPr id="3" name="Content Placeholder 2"/>
          <p:cNvSpPr txBox="1">
            <a:spLocks/>
          </p:cNvSpPr>
          <p:nvPr/>
        </p:nvSpPr>
        <p:spPr>
          <a:xfrm>
            <a:off x="381000" y="1295400"/>
            <a:ext cx="8610600" cy="52578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1900" b="1" dirty="0" smtClean="0">
                <a:solidFill>
                  <a:schemeClr val="tx1">
                    <a:lumMod val="50000"/>
                  </a:schemeClr>
                </a:solidFill>
              </a:rPr>
              <a:t>Initialize: </a:t>
            </a:r>
            <a:r>
              <a:rPr lang="en-US" sz="1900" dirty="0" smtClean="0">
                <a:solidFill>
                  <a:schemeClr val="tx1">
                    <a:lumMod val="50000"/>
                  </a:schemeClr>
                </a:solidFill>
              </a:rPr>
              <a:t>Start with an empty stack.</a:t>
            </a:r>
          </a:p>
          <a:p>
            <a:pPr marL="36576" indent="0">
              <a:buFont typeface="Wingdings 2"/>
              <a:buNone/>
            </a:pPr>
            <a:endParaRPr lang="en-US" sz="1900" dirty="0" smtClean="0">
              <a:solidFill>
                <a:schemeClr val="tx1">
                  <a:lumMod val="50000"/>
                </a:schemeClr>
              </a:solidFill>
            </a:endParaRPr>
          </a:p>
          <a:p>
            <a:r>
              <a:rPr lang="en-US" sz="1900" b="1" dirty="0" smtClean="0">
                <a:solidFill>
                  <a:schemeClr val="tx1">
                    <a:lumMod val="50000"/>
                  </a:schemeClr>
                </a:solidFill>
              </a:rPr>
              <a:t>Simplify: </a:t>
            </a:r>
            <a:r>
              <a:rPr lang="en-US" sz="1900" dirty="0" smtClean="0">
                <a:solidFill>
                  <a:schemeClr val="tx1">
                    <a:lumMod val="50000"/>
                  </a:schemeClr>
                </a:solidFill>
              </a:rPr>
              <a:t>If there is a node with less than N edges, put this on the stack along with a list of the nodes it is connected to, and remove it and its edges from the graph.</a:t>
            </a:r>
          </a:p>
          <a:p>
            <a:pPr marL="36576" indent="0">
              <a:buFont typeface="Wingdings 2"/>
              <a:buNone/>
            </a:pPr>
            <a:endParaRPr lang="en-US" sz="1900" dirty="0" smtClean="0">
              <a:solidFill>
                <a:schemeClr val="tx1">
                  <a:lumMod val="50000"/>
                </a:schemeClr>
              </a:solidFill>
            </a:endParaRPr>
          </a:p>
          <a:p>
            <a:pPr marL="338328" lvl="1" indent="0">
              <a:buFont typeface="Wingdings 2"/>
              <a:buNone/>
            </a:pPr>
            <a:r>
              <a:rPr lang="en-US" sz="1900" dirty="0" smtClean="0">
                <a:solidFill>
                  <a:schemeClr val="tx1">
                    <a:lumMod val="50000"/>
                  </a:schemeClr>
                </a:solidFill>
              </a:rPr>
              <a:t>If there is no node with less than N edges, pick any node and do as above. </a:t>
            </a:r>
          </a:p>
          <a:p>
            <a:pPr marL="338328" lvl="1" indent="0">
              <a:buFont typeface="Wingdings 2"/>
              <a:buNone/>
            </a:pPr>
            <a:endParaRPr lang="en-US" sz="1900" dirty="0" smtClean="0">
              <a:solidFill>
                <a:schemeClr val="tx1">
                  <a:lumMod val="50000"/>
                </a:schemeClr>
              </a:solidFill>
            </a:endParaRPr>
          </a:p>
          <a:p>
            <a:pPr marL="338328" lvl="1" indent="0">
              <a:buFont typeface="Wingdings 2"/>
              <a:buNone/>
            </a:pPr>
            <a:r>
              <a:rPr lang="en-US" sz="1900" dirty="0" smtClean="0">
                <a:solidFill>
                  <a:schemeClr val="tx1">
                    <a:lumMod val="50000"/>
                  </a:schemeClr>
                </a:solidFill>
              </a:rPr>
              <a:t>If there are more nodes left in the graph, continue with simplify, otherwise go to select.</a:t>
            </a:r>
          </a:p>
          <a:p>
            <a:pPr marL="338328" lvl="1" indent="0">
              <a:buFont typeface="Wingdings 2"/>
              <a:buNone/>
            </a:pPr>
            <a:endParaRPr lang="en-US" sz="1900" dirty="0" smtClean="0">
              <a:solidFill>
                <a:schemeClr val="bg1"/>
              </a:solidFill>
            </a:endParaRPr>
          </a:p>
          <a:p>
            <a:r>
              <a:rPr lang="en-US" sz="1900" b="1" dirty="0" smtClean="0">
                <a:solidFill>
                  <a:schemeClr val="bg1"/>
                </a:solidFill>
              </a:rPr>
              <a:t>Select: </a:t>
            </a:r>
            <a:r>
              <a:rPr lang="en-US" sz="1900" dirty="0" smtClean="0">
                <a:solidFill>
                  <a:schemeClr val="bg1"/>
                </a:solidFill>
              </a:rPr>
              <a:t>Take a node and its list of connected nodes from the stack. If possible, give the node a color that is different from the colors of the connected nodes (which are all colored at this point). If this is not possible, coloring fails and we mark the node for spilling (see below).</a:t>
            </a:r>
          </a:p>
          <a:p>
            <a:pPr marL="36576" indent="0">
              <a:buFont typeface="Wingdings 2"/>
              <a:buNone/>
            </a:pPr>
            <a:endParaRPr lang="en-US" sz="1900" dirty="0" smtClean="0">
              <a:solidFill>
                <a:schemeClr val="bg1"/>
              </a:solidFill>
            </a:endParaRPr>
          </a:p>
          <a:p>
            <a:pPr marL="338328" lvl="1" indent="0">
              <a:buFont typeface="Wingdings 2"/>
              <a:buNone/>
            </a:pPr>
            <a:r>
              <a:rPr lang="en-US" sz="1900" dirty="0" smtClean="0">
                <a:solidFill>
                  <a:schemeClr val="bg1"/>
                </a:solidFill>
              </a:rPr>
              <a:t>If there are more nodes on the stack, continue with </a:t>
            </a:r>
            <a:r>
              <a:rPr lang="en-US" sz="1900" b="1" dirty="0" smtClean="0">
                <a:solidFill>
                  <a:schemeClr val="bg1"/>
                </a:solidFill>
              </a:rPr>
              <a:t>select</a:t>
            </a:r>
            <a:r>
              <a:rPr lang="en-US" sz="1900" dirty="0" smtClean="0">
                <a:solidFill>
                  <a:schemeClr val="bg1"/>
                </a:solidFill>
              </a:rPr>
              <a:t>.</a:t>
            </a:r>
            <a:endParaRPr lang="en-US" sz="1900" dirty="0">
              <a:solidFill>
                <a:schemeClr val="bg1"/>
              </a:solidFill>
            </a:endParaRPr>
          </a:p>
        </p:txBody>
      </p:sp>
    </p:spTree>
    <p:extLst>
      <p:ext uri="{BB962C8B-B14F-4D97-AF65-F5344CB8AC3E}">
        <p14:creationId xmlns:p14="http://schemas.microsoft.com/office/powerpoint/2010/main" val="1536114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9.6 Spilling</a:t>
            </a:r>
            <a:endParaRPr lang="en-US" dirty="0"/>
          </a:p>
        </p:txBody>
      </p:sp>
      <p:sp>
        <p:nvSpPr>
          <p:cNvPr id="7" name="Content Placeholder 6"/>
          <p:cNvSpPr>
            <a:spLocks noGrp="1"/>
          </p:cNvSpPr>
          <p:nvPr>
            <p:ph idx="1"/>
          </p:nvPr>
        </p:nvSpPr>
        <p:spPr>
          <a:xfrm>
            <a:off x="0" y="1447800"/>
            <a:ext cx="9144000" cy="4525963"/>
          </a:xfrm>
        </p:spPr>
        <p:txBody>
          <a:bodyPr>
            <a:noAutofit/>
          </a:bodyPr>
          <a:lstStyle/>
          <a:p>
            <a:r>
              <a:rPr lang="en-US" sz="2300" dirty="0"/>
              <a:t>Choose a memory address </a:t>
            </a:r>
            <a:r>
              <a:rPr lang="en-US" sz="2300" dirty="0" err="1"/>
              <a:t>address</a:t>
            </a:r>
            <a:r>
              <a:rPr lang="en-US" sz="2300" baseline="-25000" dirty="0" err="1"/>
              <a:t>x</a:t>
            </a:r>
            <a:r>
              <a:rPr lang="en-US" sz="2300" dirty="0"/>
              <a:t> where the value of x is stored. </a:t>
            </a:r>
            <a:endParaRPr lang="en-US" sz="2300" dirty="0" smtClean="0"/>
          </a:p>
          <a:p>
            <a:r>
              <a:rPr lang="en-US" sz="2300" dirty="0" smtClean="0"/>
              <a:t>In </a:t>
            </a:r>
            <a:r>
              <a:rPr lang="en-US" sz="2300" dirty="0"/>
              <a:t>every instruction </a:t>
            </a:r>
            <a:r>
              <a:rPr lang="en-US" sz="2300" dirty="0" err="1"/>
              <a:t>i</a:t>
            </a:r>
            <a:r>
              <a:rPr lang="en-US" sz="2300" dirty="0"/>
              <a:t> that reads or assigns x, we locally in this </a:t>
            </a:r>
            <a:r>
              <a:rPr lang="en-US" sz="2300" dirty="0" smtClean="0"/>
              <a:t>instruction rename </a:t>
            </a:r>
            <a:r>
              <a:rPr lang="en-US" sz="2300" dirty="0"/>
              <a:t>x to x</a:t>
            </a:r>
            <a:r>
              <a:rPr lang="en-US" sz="2300" baseline="-25000" dirty="0"/>
              <a:t>i</a:t>
            </a:r>
            <a:r>
              <a:rPr lang="en-US" sz="2300" dirty="0"/>
              <a:t>.</a:t>
            </a:r>
          </a:p>
          <a:p>
            <a:r>
              <a:rPr lang="en-US" sz="2300" dirty="0" smtClean="0"/>
              <a:t>Before </a:t>
            </a:r>
            <a:r>
              <a:rPr lang="en-US" sz="2300" dirty="0"/>
              <a:t>an instruction </a:t>
            </a:r>
            <a:r>
              <a:rPr lang="en-US" sz="2300" dirty="0" err="1"/>
              <a:t>i</a:t>
            </a:r>
            <a:r>
              <a:rPr lang="en-US" sz="2300" dirty="0"/>
              <a:t> that reads x</a:t>
            </a:r>
            <a:r>
              <a:rPr lang="en-US" sz="2300" baseline="-25000" dirty="0"/>
              <a:t>i</a:t>
            </a:r>
            <a:r>
              <a:rPr lang="en-US" sz="2300" dirty="0"/>
              <a:t>, insert the instruction x</a:t>
            </a:r>
            <a:r>
              <a:rPr lang="en-US" sz="2300" baseline="-25000" dirty="0"/>
              <a:t>i</a:t>
            </a:r>
            <a:r>
              <a:rPr lang="en-US" sz="2300" dirty="0"/>
              <a:t> := M[</a:t>
            </a:r>
            <a:r>
              <a:rPr lang="en-US" sz="2300" dirty="0" err="1"/>
              <a:t>address</a:t>
            </a:r>
            <a:r>
              <a:rPr lang="en-US" sz="2300" baseline="-25000" dirty="0" err="1"/>
              <a:t>x</a:t>
            </a:r>
            <a:r>
              <a:rPr lang="en-US" sz="2300" dirty="0"/>
              <a:t>].</a:t>
            </a:r>
          </a:p>
          <a:p>
            <a:r>
              <a:rPr lang="en-US" sz="2300" dirty="0" smtClean="0"/>
              <a:t>After </a:t>
            </a:r>
            <a:r>
              <a:rPr lang="en-US" sz="2300" dirty="0"/>
              <a:t>an instruction </a:t>
            </a:r>
            <a:r>
              <a:rPr lang="en-US" sz="2300" dirty="0" err="1"/>
              <a:t>i</a:t>
            </a:r>
            <a:r>
              <a:rPr lang="en-US" sz="2300" dirty="0"/>
              <a:t> that assigns x</a:t>
            </a:r>
            <a:r>
              <a:rPr lang="en-US" sz="2300" baseline="-25000" dirty="0"/>
              <a:t>i</a:t>
            </a:r>
            <a:r>
              <a:rPr lang="en-US" sz="2300" dirty="0"/>
              <a:t>, insert the instruction M[</a:t>
            </a:r>
            <a:r>
              <a:rPr lang="en-US" sz="2300" dirty="0" err="1"/>
              <a:t>address</a:t>
            </a:r>
            <a:r>
              <a:rPr lang="en-US" sz="2300" baseline="-25000" dirty="0" err="1"/>
              <a:t>x</a:t>
            </a:r>
            <a:r>
              <a:rPr lang="en-US" sz="2300" dirty="0"/>
              <a:t>] := x</a:t>
            </a:r>
            <a:r>
              <a:rPr lang="en-US" sz="2300" baseline="-25000" dirty="0"/>
              <a:t>i</a:t>
            </a:r>
            <a:r>
              <a:rPr lang="en-US" sz="2300" dirty="0"/>
              <a:t>.</a:t>
            </a:r>
          </a:p>
          <a:p>
            <a:r>
              <a:rPr lang="en-US" sz="2300" dirty="0" smtClean="0"/>
              <a:t>If </a:t>
            </a:r>
            <a:r>
              <a:rPr lang="en-US" sz="2300" dirty="0"/>
              <a:t>x is live at the start of the program, add an instruction M[</a:t>
            </a:r>
            <a:r>
              <a:rPr lang="en-US" sz="2300" dirty="0" err="1"/>
              <a:t>address</a:t>
            </a:r>
            <a:r>
              <a:rPr lang="en-US" sz="2300" baseline="-25000" dirty="0" err="1"/>
              <a:t>x</a:t>
            </a:r>
            <a:r>
              <a:rPr lang="en-US" sz="2300" dirty="0"/>
              <a:t>] := x to the start of the program. Note that we use the original name for x here.</a:t>
            </a:r>
          </a:p>
          <a:p>
            <a:r>
              <a:rPr lang="en-US" sz="2300" dirty="0" smtClean="0"/>
              <a:t>If </a:t>
            </a:r>
            <a:r>
              <a:rPr lang="en-US" sz="2300" dirty="0"/>
              <a:t>x is live at the end of the program, add an instruction x := M[</a:t>
            </a:r>
            <a:r>
              <a:rPr lang="en-US" sz="2300" dirty="0" err="1"/>
              <a:t>address</a:t>
            </a:r>
            <a:r>
              <a:rPr lang="en-US" sz="2300" baseline="-25000" dirty="0" err="1"/>
              <a:t>x</a:t>
            </a:r>
            <a:r>
              <a:rPr lang="en-US" sz="2300" dirty="0"/>
              <a:t>] to the end of the program. Note that we use the original name for x here.</a:t>
            </a:r>
            <a:endParaRPr lang="en-US" sz="2300" dirty="0"/>
          </a:p>
        </p:txBody>
      </p:sp>
    </p:spTree>
    <p:extLst>
      <p:ext uri="{BB962C8B-B14F-4D97-AF65-F5344CB8AC3E}">
        <p14:creationId xmlns:p14="http://schemas.microsoft.com/office/powerpoint/2010/main" val="205242824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9.6 Spilling</a:t>
            </a:r>
            <a:endParaRPr lang="en-US" dirty="0"/>
          </a:p>
        </p:txBody>
      </p:sp>
      <p:pic>
        <p:nvPicPr>
          <p:cNvPr id="4" name="Picture 3" descr="a9.3.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905000"/>
            <a:ext cx="4781550" cy="3187700"/>
          </a:xfrm>
          <a:prstGeom prst="rect">
            <a:avLst/>
          </a:prstGeom>
          <a:ln>
            <a:solidFill>
              <a:srgbClr val="000000"/>
            </a:solidFill>
          </a:ln>
        </p:spPr>
      </p:pic>
      <p:sp>
        <p:nvSpPr>
          <p:cNvPr id="5" name="TextBox 4"/>
          <p:cNvSpPr txBox="1"/>
          <p:nvPr/>
        </p:nvSpPr>
        <p:spPr>
          <a:xfrm>
            <a:off x="2286000" y="5257800"/>
            <a:ext cx="1223975" cy="369332"/>
          </a:xfrm>
          <a:prstGeom prst="rect">
            <a:avLst/>
          </a:prstGeom>
          <a:noFill/>
        </p:spPr>
        <p:txBody>
          <a:bodyPr wrap="none" rtlCol="0">
            <a:spAutoFit/>
          </a:bodyPr>
          <a:lstStyle/>
          <a:p>
            <a:r>
              <a:rPr lang="en-US" dirty="0" smtClean="0">
                <a:solidFill>
                  <a:schemeClr val="bg1"/>
                </a:solidFill>
              </a:rPr>
              <a:t>Figure 9.6</a:t>
            </a:r>
            <a:endParaRPr lang="en-US" dirty="0">
              <a:solidFill>
                <a:schemeClr val="bg1"/>
              </a:solidFill>
            </a:endParaRPr>
          </a:p>
        </p:txBody>
      </p:sp>
    </p:spTree>
    <p:extLst>
      <p:ext uri="{BB962C8B-B14F-4D97-AF65-F5344CB8AC3E}">
        <p14:creationId xmlns:p14="http://schemas.microsoft.com/office/powerpoint/2010/main" val="38339976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9.6 Spilling</a:t>
            </a:r>
            <a:endParaRPr lang="en-US" dirty="0"/>
          </a:p>
        </p:txBody>
      </p:sp>
      <p:sp>
        <p:nvSpPr>
          <p:cNvPr id="5" name="TextBox 4"/>
          <p:cNvSpPr txBox="1"/>
          <p:nvPr/>
        </p:nvSpPr>
        <p:spPr>
          <a:xfrm>
            <a:off x="5410200" y="6488668"/>
            <a:ext cx="1223975" cy="369332"/>
          </a:xfrm>
          <a:prstGeom prst="rect">
            <a:avLst/>
          </a:prstGeom>
          <a:noFill/>
        </p:spPr>
        <p:txBody>
          <a:bodyPr wrap="none" rtlCol="0">
            <a:spAutoFit/>
          </a:bodyPr>
          <a:lstStyle/>
          <a:p>
            <a:r>
              <a:rPr lang="en-US" dirty="0" smtClean="0">
                <a:solidFill>
                  <a:schemeClr val="bg1"/>
                </a:solidFill>
              </a:rPr>
              <a:t>Figure 9.7</a:t>
            </a:r>
            <a:endParaRPr lang="en-US" dirty="0">
              <a:solidFill>
                <a:schemeClr val="bg1"/>
              </a:solidFill>
            </a:endParaRPr>
          </a:p>
        </p:txBody>
      </p:sp>
      <p:pic>
        <p:nvPicPr>
          <p:cNvPr id="3" name="Picture 2" descr="9.7.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838200"/>
            <a:ext cx="3860800" cy="5600700"/>
          </a:xfrm>
          <a:prstGeom prst="rect">
            <a:avLst/>
          </a:prstGeom>
          <a:ln>
            <a:solidFill>
              <a:srgbClr val="000000"/>
            </a:solidFill>
          </a:ln>
        </p:spPr>
      </p:pic>
    </p:spTree>
    <p:extLst>
      <p:ext uri="{BB962C8B-B14F-4D97-AF65-F5344CB8AC3E}">
        <p14:creationId xmlns:p14="http://schemas.microsoft.com/office/powerpoint/2010/main" val="406769944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9.6 Spilling</a:t>
            </a:r>
            <a:endParaRPr lang="en-US" dirty="0"/>
          </a:p>
        </p:txBody>
      </p:sp>
      <p:sp>
        <p:nvSpPr>
          <p:cNvPr id="5" name="TextBox 4"/>
          <p:cNvSpPr txBox="1"/>
          <p:nvPr/>
        </p:nvSpPr>
        <p:spPr>
          <a:xfrm>
            <a:off x="2819400" y="5181600"/>
            <a:ext cx="1223975" cy="369332"/>
          </a:xfrm>
          <a:prstGeom prst="rect">
            <a:avLst/>
          </a:prstGeom>
          <a:noFill/>
        </p:spPr>
        <p:txBody>
          <a:bodyPr wrap="none" rtlCol="0">
            <a:spAutoFit/>
          </a:bodyPr>
          <a:lstStyle/>
          <a:p>
            <a:r>
              <a:rPr lang="en-US" dirty="0" smtClean="0">
                <a:solidFill>
                  <a:schemeClr val="bg1"/>
                </a:solidFill>
              </a:rPr>
              <a:t>Figure 9.8</a:t>
            </a:r>
            <a:endParaRPr lang="en-US" dirty="0">
              <a:solidFill>
                <a:schemeClr val="bg1"/>
              </a:solidFill>
            </a:endParaRPr>
          </a:p>
        </p:txBody>
      </p:sp>
      <p:pic>
        <p:nvPicPr>
          <p:cNvPr id="3" name="Picture 2" descr="9.8.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447800"/>
            <a:ext cx="4140200" cy="3692193"/>
          </a:xfrm>
          <a:prstGeom prst="rect">
            <a:avLst/>
          </a:prstGeom>
          <a:ln>
            <a:solidFill>
              <a:srgbClr val="000000"/>
            </a:solidFill>
          </a:ln>
        </p:spPr>
      </p:pic>
    </p:spTree>
    <p:extLst>
      <p:ext uri="{BB962C8B-B14F-4D97-AF65-F5344CB8AC3E}">
        <p14:creationId xmlns:p14="http://schemas.microsoft.com/office/powerpoint/2010/main" val="406769944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9.6 Spilling</a:t>
            </a:r>
            <a:endParaRPr lang="en-US" dirty="0"/>
          </a:p>
        </p:txBody>
      </p:sp>
      <p:sp>
        <p:nvSpPr>
          <p:cNvPr id="5" name="TextBox 4"/>
          <p:cNvSpPr txBox="1"/>
          <p:nvPr/>
        </p:nvSpPr>
        <p:spPr>
          <a:xfrm>
            <a:off x="2895600" y="5638800"/>
            <a:ext cx="1223975" cy="369332"/>
          </a:xfrm>
          <a:prstGeom prst="rect">
            <a:avLst/>
          </a:prstGeom>
          <a:noFill/>
        </p:spPr>
        <p:txBody>
          <a:bodyPr wrap="none" rtlCol="0">
            <a:spAutoFit/>
          </a:bodyPr>
          <a:lstStyle/>
          <a:p>
            <a:r>
              <a:rPr lang="en-US" dirty="0" smtClean="0">
                <a:solidFill>
                  <a:schemeClr val="bg1"/>
                </a:solidFill>
              </a:rPr>
              <a:t>Figure 9.9</a:t>
            </a:r>
            <a:endParaRPr lang="en-US" dirty="0">
              <a:solidFill>
                <a:schemeClr val="bg1"/>
              </a:solidFill>
            </a:endParaRPr>
          </a:p>
        </p:txBody>
      </p:sp>
      <p:pic>
        <p:nvPicPr>
          <p:cNvPr id="3" name="Picture 2" descr="9.9.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371600"/>
            <a:ext cx="4140200" cy="4156373"/>
          </a:xfrm>
          <a:prstGeom prst="rect">
            <a:avLst/>
          </a:prstGeom>
          <a:ln>
            <a:solidFill>
              <a:schemeClr val="bg1"/>
            </a:solidFill>
          </a:ln>
        </p:spPr>
      </p:pic>
    </p:spTree>
    <p:extLst>
      <p:ext uri="{BB962C8B-B14F-4D97-AF65-F5344CB8AC3E}">
        <p14:creationId xmlns:p14="http://schemas.microsoft.com/office/powerpoint/2010/main" val="15720503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200" b="1" dirty="0" smtClean="0"/>
              <a:t>A: </a:t>
            </a:r>
            <a:r>
              <a:rPr lang="en-US" sz="3200" b="1" dirty="0"/>
              <a:t>T</a:t>
            </a:r>
            <a:r>
              <a:rPr lang="en-US" sz="3200" b="1" dirty="0" smtClean="0"/>
              <a:t>wo </a:t>
            </a:r>
            <a:r>
              <a:rPr lang="en-US" sz="3200" b="1" dirty="0"/>
              <a:t>variables may share a register if there is no point in the program where they are both live</a:t>
            </a:r>
          </a:p>
        </p:txBody>
      </p:sp>
      <p:sp>
        <p:nvSpPr>
          <p:cNvPr id="3" name="Content Placeholder 2"/>
          <p:cNvSpPr>
            <a:spLocks noGrp="1"/>
          </p:cNvSpPr>
          <p:nvPr>
            <p:ph idx="1"/>
          </p:nvPr>
        </p:nvSpPr>
        <p:spPr>
          <a:xfrm>
            <a:off x="25122" y="1752600"/>
            <a:ext cx="9118877" cy="4525963"/>
          </a:xfrm>
        </p:spPr>
        <p:txBody>
          <a:bodyPr>
            <a:normAutofit fontScale="77500" lnSpcReduction="20000"/>
          </a:bodyPr>
          <a:lstStyle/>
          <a:p>
            <a:pPr marL="36576" indent="0">
              <a:buNone/>
            </a:pPr>
            <a:r>
              <a:rPr lang="en-US" dirty="0" smtClean="0">
                <a:solidFill>
                  <a:schemeClr val="bg1"/>
                </a:solidFill>
              </a:rPr>
              <a:t>We can use rules to determine when a variable is live:</a:t>
            </a:r>
          </a:p>
          <a:p>
            <a:pPr marL="550926" indent="-514350">
              <a:buFont typeface="+mj-lt"/>
              <a:buAutoNum type="arabicPeriod"/>
            </a:pPr>
            <a:r>
              <a:rPr lang="en-US" dirty="0" smtClean="0">
                <a:solidFill>
                  <a:schemeClr val="bg1"/>
                </a:solidFill>
              </a:rPr>
              <a:t>If </a:t>
            </a:r>
            <a:r>
              <a:rPr lang="en-US" dirty="0">
                <a:solidFill>
                  <a:schemeClr val="bg1"/>
                </a:solidFill>
              </a:rPr>
              <a:t>an instruction uses the contents of a variable, that variable is live at the start of that instruction. </a:t>
            </a:r>
            <a:r>
              <a:rPr lang="en-US" dirty="0">
                <a:solidFill>
                  <a:srgbClr val="FF0000"/>
                </a:solidFill>
              </a:rPr>
              <a:t>(Generated)</a:t>
            </a:r>
          </a:p>
          <a:p>
            <a:pPr marL="550926" indent="-514350">
              <a:buFont typeface="+mj-lt"/>
              <a:buAutoNum type="arabicPeriod"/>
            </a:pPr>
            <a:r>
              <a:rPr lang="en-US" dirty="0">
                <a:solidFill>
                  <a:srgbClr val="000000"/>
                </a:solidFill>
              </a:rPr>
              <a:t>If a variable is assigned a value in an instruction, and the same variable is not used as an operand in that instruction, then the variable is dead at the start of the instruction, as the value it has at this time is not used before it is overwritten. </a:t>
            </a:r>
            <a:r>
              <a:rPr lang="en-US" dirty="0">
                <a:solidFill>
                  <a:srgbClr val="FF0000"/>
                </a:solidFill>
              </a:rPr>
              <a:t>(Killed)</a:t>
            </a:r>
          </a:p>
          <a:p>
            <a:pPr marL="550926" indent="-514350">
              <a:buFont typeface="+mj-lt"/>
              <a:buAutoNum type="arabicPeriod"/>
            </a:pPr>
            <a:r>
              <a:rPr lang="en-US" dirty="0">
                <a:solidFill>
                  <a:srgbClr val="000000"/>
                </a:solidFill>
              </a:rPr>
              <a:t>If a variable is live at the end of an instruction and that instruction does not assign a value to the variable, then the variable is also live at the start of the instruction. </a:t>
            </a:r>
            <a:r>
              <a:rPr lang="en-US" dirty="0">
                <a:solidFill>
                  <a:srgbClr val="FF0000"/>
                </a:solidFill>
              </a:rPr>
              <a:t>(Propagated)</a:t>
            </a:r>
          </a:p>
          <a:p>
            <a:pPr marL="550926" indent="-514350">
              <a:buFont typeface="+mj-lt"/>
              <a:buAutoNum type="arabicPeriod"/>
            </a:pPr>
            <a:r>
              <a:rPr lang="en-US" dirty="0">
                <a:solidFill>
                  <a:srgbClr val="000000"/>
                </a:solidFill>
              </a:rPr>
              <a:t>A variable is live at the end of an instruction if it is live at the start of any of the immediately succeeding instructions.</a:t>
            </a:r>
            <a:r>
              <a:rPr lang="en-US" dirty="0"/>
              <a:t> </a:t>
            </a:r>
            <a:r>
              <a:rPr lang="en-US" dirty="0">
                <a:solidFill>
                  <a:srgbClr val="FF0000"/>
                </a:solidFill>
              </a:rPr>
              <a:t>(Propagated)</a:t>
            </a:r>
          </a:p>
          <a:p>
            <a:endParaRPr lang="en-US" dirty="0"/>
          </a:p>
        </p:txBody>
      </p:sp>
    </p:spTree>
    <p:extLst>
      <p:ext uri="{BB962C8B-B14F-4D97-AF65-F5344CB8AC3E}">
        <p14:creationId xmlns:p14="http://schemas.microsoft.com/office/powerpoint/2010/main" val="265950006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9.7 Heuristics</a:t>
            </a:r>
            <a:endParaRPr lang="en-US" dirty="0"/>
          </a:p>
        </p:txBody>
      </p:sp>
      <p:sp>
        <p:nvSpPr>
          <p:cNvPr id="3" name="Content Placeholder 2"/>
          <p:cNvSpPr>
            <a:spLocks noGrp="1"/>
          </p:cNvSpPr>
          <p:nvPr>
            <p:ph idx="1"/>
          </p:nvPr>
        </p:nvSpPr>
        <p:spPr>
          <a:xfrm>
            <a:off x="457200" y="1600200"/>
            <a:ext cx="8534400" cy="4525963"/>
          </a:xfrm>
        </p:spPr>
        <p:txBody>
          <a:bodyPr>
            <a:normAutofit fontScale="92500" lnSpcReduction="20000"/>
          </a:bodyPr>
          <a:lstStyle/>
          <a:p>
            <a:r>
              <a:rPr lang="en-US" dirty="0"/>
              <a:t>We may choose a node with close to N </a:t>
            </a:r>
            <a:r>
              <a:rPr lang="en-US" dirty="0" smtClean="0"/>
              <a:t>neighbors, </a:t>
            </a:r>
            <a:r>
              <a:rPr lang="en-US" dirty="0"/>
              <a:t>as this is likely to be </a:t>
            </a:r>
            <a:r>
              <a:rPr lang="en-US" dirty="0" smtClean="0"/>
              <a:t>colorable </a:t>
            </a:r>
            <a:r>
              <a:rPr lang="en-US" dirty="0"/>
              <a:t>in the select phase anyway. For example, if a node has exactly </a:t>
            </a:r>
            <a:r>
              <a:rPr lang="en-US" dirty="0" smtClean="0"/>
              <a:t>N neighbors, </a:t>
            </a:r>
            <a:r>
              <a:rPr lang="en-US" dirty="0"/>
              <a:t>it will be </a:t>
            </a:r>
            <a:r>
              <a:rPr lang="en-US" dirty="0" smtClean="0"/>
              <a:t>colorable </a:t>
            </a:r>
            <a:r>
              <a:rPr lang="en-US" dirty="0"/>
              <a:t>if just two of its </a:t>
            </a:r>
            <a:r>
              <a:rPr lang="en-US" dirty="0" smtClean="0"/>
              <a:t>neighbors </a:t>
            </a:r>
            <a:r>
              <a:rPr lang="en-US" dirty="0"/>
              <a:t>get the same </a:t>
            </a:r>
            <a:r>
              <a:rPr lang="en-US" dirty="0" smtClean="0"/>
              <a:t>color.</a:t>
            </a:r>
          </a:p>
          <a:p>
            <a:r>
              <a:rPr lang="en-US" dirty="0" smtClean="0"/>
              <a:t>We may choose a node with many neighbors that have close to N neighbors </a:t>
            </a:r>
            <a:r>
              <a:rPr lang="en-US" dirty="0"/>
              <a:t>of their own, as spilling this node may allow many of these </a:t>
            </a:r>
            <a:r>
              <a:rPr lang="en-US" dirty="0" smtClean="0"/>
              <a:t>neighbors </a:t>
            </a:r>
            <a:r>
              <a:rPr lang="en-US" dirty="0"/>
              <a:t>to be </a:t>
            </a:r>
            <a:r>
              <a:rPr lang="en-US" dirty="0" smtClean="0"/>
              <a:t>colored.</a:t>
            </a:r>
            <a:endParaRPr lang="en-US" dirty="0"/>
          </a:p>
          <a:p>
            <a:r>
              <a:rPr lang="en-US" dirty="0"/>
              <a:t>We may look at the program and select a variable that does not cost so much to spill, e.g., a variable that is not used inside a loop.</a:t>
            </a:r>
            <a:endParaRPr lang="en-US" dirty="0"/>
          </a:p>
        </p:txBody>
      </p:sp>
    </p:spTree>
    <p:extLst>
      <p:ext uri="{BB962C8B-B14F-4D97-AF65-F5344CB8AC3E}">
        <p14:creationId xmlns:p14="http://schemas.microsoft.com/office/powerpoint/2010/main" val="564158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9.7 Heuristics</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r>
              <a:rPr lang="en-US" dirty="0" smtClean="0"/>
              <a:t>9.7.1 Removing redundant moves</a:t>
            </a:r>
          </a:p>
          <a:p>
            <a:r>
              <a:rPr lang="en-US" dirty="0" smtClean="0"/>
              <a:t>9.7.2 Using explicit register numbers</a:t>
            </a:r>
            <a:endParaRPr lang="en-US" dirty="0"/>
          </a:p>
        </p:txBody>
      </p:sp>
    </p:spTree>
    <p:extLst>
      <p:ext uri="{BB962C8B-B14F-4D97-AF65-F5344CB8AC3E}">
        <p14:creationId xmlns:p14="http://schemas.microsoft.com/office/powerpoint/2010/main" val="2899836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idx="1"/>
          </p:nvPr>
        </p:nvSpPr>
        <p:spPr/>
        <p:txBody>
          <a:bodyPr/>
          <a:lstStyle/>
          <a:p>
            <a:r>
              <a:rPr lang="en-US" dirty="0" smtClean="0"/>
              <a:t>I welcome all questions and comments via email: </a:t>
            </a:r>
            <a:r>
              <a:rPr lang="en-US" dirty="0" smtClean="0">
                <a:hlinkClick r:id="rId2"/>
              </a:rPr>
              <a:t>lileskr@email.sc.edu</a:t>
            </a:r>
            <a:endParaRPr lang="en-US" dirty="0" smtClean="0"/>
          </a:p>
          <a:p>
            <a:r>
              <a:rPr lang="en-US" dirty="0" smtClean="0"/>
              <a:t>I encourage you to try the exercises at the end of chapter 9 to increase your understanding</a:t>
            </a:r>
            <a:endParaRPr lang="en-US" dirty="0"/>
          </a:p>
        </p:txBody>
      </p:sp>
    </p:spTree>
    <p:extLst>
      <p:ext uri="{BB962C8B-B14F-4D97-AF65-F5344CB8AC3E}">
        <p14:creationId xmlns:p14="http://schemas.microsoft.com/office/powerpoint/2010/main" val="3793765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9.3 Liveness analysis</a:t>
            </a:r>
            <a:endParaRPr lang="en-US" dirty="0"/>
          </a:p>
        </p:txBody>
      </p:sp>
      <p:sp>
        <p:nvSpPr>
          <p:cNvPr id="3" name="Content Placeholder 2"/>
          <p:cNvSpPr>
            <a:spLocks noGrp="1"/>
          </p:cNvSpPr>
          <p:nvPr>
            <p:ph idx="1"/>
          </p:nvPr>
        </p:nvSpPr>
        <p:spPr>
          <a:xfrm>
            <a:off x="0" y="1600200"/>
            <a:ext cx="9144000" cy="4525963"/>
          </a:xfrm>
        </p:spPr>
        <p:txBody>
          <a:bodyPr>
            <a:normAutofit fontScale="92500" lnSpcReduction="20000"/>
          </a:bodyPr>
          <a:lstStyle/>
          <a:p>
            <a:pPr marL="550926" indent="-514350">
              <a:buFont typeface="+mj-lt"/>
              <a:buAutoNum type="arabicPeriod"/>
            </a:pPr>
            <a:r>
              <a:rPr lang="en-US" dirty="0" smtClean="0">
                <a:solidFill>
                  <a:srgbClr val="000000"/>
                </a:solidFill>
              </a:rPr>
              <a:t>The </a:t>
            </a:r>
            <a:r>
              <a:rPr lang="en-US" dirty="0">
                <a:solidFill>
                  <a:srgbClr val="000000"/>
                </a:solidFill>
              </a:rPr>
              <a:t>instruction numbered j (if any) that is listed just after instruction number </a:t>
            </a:r>
            <a:r>
              <a:rPr lang="en-US" dirty="0" err="1">
                <a:solidFill>
                  <a:srgbClr val="000000"/>
                </a:solidFill>
              </a:rPr>
              <a:t>i</a:t>
            </a:r>
            <a:r>
              <a:rPr lang="en-US" dirty="0">
                <a:solidFill>
                  <a:srgbClr val="000000"/>
                </a:solidFill>
              </a:rPr>
              <a:t> is in </a:t>
            </a:r>
            <a:r>
              <a:rPr lang="en-US" dirty="0" err="1">
                <a:solidFill>
                  <a:srgbClr val="000000"/>
                </a:solidFill>
              </a:rPr>
              <a:t>succ</a:t>
            </a:r>
            <a:r>
              <a:rPr lang="en-US" dirty="0">
                <a:solidFill>
                  <a:srgbClr val="000000"/>
                </a:solidFill>
              </a:rPr>
              <a:t>[</a:t>
            </a:r>
            <a:r>
              <a:rPr lang="en-US" dirty="0" err="1">
                <a:solidFill>
                  <a:srgbClr val="000000"/>
                </a:solidFill>
              </a:rPr>
              <a:t>i</a:t>
            </a:r>
            <a:r>
              <a:rPr lang="en-US" dirty="0">
                <a:solidFill>
                  <a:srgbClr val="000000"/>
                </a:solidFill>
              </a:rPr>
              <a:t>], unless </a:t>
            </a:r>
            <a:r>
              <a:rPr lang="en-US" dirty="0" err="1">
                <a:solidFill>
                  <a:srgbClr val="000000"/>
                </a:solidFill>
              </a:rPr>
              <a:t>i</a:t>
            </a:r>
            <a:r>
              <a:rPr lang="en-US" dirty="0">
                <a:solidFill>
                  <a:srgbClr val="000000"/>
                </a:solidFill>
              </a:rPr>
              <a:t> is a GOTO or IF-THEN-ELSE instruction. If instructions are numbered consecutively, j = </a:t>
            </a:r>
            <a:r>
              <a:rPr lang="en-US" dirty="0" err="1">
                <a:solidFill>
                  <a:srgbClr val="000000"/>
                </a:solidFill>
              </a:rPr>
              <a:t>i</a:t>
            </a:r>
            <a:r>
              <a:rPr lang="en-US" dirty="0">
                <a:solidFill>
                  <a:srgbClr val="000000"/>
                </a:solidFill>
              </a:rPr>
              <a:t> + 1.</a:t>
            </a:r>
          </a:p>
          <a:p>
            <a:pPr marL="550926" indent="-514350">
              <a:buFont typeface="+mj-lt"/>
              <a:buAutoNum type="arabicPeriod"/>
            </a:pPr>
            <a:r>
              <a:rPr lang="en-US" dirty="0" smtClean="0">
                <a:solidFill>
                  <a:srgbClr val="000000"/>
                </a:solidFill>
              </a:rPr>
              <a:t>If </a:t>
            </a:r>
            <a:r>
              <a:rPr lang="en-US" dirty="0">
                <a:solidFill>
                  <a:srgbClr val="000000"/>
                </a:solidFill>
              </a:rPr>
              <a:t>instruction number </a:t>
            </a:r>
            <a:r>
              <a:rPr lang="en-US" dirty="0" err="1">
                <a:solidFill>
                  <a:srgbClr val="000000"/>
                </a:solidFill>
              </a:rPr>
              <a:t>i</a:t>
            </a:r>
            <a:r>
              <a:rPr lang="en-US" dirty="0">
                <a:solidFill>
                  <a:srgbClr val="000000"/>
                </a:solidFill>
              </a:rPr>
              <a:t> is of the form GOTO l, (the number of) the instruction LABEL l is in </a:t>
            </a:r>
            <a:r>
              <a:rPr lang="en-US" dirty="0" err="1">
                <a:solidFill>
                  <a:srgbClr val="000000"/>
                </a:solidFill>
              </a:rPr>
              <a:t>succ</a:t>
            </a:r>
            <a:r>
              <a:rPr lang="en-US" dirty="0">
                <a:solidFill>
                  <a:srgbClr val="000000"/>
                </a:solidFill>
              </a:rPr>
              <a:t>[</a:t>
            </a:r>
            <a:r>
              <a:rPr lang="en-US" dirty="0" err="1">
                <a:solidFill>
                  <a:srgbClr val="000000"/>
                </a:solidFill>
              </a:rPr>
              <a:t>i</a:t>
            </a:r>
            <a:r>
              <a:rPr lang="en-US" dirty="0">
                <a:solidFill>
                  <a:srgbClr val="000000"/>
                </a:solidFill>
              </a:rPr>
              <a:t>]. Note that there in a correct program will be exactly one LABEL instruction with the label used by the GOTO instruction.</a:t>
            </a:r>
          </a:p>
          <a:p>
            <a:pPr marL="550926" indent="-514350">
              <a:buFont typeface="+mj-lt"/>
              <a:buAutoNum type="arabicPeriod"/>
            </a:pPr>
            <a:r>
              <a:rPr lang="en-US" dirty="0" smtClean="0">
                <a:solidFill>
                  <a:srgbClr val="000000"/>
                </a:solidFill>
              </a:rPr>
              <a:t>If </a:t>
            </a:r>
            <a:r>
              <a:rPr lang="en-US" dirty="0">
                <a:solidFill>
                  <a:srgbClr val="000000"/>
                </a:solidFill>
              </a:rPr>
              <a:t>instruction </a:t>
            </a:r>
            <a:r>
              <a:rPr lang="en-US" dirty="0" err="1">
                <a:solidFill>
                  <a:srgbClr val="000000"/>
                </a:solidFill>
              </a:rPr>
              <a:t>i</a:t>
            </a:r>
            <a:r>
              <a:rPr lang="en-US" dirty="0">
                <a:solidFill>
                  <a:srgbClr val="000000"/>
                </a:solidFill>
              </a:rPr>
              <a:t> is IF p THEN </a:t>
            </a:r>
            <a:r>
              <a:rPr lang="en-US" dirty="0" err="1">
                <a:solidFill>
                  <a:srgbClr val="000000"/>
                </a:solidFill>
              </a:rPr>
              <a:t>lt</a:t>
            </a:r>
            <a:r>
              <a:rPr lang="en-US" dirty="0">
                <a:solidFill>
                  <a:srgbClr val="000000"/>
                </a:solidFill>
              </a:rPr>
              <a:t> ELSE lf, (the numbers of) the instructions LABEL </a:t>
            </a:r>
            <a:r>
              <a:rPr lang="en-US" dirty="0" err="1">
                <a:solidFill>
                  <a:srgbClr val="000000"/>
                </a:solidFill>
              </a:rPr>
              <a:t>lt</a:t>
            </a:r>
            <a:r>
              <a:rPr lang="en-US" dirty="0">
                <a:solidFill>
                  <a:srgbClr val="000000"/>
                </a:solidFill>
              </a:rPr>
              <a:t> and LABEL l f are in </a:t>
            </a:r>
            <a:r>
              <a:rPr lang="en-US" dirty="0" err="1">
                <a:solidFill>
                  <a:srgbClr val="000000"/>
                </a:solidFill>
              </a:rPr>
              <a:t>succ</a:t>
            </a:r>
            <a:r>
              <a:rPr lang="en-US" dirty="0">
                <a:solidFill>
                  <a:srgbClr val="000000"/>
                </a:solidFill>
              </a:rPr>
              <a:t>[</a:t>
            </a:r>
            <a:r>
              <a:rPr lang="en-US" dirty="0" err="1">
                <a:solidFill>
                  <a:srgbClr val="000000"/>
                </a:solidFill>
              </a:rPr>
              <a:t>i</a:t>
            </a:r>
            <a:r>
              <a:rPr lang="en-US" dirty="0">
                <a:solidFill>
                  <a:srgbClr val="000000"/>
                </a:solidFill>
              </a:rPr>
              <a:t>].</a:t>
            </a:r>
          </a:p>
        </p:txBody>
      </p:sp>
    </p:spTree>
    <p:extLst>
      <p:ext uri="{BB962C8B-B14F-4D97-AF65-F5344CB8AC3E}">
        <p14:creationId xmlns:p14="http://schemas.microsoft.com/office/powerpoint/2010/main" val="41588419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rgbClr val="000000"/>
                </a:solidFill>
              </a:rPr>
              <a:t>g</a:t>
            </a:r>
            <a:r>
              <a:rPr lang="en-US" dirty="0" smtClean="0">
                <a:solidFill>
                  <a:srgbClr val="000000"/>
                </a:solidFill>
              </a:rPr>
              <a:t>en[</a:t>
            </a:r>
            <a:r>
              <a:rPr lang="en-US" dirty="0" err="1" smtClean="0">
                <a:solidFill>
                  <a:srgbClr val="000000"/>
                </a:solidFill>
              </a:rPr>
              <a:t>i</a:t>
            </a:r>
            <a:r>
              <a:rPr lang="en-US" dirty="0" smtClean="0">
                <a:solidFill>
                  <a:srgbClr val="000000"/>
                </a:solidFill>
              </a:rPr>
              <a:t>]: lists the variables that may be read by instruction </a:t>
            </a:r>
            <a:r>
              <a:rPr lang="en-US" dirty="0" err="1" smtClean="0">
                <a:solidFill>
                  <a:srgbClr val="000000"/>
                </a:solidFill>
              </a:rPr>
              <a:t>i</a:t>
            </a:r>
            <a:r>
              <a:rPr lang="en-US" dirty="0" smtClean="0">
                <a:solidFill>
                  <a:srgbClr val="000000"/>
                </a:solidFill>
              </a:rPr>
              <a:t> (live at the start of the instruction)</a:t>
            </a:r>
          </a:p>
          <a:p>
            <a:r>
              <a:rPr lang="en-US" dirty="0">
                <a:solidFill>
                  <a:srgbClr val="000000"/>
                </a:solidFill>
              </a:rPr>
              <a:t>k</a:t>
            </a:r>
            <a:r>
              <a:rPr lang="en-US" dirty="0" smtClean="0">
                <a:solidFill>
                  <a:srgbClr val="000000"/>
                </a:solidFill>
              </a:rPr>
              <a:t>ill[</a:t>
            </a:r>
            <a:r>
              <a:rPr lang="en-US" dirty="0" err="1" smtClean="0">
                <a:solidFill>
                  <a:srgbClr val="000000"/>
                </a:solidFill>
              </a:rPr>
              <a:t>i</a:t>
            </a:r>
            <a:r>
              <a:rPr lang="en-US" dirty="0" smtClean="0">
                <a:solidFill>
                  <a:srgbClr val="000000"/>
                </a:solidFill>
              </a:rPr>
              <a:t>]: lists the variables that may be assigned a value by the instruction</a:t>
            </a:r>
          </a:p>
          <a:p>
            <a:endParaRPr lang="en-US" dirty="0">
              <a:solidFill>
                <a:srgbClr val="000000"/>
              </a:solidFill>
            </a:endParaRPr>
          </a:p>
        </p:txBody>
      </p:sp>
    </p:spTree>
    <p:extLst>
      <p:ext uri="{BB962C8B-B14F-4D97-AF65-F5344CB8AC3E}">
        <p14:creationId xmlns:p14="http://schemas.microsoft.com/office/powerpoint/2010/main" val="1614161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9.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294" y="152400"/>
            <a:ext cx="5683306" cy="6553200"/>
          </a:xfrm>
          <a:prstGeom prst="rect">
            <a:avLst/>
          </a:prstGeom>
          <a:ln>
            <a:solidFill>
              <a:schemeClr val="bg1"/>
            </a:solidFill>
          </a:ln>
        </p:spPr>
      </p:pic>
    </p:spTree>
    <p:extLst>
      <p:ext uri="{BB962C8B-B14F-4D97-AF65-F5344CB8AC3E}">
        <p14:creationId xmlns:p14="http://schemas.microsoft.com/office/powerpoint/2010/main" val="9720588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4525963"/>
          </a:xfrm>
        </p:spPr>
        <p:txBody>
          <a:bodyPr/>
          <a:lstStyle/>
          <a:p>
            <a:r>
              <a:rPr lang="en-US" dirty="0" smtClean="0">
                <a:solidFill>
                  <a:srgbClr val="000000"/>
                </a:solidFill>
              </a:rPr>
              <a:t>For each instruction </a:t>
            </a:r>
            <a:r>
              <a:rPr lang="en-US" dirty="0" err="1" smtClean="0">
                <a:solidFill>
                  <a:srgbClr val="000000"/>
                </a:solidFill>
              </a:rPr>
              <a:t>i</a:t>
            </a:r>
            <a:r>
              <a:rPr lang="en-US" dirty="0" smtClean="0">
                <a:solidFill>
                  <a:srgbClr val="000000"/>
                </a:solidFill>
              </a:rPr>
              <a:t>, we use two sets to hold the actual liveness information:</a:t>
            </a:r>
          </a:p>
          <a:p>
            <a:pPr lvl="1"/>
            <a:r>
              <a:rPr lang="en-US" dirty="0">
                <a:solidFill>
                  <a:srgbClr val="000000"/>
                </a:solidFill>
              </a:rPr>
              <a:t>i</a:t>
            </a:r>
            <a:r>
              <a:rPr lang="en-US" dirty="0" smtClean="0">
                <a:solidFill>
                  <a:srgbClr val="000000"/>
                </a:solidFill>
              </a:rPr>
              <a:t>n[</a:t>
            </a:r>
            <a:r>
              <a:rPr lang="en-US" dirty="0" err="1" smtClean="0">
                <a:solidFill>
                  <a:srgbClr val="000000"/>
                </a:solidFill>
              </a:rPr>
              <a:t>i</a:t>
            </a:r>
            <a:r>
              <a:rPr lang="en-US" dirty="0" smtClean="0">
                <a:solidFill>
                  <a:srgbClr val="000000"/>
                </a:solidFill>
              </a:rPr>
              <a:t>] – holds the variables that are live at the start of </a:t>
            </a:r>
            <a:r>
              <a:rPr lang="en-US" dirty="0" err="1" smtClean="0">
                <a:solidFill>
                  <a:srgbClr val="000000"/>
                </a:solidFill>
              </a:rPr>
              <a:t>i</a:t>
            </a:r>
            <a:endParaRPr lang="en-US" dirty="0" smtClean="0">
              <a:solidFill>
                <a:srgbClr val="000000"/>
              </a:solidFill>
            </a:endParaRPr>
          </a:p>
          <a:p>
            <a:pPr marL="448056" lvl="1" indent="0">
              <a:buNone/>
            </a:pPr>
            <a:endParaRPr lang="en-US" dirty="0" smtClean="0">
              <a:solidFill>
                <a:srgbClr val="000000"/>
              </a:solidFill>
            </a:endParaRPr>
          </a:p>
          <a:p>
            <a:pPr lvl="1"/>
            <a:r>
              <a:rPr lang="en-US" dirty="0" smtClean="0">
                <a:solidFill>
                  <a:srgbClr val="000000"/>
                </a:solidFill>
              </a:rPr>
              <a:t>out[</a:t>
            </a:r>
            <a:r>
              <a:rPr lang="en-US" dirty="0" err="1" smtClean="0">
                <a:solidFill>
                  <a:srgbClr val="000000"/>
                </a:solidFill>
              </a:rPr>
              <a:t>i</a:t>
            </a:r>
            <a:r>
              <a:rPr lang="en-US" dirty="0" smtClean="0">
                <a:solidFill>
                  <a:srgbClr val="000000"/>
                </a:solidFill>
              </a:rPr>
              <a:t>] – holds the variables that are live at the end of </a:t>
            </a:r>
            <a:r>
              <a:rPr lang="en-US" dirty="0" err="1" smtClean="0">
                <a:solidFill>
                  <a:srgbClr val="000000"/>
                </a:solidFill>
              </a:rPr>
              <a:t>i</a:t>
            </a:r>
            <a:endParaRPr lang="en-US" dirty="0" smtClean="0">
              <a:solidFill>
                <a:srgbClr val="000000"/>
              </a:solidFill>
            </a:endParaRPr>
          </a:p>
          <a:p>
            <a:pPr marL="448056" lvl="1" indent="0">
              <a:buNone/>
            </a:pPr>
            <a:endParaRPr lang="en-US" dirty="0" smtClean="0">
              <a:solidFill>
                <a:srgbClr val="000000"/>
              </a:solidFill>
            </a:endParaRPr>
          </a:p>
        </p:txBody>
      </p:sp>
      <p:pic>
        <p:nvPicPr>
          <p:cNvPr id="5" name="Picture 4" descr="9.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149600"/>
            <a:ext cx="5943600" cy="431800"/>
          </a:xfrm>
          <a:prstGeom prst="rect">
            <a:avLst/>
          </a:prstGeom>
          <a:ln>
            <a:solidFill>
              <a:srgbClr val="000000"/>
            </a:solidFill>
          </a:ln>
        </p:spPr>
      </p:pic>
      <p:pic>
        <p:nvPicPr>
          <p:cNvPr id="6" name="Picture 5" descr="9.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4114800"/>
            <a:ext cx="5969000" cy="723900"/>
          </a:xfrm>
          <a:prstGeom prst="rect">
            <a:avLst/>
          </a:prstGeom>
          <a:ln>
            <a:solidFill>
              <a:srgbClr val="000000"/>
            </a:solidFill>
          </a:ln>
        </p:spPr>
      </p:pic>
    </p:spTree>
    <p:extLst>
      <p:ext uri="{BB962C8B-B14F-4D97-AF65-F5344CB8AC3E}">
        <p14:creationId xmlns:p14="http://schemas.microsoft.com/office/powerpoint/2010/main" val="22497265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528</TotalTime>
  <Words>1910</Words>
  <Application>Microsoft Macintosh PowerPoint</Application>
  <PresentationFormat>On-screen Show (4:3)</PresentationFormat>
  <Paragraphs>334</Paragraphs>
  <Slides>52</Slides>
  <Notes>41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Technic</vt:lpstr>
      <vt:lpstr>Register allocation</vt:lpstr>
      <vt:lpstr>Overview</vt:lpstr>
      <vt:lpstr>Chapter 9: Introduction</vt:lpstr>
      <vt:lpstr>9.1 Liveness</vt:lpstr>
      <vt:lpstr>A: Two variables may share a register if there is no point in the program where they are both live</vt:lpstr>
      <vt:lpstr>9.3 Liveness analysis</vt:lpstr>
      <vt:lpstr>PowerPoint Presentation</vt:lpstr>
      <vt:lpstr>PowerPoint Presentation</vt:lpstr>
      <vt:lpstr>PowerPoint Presentation</vt:lpstr>
      <vt:lpstr>PowerPoint Presentation</vt:lpstr>
      <vt:lpstr>PowerPoint Presentation</vt:lpstr>
      <vt:lpstr>9.4 Interference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9.5 Register allocation by graph coloring</vt:lpstr>
      <vt:lpstr>9.5 Register allocation by graph coloring</vt:lpstr>
      <vt:lpstr>PowerPoint Presentation</vt:lpstr>
      <vt:lpstr>Heuristics for Register Coloring</vt:lpstr>
      <vt:lpstr>Heuristics for Register Coloring</vt:lpstr>
      <vt:lpstr>Heuristics for Register Coloring</vt:lpstr>
      <vt:lpstr>Algorithm 9.3</vt:lpstr>
      <vt:lpstr>Graph Coloring Example</vt:lpstr>
      <vt:lpstr>Initialize</vt:lpstr>
      <vt:lpstr>Simplify</vt:lpstr>
      <vt:lpstr>Simplify</vt:lpstr>
      <vt:lpstr>Simplify</vt:lpstr>
      <vt:lpstr>Simplify</vt:lpstr>
      <vt:lpstr>Simplify</vt:lpstr>
      <vt:lpstr>Select</vt:lpstr>
      <vt:lpstr>Select</vt:lpstr>
      <vt:lpstr>Select</vt:lpstr>
      <vt:lpstr>Select</vt:lpstr>
      <vt:lpstr>Select</vt:lpstr>
      <vt:lpstr>Select</vt:lpstr>
      <vt:lpstr>Select</vt:lpstr>
      <vt:lpstr>Select</vt:lpstr>
      <vt:lpstr>Select</vt:lpstr>
      <vt:lpstr>Select</vt:lpstr>
      <vt:lpstr>9.6 Spilling</vt:lpstr>
      <vt:lpstr>9.6 Spilling</vt:lpstr>
      <vt:lpstr>9.6 Spilling</vt:lpstr>
      <vt:lpstr>9.6 Spilling</vt:lpstr>
      <vt:lpstr>9.6 Spilling</vt:lpstr>
      <vt:lpstr>9.6 Spilling</vt:lpstr>
      <vt:lpstr>9.7 Heuristics</vt:lpstr>
      <vt:lpstr>9.7 Heuristics</vt:lpstr>
      <vt:lpstr>Conclusion</vt:lpstr>
    </vt:vector>
  </TitlesOfParts>
  <Company>Marlboro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Register allocation</dc:title>
  <dc:creator>Jennifer Liles</dc:creator>
  <cp:lastModifiedBy>Karina Liles</cp:lastModifiedBy>
  <cp:revision>64</cp:revision>
  <cp:lastPrinted>2013-04-28T19:05:19Z</cp:lastPrinted>
  <dcterms:created xsi:type="dcterms:W3CDTF">2013-04-23T14:28:28Z</dcterms:created>
  <dcterms:modified xsi:type="dcterms:W3CDTF">2013-04-28T21:37:02Z</dcterms:modified>
</cp:coreProperties>
</file>