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2" r:id="rId1"/>
  </p:sldMasterIdLst>
  <p:notesMasterIdLst>
    <p:notesMasterId r:id="rId27"/>
  </p:notesMasterIdLst>
  <p:sldIdLst>
    <p:sldId id="256" r:id="rId2"/>
    <p:sldId id="259" r:id="rId3"/>
    <p:sldId id="258" r:id="rId4"/>
    <p:sldId id="260" r:id="rId5"/>
    <p:sldId id="274" r:id="rId6"/>
    <p:sldId id="272" r:id="rId7"/>
    <p:sldId id="261" r:id="rId8"/>
    <p:sldId id="269" r:id="rId9"/>
    <p:sldId id="275" r:id="rId10"/>
    <p:sldId id="263" r:id="rId11"/>
    <p:sldId id="283" r:id="rId12"/>
    <p:sldId id="276" r:id="rId13"/>
    <p:sldId id="264" r:id="rId14"/>
    <p:sldId id="277" r:id="rId15"/>
    <p:sldId id="282" r:id="rId16"/>
    <p:sldId id="281" r:id="rId17"/>
    <p:sldId id="279" r:id="rId18"/>
    <p:sldId id="266" r:id="rId19"/>
    <p:sldId id="278" r:id="rId20"/>
    <p:sldId id="267" r:id="rId21"/>
    <p:sldId id="268" r:id="rId22"/>
    <p:sldId id="280" r:id="rId23"/>
    <p:sldId id="284" r:id="rId24"/>
    <p:sldId id="270" r:id="rId25"/>
    <p:sldId id="27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80" autoAdjust="0"/>
    <p:restoredTop sz="78015" autoAdjust="0"/>
  </p:normalViewPr>
  <p:slideViewPr>
    <p:cSldViewPr>
      <p:cViewPr>
        <p:scale>
          <a:sx n="125" d="100"/>
          <a:sy n="125" d="100"/>
        </p:scale>
        <p:origin x="-600" y="14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B9A9BE-B1C1-49C9-9542-E16ED8A33412}" type="datetimeFigureOut">
              <a:rPr lang="en-US" smtClean="0"/>
              <a:t>4/23/2013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A44CAE-DFCF-4DD2-9754-F554758B3F47}" type="slidenum">
              <a:rPr lang="en-US" smtClean="0"/>
              <a:t>‹#›</a:t>
            </a:fld>
            <a:endParaRPr lang="en-US"/>
          </a:p>
        </p:txBody>
      </p:sp>
    </p:spTree>
    <p:extLst>
      <p:ext uri="{BB962C8B-B14F-4D97-AF65-F5344CB8AC3E}">
        <p14:creationId xmlns:p14="http://schemas.microsoft.com/office/powerpoint/2010/main" val="873143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A44CAE-DFCF-4DD2-9754-F554758B3F47}" type="slidenum">
              <a:rPr lang="en-US" smtClean="0"/>
              <a:t>1</a:t>
            </a:fld>
            <a:endParaRPr lang="en-US"/>
          </a:p>
        </p:txBody>
      </p:sp>
    </p:spTree>
    <p:extLst>
      <p:ext uri="{BB962C8B-B14F-4D97-AF65-F5344CB8AC3E}">
        <p14:creationId xmlns:p14="http://schemas.microsoft.com/office/powerpoint/2010/main" val="4348140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Spill code is generated if overflow occurs</a:t>
            </a:r>
            <a:endParaRPr lang="en-US" dirty="0"/>
          </a:p>
        </p:txBody>
      </p:sp>
      <p:sp>
        <p:nvSpPr>
          <p:cNvPr id="4" name="Slide Number Placeholder 3"/>
          <p:cNvSpPr>
            <a:spLocks noGrp="1"/>
          </p:cNvSpPr>
          <p:nvPr>
            <p:ph type="sldNum" sz="quarter" idx="10"/>
          </p:nvPr>
        </p:nvSpPr>
        <p:spPr/>
        <p:txBody>
          <a:bodyPr/>
          <a:lstStyle/>
          <a:p>
            <a:fld id="{C5A44CAE-DFCF-4DD2-9754-F554758B3F47}" type="slidenum">
              <a:rPr lang="en-US" smtClean="0"/>
              <a:t>10</a:t>
            </a:fld>
            <a:endParaRPr lang="en-US"/>
          </a:p>
        </p:txBody>
      </p:sp>
    </p:spTree>
    <p:extLst>
      <p:ext uri="{BB962C8B-B14F-4D97-AF65-F5344CB8AC3E}">
        <p14:creationId xmlns:p14="http://schemas.microsoft.com/office/powerpoint/2010/main" val="33202799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Spill code is generated if overflow occurs</a:t>
            </a:r>
            <a:endParaRPr lang="en-US" dirty="0"/>
          </a:p>
        </p:txBody>
      </p:sp>
      <p:sp>
        <p:nvSpPr>
          <p:cNvPr id="4" name="Slide Number Placeholder 3"/>
          <p:cNvSpPr>
            <a:spLocks noGrp="1"/>
          </p:cNvSpPr>
          <p:nvPr>
            <p:ph type="sldNum" sz="quarter" idx="10"/>
          </p:nvPr>
        </p:nvSpPr>
        <p:spPr/>
        <p:txBody>
          <a:bodyPr/>
          <a:lstStyle/>
          <a:p>
            <a:fld id="{C5A44CAE-DFCF-4DD2-9754-F554758B3F47}" type="slidenum">
              <a:rPr lang="en-US" smtClean="0"/>
              <a:t>11</a:t>
            </a:fld>
            <a:endParaRPr lang="en-US"/>
          </a:p>
        </p:txBody>
      </p:sp>
    </p:spTree>
    <p:extLst>
      <p:ext uri="{BB962C8B-B14F-4D97-AF65-F5344CB8AC3E}">
        <p14:creationId xmlns:p14="http://schemas.microsoft.com/office/powerpoint/2010/main" val="33202799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Spill code is </a:t>
            </a:r>
            <a:r>
              <a:rPr lang="en-US" smtClean="0"/>
              <a:t>generated if overflow </a:t>
            </a:r>
            <a:r>
              <a:rPr lang="en-US" dirty="0" smtClean="0"/>
              <a:t>occurs</a:t>
            </a:r>
            <a:endParaRPr lang="en-US" dirty="0"/>
          </a:p>
        </p:txBody>
      </p:sp>
      <p:sp>
        <p:nvSpPr>
          <p:cNvPr id="4" name="Slide Number Placeholder 3"/>
          <p:cNvSpPr>
            <a:spLocks noGrp="1"/>
          </p:cNvSpPr>
          <p:nvPr>
            <p:ph type="sldNum" sz="quarter" idx="10"/>
          </p:nvPr>
        </p:nvSpPr>
        <p:spPr/>
        <p:txBody>
          <a:bodyPr/>
          <a:lstStyle/>
          <a:p>
            <a:fld id="{C5A44CAE-DFCF-4DD2-9754-F554758B3F47}" type="slidenum">
              <a:rPr lang="en-US" smtClean="0"/>
              <a:t>12</a:t>
            </a:fld>
            <a:endParaRPr lang="en-US"/>
          </a:p>
        </p:txBody>
      </p:sp>
    </p:spTree>
    <p:extLst>
      <p:ext uri="{BB962C8B-B14F-4D97-AF65-F5344CB8AC3E}">
        <p14:creationId xmlns:p14="http://schemas.microsoft.com/office/powerpoint/2010/main" val="33202799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A44CAE-DFCF-4DD2-9754-F554758B3F47}" type="slidenum">
              <a:rPr lang="en-US" smtClean="0"/>
              <a:t>13</a:t>
            </a:fld>
            <a:endParaRPr lang="en-US"/>
          </a:p>
        </p:txBody>
      </p:sp>
    </p:spTree>
    <p:extLst>
      <p:ext uri="{BB962C8B-B14F-4D97-AF65-F5344CB8AC3E}">
        <p14:creationId xmlns:p14="http://schemas.microsoft.com/office/powerpoint/2010/main" val="20798216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A44CAE-DFCF-4DD2-9754-F554758B3F47}" type="slidenum">
              <a:rPr lang="en-US" smtClean="0"/>
              <a:t>14</a:t>
            </a:fld>
            <a:endParaRPr lang="en-US"/>
          </a:p>
        </p:txBody>
      </p:sp>
    </p:spTree>
    <p:extLst>
      <p:ext uri="{BB962C8B-B14F-4D97-AF65-F5344CB8AC3E}">
        <p14:creationId xmlns:p14="http://schemas.microsoft.com/office/powerpoint/2010/main" val="20798216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A44CAE-DFCF-4DD2-9754-F554758B3F47}" type="slidenum">
              <a:rPr lang="en-US" smtClean="0"/>
              <a:t>15</a:t>
            </a:fld>
            <a:endParaRPr lang="en-US"/>
          </a:p>
        </p:txBody>
      </p:sp>
    </p:spTree>
    <p:extLst>
      <p:ext uri="{BB962C8B-B14F-4D97-AF65-F5344CB8AC3E}">
        <p14:creationId xmlns:p14="http://schemas.microsoft.com/office/powerpoint/2010/main" val="20798216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A44CAE-DFCF-4DD2-9754-F554758B3F47}" type="slidenum">
              <a:rPr lang="en-US" smtClean="0"/>
              <a:t>16</a:t>
            </a:fld>
            <a:endParaRPr lang="en-US"/>
          </a:p>
        </p:txBody>
      </p:sp>
    </p:spTree>
    <p:extLst>
      <p:ext uri="{BB962C8B-B14F-4D97-AF65-F5344CB8AC3E}">
        <p14:creationId xmlns:p14="http://schemas.microsoft.com/office/powerpoint/2010/main" val="4847353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A44CAE-DFCF-4DD2-9754-F554758B3F47}" type="slidenum">
              <a:rPr lang="en-US" smtClean="0"/>
              <a:t>17</a:t>
            </a:fld>
            <a:endParaRPr lang="en-US"/>
          </a:p>
        </p:txBody>
      </p:sp>
    </p:spTree>
    <p:extLst>
      <p:ext uri="{BB962C8B-B14F-4D97-AF65-F5344CB8AC3E}">
        <p14:creationId xmlns:p14="http://schemas.microsoft.com/office/powerpoint/2010/main" val="5292106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A44CAE-DFCF-4DD2-9754-F554758B3F47}" type="slidenum">
              <a:rPr lang="en-US" smtClean="0"/>
              <a:t>18</a:t>
            </a:fld>
            <a:endParaRPr lang="en-US"/>
          </a:p>
        </p:txBody>
      </p:sp>
    </p:spTree>
    <p:extLst>
      <p:ext uri="{BB962C8B-B14F-4D97-AF65-F5344CB8AC3E}">
        <p14:creationId xmlns:p14="http://schemas.microsoft.com/office/powerpoint/2010/main" val="19623908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A44CAE-DFCF-4DD2-9754-F554758B3F47}" type="slidenum">
              <a:rPr lang="en-US" smtClean="0"/>
              <a:t>19</a:t>
            </a:fld>
            <a:endParaRPr lang="en-US"/>
          </a:p>
        </p:txBody>
      </p:sp>
    </p:spTree>
    <p:extLst>
      <p:ext uri="{BB962C8B-B14F-4D97-AF65-F5344CB8AC3E}">
        <p14:creationId xmlns:p14="http://schemas.microsoft.com/office/powerpoint/2010/main" val="1962390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Static – for C/C++</a:t>
            </a:r>
          </a:p>
          <a:p>
            <a:r>
              <a:rPr lang="en-US" dirty="0" smtClean="0"/>
              <a:t>JIT – at run time</a:t>
            </a:r>
          </a:p>
          <a:p>
            <a:endParaRPr lang="en-US" dirty="0" smtClean="0"/>
          </a:p>
          <a:p>
            <a:r>
              <a:rPr lang="en-US" dirty="0" err="1" smtClean="0"/>
              <a:t>Vtune</a:t>
            </a:r>
            <a:r>
              <a:rPr lang="en-US" dirty="0" smtClean="0"/>
              <a:t> :- Performance analyzer , JIT</a:t>
            </a:r>
            <a:r>
              <a:rPr lang="en-US" baseline="0" dirty="0" smtClean="0"/>
              <a:t> profiler, Code optimization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C5A44CAE-DFCF-4DD2-9754-F554758B3F47}" type="slidenum">
              <a:rPr lang="en-US" smtClean="0"/>
              <a:t>2</a:t>
            </a:fld>
            <a:endParaRPr lang="en-US"/>
          </a:p>
        </p:txBody>
      </p:sp>
    </p:spTree>
    <p:extLst>
      <p:ext uri="{BB962C8B-B14F-4D97-AF65-F5344CB8AC3E}">
        <p14:creationId xmlns:p14="http://schemas.microsoft.com/office/powerpoint/2010/main" val="9393597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A44CAE-DFCF-4DD2-9754-F554758B3F47}" type="slidenum">
              <a:rPr lang="en-US" smtClean="0"/>
              <a:t>20</a:t>
            </a:fld>
            <a:endParaRPr lang="en-US"/>
          </a:p>
        </p:txBody>
      </p:sp>
    </p:spTree>
    <p:extLst>
      <p:ext uri="{BB962C8B-B14F-4D97-AF65-F5344CB8AC3E}">
        <p14:creationId xmlns:p14="http://schemas.microsoft.com/office/powerpoint/2010/main" val="9545949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A44CAE-DFCF-4DD2-9754-F554758B3F47}" type="slidenum">
              <a:rPr lang="en-US" smtClean="0"/>
              <a:t>21</a:t>
            </a:fld>
            <a:endParaRPr lang="en-US"/>
          </a:p>
        </p:txBody>
      </p:sp>
    </p:spTree>
    <p:extLst>
      <p:ext uri="{BB962C8B-B14F-4D97-AF65-F5344CB8AC3E}">
        <p14:creationId xmlns:p14="http://schemas.microsoft.com/office/powerpoint/2010/main" val="28946163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A44CAE-DFCF-4DD2-9754-F554758B3F47}" type="slidenum">
              <a:rPr lang="en-US" smtClean="0"/>
              <a:t>22</a:t>
            </a:fld>
            <a:endParaRPr lang="en-US"/>
          </a:p>
        </p:txBody>
      </p:sp>
    </p:spTree>
    <p:extLst>
      <p:ext uri="{BB962C8B-B14F-4D97-AF65-F5344CB8AC3E}">
        <p14:creationId xmlns:p14="http://schemas.microsoft.com/office/powerpoint/2010/main" val="28946163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A44CAE-DFCF-4DD2-9754-F554758B3F47}" type="slidenum">
              <a:rPr lang="en-US" smtClean="0"/>
              <a:t>23</a:t>
            </a:fld>
            <a:endParaRPr lang="en-US"/>
          </a:p>
        </p:txBody>
      </p:sp>
    </p:spTree>
    <p:extLst>
      <p:ext uri="{BB962C8B-B14F-4D97-AF65-F5344CB8AC3E}">
        <p14:creationId xmlns:p14="http://schemas.microsoft.com/office/powerpoint/2010/main" val="28946163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A44CAE-DFCF-4DD2-9754-F554758B3F47}" type="slidenum">
              <a:rPr lang="en-US" smtClean="0"/>
              <a:t>24</a:t>
            </a:fld>
            <a:endParaRPr lang="en-US"/>
          </a:p>
        </p:txBody>
      </p:sp>
    </p:spTree>
    <p:extLst>
      <p:ext uri="{BB962C8B-B14F-4D97-AF65-F5344CB8AC3E}">
        <p14:creationId xmlns:p14="http://schemas.microsoft.com/office/powerpoint/2010/main" val="25379237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A44CAE-DFCF-4DD2-9754-F554758B3F47}" type="slidenum">
              <a:rPr lang="en-US" smtClean="0"/>
              <a:t>25</a:t>
            </a:fld>
            <a:endParaRPr lang="en-US"/>
          </a:p>
        </p:txBody>
      </p:sp>
    </p:spTree>
    <p:extLst>
      <p:ext uri="{BB962C8B-B14F-4D97-AF65-F5344CB8AC3E}">
        <p14:creationId xmlns:p14="http://schemas.microsoft.com/office/powerpoint/2010/main" val="436331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every phase in short</a:t>
            </a:r>
            <a:endParaRPr lang="en-US" dirty="0"/>
          </a:p>
        </p:txBody>
      </p:sp>
      <p:sp>
        <p:nvSpPr>
          <p:cNvPr id="4" name="Slide Number Placeholder 3"/>
          <p:cNvSpPr>
            <a:spLocks noGrp="1"/>
          </p:cNvSpPr>
          <p:nvPr>
            <p:ph type="sldNum" sz="quarter" idx="10"/>
          </p:nvPr>
        </p:nvSpPr>
        <p:spPr/>
        <p:txBody>
          <a:bodyPr/>
          <a:lstStyle/>
          <a:p>
            <a:fld id="{C5A44CAE-DFCF-4DD2-9754-F554758B3F47}" type="slidenum">
              <a:rPr lang="en-US" smtClean="0"/>
              <a:t>3</a:t>
            </a:fld>
            <a:endParaRPr lang="en-US"/>
          </a:p>
        </p:txBody>
      </p:sp>
    </p:spTree>
    <p:extLst>
      <p:ext uri="{BB962C8B-B14F-4D97-AF65-F5344CB8AC3E}">
        <p14:creationId xmlns:p14="http://schemas.microsoft.com/office/powerpoint/2010/main" val="294803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A44CAE-DFCF-4DD2-9754-F554758B3F47}" type="slidenum">
              <a:rPr lang="en-US" smtClean="0"/>
              <a:t>4</a:t>
            </a:fld>
            <a:endParaRPr lang="en-US"/>
          </a:p>
        </p:txBody>
      </p:sp>
    </p:spTree>
    <p:extLst>
      <p:ext uri="{BB962C8B-B14F-4D97-AF65-F5344CB8AC3E}">
        <p14:creationId xmlns:p14="http://schemas.microsoft.com/office/powerpoint/2010/main" val="2213607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A44CAE-DFCF-4DD2-9754-F554758B3F47}" type="slidenum">
              <a:rPr lang="en-US" smtClean="0"/>
              <a:t>5</a:t>
            </a:fld>
            <a:endParaRPr lang="en-US"/>
          </a:p>
        </p:txBody>
      </p:sp>
    </p:spTree>
    <p:extLst>
      <p:ext uri="{BB962C8B-B14F-4D97-AF65-F5344CB8AC3E}">
        <p14:creationId xmlns:p14="http://schemas.microsoft.com/office/powerpoint/2010/main" val="2982842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A44CAE-DFCF-4DD2-9754-F554758B3F47}" type="slidenum">
              <a:rPr lang="en-US" smtClean="0"/>
              <a:t>6</a:t>
            </a:fld>
            <a:endParaRPr lang="en-US"/>
          </a:p>
        </p:txBody>
      </p:sp>
    </p:spTree>
    <p:extLst>
      <p:ext uri="{BB962C8B-B14F-4D97-AF65-F5344CB8AC3E}">
        <p14:creationId xmlns:p14="http://schemas.microsoft.com/office/powerpoint/2010/main" val="4284953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Stack-based operations</a:t>
            </a:r>
            <a:endParaRPr lang="en-US" dirty="0"/>
          </a:p>
        </p:txBody>
      </p:sp>
      <p:sp>
        <p:nvSpPr>
          <p:cNvPr id="4" name="Slide Number Placeholder 3"/>
          <p:cNvSpPr>
            <a:spLocks noGrp="1"/>
          </p:cNvSpPr>
          <p:nvPr>
            <p:ph type="sldNum" sz="quarter" idx="10"/>
          </p:nvPr>
        </p:nvSpPr>
        <p:spPr/>
        <p:txBody>
          <a:bodyPr/>
          <a:lstStyle/>
          <a:p>
            <a:fld id="{C5A44CAE-DFCF-4DD2-9754-F554758B3F47}" type="slidenum">
              <a:rPr lang="en-US" smtClean="0"/>
              <a:t>7</a:t>
            </a:fld>
            <a:endParaRPr lang="en-US"/>
          </a:p>
        </p:txBody>
      </p:sp>
    </p:spTree>
    <p:extLst>
      <p:ext uri="{BB962C8B-B14F-4D97-AF65-F5344CB8AC3E}">
        <p14:creationId xmlns:p14="http://schemas.microsoft.com/office/powerpoint/2010/main" val="29828425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A44CAE-DFCF-4DD2-9754-F554758B3F47}" type="slidenum">
              <a:rPr lang="en-US" smtClean="0"/>
              <a:t>8</a:t>
            </a:fld>
            <a:endParaRPr lang="en-US"/>
          </a:p>
        </p:txBody>
      </p:sp>
    </p:spTree>
    <p:extLst>
      <p:ext uri="{BB962C8B-B14F-4D97-AF65-F5344CB8AC3E}">
        <p14:creationId xmlns:p14="http://schemas.microsoft.com/office/powerpoint/2010/main" val="3822400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A44CAE-DFCF-4DD2-9754-F554758B3F47}" type="slidenum">
              <a:rPr lang="en-US" smtClean="0"/>
              <a:t>9</a:t>
            </a:fld>
            <a:endParaRPr lang="en-US"/>
          </a:p>
        </p:txBody>
      </p:sp>
    </p:spTree>
    <p:extLst>
      <p:ext uri="{BB962C8B-B14F-4D97-AF65-F5344CB8AC3E}">
        <p14:creationId xmlns:p14="http://schemas.microsoft.com/office/powerpoint/2010/main" val="3822400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2307583-CA40-4CB3-827E-CBD256151A22}" type="datetime1">
              <a:rPr lang="en-US" smtClean="0"/>
              <a:t>4/23/2013</a:t>
            </a:fld>
            <a:endParaRPr lang="en-US"/>
          </a:p>
        </p:txBody>
      </p:sp>
      <p:sp>
        <p:nvSpPr>
          <p:cNvPr id="19" name="Footer Placeholder 18"/>
          <p:cNvSpPr>
            <a:spLocks noGrp="1"/>
          </p:cNvSpPr>
          <p:nvPr>
            <p:ph type="ftr" sz="quarter" idx="11"/>
          </p:nvPr>
        </p:nvSpPr>
        <p:spPr/>
        <p:txBody>
          <a:bodyPr/>
          <a:lstStyle/>
          <a:p>
            <a:r>
              <a:rPr lang="en-US" smtClean="0"/>
              <a:t>CSCE 531 Presentation</a:t>
            </a:r>
            <a:endParaRPr lang="en-US"/>
          </a:p>
        </p:txBody>
      </p:sp>
      <p:sp>
        <p:nvSpPr>
          <p:cNvPr id="27" name="Slide Number Placeholder 26"/>
          <p:cNvSpPr>
            <a:spLocks noGrp="1"/>
          </p:cNvSpPr>
          <p:nvPr>
            <p:ph type="sldNum" sz="quarter" idx="12"/>
          </p:nvPr>
        </p:nvSpPr>
        <p:spPr/>
        <p:txBody>
          <a:bodyPr/>
          <a:lstStyle/>
          <a:p>
            <a:fld id="{2C5D1384-E660-4BB1-AFC7-2AFB259CCC0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E92C57-40C8-4982-89E8-953025D78179}" type="datetime1">
              <a:rPr lang="en-US" smtClean="0"/>
              <a:t>4/23/2013</a:t>
            </a:fld>
            <a:endParaRPr lang="en-US"/>
          </a:p>
        </p:txBody>
      </p:sp>
      <p:sp>
        <p:nvSpPr>
          <p:cNvPr id="5" name="Footer Placeholder 4"/>
          <p:cNvSpPr>
            <a:spLocks noGrp="1"/>
          </p:cNvSpPr>
          <p:nvPr>
            <p:ph type="ftr" sz="quarter" idx="11"/>
          </p:nvPr>
        </p:nvSpPr>
        <p:spPr/>
        <p:txBody>
          <a:bodyPr/>
          <a:lstStyle/>
          <a:p>
            <a:r>
              <a:rPr lang="en-US" smtClean="0"/>
              <a:t>CSCE 531 Presentation</a:t>
            </a:r>
            <a:endParaRPr lang="en-US"/>
          </a:p>
        </p:txBody>
      </p:sp>
      <p:sp>
        <p:nvSpPr>
          <p:cNvPr id="6" name="Slide Number Placeholder 5"/>
          <p:cNvSpPr>
            <a:spLocks noGrp="1"/>
          </p:cNvSpPr>
          <p:nvPr>
            <p:ph type="sldNum" sz="quarter" idx="12"/>
          </p:nvPr>
        </p:nvSpPr>
        <p:spPr/>
        <p:txBody>
          <a:bodyPr/>
          <a:lstStyle/>
          <a:p>
            <a:fld id="{2C5D1384-E660-4BB1-AFC7-2AFB259CCC0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5EF6CBD-9CFB-498B-9415-E4F68B57F330}" type="datetime1">
              <a:rPr lang="en-US" smtClean="0"/>
              <a:t>4/23/2013</a:t>
            </a:fld>
            <a:endParaRPr lang="en-US"/>
          </a:p>
        </p:txBody>
      </p:sp>
      <p:sp>
        <p:nvSpPr>
          <p:cNvPr id="5" name="Footer Placeholder 4"/>
          <p:cNvSpPr>
            <a:spLocks noGrp="1"/>
          </p:cNvSpPr>
          <p:nvPr>
            <p:ph type="ftr" sz="quarter" idx="11"/>
          </p:nvPr>
        </p:nvSpPr>
        <p:spPr/>
        <p:txBody>
          <a:bodyPr/>
          <a:lstStyle/>
          <a:p>
            <a:r>
              <a:rPr lang="en-US" smtClean="0"/>
              <a:t>CSCE 531 Presentation</a:t>
            </a:r>
            <a:endParaRPr lang="en-US"/>
          </a:p>
        </p:txBody>
      </p:sp>
      <p:sp>
        <p:nvSpPr>
          <p:cNvPr id="6" name="Slide Number Placeholder 5"/>
          <p:cNvSpPr>
            <a:spLocks noGrp="1"/>
          </p:cNvSpPr>
          <p:nvPr>
            <p:ph type="sldNum" sz="quarter" idx="12"/>
          </p:nvPr>
        </p:nvSpPr>
        <p:spPr/>
        <p:txBody>
          <a:bodyPr/>
          <a:lstStyle/>
          <a:p>
            <a:fld id="{2C5D1384-E660-4BB1-AFC7-2AFB259CCC0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Footer Placeholder 4"/>
          <p:cNvSpPr>
            <a:spLocks noGrp="1"/>
          </p:cNvSpPr>
          <p:nvPr>
            <p:ph type="ftr" sz="quarter" idx="11"/>
          </p:nvPr>
        </p:nvSpPr>
        <p:spPr>
          <a:xfrm>
            <a:off x="152400" y="6340475"/>
            <a:ext cx="3352800" cy="365125"/>
          </a:xfrm>
        </p:spPr>
        <p:txBody>
          <a:bodyPr/>
          <a:lstStyle/>
          <a:p>
            <a:r>
              <a:rPr lang="en-US" dirty="0" smtClean="0"/>
              <a:t>CSCE 531 Presentation</a:t>
            </a:r>
            <a:endParaRPr lang="en-US" dirty="0"/>
          </a:p>
        </p:txBody>
      </p:sp>
      <p:sp>
        <p:nvSpPr>
          <p:cNvPr id="6" name="Slide Number Placeholder 5"/>
          <p:cNvSpPr>
            <a:spLocks noGrp="1"/>
          </p:cNvSpPr>
          <p:nvPr>
            <p:ph type="sldNum" sz="quarter" idx="12"/>
          </p:nvPr>
        </p:nvSpPr>
        <p:spPr/>
        <p:txBody>
          <a:bodyPr/>
          <a:lstStyle/>
          <a:p>
            <a:fld id="{2C5D1384-E660-4BB1-AFC7-2AFB259CCC06}"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8015CD3-4CB7-441E-9683-FDE767CF8DFB}" type="datetime1">
              <a:rPr lang="en-US" smtClean="0"/>
              <a:t>4/23/2013</a:t>
            </a:fld>
            <a:endParaRPr lang="en-US"/>
          </a:p>
        </p:txBody>
      </p:sp>
      <p:sp>
        <p:nvSpPr>
          <p:cNvPr id="5" name="Footer Placeholder 4"/>
          <p:cNvSpPr>
            <a:spLocks noGrp="1"/>
          </p:cNvSpPr>
          <p:nvPr>
            <p:ph type="ftr" sz="quarter" idx="11"/>
          </p:nvPr>
        </p:nvSpPr>
        <p:spPr/>
        <p:txBody>
          <a:bodyPr/>
          <a:lstStyle/>
          <a:p>
            <a:r>
              <a:rPr lang="en-US" smtClean="0"/>
              <a:t>CSCE 531 Presentation</a:t>
            </a:r>
            <a:endParaRPr lang="en-US"/>
          </a:p>
        </p:txBody>
      </p:sp>
      <p:sp>
        <p:nvSpPr>
          <p:cNvPr id="6" name="Slide Number Placeholder 5"/>
          <p:cNvSpPr>
            <a:spLocks noGrp="1"/>
          </p:cNvSpPr>
          <p:nvPr>
            <p:ph type="sldNum" sz="quarter" idx="12"/>
          </p:nvPr>
        </p:nvSpPr>
        <p:spPr/>
        <p:txBody>
          <a:bodyPr/>
          <a:lstStyle/>
          <a:p>
            <a:fld id="{2C5D1384-E660-4BB1-AFC7-2AFB259CCC0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7A72CC-B1FD-4235-B7F1-F253758FAE1A}" type="datetime1">
              <a:rPr lang="en-US" smtClean="0"/>
              <a:t>4/23/2013</a:t>
            </a:fld>
            <a:endParaRPr lang="en-US"/>
          </a:p>
        </p:txBody>
      </p:sp>
      <p:sp>
        <p:nvSpPr>
          <p:cNvPr id="6" name="Footer Placeholder 5"/>
          <p:cNvSpPr>
            <a:spLocks noGrp="1"/>
          </p:cNvSpPr>
          <p:nvPr>
            <p:ph type="ftr" sz="quarter" idx="11"/>
          </p:nvPr>
        </p:nvSpPr>
        <p:spPr/>
        <p:txBody>
          <a:bodyPr/>
          <a:lstStyle/>
          <a:p>
            <a:r>
              <a:rPr lang="en-US" smtClean="0"/>
              <a:t>CSCE 531 Presentation</a:t>
            </a:r>
            <a:endParaRPr lang="en-US"/>
          </a:p>
        </p:txBody>
      </p:sp>
      <p:sp>
        <p:nvSpPr>
          <p:cNvPr id="7" name="Slide Number Placeholder 6"/>
          <p:cNvSpPr>
            <a:spLocks noGrp="1"/>
          </p:cNvSpPr>
          <p:nvPr>
            <p:ph type="sldNum" sz="quarter" idx="12"/>
          </p:nvPr>
        </p:nvSpPr>
        <p:spPr/>
        <p:txBody>
          <a:bodyPr/>
          <a:lstStyle/>
          <a:p>
            <a:fld id="{2C5D1384-E660-4BB1-AFC7-2AFB259CCC0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689DFFF-A68A-4450-A2CD-F33D12981442}" type="datetime1">
              <a:rPr lang="en-US" smtClean="0"/>
              <a:t>4/23/2013</a:t>
            </a:fld>
            <a:endParaRPr lang="en-US"/>
          </a:p>
        </p:txBody>
      </p:sp>
      <p:sp>
        <p:nvSpPr>
          <p:cNvPr id="8" name="Footer Placeholder 7"/>
          <p:cNvSpPr>
            <a:spLocks noGrp="1"/>
          </p:cNvSpPr>
          <p:nvPr>
            <p:ph type="ftr" sz="quarter" idx="11"/>
          </p:nvPr>
        </p:nvSpPr>
        <p:spPr/>
        <p:txBody>
          <a:bodyPr/>
          <a:lstStyle/>
          <a:p>
            <a:r>
              <a:rPr lang="en-US" smtClean="0"/>
              <a:t>CSCE 531 Presentation</a:t>
            </a:r>
            <a:endParaRPr lang="en-US"/>
          </a:p>
        </p:txBody>
      </p:sp>
      <p:sp>
        <p:nvSpPr>
          <p:cNvPr id="9" name="Slide Number Placeholder 8"/>
          <p:cNvSpPr>
            <a:spLocks noGrp="1"/>
          </p:cNvSpPr>
          <p:nvPr>
            <p:ph type="sldNum" sz="quarter" idx="12"/>
          </p:nvPr>
        </p:nvSpPr>
        <p:spPr/>
        <p:txBody>
          <a:bodyPr/>
          <a:lstStyle/>
          <a:p>
            <a:fld id="{2C5D1384-E660-4BB1-AFC7-2AFB259CCC0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C8CBBB2-5FA1-4B43-B64E-3C695B41F59F}" type="datetime1">
              <a:rPr lang="en-US" smtClean="0"/>
              <a:t>4/23/2013</a:t>
            </a:fld>
            <a:endParaRPr lang="en-US"/>
          </a:p>
        </p:txBody>
      </p:sp>
      <p:sp>
        <p:nvSpPr>
          <p:cNvPr id="4" name="Footer Placeholder 3"/>
          <p:cNvSpPr>
            <a:spLocks noGrp="1"/>
          </p:cNvSpPr>
          <p:nvPr>
            <p:ph type="ftr" sz="quarter" idx="11"/>
          </p:nvPr>
        </p:nvSpPr>
        <p:spPr/>
        <p:txBody>
          <a:bodyPr/>
          <a:lstStyle/>
          <a:p>
            <a:r>
              <a:rPr lang="en-US" smtClean="0"/>
              <a:t>CSCE 531 Presentation</a:t>
            </a:r>
            <a:endParaRPr lang="en-US"/>
          </a:p>
        </p:txBody>
      </p:sp>
      <p:sp>
        <p:nvSpPr>
          <p:cNvPr id="5" name="Slide Number Placeholder 4"/>
          <p:cNvSpPr>
            <a:spLocks noGrp="1"/>
          </p:cNvSpPr>
          <p:nvPr>
            <p:ph type="sldNum" sz="quarter" idx="12"/>
          </p:nvPr>
        </p:nvSpPr>
        <p:spPr/>
        <p:txBody>
          <a:bodyPr/>
          <a:lstStyle/>
          <a:p>
            <a:fld id="{2C5D1384-E660-4BB1-AFC7-2AFB259CCC0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A6EC10-FF24-4280-9BF0-ACEB154E3181}" type="datetime1">
              <a:rPr lang="en-US" smtClean="0"/>
              <a:t>4/23/2013</a:t>
            </a:fld>
            <a:endParaRPr lang="en-US"/>
          </a:p>
        </p:txBody>
      </p:sp>
      <p:sp>
        <p:nvSpPr>
          <p:cNvPr id="3" name="Footer Placeholder 2"/>
          <p:cNvSpPr>
            <a:spLocks noGrp="1"/>
          </p:cNvSpPr>
          <p:nvPr>
            <p:ph type="ftr" sz="quarter" idx="11"/>
          </p:nvPr>
        </p:nvSpPr>
        <p:spPr/>
        <p:txBody>
          <a:bodyPr/>
          <a:lstStyle/>
          <a:p>
            <a:r>
              <a:rPr lang="en-US" smtClean="0"/>
              <a:t>CSCE 531 Presentation</a:t>
            </a:r>
            <a:endParaRPr lang="en-US"/>
          </a:p>
        </p:txBody>
      </p:sp>
      <p:sp>
        <p:nvSpPr>
          <p:cNvPr id="4" name="Slide Number Placeholder 3"/>
          <p:cNvSpPr>
            <a:spLocks noGrp="1"/>
          </p:cNvSpPr>
          <p:nvPr>
            <p:ph type="sldNum" sz="quarter" idx="12"/>
          </p:nvPr>
        </p:nvSpPr>
        <p:spPr/>
        <p:txBody>
          <a:bodyPr/>
          <a:lstStyle/>
          <a:p>
            <a:fld id="{2C5D1384-E660-4BB1-AFC7-2AFB259CCC0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1F40196-3E1B-406A-8B52-75096C5F2973}" type="datetime1">
              <a:rPr lang="en-US" smtClean="0"/>
              <a:t>4/23/2013</a:t>
            </a:fld>
            <a:endParaRPr lang="en-US"/>
          </a:p>
        </p:txBody>
      </p:sp>
      <p:sp>
        <p:nvSpPr>
          <p:cNvPr id="6" name="Footer Placeholder 5"/>
          <p:cNvSpPr>
            <a:spLocks noGrp="1"/>
          </p:cNvSpPr>
          <p:nvPr>
            <p:ph type="ftr" sz="quarter" idx="11"/>
          </p:nvPr>
        </p:nvSpPr>
        <p:spPr/>
        <p:txBody>
          <a:bodyPr/>
          <a:lstStyle/>
          <a:p>
            <a:r>
              <a:rPr lang="en-US" smtClean="0"/>
              <a:t>CSCE 531 Presentation</a:t>
            </a:r>
            <a:endParaRPr lang="en-US"/>
          </a:p>
        </p:txBody>
      </p:sp>
      <p:sp>
        <p:nvSpPr>
          <p:cNvPr id="7" name="Slide Number Placeholder 6"/>
          <p:cNvSpPr>
            <a:spLocks noGrp="1"/>
          </p:cNvSpPr>
          <p:nvPr>
            <p:ph type="sldNum" sz="quarter" idx="12"/>
          </p:nvPr>
        </p:nvSpPr>
        <p:spPr/>
        <p:txBody>
          <a:bodyPr/>
          <a:lstStyle/>
          <a:p>
            <a:fld id="{2C5D1384-E660-4BB1-AFC7-2AFB259CCC0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B6C88E2-77A3-4D73-855F-2EE409290303}" type="datetime1">
              <a:rPr lang="en-US" smtClean="0"/>
              <a:t>4/23/2013</a:t>
            </a:fld>
            <a:endParaRPr lang="en-US"/>
          </a:p>
        </p:txBody>
      </p:sp>
      <p:sp>
        <p:nvSpPr>
          <p:cNvPr id="6" name="Footer Placeholder 5"/>
          <p:cNvSpPr>
            <a:spLocks noGrp="1"/>
          </p:cNvSpPr>
          <p:nvPr>
            <p:ph type="ftr" sz="quarter" idx="11"/>
          </p:nvPr>
        </p:nvSpPr>
        <p:spPr/>
        <p:txBody>
          <a:bodyPr/>
          <a:lstStyle/>
          <a:p>
            <a:r>
              <a:rPr lang="en-US" smtClean="0"/>
              <a:t>CSCE 531 Presentation</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C5D1384-E660-4BB1-AFC7-2AFB259CCC0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056E5BE-CCEC-4564-9AA3-FD5353D0C854}" type="datetime1">
              <a:rPr lang="en-US" smtClean="0"/>
              <a:t>4/23/2013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CSCE 531 Presentation</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C5D1384-E660-4BB1-AFC7-2AFB259CCC0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79404" y="1752600"/>
            <a:ext cx="5385192" cy="1569660"/>
          </a:xfrm>
          <a:prstGeom prst="rect">
            <a:avLst/>
          </a:prstGeom>
          <a:noFill/>
        </p:spPr>
        <p:txBody>
          <a:bodyPr wrap="none" rtlCol="0">
            <a:spAutoFit/>
          </a:bodyPr>
          <a:lstStyle/>
          <a:p>
            <a:pPr algn="ctr"/>
            <a:r>
              <a:rPr lang="en-US" sz="3200" dirty="0" smtClean="0"/>
              <a:t>Fast, Effective Code Generation</a:t>
            </a:r>
          </a:p>
          <a:p>
            <a:pPr algn="ctr"/>
            <a:r>
              <a:rPr lang="en-US" sz="3200" dirty="0" smtClean="0"/>
              <a:t>in a</a:t>
            </a:r>
          </a:p>
          <a:p>
            <a:pPr algn="ctr"/>
            <a:r>
              <a:rPr lang="en-US" sz="3200" dirty="0" smtClean="0"/>
              <a:t>Just-In-Time Java </a:t>
            </a:r>
            <a:r>
              <a:rPr lang="en-US" sz="3200" dirty="0"/>
              <a:t>C</a:t>
            </a:r>
            <a:r>
              <a:rPr lang="en-US" sz="3200" dirty="0" smtClean="0"/>
              <a:t>ompiler</a:t>
            </a:r>
            <a:endParaRPr lang="en-US" sz="2400" dirty="0"/>
          </a:p>
        </p:txBody>
      </p:sp>
      <p:sp>
        <p:nvSpPr>
          <p:cNvPr id="3" name="TextBox 2"/>
          <p:cNvSpPr txBox="1"/>
          <p:nvPr/>
        </p:nvSpPr>
        <p:spPr>
          <a:xfrm>
            <a:off x="2709118" y="4639270"/>
            <a:ext cx="3725764" cy="923330"/>
          </a:xfrm>
          <a:prstGeom prst="rect">
            <a:avLst/>
          </a:prstGeom>
          <a:noFill/>
        </p:spPr>
        <p:txBody>
          <a:bodyPr wrap="none" rtlCol="0">
            <a:spAutoFit/>
          </a:bodyPr>
          <a:lstStyle/>
          <a:p>
            <a:pPr algn="ctr"/>
            <a:r>
              <a:rPr lang="en-US" dirty="0" err="1" smtClean="0"/>
              <a:t>Rejin</a:t>
            </a:r>
            <a:r>
              <a:rPr lang="en-US" dirty="0" smtClean="0"/>
              <a:t> P. James &amp; </a:t>
            </a:r>
            <a:r>
              <a:rPr lang="en-US" dirty="0" err="1" smtClean="0"/>
              <a:t>Roshan</a:t>
            </a:r>
            <a:r>
              <a:rPr lang="en-US" dirty="0" smtClean="0"/>
              <a:t> C. </a:t>
            </a:r>
            <a:r>
              <a:rPr lang="en-US" dirty="0" err="1" smtClean="0"/>
              <a:t>Subudhi</a:t>
            </a:r>
            <a:endParaRPr lang="en-US" dirty="0" smtClean="0"/>
          </a:p>
          <a:p>
            <a:pPr algn="ctr"/>
            <a:r>
              <a:rPr lang="en-US" dirty="0" smtClean="0"/>
              <a:t>CSE Department</a:t>
            </a:r>
          </a:p>
          <a:p>
            <a:pPr algn="ctr"/>
            <a:r>
              <a:rPr lang="en-US" dirty="0" smtClean="0"/>
              <a:t>USC, Columbia</a:t>
            </a:r>
            <a:endParaRPr lang="en-US" dirty="0"/>
          </a:p>
        </p:txBody>
      </p:sp>
    </p:spTree>
    <p:extLst>
      <p:ext uri="{BB962C8B-B14F-4D97-AF65-F5344CB8AC3E}">
        <p14:creationId xmlns:p14="http://schemas.microsoft.com/office/powerpoint/2010/main" val="36660451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Code Generation Phase</a:t>
            </a:r>
          </a:p>
        </p:txBody>
      </p:sp>
      <p:sp>
        <p:nvSpPr>
          <p:cNvPr id="3" name="Content Placeholder 2"/>
          <p:cNvSpPr>
            <a:spLocks noGrp="1"/>
          </p:cNvSpPr>
          <p:nvPr>
            <p:ph idx="1"/>
          </p:nvPr>
        </p:nvSpPr>
        <p:spPr/>
        <p:txBody>
          <a:bodyPr/>
          <a:lstStyle/>
          <a:p>
            <a:pPr marL="0" indent="0">
              <a:buNone/>
            </a:pPr>
            <a:r>
              <a:rPr lang="en-US" b="1" dirty="0" smtClean="0"/>
              <a:t>IA32 Architecture:</a:t>
            </a:r>
          </a:p>
          <a:p>
            <a:pPr marL="0" indent="0">
              <a:buNone/>
            </a:pPr>
            <a:endParaRPr lang="en-US" b="1" dirty="0" smtClean="0"/>
          </a:p>
          <a:p>
            <a:pPr marL="0" indent="0">
              <a:buNone/>
            </a:pPr>
            <a:r>
              <a:rPr lang="en-US" dirty="0" smtClean="0"/>
              <a:t>Code selector interfaces between code generation and register allocation, and the register manager. </a:t>
            </a:r>
            <a:endParaRPr lang="en-US" dirty="0" smtClean="0"/>
          </a:p>
          <a:p>
            <a:pPr marL="0" indent="0">
              <a:buNone/>
            </a:pPr>
            <a:endParaRPr lang="en-US" b="1" dirty="0" smtClean="0"/>
          </a:p>
          <a:p>
            <a:pPr marL="0" indent="0">
              <a:buNone/>
            </a:pPr>
            <a:r>
              <a:rPr lang="en-US" b="1" dirty="0" smtClean="0"/>
              <a:t>Register manager </a:t>
            </a:r>
            <a:r>
              <a:rPr lang="en-US" dirty="0" smtClean="0"/>
              <a:t>handles:</a:t>
            </a:r>
            <a:endParaRPr lang="en-US" dirty="0" smtClean="0"/>
          </a:p>
          <a:p>
            <a:pPr marL="0" indent="0">
              <a:buNone/>
            </a:pPr>
            <a:r>
              <a:rPr lang="en-US" dirty="0" smtClean="0"/>
              <a:t>7 general-purpose scratch registers</a:t>
            </a:r>
          </a:p>
          <a:p>
            <a:pPr lvl="3">
              <a:buFont typeface="Arial" pitchFamily="34" charset="0"/>
              <a:buChar char="•"/>
            </a:pPr>
            <a:r>
              <a:rPr lang="en-US" dirty="0" smtClean="0"/>
              <a:t>3 caller-saved (</a:t>
            </a:r>
            <a:r>
              <a:rPr lang="en-US" dirty="0" err="1" smtClean="0"/>
              <a:t>eax</a:t>
            </a:r>
            <a:r>
              <a:rPr lang="en-US" dirty="0" smtClean="0"/>
              <a:t>, </a:t>
            </a:r>
            <a:r>
              <a:rPr lang="en-US" dirty="0" err="1" smtClean="0"/>
              <a:t>ecx</a:t>
            </a:r>
            <a:r>
              <a:rPr lang="en-US" dirty="0" smtClean="0"/>
              <a:t>, </a:t>
            </a:r>
            <a:r>
              <a:rPr lang="en-US" dirty="0" err="1" smtClean="0"/>
              <a:t>edx</a:t>
            </a:r>
            <a:r>
              <a:rPr lang="en-US" dirty="0" smtClean="0"/>
              <a:t>) – (local)</a:t>
            </a:r>
          </a:p>
          <a:p>
            <a:pPr lvl="3">
              <a:buFont typeface="Arial" pitchFamily="34" charset="0"/>
              <a:buChar char="•"/>
            </a:pPr>
            <a:r>
              <a:rPr lang="en-US" dirty="0" smtClean="0"/>
              <a:t>4 </a:t>
            </a:r>
            <a:r>
              <a:rPr lang="en-US" dirty="0" err="1" smtClean="0"/>
              <a:t>callee</a:t>
            </a:r>
            <a:r>
              <a:rPr lang="en-US" dirty="0" smtClean="0"/>
              <a:t>-saved (</a:t>
            </a:r>
            <a:r>
              <a:rPr lang="en-US" dirty="0" err="1" smtClean="0"/>
              <a:t>ebx</a:t>
            </a:r>
            <a:r>
              <a:rPr lang="en-US" dirty="0" smtClean="0"/>
              <a:t>, </a:t>
            </a:r>
            <a:r>
              <a:rPr lang="en-US" dirty="0" err="1" smtClean="0"/>
              <a:t>ebp</a:t>
            </a:r>
            <a:r>
              <a:rPr lang="en-US" dirty="0" smtClean="0"/>
              <a:t>, </a:t>
            </a:r>
            <a:r>
              <a:rPr lang="en-US" dirty="0" err="1" smtClean="0"/>
              <a:t>esi</a:t>
            </a:r>
            <a:r>
              <a:rPr lang="en-US" dirty="0" smtClean="0"/>
              <a:t>, </a:t>
            </a:r>
            <a:r>
              <a:rPr lang="en-US" dirty="0" err="1" smtClean="0"/>
              <a:t>edi</a:t>
            </a:r>
            <a:r>
              <a:rPr lang="en-US" dirty="0" smtClean="0"/>
              <a:t>) – (global)</a:t>
            </a:r>
          </a:p>
          <a:p>
            <a:pPr marL="978408" lvl="3" indent="0">
              <a:buNone/>
            </a:pPr>
            <a:endParaRPr lang="en-US" dirty="0"/>
          </a:p>
        </p:txBody>
      </p:sp>
      <p:sp>
        <p:nvSpPr>
          <p:cNvPr id="4" name="Slide Number Placeholder 3"/>
          <p:cNvSpPr>
            <a:spLocks noGrp="1"/>
          </p:cNvSpPr>
          <p:nvPr>
            <p:ph type="sldNum" sz="quarter" idx="12"/>
          </p:nvPr>
        </p:nvSpPr>
        <p:spPr/>
        <p:txBody>
          <a:bodyPr/>
          <a:lstStyle/>
          <a:p>
            <a:fld id="{2C5D1384-E660-4BB1-AFC7-2AFB259CCC06}" type="slidenum">
              <a:rPr lang="en-US" smtClean="0"/>
              <a:t>10</a:t>
            </a:fld>
            <a:endParaRPr lang="en-US"/>
          </a:p>
        </p:txBody>
      </p:sp>
      <p:sp>
        <p:nvSpPr>
          <p:cNvPr id="5" name="Footer Placeholder 4"/>
          <p:cNvSpPr>
            <a:spLocks noGrp="1"/>
          </p:cNvSpPr>
          <p:nvPr>
            <p:ph type="ftr" sz="quarter" idx="11"/>
          </p:nvPr>
        </p:nvSpPr>
        <p:spPr/>
        <p:txBody>
          <a:bodyPr/>
          <a:lstStyle/>
          <a:p>
            <a:r>
              <a:rPr lang="en-US" smtClean="0"/>
              <a:t>CSCE 531 Presentation</a:t>
            </a:r>
            <a:endParaRPr lang="en-US"/>
          </a:p>
        </p:txBody>
      </p:sp>
    </p:spTree>
    <p:extLst>
      <p:ext uri="{BB962C8B-B14F-4D97-AF65-F5344CB8AC3E}">
        <p14:creationId xmlns:p14="http://schemas.microsoft.com/office/powerpoint/2010/main" val="32573187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Code Generation Phase</a:t>
            </a:r>
          </a:p>
        </p:txBody>
      </p:sp>
      <p:sp>
        <p:nvSpPr>
          <p:cNvPr id="3" name="Content Placeholder 2"/>
          <p:cNvSpPr>
            <a:spLocks noGrp="1"/>
          </p:cNvSpPr>
          <p:nvPr>
            <p:ph idx="1"/>
          </p:nvPr>
        </p:nvSpPr>
        <p:spPr/>
        <p:txBody>
          <a:bodyPr/>
          <a:lstStyle/>
          <a:p>
            <a:pPr marL="0" indent="0">
              <a:buNone/>
            </a:pPr>
            <a:r>
              <a:rPr lang="en-US" b="1" dirty="0"/>
              <a:t>Local Register </a:t>
            </a:r>
            <a:r>
              <a:rPr lang="en-US" b="1" dirty="0" smtClean="0"/>
              <a:t>Allocation</a:t>
            </a:r>
          </a:p>
          <a:p>
            <a:r>
              <a:rPr lang="en-US" dirty="0" smtClean="0"/>
              <a:t>LRU (circular allocation strategy), based on ‘mimic’ stack</a:t>
            </a:r>
          </a:p>
          <a:p>
            <a:pPr marL="0" indent="0">
              <a:buNone/>
            </a:pPr>
            <a:endParaRPr lang="en-US" dirty="0" smtClean="0"/>
          </a:p>
          <a:p>
            <a:pPr marL="0" indent="0">
              <a:buNone/>
            </a:pPr>
            <a:r>
              <a:rPr lang="en-US" b="1" dirty="0"/>
              <a:t>Global Register </a:t>
            </a:r>
            <a:r>
              <a:rPr lang="en-US" b="1" dirty="0" smtClean="0"/>
              <a:t>Allocation</a:t>
            </a:r>
          </a:p>
          <a:p>
            <a:r>
              <a:rPr lang="en-US" dirty="0"/>
              <a:t> </a:t>
            </a:r>
            <a:r>
              <a:rPr lang="en-US" dirty="0" smtClean="0"/>
              <a:t>Algorithm 1: highest static reference counts</a:t>
            </a:r>
          </a:p>
          <a:p>
            <a:r>
              <a:rPr lang="en-US" dirty="0" smtClean="0"/>
              <a:t>Algorithm 2: priority-based scheme</a:t>
            </a:r>
          </a:p>
          <a:p>
            <a:pPr marL="0" indent="0">
              <a:buNone/>
            </a:pPr>
            <a:endParaRPr lang="en-US" dirty="0"/>
          </a:p>
        </p:txBody>
      </p:sp>
      <p:sp>
        <p:nvSpPr>
          <p:cNvPr id="4" name="Slide Number Placeholder 3"/>
          <p:cNvSpPr>
            <a:spLocks noGrp="1"/>
          </p:cNvSpPr>
          <p:nvPr>
            <p:ph type="sldNum" sz="quarter" idx="12"/>
          </p:nvPr>
        </p:nvSpPr>
        <p:spPr/>
        <p:txBody>
          <a:bodyPr/>
          <a:lstStyle/>
          <a:p>
            <a:fld id="{2C5D1384-E660-4BB1-AFC7-2AFB259CCC06}" type="slidenum">
              <a:rPr lang="en-US" smtClean="0"/>
              <a:t>11</a:t>
            </a:fld>
            <a:endParaRPr lang="en-US"/>
          </a:p>
        </p:txBody>
      </p:sp>
      <p:sp>
        <p:nvSpPr>
          <p:cNvPr id="5" name="Footer Placeholder 4"/>
          <p:cNvSpPr>
            <a:spLocks noGrp="1"/>
          </p:cNvSpPr>
          <p:nvPr>
            <p:ph type="ftr" sz="quarter" idx="11"/>
          </p:nvPr>
        </p:nvSpPr>
        <p:spPr/>
        <p:txBody>
          <a:bodyPr/>
          <a:lstStyle/>
          <a:p>
            <a:r>
              <a:rPr lang="en-US" smtClean="0"/>
              <a:t>CSCE 531 Presentation</a:t>
            </a:r>
            <a:endParaRPr lang="en-US"/>
          </a:p>
        </p:txBody>
      </p:sp>
    </p:spTree>
    <p:extLst>
      <p:ext uri="{BB962C8B-B14F-4D97-AF65-F5344CB8AC3E}">
        <p14:creationId xmlns:p14="http://schemas.microsoft.com/office/powerpoint/2010/main" val="24247223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Code Generation Phase</a:t>
            </a:r>
          </a:p>
        </p:txBody>
      </p:sp>
      <p:sp>
        <p:nvSpPr>
          <p:cNvPr id="3" name="Content Placeholder 2"/>
          <p:cNvSpPr>
            <a:spLocks noGrp="1"/>
          </p:cNvSpPr>
          <p:nvPr>
            <p:ph idx="1"/>
          </p:nvPr>
        </p:nvSpPr>
        <p:spPr/>
        <p:txBody>
          <a:bodyPr/>
          <a:lstStyle/>
          <a:p>
            <a:pPr marL="0" indent="0">
              <a:buNone/>
            </a:pPr>
            <a:r>
              <a:rPr lang="en-US" dirty="0" smtClean="0"/>
              <a:t>Benefits of global register allocation (in </a:t>
            </a:r>
            <a:r>
              <a:rPr lang="en-US" dirty="0" err="1" smtClean="0"/>
              <a:t>prepass</a:t>
            </a:r>
            <a:r>
              <a:rPr lang="en-US" dirty="0" smtClean="0"/>
              <a:t> phase)</a:t>
            </a:r>
            <a:endParaRPr lang="en-US" dirty="0" smtClean="0"/>
          </a:p>
          <a:p>
            <a:r>
              <a:rPr lang="en-US" dirty="0"/>
              <a:t> </a:t>
            </a:r>
            <a:r>
              <a:rPr lang="en-US" dirty="0" smtClean="0"/>
              <a:t>less spill code is generated,</a:t>
            </a:r>
          </a:p>
          <a:p>
            <a:r>
              <a:rPr lang="en-US" dirty="0" err="1" smtClean="0"/>
              <a:t>callee</a:t>
            </a:r>
            <a:r>
              <a:rPr lang="en-US" dirty="0" smtClean="0"/>
              <a:t>-saved registers are used as spill locations (reducing stack frame accesses),</a:t>
            </a:r>
          </a:p>
          <a:p>
            <a:r>
              <a:rPr lang="en-US" dirty="0"/>
              <a:t>m</a:t>
            </a:r>
            <a:r>
              <a:rPr lang="en-US" dirty="0" smtClean="0"/>
              <a:t>ore CS are found (registers with live expressions live longer)</a:t>
            </a:r>
          </a:p>
          <a:p>
            <a:pPr marL="0" indent="0">
              <a:buNone/>
            </a:pPr>
            <a:endParaRPr lang="en-US" dirty="0"/>
          </a:p>
        </p:txBody>
      </p:sp>
      <p:sp>
        <p:nvSpPr>
          <p:cNvPr id="4" name="Slide Number Placeholder 3"/>
          <p:cNvSpPr>
            <a:spLocks noGrp="1"/>
          </p:cNvSpPr>
          <p:nvPr>
            <p:ph type="sldNum" sz="quarter" idx="12"/>
          </p:nvPr>
        </p:nvSpPr>
        <p:spPr/>
        <p:txBody>
          <a:bodyPr/>
          <a:lstStyle/>
          <a:p>
            <a:fld id="{2C5D1384-E660-4BB1-AFC7-2AFB259CCC06}" type="slidenum">
              <a:rPr lang="en-US" smtClean="0"/>
              <a:t>12</a:t>
            </a:fld>
            <a:endParaRPr lang="en-US"/>
          </a:p>
        </p:txBody>
      </p:sp>
      <p:sp>
        <p:nvSpPr>
          <p:cNvPr id="5" name="Footer Placeholder 4"/>
          <p:cNvSpPr>
            <a:spLocks noGrp="1"/>
          </p:cNvSpPr>
          <p:nvPr>
            <p:ph type="ftr" sz="quarter" idx="11"/>
          </p:nvPr>
        </p:nvSpPr>
        <p:spPr/>
        <p:txBody>
          <a:bodyPr/>
          <a:lstStyle/>
          <a:p>
            <a:r>
              <a:rPr lang="en-US" smtClean="0"/>
              <a:t>CSCE 531 Presentation</a:t>
            </a:r>
            <a:endParaRPr lang="en-US"/>
          </a:p>
        </p:txBody>
      </p:sp>
    </p:spTree>
    <p:extLst>
      <p:ext uri="{BB962C8B-B14F-4D97-AF65-F5344CB8AC3E}">
        <p14:creationId xmlns:p14="http://schemas.microsoft.com/office/powerpoint/2010/main" val="20586121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Code Generation Phase</a:t>
            </a:r>
          </a:p>
        </p:txBody>
      </p:sp>
      <p:sp>
        <p:nvSpPr>
          <p:cNvPr id="3" name="Content Placeholder 2"/>
          <p:cNvSpPr>
            <a:spLocks noGrp="1"/>
          </p:cNvSpPr>
          <p:nvPr>
            <p:ph idx="1"/>
          </p:nvPr>
        </p:nvSpPr>
        <p:spPr/>
        <p:txBody>
          <a:bodyPr/>
          <a:lstStyle/>
          <a:p>
            <a:pPr marL="0" indent="0">
              <a:buNone/>
            </a:pPr>
            <a:r>
              <a:rPr lang="en-US" b="1" dirty="0"/>
              <a:t>Array Bounds Check </a:t>
            </a:r>
            <a:r>
              <a:rPr lang="en-US" b="1" dirty="0" smtClean="0"/>
              <a:t>Elimination</a:t>
            </a:r>
          </a:p>
          <a:p>
            <a:r>
              <a:rPr lang="en-US" dirty="0" smtClean="0"/>
              <a:t>Bounds checks can be eliminated if it can be proven that index is always within the correct range</a:t>
            </a:r>
          </a:p>
          <a:p>
            <a:r>
              <a:rPr lang="en-US" dirty="0" err="1" smtClean="0"/>
              <a:t>Eg</a:t>
            </a:r>
            <a:r>
              <a:rPr lang="en-US" dirty="0" smtClean="0"/>
              <a:t>: bounds check for A[7] is computed</a:t>
            </a:r>
          </a:p>
          <a:p>
            <a:pPr marL="0" indent="0">
              <a:buNone/>
            </a:pPr>
            <a:r>
              <a:rPr lang="en-US" dirty="0"/>
              <a:t>	</a:t>
            </a:r>
            <a:r>
              <a:rPr lang="en-US" dirty="0" smtClean="0"/>
              <a:t>=&gt; A[5] bounds check need not be recomputed</a:t>
            </a:r>
          </a:p>
          <a:p>
            <a:pPr lvl="0">
              <a:buClr>
                <a:srgbClr val="0BD0D9"/>
              </a:buClr>
            </a:pPr>
            <a:r>
              <a:rPr lang="en-US" dirty="0">
                <a:solidFill>
                  <a:prstClr val="black"/>
                </a:solidFill>
              </a:rPr>
              <a:t>Also, this can be applied to the “</a:t>
            </a:r>
            <a:r>
              <a:rPr lang="en-US" i="1" dirty="0" err="1">
                <a:solidFill>
                  <a:prstClr val="black"/>
                </a:solidFill>
              </a:rPr>
              <a:t>newarray</a:t>
            </a:r>
            <a:r>
              <a:rPr lang="en-US" dirty="0">
                <a:solidFill>
                  <a:prstClr val="black"/>
                </a:solidFill>
              </a:rPr>
              <a:t>” </a:t>
            </a:r>
            <a:r>
              <a:rPr lang="en-US" dirty="0" err="1">
                <a:solidFill>
                  <a:prstClr val="black"/>
                </a:solidFill>
              </a:rPr>
              <a:t>bytecode</a:t>
            </a:r>
            <a:endParaRPr lang="en-US" dirty="0">
              <a:solidFill>
                <a:prstClr val="black"/>
              </a:solidFill>
            </a:endParaRPr>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2C5D1384-E660-4BB1-AFC7-2AFB259CCC06}" type="slidenum">
              <a:rPr lang="en-US" smtClean="0"/>
              <a:t>13</a:t>
            </a:fld>
            <a:endParaRPr lang="en-US"/>
          </a:p>
        </p:txBody>
      </p:sp>
      <p:sp>
        <p:nvSpPr>
          <p:cNvPr id="5" name="Footer Placeholder 4"/>
          <p:cNvSpPr>
            <a:spLocks noGrp="1"/>
          </p:cNvSpPr>
          <p:nvPr>
            <p:ph type="ftr" sz="quarter" idx="11"/>
          </p:nvPr>
        </p:nvSpPr>
        <p:spPr/>
        <p:txBody>
          <a:bodyPr/>
          <a:lstStyle/>
          <a:p>
            <a:r>
              <a:rPr lang="en-US" smtClean="0"/>
              <a:t>CSCE 531 Presentation</a:t>
            </a:r>
            <a:endParaRPr lang="en-US"/>
          </a:p>
        </p:txBody>
      </p:sp>
    </p:spTree>
    <p:extLst>
      <p:ext uri="{BB962C8B-B14F-4D97-AF65-F5344CB8AC3E}">
        <p14:creationId xmlns:p14="http://schemas.microsoft.com/office/powerpoint/2010/main" val="2618454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Code Generation Phase</a:t>
            </a:r>
          </a:p>
        </p:txBody>
      </p:sp>
      <p:sp>
        <p:nvSpPr>
          <p:cNvPr id="3" name="Content Placeholder 2"/>
          <p:cNvSpPr>
            <a:spLocks noGrp="1"/>
          </p:cNvSpPr>
          <p:nvPr>
            <p:ph idx="1"/>
          </p:nvPr>
        </p:nvSpPr>
        <p:spPr/>
        <p:txBody>
          <a:bodyPr/>
          <a:lstStyle/>
          <a:p>
            <a:pPr marL="0" indent="0">
              <a:buNone/>
            </a:pPr>
            <a:r>
              <a:rPr lang="en-US" b="1" dirty="0"/>
              <a:t>Array Bounds Check </a:t>
            </a:r>
            <a:r>
              <a:rPr lang="en-US" b="1" dirty="0" smtClean="0"/>
              <a:t>Elimination</a:t>
            </a:r>
            <a:r>
              <a:rPr lang="en-US" dirty="0" smtClean="0"/>
              <a:t> is limited as follows:</a:t>
            </a:r>
          </a:p>
          <a:p>
            <a:r>
              <a:rPr lang="en-US" dirty="0"/>
              <a:t>a</a:t>
            </a:r>
            <a:r>
              <a:rPr lang="en-US" dirty="0" smtClean="0"/>
              <a:t>pplied only locally and not globally,</a:t>
            </a:r>
          </a:p>
          <a:p>
            <a:r>
              <a:rPr lang="en-US" dirty="0" smtClean="0"/>
              <a:t>only constant operands are used (symbolic information could further reduce bounds checks)</a:t>
            </a:r>
          </a:p>
        </p:txBody>
      </p:sp>
      <p:sp>
        <p:nvSpPr>
          <p:cNvPr id="4" name="Slide Number Placeholder 3"/>
          <p:cNvSpPr>
            <a:spLocks noGrp="1"/>
          </p:cNvSpPr>
          <p:nvPr>
            <p:ph type="sldNum" sz="quarter" idx="12"/>
          </p:nvPr>
        </p:nvSpPr>
        <p:spPr/>
        <p:txBody>
          <a:bodyPr/>
          <a:lstStyle/>
          <a:p>
            <a:fld id="{2C5D1384-E660-4BB1-AFC7-2AFB259CCC06}" type="slidenum">
              <a:rPr lang="en-US" smtClean="0"/>
              <a:t>14</a:t>
            </a:fld>
            <a:endParaRPr lang="en-US"/>
          </a:p>
        </p:txBody>
      </p:sp>
      <p:sp>
        <p:nvSpPr>
          <p:cNvPr id="5" name="Footer Placeholder 4"/>
          <p:cNvSpPr>
            <a:spLocks noGrp="1"/>
          </p:cNvSpPr>
          <p:nvPr>
            <p:ph type="ftr" sz="quarter" idx="11"/>
          </p:nvPr>
        </p:nvSpPr>
        <p:spPr/>
        <p:txBody>
          <a:bodyPr/>
          <a:lstStyle/>
          <a:p>
            <a:r>
              <a:rPr lang="en-US" smtClean="0"/>
              <a:t>CSCE 531 Presentation</a:t>
            </a:r>
            <a:endParaRPr lang="en-US"/>
          </a:p>
        </p:txBody>
      </p:sp>
    </p:spTree>
    <p:extLst>
      <p:ext uri="{BB962C8B-B14F-4D97-AF65-F5344CB8AC3E}">
        <p14:creationId xmlns:p14="http://schemas.microsoft.com/office/powerpoint/2010/main" val="21004692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Code Generation Phase</a:t>
            </a:r>
          </a:p>
        </p:txBody>
      </p:sp>
      <p:sp>
        <p:nvSpPr>
          <p:cNvPr id="3" name="Content Placeholder 2"/>
          <p:cNvSpPr>
            <a:spLocks noGrp="1"/>
          </p:cNvSpPr>
          <p:nvPr>
            <p:ph idx="1"/>
          </p:nvPr>
        </p:nvSpPr>
        <p:spPr/>
        <p:txBody>
          <a:bodyPr/>
          <a:lstStyle/>
          <a:p>
            <a:pPr marL="0" indent="0">
              <a:buNone/>
            </a:pPr>
            <a:r>
              <a:rPr lang="en-US" b="1" dirty="0" smtClean="0"/>
              <a:t>Out-of-Line </a:t>
            </a:r>
            <a:r>
              <a:rPr lang="en-US" b="1" dirty="0"/>
              <a:t>E</a:t>
            </a:r>
            <a:r>
              <a:rPr lang="en-US" b="1" dirty="0" smtClean="0"/>
              <a:t>xception Throws</a:t>
            </a:r>
            <a:r>
              <a:rPr lang="en-US" dirty="0" smtClean="0"/>
              <a:t> is similar to the previous technique, but it differs as follows:</a:t>
            </a:r>
          </a:p>
          <a:p>
            <a:r>
              <a:rPr lang="en-US" dirty="0"/>
              <a:t>s</a:t>
            </a:r>
            <a:r>
              <a:rPr lang="en-US" dirty="0" smtClean="0"/>
              <a:t>ubscripts are checked to be within the bounds of the array</a:t>
            </a:r>
          </a:p>
          <a:p>
            <a:r>
              <a:rPr lang="en-US" dirty="0" smtClean="0"/>
              <a:t>This is infrequently used and is referred to as “cold code”</a:t>
            </a:r>
          </a:p>
        </p:txBody>
      </p:sp>
      <p:sp>
        <p:nvSpPr>
          <p:cNvPr id="4" name="Slide Number Placeholder 3"/>
          <p:cNvSpPr>
            <a:spLocks noGrp="1"/>
          </p:cNvSpPr>
          <p:nvPr>
            <p:ph type="sldNum" sz="quarter" idx="12"/>
          </p:nvPr>
        </p:nvSpPr>
        <p:spPr/>
        <p:txBody>
          <a:bodyPr/>
          <a:lstStyle/>
          <a:p>
            <a:fld id="{2C5D1384-E660-4BB1-AFC7-2AFB259CCC06}" type="slidenum">
              <a:rPr lang="en-US" smtClean="0"/>
              <a:t>15</a:t>
            </a:fld>
            <a:endParaRPr lang="en-US"/>
          </a:p>
        </p:txBody>
      </p:sp>
      <p:sp>
        <p:nvSpPr>
          <p:cNvPr id="5" name="Footer Placeholder 4"/>
          <p:cNvSpPr>
            <a:spLocks noGrp="1"/>
          </p:cNvSpPr>
          <p:nvPr>
            <p:ph type="ftr" sz="quarter" idx="11"/>
          </p:nvPr>
        </p:nvSpPr>
        <p:spPr/>
        <p:txBody>
          <a:bodyPr/>
          <a:lstStyle/>
          <a:p>
            <a:r>
              <a:rPr lang="en-US" smtClean="0"/>
              <a:t>CSCE 531 Presentation</a:t>
            </a:r>
            <a:endParaRPr lang="en-US"/>
          </a:p>
        </p:txBody>
      </p:sp>
    </p:spTree>
    <p:extLst>
      <p:ext uri="{BB962C8B-B14F-4D97-AF65-F5344CB8AC3E}">
        <p14:creationId xmlns:p14="http://schemas.microsoft.com/office/powerpoint/2010/main" val="33208447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a:t>
            </a:r>
            <a:r>
              <a:rPr lang="en-US" dirty="0"/>
              <a:t>T</a:t>
            </a:r>
            <a:r>
              <a:rPr lang="en-US" dirty="0" smtClean="0"/>
              <a:t>est Scenario</a:t>
            </a:r>
            <a:endParaRPr lang="en-US" dirty="0"/>
          </a:p>
        </p:txBody>
      </p:sp>
      <p:sp>
        <p:nvSpPr>
          <p:cNvPr id="3" name="Content Placeholder 2"/>
          <p:cNvSpPr>
            <a:spLocks noGrp="1"/>
          </p:cNvSpPr>
          <p:nvPr>
            <p:ph idx="1"/>
          </p:nvPr>
        </p:nvSpPr>
        <p:spPr/>
        <p:txBody>
          <a:bodyPr/>
          <a:lstStyle/>
          <a:p>
            <a:pPr marL="0" indent="0">
              <a:buNone/>
            </a:pPr>
            <a:r>
              <a:rPr lang="en-US" dirty="0" smtClean="0"/>
              <a:t>We will look at a code sequence from the MPEG player program, on the following slide, illustrating the following:</a:t>
            </a:r>
          </a:p>
          <a:p>
            <a:pPr lvl="1">
              <a:buFont typeface="Arial" pitchFamily="34" charset="0"/>
              <a:buChar char="•"/>
            </a:pPr>
            <a:r>
              <a:rPr lang="en-US" dirty="0" smtClean="0"/>
              <a:t>Lazy code selection</a:t>
            </a:r>
          </a:p>
          <a:p>
            <a:pPr lvl="1">
              <a:buFont typeface="Arial" pitchFamily="34" charset="0"/>
              <a:buChar char="•"/>
            </a:pPr>
            <a:r>
              <a:rPr lang="en-US" dirty="0" smtClean="0"/>
              <a:t>Common </a:t>
            </a:r>
            <a:r>
              <a:rPr lang="en-US" dirty="0" err="1" smtClean="0"/>
              <a:t>subexpression</a:t>
            </a:r>
            <a:r>
              <a:rPr lang="en-US" dirty="0" smtClean="0"/>
              <a:t> elimination</a:t>
            </a:r>
          </a:p>
          <a:p>
            <a:pPr lvl="1">
              <a:buFont typeface="Arial" pitchFamily="34" charset="0"/>
              <a:buChar char="•"/>
            </a:pPr>
            <a:r>
              <a:rPr lang="en-US" dirty="0" smtClean="0"/>
              <a:t>Out-of-Line exception throwing</a:t>
            </a:r>
          </a:p>
          <a:p>
            <a:pPr lvl="1">
              <a:buFont typeface="Arial" pitchFamily="34" charset="0"/>
              <a:buChar char="•"/>
            </a:pPr>
            <a:r>
              <a:rPr lang="en-US" dirty="0" smtClean="0"/>
              <a:t>Register allocation</a:t>
            </a:r>
          </a:p>
          <a:p>
            <a:pPr marL="393192" lvl="1" indent="0">
              <a:buNone/>
            </a:pPr>
            <a:endParaRPr lang="en-US" dirty="0" smtClean="0"/>
          </a:p>
        </p:txBody>
      </p:sp>
      <p:sp>
        <p:nvSpPr>
          <p:cNvPr id="4" name="Slide Number Placeholder 3"/>
          <p:cNvSpPr>
            <a:spLocks noGrp="1"/>
          </p:cNvSpPr>
          <p:nvPr>
            <p:ph type="sldNum" sz="quarter" idx="12"/>
          </p:nvPr>
        </p:nvSpPr>
        <p:spPr/>
        <p:txBody>
          <a:bodyPr/>
          <a:lstStyle/>
          <a:p>
            <a:fld id="{2C5D1384-E660-4BB1-AFC7-2AFB259CCC06}" type="slidenum">
              <a:rPr lang="en-US" smtClean="0"/>
              <a:t>16</a:t>
            </a:fld>
            <a:endParaRPr lang="en-US"/>
          </a:p>
        </p:txBody>
      </p:sp>
      <p:sp>
        <p:nvSpPr>
          <p:cNvPr id="5" name="Footer Placeholder 4"/>
          <p:cNvSpPr>
            <a:spLocks noGrp="1"/>
          </p:cNvSpPr>
          <p:nvPr>
            <p:ph type="ftr" sz="quarter" idx="11"/>
          </p:nvPr>
        </p:nvSpPr>
        <p:spPr/>
        <p:txBody>
          <a:bodyPr/>
          <a:lstStyle/>
          <a:p>
            <a:r>
              <a:rPr lang="en-US" smtClean="0"/>
              <a:t>CSCE 531 Presentation</a:t>
            </a:r>
            <a:endParaRPr lang="en-US"/>
          </a:p>
        </p:txBody>
      </p:sp>
    </p:spTree>
    <p:extLst>
      <p:ext uri="{BB962C8B-B14F-4D97-AF65-F5344CB8AC3E}">
        <p14:creationId xmlns:p14="http://schemas.microsoft.com/office/powerpoint/2010/main" val="22528570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7978" y="838200"/>
            <a:ext cx="7208044" cy="58944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2C5D1384-E660-4BB1-AFC7-2AFB259CCC06}" type="slidenum">
              <a:rPr lang="en-US" smtClean="0"/>
              <a:t>17</a:t>
            </a:fld>
            <a:endParaRPr lang="en-US"/>
          </a:p>
        </p:txBody>
      </p:sp>
      <p:sp>
        <p:nvSpPr>
          <p:cNvPr id="2" name="TextBox 1"/>
          <p:cNvSpPr txBox="1"/>
          <p:nvPr/>
        </p:nvSpPr>
        <p:spPr>
          <a:xfrm>
            <a:off x="352259" y="224135"/>
            <a:ext cx="5972341" cy="461665"/>
          </a:xfrm>
          <a:prstGeom prst="rect">
            <a:avLst/>
          </a:prstGeom>
          <a:noFill/>
        </p:spPr>
        <p:txBody>
          <a:bodyPr wrap="none" rtlCol="0">
            <a:spAutoFit/>
          </a:bodyPr>
          <a:lstStyle/>
          <a:p>
            <a:pPr algn="ctr"/>
            <a:r>
              <a:rPr lang="en-US" sz="2400" b="1" dirty="0" smtClean="0"/>
              <a:t>Illustration of optimizations in Intel JIT</a:t>
            </a:r>
            <a:endParaRPr lang="en-US" sz="2400" b="1" dirty="0"/>
          </a:p>
        </p:txBody>
      </p:sp>
      <p:sp>
        <p:nvSpPr>
          <p:cNvPr id="3" name="Footer Placeholder 2"/>
          <p:cNvSpPr>
            <a:spLocks noGrp="1"/>
          </p:cNvSpPr>
          <p:nvPr>
            <p:ph type="ftr" sz="quarter" idx="11"/>
          </p:nvPr>
        </p:nvSpPr>
        <p:spPr/>
        <p:txBody>
          <a:bodyPr/>
          <a:lstStyle/>
          <a:p>
            <a:r>
              <a:rPr lang="en-US" smtClean="0"/>
              <a:t>CSCE 531 Presentation</a:t>
            </a:r>
            <a:endParaRPr lang="en-US"/>
          </a:p>
        </p:txBody>
      </p:sp>
    </p:spTree>
    <p:extLst>
      <p:ext uri="{BB962C8B-B14F-4D97-AF65-F5344CB8AC3E}">
        <p14:creationId xmlns:p14="http://schemas.microsoft.com/office/powerpoint/2010/main" val="5275973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Garbage Collection</a:t>
            </a:r>
            <a:endParaRPr lang="en-US" dirty="0"/>
          </a:p>
        </p:txBody>
      </p:sp>
      <p:sp>
        <p:nvSpPr>
          <p:cNvPr id="3" name="Content Placeholder 2"/>
          <p:cNvSpPr>
            <a:spLocks noGrp="1"/>
          </p:cNvSpPr>
          <p:nvPr>
            <p:ph idx="1"/>
          </p:nvPr>
        </p:nvSpPr>
        <p:spPr/>
        <p:txBody>
          <a:bodyPr/>
          <a:lstStyle/>
          <a:p>
            <a:r>
              <a:rPr lang="en-US" dirty="0" smtClean="0"/>
              <a:t>Freeing up heap space by </a:t>
            </a:r>
            <a:r>
              <a:rPr lang="en-US" dirty="0" err="1" smtClean="0"/>
              <a:t>deallocating</a:t>
            </a:r>
            <a:r>
              <a:rPr lang="en-US" dirty="0" smtClean="0"/>
              <a:t> memory of unreferenced variables</a:t>
            </a:r>
          </a:p>
          <a:p>
            <a:r>
              <a:rPr lang="en-US" dirty="0" smtClean="0"/>
              <a:t>Live reference analysis done by traversing a graph of reachable nodes from the root set</a:t>
            </a:r>
          </a:p>
          <a:p>
            <a:r>
              <a:rPr lang="en-US" dirty="0" smtClean="0"/>
              <a:t>Root set calculated by JIT because it has access to stack locations and registers</a:t>
            </a:r>
          </a:p>
        </p:txBody>
      </p:sp>
      <p:sp>
        <p:nvSpPr>
          <p:cNvPr id="4" name="Slide Number Placeholder 3"/>
          <p:cNvSpPr>
            <a:spLocks noGrp="1"/>
          </p:cNvSpPr>
          <p:nvPr>
            <p:ph type="sldNum" sz="quarter" idx="12"/>
          </p:nvPr>
        </p:nvSpPr>
        <p:spPr/>
        <p:txBody>
          <a:bodyPr/>
          <a:lstStyle/>
          <a:p>
            <a:fld id="{2C5D1384-E660-4BB1-AFC7-2AFB259CCC06}" type="slidenum">
              <a:rPr lang="en-US" smtClean="0"/>
              <a:t>18</a:t>
            </a:fld>
            <a:endParaRPr lang="en-US"/>
          </a:p>
        </p:txBody>
      </p:sp>
      <p:sp>
        <p:nvSpPr>
          <p:cNvPr id="5" name="Footer Placeholder 4"/>
          <p:cNvSpPr>
            <a:spLocks noGrp="1"/>
          </p:cNvSpPr>
          <p:nvPr>
            <p:ph type="ftr" sz="quarter" idx="11"/>
          </p:nvPr>
        </p:nvSpPr>
        <p:spPr/>
        <p:txBody>
          <a:bodyPr/>
          <a:lstStyle/>
          <a:p>
            <a:r>
              <a:rPr lang="en-US" smtClean="0"/>
              <a:t>CSCE 531 Presentation</a:t>
            </a:r>
            <a:endParaRPr lang="en-US"/>
          </a:p>
        </p:txBody>
      </p:sp>
    </p:spTree>
    <p:extLst>
      <p:ext uri="{BB962C8B-B14F-4D97-AF65-F5344CB8AC3E}">
        <p14:creationId xmlns:p14="http://schemas.microsoft.com/office/powerpoint/2010/main" val="22391263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Garbage Collection</a:t>
            </a:r>
            <a:endParaRPr lang="en-US" dirty="0"/>
          </a:p>
        </p:txBody>
      </p:sp>
      <p:sp>
        <p:nvSpPr>
          <p:cNvPr id="3" name="Content Placeholder 2"/>
          <p:cNvSpPr>
            <a:spLocks noGrp="1"/>
          </p:cNvSpPr>
          <p:nvPr>
            <p:ph idx="1"/>
          </p:nvPr>
        </p:nvSpPr>
        <p:spPr/>
        <p:txBody>
          <a:bodyPr>
            <a:normAutofit/>
          </a:bodyPr>
          <a:lstStyle/>
          <a:p>
            <a:r>
              <a:rPr lang="en-US" dirty="0"/>
              <a:t>Problem is “ambiguous types” which is solved by the JIT being able to precisely enumerate the complete set of variables containing valid references</a:t>
            </a:r>
            <a:r>
              <a:rPr lang="en-US" dirty="0" smtClean="0"/>
              <a:t>.</a:t>
            </a:r>
          </a:p>
          <a:p>
            <a:r>
              <a:rPr lang="en-US" dirty="0" smtClean="0"/>
              <a:t>This is done through:</a:t>
            </a:r>
            <a:endParaRPr lang="en-US" dirty="0"/>
          </a:p>
          <a:p>
            <a:pPr lvl="2"/>
            <a:r>
              <a:rPr lang="en-US" dirty="0" smtClean="0"/>
              <a:t>Maintaining an extra bit in the stack </a:t>
            </a:r>
            <a:r>
              <a:rPr lang="en-US" dirty="0" smtClean="0"/>
              <a:t>frame</a:t>
            </a:r>
          </a:p>
          <a:p>
            <a:pPr lvl="2"/>
            <a:r>
              <a:rPr lang="en-US" dirty="0"/>
              <a:t>In general, not possible to analyze all variables and so a dynamic tagging approach is </a:t>
            </a:r>
            <a:r>
              <a:rPr lang="en-US" dirty="0" smtClean="0"/>
              <a:t>used</a:t>
            </a:r>
            <a:endParaRPr lang="en-US" dirty="0" smtClean="0"/>
          </a:p>
          <a:p>
            <a:pPr lvl="2"/>
            <a:r>
              <a:rPr lang="en-US" dirty="0" smtClean="0"/>
              <a:t>Also, analyzing </a:t>
            </a:r>
            <a:r>
              <a:rPr lang="en-US" dirty="0" smtClean="0"/>
              <a:t>when a variable</a:t>
            </a:r>
          </a:p>
          <a:p>
            <a:pPr lvl="4"/>
            <a:r>
              <a:rPr lang="en-US" dirty="0" smtClean="0"/>
              <a:t>a) is initialized</a:t>
            </a:r>
          </a:p>
          <a:p>
            <a:pPr lvl="4"/>
            <a:r>
              <a:rPr lang="en-US" dirty="0" smtClean="0"/>
              <a:t>b) is live</a:t>
            </a:r>
          </a:p>
          <a:p>
            <a:pPr lvl="4"/>
            <a:r>
              <a:rPr lang="en-US" dirty="0" smtClean="0"/>
              <a:t>c) contains a </a:t>
            </a:r>
            <a:r>
              <a:rPr lang="en-US" dirty="0" smtClean="0"/>
              <a:t>reference</a:t>
            </a:r>
          </a:p>
          <a:p>
            <a:pPr marL="978408" lvl="3" indent="0">
              <a:buNone/>
            </a:pPr>
            <a:endParaRPr lang="en-US" dirty="0" smtClean="0"/>
          </a:p>
        </p:txBody>
      </p:sp>
      <p:sp>
        <p:nvSpPr>
          <p:cNvPr id="4" name="Slide Number Placeholder 3"/>
          <p:cNvSpPr>
            <a:spLocks noGrp="1"/>
          </p:cNvSpPr>
          <p:nvPr>
            <p:ph type="sldNum" sz="quarter" idx="12"/>
          </p:nvPr>
        </p:nvSpPr>
        <p:spPr/>
        <p:txBody>
          <a:bodyPr/>
          <a:lstStyle/>
          <a:p>
            <a:fld id="{2C5D1384-E660-4BB1-AFC7-2AFB259CCC06}" type="slidenum">
              <a:rPr lang="en-US" smtClean="0"/>
              <a:t>19</a:t>
            </a:fld>
            <a:endParaRPr lang="en-US"/>
          </a:p>
        </p:txBody>
      </p:sp>
      <p:sp>
        <p:nvSpPr>
          <p:cNvPr id="5" name="Footer Placeholder 4"/>
          <p:cNvSpPr>
            <a:spLocks noGrp="1"/>
          </p:cNvSpPr>
          <p:nvPr>
            <p:ph type="ftr" sz="quarter" idx="11"/>
          </p:nvPr>
        </p:nvSpPr>
        <p:spPr/>
        <p:txBody>
          <a:bodyPr/>
          <a:lstStyle/>
          <a:p>
            <a:r>
              <a:rPr lang="en-US" smtClean="0"/>
              <a:t>CSCE 531 Presentation</a:t>
            </a:r>
            <a:endParaRPr lang="en-US"/>
          </a:p>
        </p:txBody>
      </p:sp>
    </p:spTree>
    <p:extLst>
      <p:ext uri="{BB962C8B-B14F-4D97-AF65-F5344CB8AC3E}">
        <p14:creationId xmlns:p14="http://schemas.microsoft.com/office/powerpoint/2010/main" val="1377330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What is JIT compilation?</a:t>
            </a:r>
          </a:p>
          <a:p>
            <a:pPr marL="393192" lvl="1" indent="0">
              <a:buNone/>
            </a:pPr>
            <a:r>
              <a:rPr lang="en-US" sz="2000" dirty="0"/>
              <a:t>Java source code -&gt; Byte code -&gt; Native machine </a:t>
            </a:r>
            <a:r>
              <a:rPr lang="en-US" sz="2000" dirty="0" smtClean="0"/>
              <a:t>code</a:t>
            </a:r>
          </a:p>
          <a:p>
            <a:pPr marL="393192" lvl="1" indent="0">
              <a:buNone/>
            </a:pPr>
            <a:endParaRPr lang="en-US" sz="2000" dirty="0"/>
          </a:p>
          <a:p>
            <a:pPr marL="393192" lvl="1" indent="0">
              <a:buNone/>
            </a:pPr>
            <a:r>
              <a:rPr lang="en-US" sz="2000" dirty="0" smtClean="0"/>
              <a:t>	Static </a:t>
            </a:r>
            <a:r>
              <a:rPr lang="en-US" sz="2000" dirty="0"/>
              <a:t>compiler(JVM) -&gt; interpreted (faster)</a:t>
            </a:r>
          </a:p>
          <a:p>
            <a:pPr marL="393192" lvl="1" indent="0">
              <a:buNone/>
            </a:pPr>
            <a:r>
              <a:rPr lang="en-US" sz="2000" dirty="0" smtClean="0"/>
              <a:t>	JIT </a:t>
            </a:r>
            <a:r>
              <a:rPr lang="en-US" sz="2000" dirty="0"/>
              <a:t>-&gt; </a:t>
            </a:r>
            <a:r>
              <a:rPr lang="en-US" sz="2000" dirty="0" smtClean="0"/>
              <a:t>converts  </a:t>
            </a:r>
            <a:r>
              <a:rPr lang="en-US" sz="2000" dirty="0"/>
              <a:t>(comparatively slower)</a:t>
            </a:r>
          </a:p>
          <a:p>
            <a:pPr marL="393192" lvl="1" indent="0">
              <a:buNone/>
            </a:pPr>
            <a:endParaRPr lang="en-US" sz="2000" dirty="0" smtClean="0"/>
          </a:p>
          <a:p>
            <a:pPr lvl="1">
              <a:buFont typeface="Arial" pitchFamily="34" charset="0"/>
              <a:buChar char="•"/>
            </a:pPr>
            <a:r>
              <a:rPr lang="en-US" dirty="0" smtClean="0"/>
              <a:t>Efficient </a:t>
            </a:r>
            <a:r>
              <a:rPr lang="en-US" dirty="0"/>
              <a:t>Java JIT compiler through </a:t>
            </a:r>
            <a:r>
              <a:rPr lang="en-US" dirty="0" smtClean="0"/>
              <a:t>various optimization techniques explained later.</a:t>
            </a:r>
            <a:endParaRPr lang="en-US" dirty="0"/>
          </a:p>
          <a:p>
            <a:pPr marL="393192" lvl="1" indent="0">
              <a:buNone/>
            </a:pPr>
            <a:endParaRPr lang="en-US" dirty="0"/>
          </a:p>
        </p:txBody>
      </p:sp>
      <p:sp>
        <p:nvSpPr>
          <p:cNvPr id="4" name="TextBox 3"/>
          <p:cNvSpPr txBox="1"/>
          <p:nvPr/>
        </p:nvSpPr>
        <p:spPr>
          <a:xfrm>
            <a:off x="3048000" y="5955268"/>
            <a:ext cx="5596597" cy="369332"/>
          </a:xfrm>
          <a:prstGeom prst="rect">
            <a:avLst/>
          </a:prstGeom>
          <a:noFill/>
        </p:spPr>
        <p:txBody>
          <a:bodyPr wrap="none" rtlCol="0">
            <a:spAutoFit/>
          </a:bodyPr>
          <a:lstStyle/>
          <a:p>
            <a:r>
              <a:rPr lang="en-US" dirty="0" smtClean="0"/>
              <a:t>The Java JIT compiler for version 2.5 Intel’s </a:t>
            </a:r>
            <a:r>
              <a:rPr lang="en-US" dirty="0" err="1" smtClean="0"/>
              <a:t>Vtune</a:t>
            </a:r>
            <a:r>
              <a:rPr lang="en-US" dirty="0" smtClean="0"/>
              <a:t> for Java </a:t>
            </a:r>
            <a:endParaRPr lang="en-US" dirty="0"/>
          </a:p>
        </p:txBody>
      </p:sp>
      <p:sp>
        <p:nvSpPr>
          <p:cNvPr id="6" name="Slide Number Placeholder 5"/>
          <p:cNvSpPr>
            <a:spLocks noGrp="1"/>
          </p:cNvSpPr>
          <p:nvPr>
            <p:ph type="sldNum" sz="quarter" idx="12"/>
          </p:nvPr>
        </p:nvSpPr>
        <p:spPr/>
        <p:txBody>
          <a:bodyPr/>
          <a:lstStyle/>
          <a:p>
            <a:fld id="{2C5D1384-E660-4BB1-AFC7-2AFB259CCC06}" type="slidenum">
              <a:rPr lang="en-US" smtClean="0"/>
              <a:t>2</a:t>
            </a:fld>
            <a:endParaRPr lang="en-US"/>
          </a:p>
        </p:txBody>
      </p:sp>
      <p:sp>
        <p:nvSpPr>
          <p:cNvPr id="5" name="Footer Placeholder 4"/>
          <p:cNvSpPr>
            <a:spLocks noGrp="1"/>
          </p:cNvSpPr>
          <p:nvPr>
            <p:ph type="ftr" sz="quarter" idx="11"/>
          </p:nvPr>
        </p:nvSpPr>
        <p:spPr/>
        <p:txBody>
          <a:bodyPr/>
          <a:lstStyle/>
          <a:p>
            <a:r>
              <a:rPr lang="en-US" smtClean="0"/>
              <a:t>CSCE 531 Presentation</a:t>
            </a:r>
            <a:endParaRPr lang="en-US"/>
          </a:p>
        </p:txBody>
      </p:sp>
    </p:spTree>
    <p:extLst>
      <p:ext uri="{BB962C8B-B14F-4D97-AF65-F5344CB8AC3E}">
        <p14:creationId xmlns:p14="http://schemas.microsoft.com/office/powerpoint/2010/main" val="34096972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8229600" cy="1143000"/>
          </a:xfrm>
        </p:spPr>
        <p:txBody>
          <a:bodyPr>
            <a:normAutofit/>
          </a:bodyPr>
          <a:lstStyle/>
          <a:p>
            <a:r>
              <a:rPr lang="en-US" dirty="0" smtClean="0"/>
              <a:t>Experimental Analysis</a:t>
            </a:r>
            <a:endParaRPr lang="en-US" dirty="0"/>
          </a:p>
        </p:txBody>
      </p:sp>
      <p:sp>
        <p:nvSpPr>
          <p:cNvPr id="4" name="Slide Number Placeholder 3"/>
          <p:cNvSpPr>
            <a:spLocks noGrp="1"/>
          </p:cNvSpPr>
          <p:nvPr>
            <p:ph type="sldNum" sz="quarter" idx="12"/>
          </p:nvPr>
        </p:nvSpPr>
        <p:spPr/>
        <p:txBody>
          <a:bodyPr/>
          <a:lstStyle/>
          <a:p>
            <a:fld id="{2C5D1384-E660-4BB1-AFC7-2AFB259CCC06}" type="slidenum">
              <a:rPr lang="en-US" smtClean="0"/>
              <a:t>20</a:t>
            </a:fld>
            <a:endParaRPr lang="en-US"/>
          </a:p>
        </p:txBody>
      </p:sp>
      <p:sp>
        <p:nvSpPr>
          <p:cNvPr id="5" name="Footer Placeholder 4"/>
          <p:cNvSpPr>
            <a:spLocks noGrp="1"/>
          </p:cNvSpPr>
          <p:nvPr>
            <p:ph type="ftr" sz="quarter" idx="11"/>
          </p:nvPr>
        </p:nvSpPr>
        <p:spPr/>
        <p:txBody>
          <a:bodyPr/>
          <a:lstStyle/>
          <a:p>
            <a:r>
              <a:rPr lang="en-US" smtClean="0"/>
              <a:t>CSCE 531 Presentation</a:t>
            </a:r>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377950"/>
            <a:ext cx="7167487" cy="205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l="5542" b="6335"/>
          <a:stretch/>
        </p:blipFill>
        <p:spPr bwMode="auto">
          <a:xfrm>
            <a:off x="2770090" y="3658265"/>
            <a:ext cx="5535710" cy="30473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Oval 8"/>
          <p:cNvSpPr/>
          <p:nvPr/>
        </p:nvSpPr>
        <p:spPr>
          <a:xfrm>
            <a:off x="3233928" y="5593080"/>
            <a:ext cx="304800" cy="7620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944112" y="5586984"/>
            <a:ext cx="304800" cy="7620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7860792" y="4443984"/>
            <a:ext cx="356616" cy="19050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rot="19400407">
            <a:off x="580815" y="4808700"/>
            <a:ext cx="2176301" cy="369332"/>
          </a:xfrm>
          <a:prstGeom prst="rect">
            <a:avLst/>
          </a:prstGeom>
          <a:noFill/>
        </p:spPr>
        <p:txBody>
          <a:bodyPr wrap="none" rtlCol="0">
            <a:spAutoFit/>
          </a:bodyPr>
          <a:lstStyle/>
          <a:p>
            <a:r>
              <a:rPr lang="en-US" dirty="0" smtClean="0"/>
              <a:t>Performance of Lisp</a:t>
            </a:r>
            <a:endParaRPr lang="en-US" dirty="0"/>
          </a:p>
        </p:txBody>
      </p:sp>
    </p:spTree>
    <p:extLst>
      <p:ext uri="{BB962C8B-B14F-4D97-AF65-F5344CB8AC3E}">
        <p14:creationId xmlns:p14="http://schemas.microsoft.com/office/powerpoint/2010/main" val="2226878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pPr marL="0" indent="0">
              <a:buNone/>
            </a:pPr>
            <a:r>
              <a:rPr lang="en-US" dirty="0" smtClean="0"/>
              <a:t>Optimization techniques include:</a:t>
            </a:r>
          </a:p>
          <a:p>
            <a:pPr lvl="1">
              <a:buFont typeface="Arial" pitchFamily="34" charset="0"/>
              <a:buChar char="•"/>
            </a:pPr>
            <a:r>
              <a:rPr lang="en-US" dirty="0" smtClean="0"/>
              <a:t>Lazy code selection</a:t>
            </a:r>
          </a:p>
          <a:p>
            <a:pPr lvl="1">
              <a:buFont typeface="Arial" pitchFamily="34" charset="0"/>
              <a:buChar char="•"/>
            </a:pPr>
            <a:r>
              <a:rPr lang="en-US" dirty="0" smtClean="0"/>
              <a:t>Common </a:t>
            </a:r>
            <a:r>
              <a:rPr lang="en-US" dirty="0" err="1" smtClean="0"/>
              <a:t>subexpression</a:t>
            </a:r>
            <a:r>
              <a:rPr lang="en-US" dirty="0" smtClean="0"/>
              <a:t> elimination</a:t>
            </a:r>
          </a:p>
          <a:p>
            <a:pPr lvl="1">
              <a:buFont typeface="Arial" pitchFamily="34" charset="0"/>
              <a:buChar char="•"/>
            </a:pPr>
            <a:r>
              <a:rPr lang="en-US" dirty="0" smtClean="0"/>
              <a:t>Global register allocation</a:t>
            </a:r>
          </a:p>
          <a:p>
            <a:pPr lvl="1">
              <a:buFont typeface="Arial" pitchFamily="34" charset="0"/>
              <a:buChar char="•"/>
            </a:pPr>
            <a:r>
              <a:rPr lang="en-US" dirty="0" smtClean="0"/>
              <a:t>Array bounds check elimination</a:t>
            </a:r>
            <a:endParaRPr lang="en-US" dirty="0"/>
          </a:p>
          <a:p>
            <a:pPr marL="393192" lvl="1" indent="0">
              <a:buNone/>
            </a:pPr>
            <a:r>
              <a:rPr lang="en-US" dirty="0" smtClean="0"/>
              <a:t>(memory is used sparingly because no explicit intermediate memory representation is used, only byte code is used)</a:t>
            </a:r>
          </a:p>
        </p:txBody>
      </p:sp>
      <p:sp>
        <p:nvSpPr>
          <p:cNvPr id="4" name="Slide Number Placeholder 3"/>
          <p:cNvSpPr>
            <a:spLocks noGrp="1"/>
          </p:cNvSpPr>
          <p:nvPr>
            <p:ph type="sldNum" sz="quarter" idx="12"/>
          </p:nvPr>
        </p:nvSpPr>
        <p:spPr/>
        <p:txBody>
          <a:bodyPr/>
          <a:lstStyle/>
          <a:p>
            <a:fld id="{2C5D1384-E660-4BB1-AFC7-2AFB259CCC06}" type="slidenum">
              <a:rPr lang="en-US" smtClean="0"/>
              <a:t>21</a:t>
            </a:fld>
            <a:endParaRPr lang="en-US"/>
          </a:p>
        </p:txBody>
      </p:sp>
      <p:sp>
        <p:nvSpPr>
          <p:cNvPr id="5" name="Footer Placeholder 4"/>
          <p:cNvSpPr>
            <a:spLocks noGrp="1"/>
          </p:cNvSpPr>
          <p:nvPr>
            <p:ph type="ftr" sz="quarter" idx="11"/>
          </p:nvPr>
        </p:nvSpPr>
        <p:spPr/>
        <p:txBody>
          <a:bodyPr/>
          <a:lstStyle/>
          <a:p>
            <a:r>
              <a:rPr lang="en-US" smtClean="0"/>
              <a:t>CSCE 531 Presentation</a:t>
            </a:r>
            <a:endParaRPr lang="en-US"/>
          </a:p>
        </p:txBody>
      </p:sp>
    </p:spTree>
    <p:extLst>
      <p:ext uri="{BB962C8B-B14F-4D97-AF65-F5344CB8AC3E}">
        <p14:creationId xmlns:p14="http://schemas.microsoft.com/office/powerpoint/2010/main" val="18238496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pPr marL="0" indent="0" algn="just">
              <a:buNone/>
            </a:pPr>
            <a:r>
              <a:rPr lang="en-US" dirty="0" smtClean="0"/>
              <a:t>On the whole, the Intel JIT generates code in lesser compilation time and requires smaller memory space, which are the most important criteria to ensure fast performance, and yet high quality of the IA32 code is guaranteed.</a:t>
            </a:r>
          </a:p>
        </p:txBody>
      </p:sp>
      <p:sp>
        <p:nvSpPr>
          <p:cNvPr id="4" name="Slide Number Placeholder 3"/>
          <p:cNvSpPr>
            <a:spLocks noGrp="1"/>
          </p:cNvSpPr>
          <p:nvPr>
            <p:ph type="sldNum" sz="quarter" idx="12"/>
          </p:nvPr>
        </p:nvSpPr>
        <p:spPr/>
        <p:txBody>
          <a:bodyPr/>
          <a:lstStyle/>
          <a:p>
            <a:fld id="{2C5D1384-E660-4BB1-AFC7-2AFB259CCC06}" type="slidenum">
              <a:rPr lang="en-US" smtClean="0"/>
              <a:t>22</a:t>
            </a:fld>
            <a:endParaRPr lang="en-US"/>
          </a:p>
        </p:txBody>
      </p:sp>
      <p:sp>
        <p:nvSpPr>
          <p:cNvPr id="5" name="Footer Placeholder 4"/>
          <p:cNvSpPr>
            <a:spLocks noGrp="1"/>
          </p:cNvSpPr>
          <p:nvPr>
            <p:ph type="ftr" sz="quarter" idx="11"/>
          </p:nvPr>
        </p:nvSpPr>
        <p:spPr/>
        <p:txBody>
          <a:bodyPr/>
          <a:lstStyle/>
          <a:p>
            <a:r>
              <a:rPr lang="en-US" smtClean="0"/>
              <a:t>CSCE 531 Presentation</a:t>
            </a:r>
            <a:endParaRPr lang="en-US"/>
          </a:p>
        </p:txBody>
      </p:sp>
    </p:spTree>
    <p:extLst>
      <p:ext uri="{BB962C8B-B14F-4D97-AF65-F5344CB8AC3E}">
        <p14:creationId xmlns:p14="http://schemas.microsoft.com/office/powerpoint/2010/main" val="19212933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lgn="just">
              <a:buNone/>
            </a:pPr>
            <a:r>
              <a:rPr lang="en-US" dirty="0" err="1"/>
              <a:t>Adl-Tabatabai</a:t>
            </a:r>
            <a:r>
              <a:rPr lang="en-US" dirty="0"/>
              <a:t>, Ali-Reza, </a:t>
            </a:r>
            <a:r>
              <a:rPr lang="en-US" dirty="0" err="1"/>
              <a:t>Michał</a:t>
            </a:r>
            <a:r>
              <a:rPr lang="en-US" dirty="0"/>
              <a:t> </a:t>
            </a:r>
            <a:r>
              <a:rPr lang="en-US" dirty="0" err="1"/>
              <a:t>Cierniak</a:t>
            </a:r>
            <a:r>
              <a:rPr lang="en-US" dirty="0"/>
              <a:t>, </a:t>
            </a:r>
            <a:r>
              <a:rPr lang="en-US" dirty="0" err="1"/>
              <a:t>Guei</a:t>
            </a:r>
            <a:r>
              <a:rPr lang="en-US" dirty="0"/>
              <a:t>-Yuan </a:t>
            </a:r>
            <a:r>
              <a:rPr lang="en-US" dirty="0" err="1"/>
              <a:t>Lueh</a:t>
            </a:r>
            <a:r>
              <a:rPr lang="en-US" dirty="0"/>
              <a:t>, </a:t>
            </a:r>
            <a:r>
              <a:rPr lang="en-US" dirty="0" err="1"/>
              <a:t>Vishesh</a:t>
            </a:r>
            <a:r>
              <a:rPr lang="en-US" dirty="0"/>
              <a:t> M. Parikh, and James M. </a:t>
            </a:r>
            <a:r>
              <a:rPr lang="en-US" dirty="0" err="1"/>
              <a:t>Stichnoth</a:t>
            </a:r>
            <a:r>
              <a:rPr lang="en-US" dirty="0"/>
              <a:t>. "Fast, effective code generation in a just-in-time Java compiler." </a:t>
            </a:r>
            <a:r>
              <a:rPr lang="en-US" i="1" dirty="0"/>
              <a:t>ACM </a:t>
            </a:r>
            <a:r>
              <a:rPr lang="en-US" i="1" dirty="0" err="1"/>
              <a:t>SIGPlAN</a:t>
            </a:r>
            <a:r>
              <a:rPr lang="en-US" i="1" dirty="0"/>
              <a:t> Notices</a:t>
            </a:r>
            <a:r>
              <a:rPr lang="en-US" dirty="0"/>
              <a:t> 33, no. 5 (1998): 280-290.</a:t>
            </a:r>
            <a:endParaRPr lang="en-US" dirty="0" smtClean="0"/>
          </a:p>
        </p:txBody>
      </p:sp>
      <p:sp>
        <p:nvSpPr>
          <p:cNvPr id="4" name="Slide Number Placeholder 3"/>
          <p:cNvSpPr>
            <a:spLocks noGrp="1"/>
          </p:cNvSpPr>
          <p:nvPr>
            <p:ph type="sldNum" sz="quarter" idx="12"/>
          </p:nvPr>
        </p:nvSpPr>
        <p:spPr/>
        <p:txBody>
          <a:bodyPr/>
          <a:lstStyle/>
          <a:p>
            <a:fld id="{2C5D1384-E660-4BB1-AFC7-2AFB259CCC06}" type="slidenum">
              <a:rPr lang="en-US" smtClean="0"/>
              <a:t>23</a:t>
            </a:fld>
            <a:endParaRPr lang="en-US"/>
          </a:p>
        </p:txBody>
      </p:sp>
      <p:sp>
        <p:nvSpPr>
          <p:cNvPr id="5" name="Footer Placeholder 4"/>
          <p:cNvSpPr>
            <a:spLocks noGrp="1"/>
          </p:cNvSpPr>
          <p:nvPr>
            <p:ph type="ftr" sz="quarter" idx="11"/>
          </p:nvPr>
        </p:nvSpPr>
        <p:spPr/>
        <p:txBody>
          <a:bodyPr/>
          <a:lstStyle/>
          <a:p>
            <a:r>
              <a:rPr lang="en-US" smtClean="0"/>
              <a:t>CSCE 531 Presentation</a:t>
            </a:r>
            <a:endParaRPr lang="en-US"/>
          </a:p>
        </p:txBody>
      </p:sp>
    </p:spTree>
    <p:extLst>
      <p:ext uri="{BB962C8B-B14F-4D97-AF65-F5344CB8AC3E}">
        <p14:creationId xmlns:p14="http://schemas.microsoft.com/office/powerpoint/2010/main" val="6862274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oshan\Desktop\Ques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306" y="1143000"/>
            <a:ext cx="7475389" cy="533400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2C5D1384-E660-4BB1-AFC7-2AFB259CCC06}" type="slidenum">
              <a:rPr lang="en-US" smtClean="0"/>
              <a:t>24</a:t>
            </a:fld>
            <a:endParaRPr lang="en-US"/>
          </a:p>
        </p:txBody>
      </p:sp>
      <p:sp>
        <p:nvSpPr>
          <p:cNvPr id="2" name="Footer Placeholder 1"/>
          <p:cNvSpPr>
            <a:spLocks noGrp="1"/>
          </p:cNvSpPr>
          <p:nvPr>
            <p:ph type="ftr" sz="quarter" idx="11"/>
          </p:nvPr>
        </p:nvSpPr>
        <p:spPr/>
        <p:txBody>
          <a:bodyPr/>
          <a:lstStyle/>
          <a:p>
            <a:r>
              <a:rPr lang="en-US" smtClean="0"/>
              <a:t>CSCE 531 Presentation</a:t>
            </a:r>
            <a:endParaRPr lang="en-US"/>
          </a:p>
        </p:txBody>
      </p:sp>
    </p:spTree>
    <p:extLst>
      <p:ext uri="{BB962C8B-B14F-4D97-AF65-F5344CB8AC3E}">
        <p14:creationId xmlns:p14="http://schemas.microsoft.com/office/powerpoint/2010/main" val="2288094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oshan\Desktop\Thank.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295400"/>
            <a:ext cx="6896100" cy="517207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2C5D1384-E660-4BB1-AFC7-2AFB259CCC06}" type="slidenum">
              <a:rPr lang="en-US" smtClean="0"/>
              <a:t>25</a:t>
            </a:fld>
            <a:endParaRPr lang="en-US"/>
          </a:p>
        </p:txBody>
      </p:sp>
      <p:sp>
        <p:nvSpPr>
          <p:cNvPr id="2" name="Footer Placeholder 1"/>
          <p:cNvSpPr>
            <a:spLocks noGrp="1"/>
          </p:cNvSpPr>
          <p:nvPr>
            <p:ph type="ftr" sz="quarter" idx="11"/>
          </p:nvPr>
        </p:nvSpPr>
        <p:spPr/>
        <p:txBody>
          <a:bodyPr/>
          <a:lstStyle/>
          <a:p>
            <a:r>
              <a:rPr lang="en-US" smtClean="0"/>
              <a:t>CSCE 531 Presentation</a:t>
            </a:r>
            <a:endParaRPr lang="en-US"/>
          </a:p>
        </p:txBody>
      </p:sp>
    </p:spTree>
    <p:extLst>
      <p:ext uri="{BB962C8B-B14F-4D97-AF65-F5344CB8AC3E}">
        <p14:creationId xmlns:p14="http://schemas.microsoft.com/office/powerpoint/2010/main" val="25605747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Phases</a:t>
            </a:r>
            <a:endParaRPr lang="en-US" dirty="0"/>
          </a:p>
        </p:txBody>
      </p:sp>
      <p:sp>
        <p:nvSpPr>
          <p:cNvPr id="4" name="TextBox 3"/>
          <p:cNvSpPr txBox="1"/>
          <p:nvPr/>
        </p:nvSpPr>
        <p:spPr>
          <a:xfrm>
            <a:off x="6003604" y="4050268"/>
            <a:ext cx="2606996" cy="369332"/>
          </a:xfrm>
          <a:prstGeom prst="rect">
            <a:avLst/>
          </a:prstGeom>
          <a:noFill/>
        </p:spPr>
        <p:txBody>
          <a:bodyPr wrap="none" rtlCol="0">
            <a:spAutoFit/>
          </a:bodyPr>
          <a:lstStyle/>
          <a:p>
            <a:r>
              <a:rPr lang="en-US" dirty="0" smtClean="0"/>
              <a:t>5 major phases of Intel JIT</a:t>
            </a:r>
            <a:endParaRPr lang="en-US" dirty="0"/>
          </a:p>
        </p:txBody>
      </p:sp>
      <p:sp>
        <p:nvSpPr>
          <p:cNvPr id="8" name="Freeform 7"/>
          <p:cNvSpPr/>
          <p:nvPr/>
        </p:nvSpPr>
        <p:spPr>
          <a:xfrm>
            <a:off x="3660279" y="1905000"/>
            <a:ext cx="1366242" cy="362545"/>
          </a:xfrm>
          <a:custGeom>
            <a:avLst/>
            <a:gdLst>
              <a:gd name="connsiteX0" fmla="*/ 0 w 1366242"/>
              <a:gd name="connsiteY0" fmla="*/ 0 h 819745"/>
              <a:gd name="connsiteX1" fmla="*/ 1366242 w 1366242"/>
              <a:gd name="connsiteY1" fmla="*/ 0 h 819745"/>
              <a:gd name="connsiteX2" fmla="*/ 1366242 w 1366242"/>
              <a:gd name="connsiteY2" fmla="*/ 819745 h 819745"/>
              <a:gd name="connsiteX3" fmla="*/ 0 w 1366242"/>
              <a:gd name="connsiteY3" fmla="*/ 819745 h 819745"/>
              <a:gd name="connsiteX4" fmla="*/ 0 w 1366242"/>
              <a:gd name="connsiteY4" fmla="*/ 0 h 8197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6242" h="819745">
                <a:moveTo>
                  <a:pt x="0" y="0"/>
                </a:moveTo>
                <a:lnTo>
                  <a:pt x="1366242" y="0"/>
                </a:lnTo>
                <a:lnTo>
                  <a:pt x="1366242" y="819745"/>
                </a:lnTo>
                <a:lnTo>
                  <a:pt x="0" y="819745"/>
                </a:lnTo>
                <a:lnTo>
                  <a:pt x="0" y="0"/>
                </a:lnTo>
                <a:close/>
              </a:path>
            </a:pathLst>
          </a:custGeom>
          <a:noFill/>
          <a:ln>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err="1" smtClean="0">
                <a:solidFill>
                  <a:schemeClr val="tx1"/>
                </a:solidFill>
              </a:rPr>
              <a:t>Prepass</a:t>
            </a:r>
            <a:endParaRPr lang="en-US" sz="1600" kern="1200" dirty="0">
              <a:solidFill>
                <a:schemeClr val="tx1"/>
              </a:solidFill>
            </a:endParaRPr>
          </a:p>
        </p:txBody>
      </p:sp>
      <p:sp>
        <p:nvSpPr>
          <p:cNvPr id="10" name="Freeform 9"/>
          <p:cNvSpPr/>
          <p:nvPr/>
        </p:nvSpPr>
        <p:spPr>
          <a:xfrm>
            <a:off x="3048000" y="2905329"/>
            <a:ext cx="2590800" cy="329058"/>
          </a:xfrm>
          <a:custGeom>
            <a:avLst/>
            <a:gdLst>
              <a:gd name="connsiteX0" fmla="*/ 0 w 1366242"/>
              <a:gd name="connsiteY0" fmla="*/ 0 h 819745"/>
              <a:gd name="connsiteX1" fmla="*/ 1366242 w 1366242"/>
              <a:gd name="connsiteY1" fmla="*/ 0 h 819745"/>
              <a:gd name="connsiteX2" fmla="*/ 1366242 w 1366242"/>
              <a:gd name="connsiteY2" fmla="*/ 819745 h 819745"/>
              <a:gd name="connsiteX3" fmla="*/ 0 w 1366242"/>
              <a:gd name="connsiteY3" fmla="*/ 819745 h 819745"/>
              <a:gd name="connsiteX4" fmla="*/ 0 w 1366242"/>
              <a:gd name="connsiteY4" fmla="*/ 0 h 8197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6242" h="819745">
                <a:moveTo>
                  <a:pt x="0" y="0"/>
                </a:moveTo>
                <a:lnTo>
                  <a:pt x="1366242" y="0"/>
                </a:lnTo>
                <a:lnTo>
                  <a:pt x="1366242" y="819745"/>
                </a:lnTo>
                <a:lnTo>
                  <a:pt x="0" y="819745"/>
                </a:lnTo>
                <a:lnTo>
                  <a:pt x="0" y="0"/>
                </a:lnTo>
                <a:close/>
              </a:path>
            </a:pathLst>
          </a:custGeom>
          <a:noFill/>
          <a:ln>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Global Register Allocation</a:t>
            </a:r>
            <a:endParaRPr lang="en-US" sz="1600" kern="1200" dirty="0">
              <a:solidFill>
                <a:schemeClr val="tx1"/>
              </a:solidFill>
            </a:endParaRPr>
          </a:p>
        </p:txBody>
      </p:sp>
      <p:sp>
        <p:nvSpPr>
          <p:cNvPr id="11" name="Freeform 10"/>
          <p:cNvSpPr/>
          <p:nvPr/>
        </p:nvSpPr>
        <p:spPr>
          <a:xfrm>
            <a:off x="3430340" y="3872171"/>
            <a:ext cx="1788020" cy="295571"/>
          </a:xfrm>
          <a:custGeom>
            <a:avLst/>
            <a:gdLst>
              <a:gd name="connsiteX0" fmla="*/ 0 w 1366242"/>
              <a:gd name="connsiteY0" fmla="*/ 0 h 819745"/>
              <a:gd name="connsiteX1" fmla="*/ 1366242 w 1366242"/>
              <a:gd name="connsiteY1" fmla="*/ 0 h 819745"/>
              <a:gd name="connsiteX2" fmla="*/ 1366242 w 1366242"/>
              <a:gd name="connsiteY2" fmla="*/ 819745 h 819745"/>
              <a:gd name="connsiteX3" fmla="*/ 0 w 1366242"/>
              <a:gd name="connsiteY3" fmla="*/ 819745 h 819745"/>
              <a:gd name="connsiteX4" fmla="*/ 0 w 1366242"/>
              <a:gd name="connsiteY4" fmla="*/ 0 h 8197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6242" h="819745">
                <a:moveTo>
                  <a:pt x="0" y="0"/>
                </a:moveTo>
                <a:lnTo>
                  <a:pt x="1366242" y="0"/>
                </a:lnTo>
                <a:lnTo>
                  <a:pt x="1366242" y="819745"/>
                </a:lnTo>
                <a:lnTo>
                  <a:pt x="0" y="819745"/>
                </a:lnTo>
                <a:lnTo>
                  <a:pt x="0" y="0"/>
                </a:lnTo>
                <a:close/>
              </a:path>
            </a:pathLst>
          </a:custGeom>
          <a:noFill/>
          <a:ln>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Code Generation</a:t>
            </a:r>
            <a:endParaRPr lang="en-US" sz="1600" kern="1200" dirty="0">
              <a:solidFill>
                <a:schemeClr val="tx1"/>
              </a:solidFill>
            </a:endParaRPr>
          </a:p>
        </p:txBody>
      </p:sp>
      <p:sp>
        <p:nvSpPr>
          <p:cNvPr id="12" name="Freeform 11"/>
          <p:cNvSpPr/>
          <p:nvPr/>
        </p:nvSpPr>
        <p:spPr>
          <a:xfrm>
            <a:off x="3468440" y="4805526"/>
            <a:ext cx="1749920" cy="347889"/>
          </a:xfrm>
          <a:custGeom>
            <a:avLst/>
            <a:gdLst>
              <a:gd name="connsiteX0" fmla="*/ 0 w 1366242"/>
              <a:gd name="connsiteY0" fmla="*/ 0 h 819745"/>
              <a:gd name="connsiteX1" fmla="*/ 1366242 w 1366242"/>
              <a:gd name="connsiteY1" fmla="*/ 0 h 819745"/>
              <a:gd name="connsiteX2" fmla="*/ 1366242 w 1366242"/>
              <a:gd name="connsiteY2" fmla="*/ 819745 h 819745"/>
              <a:gd name="connsiteX3" fmla="*/ 0 w 1366242"/>
              <a:gd name="connsiteY3" fmla="*/ 819745 h 819745"/>
              <a:gd name="connsiteX4" fmla="*/ 0 w 1366242"/>
              <a:gd name="connsiteY4" fmla="*/ 0 h 8197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6242" h="819745">
                <a:moveTo>
                  <a:pt x="0" y="0"/>
                </a:moveTo>
                <a:lnTo>
                  <a:pt x="1366242" y="0"/>
                </a:lnTo>
                <a:lnTo>
                  <a:pt x="1366242" y="819745"/>
                </a:lnTo>
                <a:lnTo>
                  <a:pt x="0" y="819745"/>
                </a:lnTo>
                <a:lnTo>
                  <a:pt x="0" y="0"/>
                </a:lnTo>
                <a:close/>
              </a:path>
            </a:pathLst>
          </a:custGeom>
          <a:noFill/>
          <a:ln>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Code Emission</a:t>
            </a:r>
            <a:endParaRPr lang="en-US" sz="1600" kern="1200" dirty="0">
              <a:solidFill>
                <a:schemeClr val="tx1"/>
              </a:solidFill>
            </a:endParaRPr>
          </a:p>
        </p:txBody>
      </p:sp>
      <p:cxnSp>
        <p:nvCxnSpPr>
          <p:cNvPr id="14" name="Straight Arrow Connector 13"/>
          <p:cNvCxnSpPr/>
          <p:nvPr/>
        </p:nvCxnSpPr>
        <p:spPr>
          <a:xfrm>
            <a:off x="4343400" y="2286000"/>
            <a:ext cx="1" cy="61932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343401" y="3265256"/>
            <a:ext cx="0" cy="60691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343400" y="4167742"/>
            <a:ext cx="1" cy="63778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4343400" y="5153415"/>
            <a:ext cx="1" cy="63778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Freeform 18"/>
          <p:cNvSpPr/>
          <p:nvPr/>
        </p:nvSpPr>
        <p:spPr>
          <a:xfrm>
            <a:off x="3384142" y="5791200"/>
            <a:ext cx="1918516" cy="312721"/>
          </a:xfrm>
          <a:custGeom>
            <a:avLst/>
            <a:gdLst>
              <a:gd name="connsiteX0" fmla="*/ 0 w 1366242"/>
              <a:gd name="connsiteY0" fmla="*/ 0 h 819745"/>
              <a:gd name="connsiteX1" fmla="*/ 1366242 w 1366242"/>
              <a:gd name="connsiteY1" fmla="*/ 0 h 819745"/>
              <a:gd name="connsiteX2" fmla="*/ 1366242 w 1366242"/>
              <a:gd name="connsiteY2" fmla="*/ 819745 h 819745"/>
              <a:gd name="connsiteX3" fmla="*/ 0 w 1366242"/>
              <a:gd name="connsiteY3" fmla="*/ 819745 h 819745"/>
              <a:gd name="connsiteX4" fmla="*/ 0 w 1366242"/>
              <a:gd name="connsiteY4" fmla="*/ 0 h 8197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6242" h="819745">
                <a:moveTo>
                  <a:pt x="0" y="0"/>
                </a:moveTo>
                <a:lnTo>
                  <a:pt x="1366242" y="0"/>
                </a:lnTo>
                <a:lnTo>
                  <a:pt x="1366242" y="819745"/>
                </a:lnTo>
                <a:lnTo>
                  <a:pt x="0" y="819745"/>
                </a:lnTo>
                <a:lnTo>
                  <a:pt x="0" y="0"/>
                </a:lnTo>
                <a:close/>
              </a:path>
            </a:pathLst>
          </a:custGeom>
          <a:noFill/>
          <a:ln>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Code and Patching</a:t>
            </a:r>
            <a:endParaRPr lang="en-US" sz="1600" kern="1200" dirty="0">
              <a:solidFill>
                <a:schemeClr val="tx1"/>
              </a:solidFill>
            </a:endParaRPr>
          </a:p>
        </p:txBody>
      </p:sp>
      <p:sp>
        <p:nvSpPr>
          <p:cNvPr id="29" name="Slide Number Placeholder 28"/>
          <p:cNvSpPr>
            <a:spLocks noGrp="1"/>
          </p:cNvSpPr>
          <p:nvPr>
            <p:ph type="sldNum" sz="quarter" idx="12"/>
          </p:nvPr>
        </p:nvSpPr>
        <p:spPr/>
        <p:txBody>
          <a:bodyPr/>
          <a:lstStyle/>
          <a:p>
            <a:fld id="{2C5D1384-E660-4BB1-AFC7-2AFB259CCC06}" type="slidenum">
              <a:rPr lang="en-US" smtClean="0"/>
              <a:t>3</a:t>
            </a:fld>
            <a:endParaRPr lang="en-US"/>
          </a:p>
        </p:txBody>
      </p:sp>
      <p:sp>
        <p:nvSpPr>
          <p:cNvPr id="3" name="Footer Placeholder 2"/>
          <p:cNvSpPr>
            <a:spLocks noGrp="1"/>
          </p:cNvSpPr>
          <p:nvPr>
            <p:ph type="ftr" sz="quarter" idx="11"/>
          </p:nvPr>
        </p:nvSpPr>
        <p:spPr/>
        <p:txBody>
          <a:bodyPr/>
          <a:lstStyle/>
          <a:p>
            <a:r>
              <a:rPr lang="en-US" smtClean="0"/>
              <a:t>CSCE 531 Presentation</a:t>
            </a:r>
            <a:endParaRPr lang="en-US"/>
          </a:p>
        </p:txBody>
      </p:sp>
      <p:sp>
        <p:nvSpPr>
          <p:cNvPr id="5" name="Oval 4"/>
          <p:cNvSpPr/>
          <p:nvPr/>
        </p:nvSpPr>
        <p:spPr>
          <a:xfrm>
            <a:off x="3048000" y="3657600"/>
            <a:ext cx="2590800" cy="752834"/>
          </a:xfrm>
          <a:prstGeom prst="ellipse">
            <a:avLst/>
          </a:prstGeom>
          <a:no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5552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Pre-Pass phase</a:t>
            </a:r>
            <a:endParaRPr lang="en-US" dirty="0"/>
          </a:p>
        </p:txBody>
      </p:sp>
      <p:sp>
        <p:nvSpPr>
          <p:cNvPr id="3" name="Content Placeholder 2"/>
          <p:cNvSpPr>
            <a:spLocks noGrp="1"/>
          </p:cNvSpPr>
          <p:nvPr>
            <p:ph idx="1"/>
          </p:nvPr>
        </p:nvSpPr>
        <p:spPr>
          <a:xfrm>
            <a:off x="457200" y="2468880"/>
            <a:ext cx="8229600" cy="3627120"/>
          </a:xfrm>
        </p:spPr>
        <p:txBody>
          <a:bodyPr>
            <a:normAutofit fontScale="92500"/>
          </a:bodyPr>
          <a:lstStyle/>
          <a:p>
            <a:pPr marL="0" indent="0">
              <a:buNone/>
            </a:pPr>
            <a:r>
              <a:rPr lang="en-US" dirty="0" smtClean="0"/>
              <a:t>Collects following information:</a:t>
            </a:r>
          </a:p>
          <a:p>
            <a:pPr marL="0" indent="0">
              <a:buNone/>
            </a:pPr>
            <a:endParaRPr lang="en-US" dirty="0" smtClean="0"/>
          </a:p>
          <a:p>
            <a:r>
              <a:rPr lang="en-US" dirty="0" smtClean="0"/>
              <a:t>depth of </a:t>
            </a:r>
            <a:r>
              <a:rPr lang="en-US" dirty="0"/>
              <a:t>Java operand stack </a:t>
            </a:r>
            <a:r>
              <a:rPr lang="en-US" dirty="0" smtClean="0"/>
              <a:t>at entry </a:t>
            </a:r>
            <a:r>
              <a:rPr lang="en-US" dirty="0"/>
              <a:t>of each basic </a:t>
            </a:r>
            <a:r>
              <a:rPr lang="en-US" dirty="0" smtClean="0"/>
              <a:t>block</a:t>
            </a:r>
            <a:endParaRPr lang="en-US" dirty="0"/>
          </a:p>
          <a:p>
            <a:r>
              <a:rPr lang="en-US" dirty="0" smtClean="0"/>
              <a:t>static </a:t>
            </a:r>
            <a:r>
              <a:rPr lang="en-US" dirty="0"/>
              <a:t>reference count </a:t>
            </a:r>
            <a:r>
              <a:rPr lang="en-US" dirty="0" smtClean="0"/>
              <a:t>of each </a:t>
            </a:r>
            <a:r>
              <a:rPr lang="en-US" dirty="0"/>
              <a:t>local </a:t>
            </a:r>
            <a:r>
              <a:rPr lang="en-US" dirty="0" smtClean="0"/>
              <a:t>variable</a:t>
            </a:r>
          </a:p>
          <a:p>
            <a:r>
              <a:rPr lang="en-US" dirty="0" smtClean="0"/>
              <a:t>Java </a:t>
            </a:r>
            <a:r>
              <a:rPr lang="en-US" dirty="0"/>
              <a:t>operand stack locations </a:t>
            </a:r>
            <a:r>
              <a:rPr lang="en-US" dirty="0" smtClean="0"/>
              <a:t>containing references </a:t>
            </a:r>
            <a:r>
              <a:rPr lang="en-US" dirty="0"/>
              <a:t>at each point where garbage collection </a:t>
            </a:r>
            <a:r>
              <a:rPr lang="en-US" dirty="0" smtClean="0"/>
              <a:t>may occur</a:t>
            </a:r>
          </a:p>
          <a:p>
            <a:r>
              <a:rPr lang="en-US" dirty="0" smtClean="0"/>
              <a:t>a </a:t>
            </a:r>
            <a:r>
              <a:rPr lang="en-US" dirty="0"/>
              <a:t>list of those variables that alternately hold </a:t>
            </a:r>
            <a:r>
              <a:rPr lang="en-US" dirty="0" smtClean="0"/>
              <a:t>reference and </a:t>
            </a:r>
            <a:r>
              <a:rPr lang="en-US" dirty="0"/>
              <a:t>non-reference values at different points in the method.</a:t>
            </a:r>
          </a:p>
        </p:txBody>
      </p:sp>
      <p:sp>
        <p:nvSpPr>
          <p:cNvPr id="4" name="Slide Number Placeholder 3"/>
          <p:cNvSpPr>
            <a:spLocks noGrp="1"/>
          </p:cNvSpPr>
          <p:nvPr>
            <p:ph type="sldNum" sz="quarter" idx="12"/>
          </p:nvPr>
        </p:nvSpPr>
        <p:spPr/>
        <p:txBody>
          <a:bodyPr/>
          <a:lstStyle/>
          <a:p>
            <a:fld id="{2C5D1384-E660-4BB1-AFC7-2AFB259CCC06}" type="slidenum">
              <a:rPr lang="en-US" smtClean="0"/>
              <a:t>4</a:t>
            </a:fld>
            <a:endParaRPr lang="en-US"/>
          </a:p>
        </p:txBody>
      </p:sp>
      <p:sp>
        <p:nvSpPr>
          <p:cNvPr id="5" name="Footer Placeholder 4"/>
          <p:cNvSpPr>
            <a:spLocks noGrp="1"/>
          </p:cNvSpPr>
          <p:nvPr>
            <p:ph type="ftr" sz="quarter" idx="11"/>
          </p:nvPr>
        </p:nvSpPr>
        <p:spPr/>
        <p:txBody>
          <a:bodyPr/>
          <a:lstStyle/>
          <a:p>
            <a:r>
              <a:rPr lang="en-US" smtClean="0"/>
              <a:t>CSCE 531 Presentation</a:t>
            </a:r>
            <a:endParaRPr lang="en-US"/>
          </a:p>
        </p:txBody>
      </p:sp>
    </p:spTree>
    <p:extLst>
      <p:ext uri="{BB962C8B-B14F-4D97-AF65-F5344CB8AC3E}">
        <p14:creationId xmlns:p14="http://schemas.microsoft.com/office/powerpoint/2010/main" val="205014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Code Generation Phase</a:t>
            </a:r>
            <a:endParaRPr lang="en-US" dirty="0"/>
          </a:p>
        </p:txBody>
      </p:sp>
      <p:sp>
        <p:nvSpPr>
          <p:cNvPr id="3" name="Content Placeholder 2"/>
          <p:cNvSpPr>
            <a:spLocks noGrp="1"/>
          </p:cNvSpPr>
          <p:nvPr>
            <p:ph idx="1"/>
          </p:nvPr>
        </p:nvSpPr>
        <p:spPr/>
        <p:txBody>
          <a:bodyPr>
            <a:normAutofit/>
          </a:bodyPr>
          <a:lstStyle/>
          <a:p>
            <a:pPr marL="0" indent="0">
              <a:buNone/>
            </a:pPr>
            <a:r>
              <a:rPr lang="en-US" b="1" dirty="0"/>
              <a:t>Lazy code </a:t>
            </a:r>
            <a:r>
              <a:rPr lang="en-US" b="1" dirty="0" smtClean="0"/>
              <a:t>selection</a:t>
            </a:r>
            <a:r>
              <a:rPr lang="en-US" dirty="0" smtClean="0"/>
              <a:t> goals:</a:t>
            </a:r>
          </a:p>
          <a:p>
            <a:pPr>
              <a:buFont typeface="Arial" pitchFamily="34" charset="0"/>
              <a:buChar char="•"/>
            </a:pPr>
            <a:r>
              <a:rPr lang="en-US" dirty="0"/>
              <a:t>t</a:t>
            </a:r>
            <a:r>
              <a:rPr lang="en-US" dirty="0" smtClean="0"/>
              <a:t>o keep </a:t>
            </a:r>
            <a:r>
              <a:rPr lang="en-US" dirty="0"/>
              <a:t>intermediate values (i.e., Java operand stack </a:t>
            </a:r>
            <a:r>
              <a:rPr lang="en-US" dirty="0" smtClean="0"/>
              <a:t>values) in scratch registers</a:t>
            </a:r>
          </a:p>
          <a:p>
            <a:pPr>
              <a:buFont typeface="Arial" pitchFamily="34" charset="0"/>
              <a:buChar char="•"/>
            </a:pPr>
            <a:r>
              <a:rPr lang="en-US" dirty="0" smtClean="0"/>
              <a:t>to </a:t>
            </a:r>
            <a:r>
              <a:rPr lang="en-US" dirty="0"/>
              <a:t>reduce register pressure and </a:t>
            </a:r>
            <a:r>
              <a:rPr lang="en-US" dirty="0" smtClean="0"/>
              <a:t>take advantage </a:t>
            </a:r>
            <a:r>
              <a:rPr lang="en-US" dirty="0"/>
              <a:t>of the IA32 addressing modes by folding loads </a:t>
            </a:r>
            <a:r>
              <a:rPr lang="en-US" dirty="0" smtClean="0"/>
              <a:t>of immediate </a:t>
            </a:r>
            <a:r>
              <a:rPr lang="en-US" dirty="0"/>
              <a:t>operands and accesses to memory operands into </a:t>
            </a:r>
            <a:r>
              <a:rPr lang="en-US" dirty="0" smtClean="0"/>
              <a:t>the compute </a:t>
            </a:r>
            <a:r>
              <a:rPr lang="en-US" dirty="0"/>
              <a:t>instructions that use them</a:t>
            </a:r>
            <a:r>
              <a:rPr lang="en-US" dirty="0" smtClean="0"/>
              <a:t>.</a:t>
            </a:r>
          </a:p>
          <a:p>
            <a:pPr marL="0" indent="0">
              <a:buNone/>
            </a:pPr>
            <a:endParaRPr lang="en-US" dirty="0"/>
          </a:p>
          <a:p>
            <a:pPr marL="0" indent="0">
              <a:buNone/>
            </a:pPr>
            <a:r>
              <a:rPr lang="en-US" dirty="0" smtClean="0"/>
              <a:t>Auxiliary data structure called Mimic Stack.</a:t>
            </a:r>
            <a:endParaRPr lang="en-US" dirty="0"/>
          </a:p>
        </p:txBody>
      </p:sp>
      <p:sp>
        <p:nvSpPr>
          <p:cNvPr id="4" name="Slide Number Placeholder 3"/>
          <p:cNvSpPr>
            <a:spLocks noGrp="1"/>
          </p:cNvSpPr>
          <p:nvPr>
            <p:ph type="sldNum" sz="quarter" idx="12"/>
          </p:nvPr>
        </p:nvSpPr>
        <p:spPr/>
        <p:txBody>
          <a:bodyPr/>
          <a:lstStyle/>
          <a:p>
            <a:fld id="{2C5D1384-E660-4BB1-AFC7-2AFB259CCC06}" type="slidenum">
              <a:rPr lang="en-US" smtClean="0"/>
              <a:t>5</a:t>
            </a:fld>
            <a:endParaRPr lang="en-US"/>
          </a:p>
        </p:txBody>
      </p:sp>
      <p:sp>
        <p:nvSpPr>
          <p:cNvPr id="5" name="Footer Placeholder 4"/>
          <p:cNvSpPr>
            <a:spLocks noGrp="1"/>
          </p:cNvSpPr>
          <p:nvPr>
            <p:ph type="ftr" sz="quarter" idx="11"/>
          </p:nvPr>
        </p:nvSpPr>
        <p:spPr/>
        <p:txBody>
          <a:bodyPr/>
          <a:lstStyle/>
          <a:p>
            <a:r>
              <a:rPr lang="en-US" smtClean="0"/>
              <a:t>CSCE 531 Presentation</a:t>
            </a:r>
            <a:endParaRPr lang="en-US"/>
          </a:p>
        </p:txBody>
      </p:sp>
    </p:spTree>
    <p:extLst>
      <p:ext uri="{BB962C8B-B14F-4D97-AF65-F5344CB8AC3E}">
        <p14:creationId xmlns:p14="http://schemas.microsoft.com/office/powerpoint/2010/main" val="42155396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 Generation Phase</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3963" y="1905000"/>
            <a:ext cx="6696075" cy="4124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2C5D1384-E660-4BB1-AFC7-2AFB259CCC06}" type="slidenum">
              <a:rPr lang="en-US" smtClean="0"/>
              <a:t>6</a:t>
            </a:fld>
            <a:endParaRPr lang="en-US"/>
          </a:p>
        </p:txBody>
      </p:sp>
      <p:sp>
        <p:nvSpPr>
          <p:cNvPr id="3" name="TextBox 2"/>
          <p:cNvSpPr txBox="1"/>
          <p:nvPr/>
        </p:nvSpPr>
        <p:spPr>
          <a:xfrm>
            <a:off x="3282641" y="6248400"/>
            <a:ext cx="2578719" cy="369332"/>
          </a:xfrm>
          <a:prstGeom prst="rect">
            <a:avLst/>
          </a:prstGeom>
          <a:noFill/>
        </p:spPr>
        <p:txBody>
          <a:bodyPr wrap="none" rtlCol="0">
            <a:spAutoFit/>
          </a:bodyPr>
          <a:lstStyle/>
          <a:p>
            <a:r>
              <a:rPr lang="en-US" dirty="0" smtClean="0"/>
              <a:t>Operand class hierarchy</a:t>
            </a:r>
            <a:endParaRPr lang="en-US" dirty="0"/>
          </a:p>
        </p:txBody>
      </p:sp>
      <p:sp>
        <p:nvSpPr>
          <p:cNvPr id="5" name="Footer Placeholder 4"/>
          <p:cNvSpPr>
            <a:spLocks noGrp="1"/>
          </p:cNvSpPr>
          <p:nvPr>
            <p:ph type="ftr" sz="quarter" idx="11"/>
          </p:nvPr>
        </p:nvSpPr>
        <p:spPr>
          <a:xfrm>
            <a:off x="1676400" y="6356350"/>
            <a:ext cx="3352800" cy="365125"/>
          </a:xfrm>
        </p:spPr>
        <p:txBody>
          <a:bodyPr/>
          <a:lstStyle/>
          <a:p>
            <a:r>
              <a:rPr lang="en-US" dirty="0" smtClean="0"/>
              <a:t>CSCE 531 Presentation</a:t>
            </a:r>
            <a:endParaRPr lang="en-US" dirty="0"/>
          </a:p>
        </p:txBody>
      </p:sp>
    </p:spTree>
    <p:extLst>
      <p:ext uri="{BB962C8B-B14F-4D97-AF65-F5344CB8AC3E}">
        <p14:creationId xmlns:p14="http://schemas.microsoft.com/office/powerpoint/2010/main" val="10534161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Code Generation Phase</a:t>
            </a:r>
            <a:endParaRPr lang="en-US" dirty="0"/>
          </a:p>
        </p:txBody>
      </p:sp>
      <p:sp>
        <p:nvSpPr>
          <p:cNvPr id="3" name="Content Placeholder 2"/>
          <p:cNvSpPr>
            <a:spLocks noGrp="1"/>
          </p:cNvSpPr>
          <p:nvPr>
            <p:ph idx="1"/>
          </p:nvPr>
        </p:nvSpPr>
        <p:spPr/>
        <p:txBody>
          <a:bodyPr>
            <a:normAutofit/>
          </a:bodyPr>
          <a:lstStyle/>
          <a:p>
            <a:pPr marL="0" indent="0">
              <a:buNone/>
            </a:pPr>
            <a:r>
              <a:rPr lang="en-US" b="1" dirty="0"/>
              <a:t>Lazy code </a:t>
            </a:r>
            <a:r>
              <a:rPr lang="en-US" b="1" dirty="0" smtClean="0"/>
              <a:t>selection</a:t>
            </a:r>
            <a:r>
              <a:rPr lang="en-US" dirty="0" smtClean="0"/>
              <a:t> optimizations include:</a:t>
            </a:r>
          </a:p>
          <a:p>
            <a:r>
              <a:rPr lang="en-US" dirty="0"/>
              <a:t>Strength Reduction</a:t>
            </a:r>
          </a:p>
          <a:p>
            <a:r>
              <a:rPr lang="en-US" dirty="0" smtClean="0"/>
              <a:t>Converts </a:t>
            </a:r>
            <a:r>
              <a:rPr lang="en-US" dirty="0"/>
              <a:t>compare followed by branch instructions to </a:t>
            </a:r>
            <a:r>
              <a:rPr lang="en-US" dirty="0" smtClean="0"/>
              <a:t>one compare </a:t>
            </a:r>
            <a:r>
              <a:rPr lang="en-US" dirty="0"/>
              <a:t>and branch instruction</a:t>
            </a:r>
          </a:p>
          <a:p>
            <a:r>
              <a:rPr lang="en-US" dirty="0" smtClean="0"/>
              <a:t>Elimination </a:t>
            </a:r>
            <a:r>
              <a:rPr lang="en-US" dirty="0"/>
              <a:t>of redundant load after store</a:t>
            </a:r>
            <a:endParaRPr lang="en-US" dirty="0" smtClean="0"/>
          </a:p>
        </p:txBody>
      </p:sp>
      <p:sp>
        <p:nvSpPr>
          <p:cNvPr id="4" name="Slide Number Placeholder 3"/>
          <p:cNvSpPr>
            <a:spLocks noGrp="1"/>
          </p:cNvSpPr>
          <p:nvPr>
            <p:ph type="sldNum" sz="quarter" idx="12"/>
          </p:nvPr>
        </p:nvSpPr>
        <p:spPr/>
        <p:txBody>
          <a:bodyPr/>
          <a:lstStyle/>
          <a:p>
            <a:fld id="{2C5D1384-E660-4BB1-AFC7-2AFB259CCC06}" type="slidenum">
              <a:rPr lang="en-US" smtClean="0"/>
              <a:t>7</a:t>
            </a:fld>
            <a:endParaRPr lang="en-US"/>
          </a:p>
        </p:txBody>
      </p:sp>
      <p:sp>
        <p:nvSpPr>
          <p:cNvPr id="5" name="Footer Placeholder 4"/>
          <p:cNvSpPr>
            <a:spLocks noGrp="1"/>
          </p:cNvSpPr>
          <p:nvPr>
            <p:ph type="ftr" sz="quarter" idx="11"/>
          </p:nvPr>
        </p:nvSpPr>
        <p:spPr/>
        <p:txBody>
          <a:bodyPr/>
          <a:lstStyle/>
          <a:p>
            <a:r>
              <a:rPr lang="en-US" smtClean="0"/>
              <a:t>CSCE 531 Presentation</a:t>
            </a:r>
            <a:endParaRPr lang="en-US"/>
          </a:p>
        </p:txBody>
      </p:sp>
    </p:spTree>
    <p:extLst>
      <p:ext uri="{BB962C8B-B14F-4D97-AF65-F5344CB8AC3E}">
        <p14:creationId xmlns:p14="http://schemas.microsoft.com/office/powerpoint/2010/main" val="8004365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Code Generation Phase</a:t>
            </a:r>
          </a:p>
        </p:txBody>
      </p:sp>
      <p:sp>
        <p:nvSpPr>
          <p:cNvPr id="3" name="Content Placeholder 2"/>
          <p:cNvSpPr>
            <a:spLocks noGrp="1"/>
          </p:cNvSpPr>
          <p:nvPr>
            <p:ph idx="1"/>
          </p:nvPr>
        </p:nvSpPr>
        <p:spPr/>
        <p:txBody>
          <a:bodyPr>
            <a:normAutofit/>
          </a:bodyPr>
          <a:lstStyle/>
          <a:p>
            <a:pPr marL="0" indent="0">
              <a:buNone/>
            </a:pPr>
            <a:r>
              <a:rPr lang="en-US" b="1" dirty="0" smtClean="0"/>
              <a:t>Common Sub-Expression Elimination</a:t>
            </a:r>
          </a:p>
          <a:p>
            <a:r>
              <a:rPr lang="en-US" dirty="0" smtClean="0"/>
              <a:t> by a </a:t>
            </a:r>
            <a:r>
              <a:rPr lang="en-US" dirty="0"/>
              <a:t>fast and </a:t>
            </a:r>
            <a:r>
              <a:rPr lang="en-US" dirty="0" smtClean="0"/>
              <a:t>lightweight algorithm that focuses on extended basic blocks.</a:t>
            </a:r>
          </a:p>
          <a:p>
            <a:r>
              <a:rPr lang="en-US" dirty="0"/>
              <a:t>e</a:t>
            </a:r>
            <a:r>
              <a:rPr lang="en-US" dirty="0" smtClean="0"/>
              <a:t>xpression tag represented by the pair &lt;offset, length</a:t>
            </a:r>
            <a:r>
              <a:rPr lang="en-US" dirty="0" smtClean="0"/>
              <a:t>&gt;</a:t>
            </a:r>
          </a:p>
          <a:p>
            <a:r>
              <a:rPr lang="en-US" dirty="0" smtClean="0"/>
              <a:t>expressions lengths of 16 bytes are compared, determined empirically</a:t>
            </a:r>
          </a:p>
          <a:p>
            <a:pPr marL="0" indent="0">
              <a:buNone/>
            </a:pPr>
            <a:endParaRPr lang="en-US" dirty="0" smtClean="0"/>
          </a:p>
          <a:p>
            <a:pPr marL="0" indent="0">
              <a:buNone/>
            </a:pPr>
            <a:r>
              <a:rPr lang="en-US" dirty="0" smtClean="0"/>
              <a:t>Expressions in R are ‘killed’ when:</a:t>
            </a:r>
          </a:p>
          <a:p>
            <a:pPr lvl="4"/>
            <a:r>
              <a:rPr lang="en-US" dirty="0"/>
              <a:t>Instructions that modify </a:t>
            </a:r>
            <a:r>
              <a:rPr lang="en-US" dirty="0" smtClean="0"/>
              <a:t>R</a:t>
            </a:r>
            <a:endParaRPr lang="en-US" dirty="0"/>
          </a:p>
          <a:p>
            <a:pPr lvl="4"/>
            <a:r>
              <a:rPr lang="en-US" dirty="0" smtClean="0"/>
              <a:t>Assignments </a:t>
            </a:r>
            <a:r>
              <a:rPr lang="en-US" dirty="0"/>
              <a:t>that modify value of </a:t>
            </a:r>
            <a:r>
              <a:rPr lang="en-US" dirty="0" smtClean="0"/>
              <a:t>R</a:t>
            </a:r>
            <a:endParaRPr lang="en-US" dirty="0" smtClean="0"/>
          </a:p>
          <a:p>
            <a:endParaRPr lang="en-US" dirty="0"/>
          </a:p>
          <a:p>
            <a:endParaRPr lang="en-US" dirty="0" smtClean="0"/>
          </a:p>
          <a:p>
            <a:endParaRPr lang="en-US" dirty="0" smtClean="0"/>
          </a:p>
        </p:txBody>
      </p:sp>
      <p:sp>
        <p:nvSpPr>
          <p:cNvPr id="4" name="Slide Number Placeholder 3"/>
          <p:cNvSpPr>
            <a:spLocks noGrp="1"/>
          </p:cNvSpPr>
          <p:nvPr>
            <p:ph type="sldNum" sz="quarter" idx="12"/>
          </p:nvPr>
        </p:nvSpPr>
        <p:spPr/>
        <p:txBody>
          <a:bodyPr/>
          <a:lstStyle/>
          <a:p>
            <a:fld id="{2C5D1384-E660-4BB1-AFC7-2AFB259CCC06}" type="slidenum">
              <a:rPr lang="en-US" smtClean="0"/>
              <a:t>8</a:t>
            </a:fld>
            <a:endParaRPr lang="en-US"/>
          </a:p>
        </p:txBody>
      </p:sp>
      <p:sp>
        <p:nvSpPr>
          <p:cNvPr id="5" name="Footer Placeholder 4"/>
          <p:cNvSpPr>
            <a:spLocks noGrp="1"/>
          </p:cNvSpPr>
          <p:nvPr>
            <p:ph type="ftr" sz="quarter" idx="11"/>
          </p:nvPr>
        </p:nvSpPr>
        <p:spPr/>
        <p:txBody>
          <a:bodyPr/>
          <a:lstStyle/>
          <a:p>
            <a:r>
              <a:rPr lang="en-US" smtClean="0"/>
              <a:t>CSCE 531 Presentation</a:t>
            </a:r>
            <a:endParaRPr lang="en-US"/>
          </a:p>
        </p:txBody>
      </p:sp>
    </p:spTree>
    <p:extLst>
      <p:ext uri="{BB962C8B-B14F-4D97-AF65-F5344CB8AC3E}">
        <p14:creationId xmlns:p14="http://schemas.microsoft.com/office/powerpoint/2010/main" val="15266519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Code Generation Phase</a:t>
            </a:r>
          </a:p>
        </p:txBody>
      </p:sp>
      <p:sp>
        <p:nvSpPr>
          <p:cNvPr id="3" name="Content Placeholder 2"/>
          <p:cNvSpPr>
            <a:spLocks noGrp="1"/>
          </p:cNvSpPr>
          <p:nvPr>
            <p:ph idx="1"/>
          </p:nvPr>
        </p:nvSpPr>
        <p:spPr/>
        <p:txBody>
          <a:bodyPr/>
          <a:lstStyle/>
          <a:p>
            <a:pPr marL="0" indent="0">
              <a:buNone/>
            </a:pPr>
            <a:r>
              <a:rPr lang="en-US" b="1" dirty="0" smtClean="0"/>
              <a:t>Common Sub-Expression Elimination</a:t>
            </a:r>
            <a:r>
              <a:rPr lang="en-US" dirty="0" smtClean="0"/>
              <a:t> limitations:</a:t>
            </a:r>
          </a:p>
          <a:p>
            <a:pPr>
              <a:buFont typeface="Arial" pitchFamily="34" charset="0"/>
              <a:buChar char="•"/>
            </a:pPr>
            <a:r>
              <a:rPr lang="en-US" dirty="0" smtClean="0"/>
              <a:t>“</a:t>
            </a:r>
            <a:r>
              <a:rPr lang="en-US" dirty="0" err="1" smtClean="0"/>
              <a:t>x+y</a:t>
            </a:r>
            <a:r>
              <a:rPr lang="en-US" dirty="0" smtClean="0"/>
              <a:t>” and “</a:t>
            </a:r>
            <a:r>
              <a:rPr lang="en-US" dirty="0" err="1" smtClean="0"/>
              <a:t>y+x</a:t>
            </a:r>
            <a:r>
              <a:rPr lang="en-US" dirty="0" smtClean="0"/>
              <a:t>” are different,</a:t>
            </a:r>
          </a:p>
          <a:p>
            <a:pPr>
              <a:buFont typeface="Arial" pitchFamily="34" charset="0"/>
              <a:buChar char="•"/>
            </a:pPr>
            <a:r>
              <a:rPr lang="en-US" dirty="0" smtClean="0"/>
              <a:t>If “x=w”, “</a:t>
            </a:r>
            <a:r>
              <a:rPr lang="en-US" dirty="0" err="1" smtClean="0"/>
              <a:t>x+y</a:t>
            </a:r>
            <a:r>
              <a:rPr lang="en-US" dirty="0" smtClean="0"/>
              <a:t>” and “</a:t>
            </a:r>
            <a:r>
              <a:rPr lang="en-US" dirty="0" err="1" smtClean="0"/>
              <a:t>w+y</a:t>
            </a:r>
            <a:r>
              <a:rPr lang="en-US" dirty="0" smtClean="0"/>
              <a:t>” are different,</a:t>
            </a:r>
          </a:p>
          <a:p>
            <a:pPr>
              <a:buFont typeface="Arial" pitchFamily="34" charset="0"/>
              <a:buChar char="•"/>
            </a:pPr>
            <a:r>
              <a:rPr lang="en-US" dirty="0" smtClean="0"/>
              <a:t>Non-contiguous byte code streams not applicable</a:t>
            </a:r>
          </a:p>
          <a:p>
            <a:pPr>
              <a:buFont typeface="Arial" pitchFamily="34" charset="0"/>
              <a:buChar char="•"/>
            </a:pPr>
            <a:endParaRPr lang="en-US" dirty="0"/>
          </a:p>
          <a:p>
            <a:endParaRPr lang="en-US" dirty="0" smtClean="0"/>
          </a:p>
          <a:p>
            <a:endParaRPr lang="en-US" dirty="0" smtClean="0"/>
          </a:p>
        </p:txBody>
      </p:sp>
      <p:sp>
        <p:nvSpPr>
          <p:cNvPr id="4" name="Slide Number Placeholder 3"/>
          <p:cNvSpPr>
            <a:spLocks noGrp="1"/>
          </p:cNvSpPr>
          <p:nvPr>
            <p:ph type="sldNum" sz="quarter" idx="12"/>
          </p:nvPr>
        </p:nvSpPr>
        <p:spPr/>
        <p:txBody>
          <a:bodyPr/>
          <a:lstStyle/>
          <a:p>
            <a:fld id="{2C5D1384-E660-4BB1-AFC7-2AFB259CCC06}" type="slidenum">
              <a:rPr lang="en-US" smtClean="0"/>
              <a:t>9</a:t>
            </a:fld>
            <a:endParaRPr lang="en-US"/>
          </a:p>
        </p:txBody>
      </p:sp>
      <p:sp>
        <p:nvSpPr>
          <p:cNvPr id="5" name="Footer Placeholder 4"/>
          <p:cNvSpPr>
            <a:spLocks noGrp="1"/>
          </p:cNvSpPr>
          <p:nvPr>
            <p:ph type="ftr" sz="quarter" idx="11"/>
          </p:nvPr>
        </p:nvSpPr>
        <p:spPr/>
        <p:txBody>
          <a:bodyPr/>
          <a:lstStyle/>
          <a:p>
            <a:r>
              <a:rPr lang="en-US" smtClean="0"/>
              <a:t>CSCE 531 Presentation</a:t>
            </a:r>
            <a:endParaRPr lang="en-US"/>
          </a:p>
        </p:txBody>
      </p:sp>
    </p:spTree>
    <p:extLst>
      <p:ext uri="{BB962C8B-B14F-4D97-AF65-F5344CB8AC3E}">
        <p14:creationId xmlns:p14="http://schemas.microsoft.com/office/powerpoint/2010/main" val="21914883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562</TotalTime>
  <Words>1014</Words>
  <Application>Microsoft Office PowerPoint</Application>
  <PresentationFormat>On-screen Show (4:3)</PresentationFormat>
  <Paragraphs>209</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Flow</vt:lpstr>
      <vt:lpstr>PowerPoint Presentation</vt:lpstr>
      <vt:lpstr>Introduction</vt:lpstr>
      <vt:lpstr>Phases</vt:lpstr>
      <vt:lpstr>Pre-Pass phase</vt:lpstr>
      <vt:lpstr>Code Generation Phase</vt:lpstr>
      <vt:lpstr>Code Generation Phase</vt:lpstr>
      <vt:lpstr>Code Generation Phase</vt:lpstr>
      <vt:lpstr>Code Generation Phase</vt:lpstr>
      <vt:lpstr>Code Generation Phase</vt:lpstr>
      <vt:lpstr>Code Generation Phase</vt:lpstr>
      <vt:lpstr>Code Generation Phase</vt:lpstr>
      <vt:lpstr>Code Generation Phase</vt:lpstr>
      <vt:lpstr>Code Generation Phase</vt:lpstr>
      <vt:lpstr>Code Generation Phase</vt:lpstr>
      <vt:lpstr>Code Generation Phase</vt:lpstr>
      <vt:lpstr>Sample Test Scenario</vt:lpstr>
      <vt:lpstr>PowerPoint Presentation</vt:lpstr>
      <vt:lpstr>Garbage Collection</vt:lpstr>
      <vt:lpstr>Garbage Collection</vt:lpstr>
      <vt:lpstr>Experimental Analysis</vt:lpstr>
      <vt:lpstr>Conclusions</vt:lpstr>
      <vt:lpstr>Conclusions</vt:lpstr>
      <vt:lpstr>References</vt:lpstr>
      <vt:lpstr>PowerPoint Presentation</vt:lpstr>
      <vt:lpstr>PowerPoint Presentation</vt:lpstr>
    </vt:vector>
  </TitlesOfParts>
  <Company>University of South Carolina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Roshan Subudhi</dc:creator>
  <cp:lastModifiedBy>Roshan Subudhi</cp:lastModifiedBy>
  <cp:revision>41</cp:revision>
  <dcterms:created xsi:type="dcterms:W3CDTF">2013-04-18T17:21:57Z</dcterms:created>
  <dcterms:modified xsi:type="dcterms:W3CDTF">2013-04-23T18:50:33Z</dcterms:modified>
</cp:coreProperties>
</file>