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8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1" r:id="rId24"/>
    <p:sldId id="280" r:id="rId25"/>
    <p:sldId id="282" r:id="rId26"/>
    <p:sldId id="283" r:id="rId27"/>
    <p:sldId id="284" r:id="rId28"/>
    <p:sldId id="285" r:id="rId29"/>
    <p:sldId id="287" r:id="rId30"/>
    <p:sldId id="286" r:id="rId3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gha Gupta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which is better</p:text>
  </p:cm>
  <p:cm authorId="0" idx="2">
    <p:pos x="6000" y="100"/>
    <p:text>add the topics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3">
    <p:pos x="6000" y="0"/>
    <p:text>which is better</p:text>
  </p:cm>
  <p:cm authorId="0" idx="4">
    <p:pos x="6000" y="100"/>
    <p:text>add the topics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5145C-1019-4D75-9238-243E19E60A16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8BF57-BAFE-4E21-87AD-302B9C4A3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11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5551780"/>
      </p:ext>
    </p:extLst>
  </p:cSld>
  <p:clrMap bg1="lt1" tx1="dk1" bg2="dk2" tx2="lt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" name="Shape 12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Shape 3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5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36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entO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://en.wikipedia.org/wiki/Fedora_(operating_system)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ource-to-source_compil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HP" TargetMode="Externa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Just-in-time_compilation" TargetMode="External"/><Relationship Id="rId5" Type="http://schemas.openxmlformats.org/officeDocument/2006/relationships/hyperlink" Target="http://en.wikipedia.org/wiki/Virtual_machine" TargetMode="External"/><Relationship Id="rId4" Type="http://schemas.openxmlformats.org/officeDocument/2006/relationships/hyperlink" Target="http://en.wikipedia.org/wiki/Bytecod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svn.php.net/viewvc/php/php-src/trunk/Zend/bench.php?view=markup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ust-in-time_compil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://en.wikipedia.org/wiki/.NET_Framewor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PHP_accelerator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 smtClean="0"/>
              <a:t>The </a:t>
            </a:r>
            <a:r>
              <a:rPr lang="en-US" sz="3600" b="1" dirty="0" err="1" smtClean="0"/>
              <a:t>HipHop</a:t>
            </a:r>
            <a:r>
              <a:rPr lang="en-US" sz="3600" b="1" dirty="0" smtClean="0"/>
              <a:t> Compiler</a:t>
            </a:r>
          </a:p>
          <a:p>
            <a:pPr marL="0" indent="0" algn="ctr">
              <a:buNone/>
            </a:pPr>
            <a:r>
              <a:rPr lang="en-US" sz="3600" b="1" dirty="0" smtClean="0"/>
              <a:t>from Facebook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i="1" dirty="0" smtClean="0"/>
              <a:t>By</a:t>
            </a:r>
          </a:p>
          <a:p>
            <a:pPr marL="0" indent="0" algn="ctr">
              <a:buNone/>
            </a:pPr>
            <a:r>
              <a:rPr lang="en-US" sz="2400" i="1" dirty="0" err="1" smtClean="0"/>
              <a:t>Megha</a:t>
            </a:r>
            <a:r>
              <a:rPr lang="en-US" sz="2400" i="1" dirty="0" smtClean="0"/>
              <a:t> Gupta &amp; Nikhil </a:t>
            </a:r>
            <a:r>
              <a:rPr lang="en-US" sz="2400" i="1" dirty="0" err="1" smtClean="0"/>
              <a:t>Kapoor</a:t>
            </a:r>
            <a:endParaRPr lang="en-US" sz="2400" i="1" dirty="0"/>
          </a:p>
        </p:txBody>
      </p:sp>
      <p:sp>
        <p:nvSpPr>
          <p:cNvPr id="42" name="Shape 42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compile@Zend</a:t>
            </a:r>
            <a:r>
              <a:rPr lang="en-US" b="1" u="sng" dirty="0" smtClean="0"/>
              <a:t> Engine </a:t>
            </a:r>
            <a:r>
              <a:rPr lang="en-US" b="1" u="sng" dirty="0" err="1" smtClean="0"/>
              <a:t>cond</a:t>
            </a:r>
            <a:r>
              <a:rPr lang="en-US" b="1" u="sng" dirty="0" smtClean="0"/>
              <a:t>…</a:t>
            </a:r>
          </a:p>
          <a:p>
            <a:pPr marL="0" indent="0" algn="ctr">
              <a:buNone/>
            </a:pPr>
            <a:endParaRPr lang="en-US" b="1" u="sng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19400"/>
            <a:ext cx="6172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2177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compile@PHPstatic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b="1" u="sng" dirty="0" smtClean="0"/>
              <a:t>(ex. </a:t>
            </a:r>
            <a:r>
              <a:rPr lang="en-US" b="1" u="sng" dirty="0" err="1" smtClean="0"/>
              <a:t>Roadsend</a:t>
            </a:r>
            <a:r>
              <a:rPr lang="en-US" b="1" u="sng" dirty="0" smtClean="0"/>
              <a:t> PHP)</a:t>
            </a:r>
          </a:p>
          <a:p>
            <a:endParaRPr lang="en-US" dirty="0" smtClean="0"/>
          </a:p>
          <a:p>
            <a:r>
              <a:rPr lang="en-US" sz="2400" dirty="0" smtClean="0"/>
              <a:t>generates standalone </a:t>
            </a:r>
            <a:r>
              <a:rPr lang="en-US" sz="2400" dirty="0"/>
              <a:t>binaries or extensions for the Apache Web server.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Php</a:t>
            </a:r>
            <a:r>
              <a:rPr lang="en-US" sz="2400" dirty="0" smtClean="0"/>
              <a:t> scripts run as standalone Apache modules</a:t>
            </a:r>
          </a:p>
          <a:p>
            <a:endParaRPr lang="en-US" sz="2400" dirty="0" smtClean="0"/>
          </a:p>
          <a:p>
            <a:r>
              <a:rPr lang="en-US" sz="2400" dirty="0" smtClean="0"/>
              <a:t>also </a:t>
            </a:r>
            <a:r>
              <a:rPr lang="en-US" sz="2400" dirty="0"/>
              <a:t>provides its own Web server</a:t>
            </a:r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381927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compile@PHC</a:t>
            </a:r>
            <a:endParaRPr lang="en-US" b="1" u="sng" dirty="0" smtClean="0"/>
          </a:p>
          <a:p>
            <a:endParaRPr lang="en-US" dirty="0" smtClean="0"/>
          </a:p>
          <a:p>
            <a:r>
              <a:rPr lang="en-US" sz="2400" dirty="0" smtClean="0"/>
              <a:t>compiles </a:t>
            </a:r>
            <a:r>
              <a:rPr lang="en-US" sz="2400" dirty="0"/>
              <a:t>PHP </a:t>
            </a:r>
            <a:r>
              <a:rPr lang="en-US" sz="2400" dirty="0" smtClean="0"/>
              <a:t>scripts</a:t>
            </a:r>
          </a:p>
          <a:p>
            <a:endParaRPr lang="en-US" sz="2400" dirty="0"/>
          </a:p>
          <a:p>
            <a:r>
              <a:rPr lang="en-US" sz="2400" dirty="0" smtClean="0"/>
              <a:t>generates </a:t>
            </a:r>
            <a:r>
              <a:rPr lang="en-US" sz="2400" dirty="0"/>
              <a:t>PHP </a:t>
            </a:r>
            <a:r>
              <a:rPr lang="en-US" sz="2400" dirty="0" smtClean="0"/>
              <a:t>extension</a:t>
            </a:r>
          </a:p>
          <a:p>
            <a:endParaRPr lang="en-US" sz="2400" dirty="0"/>
          </a:p>
          <a:p>
            <a:r>
              <a:rPr lang="en-US" sz="2400" dirty="0"/>
              <a:t>convert PHP into XML and back</a:t>
            </a:r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4632676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compile@HipHop</a:t>
            </a:r>
            <a:endParaRPr lang="en-US" b="1" u="sng" dirty="0" smtClean="0"/>
          </a:p>
          <a:p>
            <a:endParaRPr lang="en-US" dirty="0" smtClean="0"/>
          </a:p>
          <a:p>
            <a:r>
              <a:rPr lang="en-US" sz="2400" dirty="0" smtClean="0"/>
              <a:t>Developed on</a:t>
            </a:r>
            <a:r>
              <a:rPr lang="en-US" sz="2400" dirty="0"/>
              <a:t> </a:t>
            </a:r>
            <a:r>
              <a:rPr lang="en-US" sz="2400" dirty="0" err="1">
                <a:hlinkClick r:id="rId3" tooltip="CentOS"/>
              </a:rPr>
              <a:t>CentOS</a:t>
            </a:r>
            <a:r>
              <a:rPr lang="en-US" sz="2400" dirty="0"/>
              <a:t> and </a:t>
            </a:r>
            <a:r>
              <a:rPr lang="en-US" sz="2400" dirty="0">
                <a:hlinkClick r:id="rId4" tooltip="Fedora (operating system)"/>
              </a:rPr>
              <a:t>Fedora</a:t>
            </a:r>
            <a:r>
              <a:rPr lang="en-US" sz="2400" dirty="0"/>
              <a:t> </a:t>
            </a:r>
            <a:r>
              <a:rPr lang="en-US" sz="2400" dirty="0" smtClean="0"/>
              <a:t>systems.</a:t>
            </a:r>
          </a:p>
          <a:p>
            <a:endParaRPr lang="en-US" sz="2400" dirty="0" smtClean="0"/>
          </a:p>
          <a:p>
            <a:r>
              <a:rPr lang="en-US" sz="2400" dirty="0" smtClean="0"/>
              <a:t>Initial release</a:t>
            </a:r>
            <a:r>
              <a:rPr lang="en-US" sz="2400" dirty="0"/>
              <a:t> 2 February </a:t>
            </a:r>
            <a:r>
              <a:rPr lang="en-US" sz="2400" dirty="0" smtClean="0"/>
              <a:t>2010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Increases </a:t>
            </a:r>
            <a:r>
              <a:rPr lang="en-US" sz="2400" dirty="0"/>
              <a:t>the speed of PHP </a:t>
            </a:r>
            <a:r>
              <a:rPr lang="en-US" sz="2400" dirty="0" smtClean="0"/>
              <a:t>applications by factors of 2 to 6 times.</a:t>
            </a:r>
          </a:p>
          <a:p>
            <a:endParaRPr lang="en-US" sz="2400" dirty="0" smtClean="0"/>
          </a:p>
          <a:p>
            <a:r>
              <a:rPr lang="en-US" sz="2400" dirty="0" smtClean="0"/>
              <a:t>Source code on </a:t>
            </a:r>
            <a:r>
              <a:rPr lang="en-US" sz="2400" dirty="0" err="1" smtClean="0"/>
              <a:t>GitHub</a:t>
            </a:r>
            <a:endParaRPr lang="en-US" sz="24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9273494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compile@HipHop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cond</a:t>
            </a:r>
            <a:r>
              <a:rPr lang="en-US" b="1" i="1" dirty="0" smtClean="0"/>
              <a:t>…</a:t>
            </a:r>
          </a:p>
          <a:p>
            <a:endParaRPr lang="en-US" dirty="0" smtClean="0"/>
          </a:p>
          <a:p>
            <a:r>
              <a:rPr lang="en-US" dirty="0" err="1"/>
              <a:t>HPHPc</a:t>
            </a:r>
            <a:endParaRPr lang="en-US" dirty="0"/>
          </a:p>
          <a:p>
            <a:pPr lvl="1"/>
            <a:r>
              <a:rPr lang="en-US" sz="2400" dirty="0"/>
              <a:t>original version of </a:t>
            </a:r>
            <a:r>
              <a:rPr lang="en-US" sz="2400" dirty="0" err="1"/>
              <a:t>HipHop</a:t>
            </a:r>
            <a:endParaRPr lang="en-US" sz="2400" dirty="0"/>
          </a:p>
          <a:p>
            <a:pPr lvl="1"/>
            <a:r>
              <a:rPr lang="en-US" sz="2400" u="sng" dirty="0" smtClean="0">
                <a:hlinkClick r:id="rId3" tooltip="Source-to-source compiler"/>
              </a:rPr>
              <a:t>source </a:t>
            </a:r>
            <a:r>
              <a:rPr lang="en-US" sz="2400" u="sng" dirty="0">
                <a:hlinkClick r:id="rId3" tooltip="Source-to-source compiler"/>
              </a:rPr>
              <a:t>code transformer</a:t>
            </a:r>
            <a:endParaRPr lang="en-US" sz="2400" u="sng" dirty="0"/>
          </a:p>
          <a:p>
            <a:pPr lvl="1"/>
            <a:r>
              <a:rPr lang="en-US" sz="2400" dirty="0" smtClean="0"/>
              <a:t>Was </a:t>
            </a:r>
            <a:r>
              <a:rPr lang="en-US" sz="2400" dirty="0"/>
              <a:t>unfriendly to developers</a:t>
            </a:r>
          </a:p>
          <a:p>
            <a:pPr lvl="1"/>
            <a:r>
              <a:rPr lang="en-US" sz="2400" dirty="0" smtClean="0"/>
              <a:t>deprecated </a:t>
            </a:r>
            <a:r>
              <a:rPr lang="en-US" sz="2400" dirty="0"/>
              <a:t>on 19 February 2013</a:t>
            </a:r>
            <a:endParaRPr lang="en-US" sz="2400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29975110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compile@HipHop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cond</a:t>
            </a:r>
            <a:r>
              <a:rPr lang="en-US" b="1" i="1" dirty="0" smtClean="0"/>
              <a:t>…</a:t>
            </a:r>
          </a:p>
          <a:p>
            <a:endParaRPr lang="en-US" dirty="0" smtClean="0"/>
          </a:p>
          <a:p>
            <a:r>
              <a:rPr lang="en-US" dirty="0" err="1" smtClean="0"/>
              <a:t>HPHPi</a:t>
            </a:r>
            <a:endParaRPr lang="en-US" dirty="0" smtClean="0"/>
          </a:p>
          <a:p>
            <a:pPr lvl="1"/>
            <a:r>
              <a:rPr lang="en-US" sz="2400" dirty="0" smtClean="0"/>
              <a:t>developer mode </a:t>
            </a:r>
            <a:r>
              <a:rPr lang="en-US" sz="2400" dirty="0"/>
              <a:t>version of </a:t>
            </a:r>
            <a:r>
              <a:rPr lang="en-US" sz="2400" dirty="0" err="1"/>
              <a:t>HipHop</a:t>
            </a:r>
            <a:endParaRPr lang="en-US" sz="2400" dirty="0" smtClean="0"/>
          </a:p>
          <a:p>
            <a:pPr lvl="1"/>
            <a:r>
              <a:rPr lang="en-US" sz="2400" dirty="0" smtClean="0"/>
              <a:t>much </a:t>
            </a:r>
            <a:r>
              <a:rPr lang="en-US" sz="2400" dirty="0"/>
              <a:t>less </a:t>
            </a:r>
            <a:r>
              <a:rPr lang="en-US" sz="2400" dirty="0" err="1"/>
              <a:t>performant</a:t>
            </a:r>
            <a:r>
              <a:rPr lang="en-US" sz="2400" dirty="0"/>
              <a:t> than </a:t>
            </a:r>
            <a:r>
              <a:rPr lang="en-US" sz="2400" dirty="0" err="1"/>
              <a:t>HPHPc</a:t>
            </a:r>
            <a:endParaRPr lang="en-US" sz="2400" u="sng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But… enabled </a:t>
            </a:r>
            <a:r>
              <a:rPr lang="en-US" sz="2400" dirty="0"/>
              <a:t>developers to use the same stack as production code</a:t>
            </a:r>
            <a:r>
              <a:rPr lang="en-US" sz="2400" dirty="0" smtClean="0"/>
              <a:t>.</a:t>
            </a:r>
            <a:endParaRPr lang="en-US" sz="2400" u="sng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59267963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compile@HipHop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cond</a:t>
            </a:r>
            <a:r>
              <a:rPr lang="en-US" b="1" i="1" dirty="0" smtClean="0"/>
              <a:t>…</a:t>
            </a:r>
          </a:p>
          <a:p>
            <a:endParaRPr lang="en-US" dirty="0" smtClean="0"/>
          </a:p>
          <a:p>
            <a:r>
              <a:rPr lang="en-US" dirty="0" err="1" smtClean="0"/>
              <a:t>HPHPd</a:t>
            </a:r>
            <a:endParaRPr lang="en-US" dirty="0" smtClean="0"/>
          </a:p>
          <a:p>
            <a:pPr lvl="1"/>
            <a:r>
              <a:rPr lang="en-US" sz="2400" dirty="0" err="1" smtClean="0"/>
              <a:t>HipHop</a:t>
            </a:r>
            <a:r>
              <a:rPr lang="en-US" sz="2400" dirty="0" smtClean="0"/>
              <a:t> debugger</a:t>
            </a:r>
          </a:p>
          <a:p>
            <a:pPr lvl="1"/>
            <a:r>
              <a:rPr lang="en-US" sz="2400" dirty="0" smtClean="0"/>
              <a:t>keyboard </a:t>
            </a:r>
            <a:r>
              <a:rPr lang="en-US" sz="2400" dirty="0"/>
              <a:t>interactive </a:t>
            </a:r>
            <a:r>
              <a:rPr lang="en-US" sz="2400" dirty="0" smtClean="0"/>
              <a:t>interface</a:t>
            </a:r>
          </a:p>
          <a:p>
            <a:pPr lvl="1"/>
            <a:r>
              <a:rPr lang="en-US" sz="2400" dirty="0" smtClean="0"/>
              <a:t>Provides developers with many tools for running code and setting watches.</a:t>
            </a:r>
            <a:endParaRPr lang="en-US" sz="24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21197345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compile@HipHop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cond</a:t>
            </a:r>
            <a:r>
              <a:rPr lang="en-US" b="1" i="1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HHVM</a:t>
            </a:r>
          </a:p>
          <a:p>
            <a:pPr lvl="1"/>
            <a:r>
              <a:rPr lang="en-US" sz="2400" i="1" dirty="0" smtClean="0"/>
              <a:t>The </a:t>
            </a:r>
            <a:r>
              <a:rPr lang="en-US" sz="2400" i="1" dirty="0" err="1" smtClean="0"/>
              <a:t>HipHop</a:t>
            </a:r>
            <a:r>
              <a:rPr lang="en-US" sz="2400" i="1" dirty="0" smtClean="0"/>
              <a:t> Virtual Machine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current </a:t>
            </a:r>
            <a:r>
              <a:rPr lang="en-US" sz="2400" dirty="0"/>
              <a:t>version of </a:t>
            </a:r>
            <a:r>
              <a:rPr lang="en-US" sz="2400" dirty="0" err="1"/>
              <a:t>HipHop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replaced </a:t>
            </a:r>
            <a:r>
              <a:rPr lang="en-US" sz="2400" dirty="0" err="1" smtClean="0"/>
              <a:t>HPHPc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err="1" smtClean="0"/>
              <a:t>HPHPi</a:t>
            </a:r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5591989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compile@HipHop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cond</a:t>
            </a:r>
            <a:r>
              <a:rPr lang="en-US" b="1" i="1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HHVM</a:t>
            </a:r>
          </a:p>
          <a:p>
            <a:pPr lvl="1"/>
            <a:r>
              <a:rPr lang="en-US" sz="2400" dirty="0" smtClean="0"/>
              <a:t>compiles</a:t>
            </a:r>
            <a:r>
              <a:rPr lang="en-US" sz="2400" dirty="0"/>
              <a:t> </a:t>
            </a:r>
            <a:r>
              <a:rPr lang="en-US" sz="2400" dirty="0">
                <a:hlinkClick r:id="rId3" tooltip="PHP"/>
              </a:rPr>
              <a:t>PHP</a:t>
            </a:r>
            <a:r>
              <a:rPr lang="en-US" sz="2400" dirty="0"/>
              <a:t> source to </a:t>
            </a:r>
            <a:r>
              <a:rPr lang="en-US" sz="2400" dirty="0" err="1" smtClean="0">
                <a:hlinkClick r:id="rId4" tooltip="Bytecode"/>
              </a:rPr>
              <a:t>Bytecode</a:t>
            </a:r>
            <a:endParaRPr lang="en-US" sz="2400" dirty="0" smtClean="0"/>
          </a:p>
          <a:p>
            <a:pPr lvl="1"/>
            <a:r>
              <a:rPr lang="en-US" sz="2400" dirty="0" err="1" smtClean="0"/>
              <a:t>Bytecode</a:t>
            </a:r>
            <a:r>
              <a:rPr lang="en-US" sz="2400" dirty="0" smtClean="0"/>
              <a:t> </a:t>
            </a:r>
            <a:r>
              <a:rPr lang="en-US" sz="2400" dirty="0"/>
              <a:t>either:-</a:t>
            </a:r>
          </a:p>
          <a:p>
            <a:pPr lvl="2"/>
            <a:r>
              <a:rPr lang="en-US" dirty="0"/>
              <a:t>run in a </a:t>
            </a:r>
            <a:r>
              <a:rPr lang="en-US" dirty="0">
                <a:hlinkClick r:id="rId5" tooltip="Virtual machine"/>
              </a:rPr>
              <a:t>virtual machine</a:t>
            </a:r>
            <a:r>
              <a:rPr lang="en-US" dirty="0"/>
              <a:t> environment, or</a:t>
            </a:r>
          </a:p>
          <a:p>
            <a:pPr lvl="2"/>
            <a:r>
              <a:rPr lang="en-US" dirty="0"/>
              <a:t>compiled at run-time to machine code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uses a custom </a:t>
            </a:r>
            <a:r>
              <a:rPr lang="en-US" sz="2400" u="sng" dirty="0" smtClean="0">
                <a:hlinkClick r:id="rId6" tooltip="Just-in-time compilation"/>
              </a:rPr>
              <a:t>JIT</a:t>
            </a:r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60685108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HipHop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sz="2400" b="1" i="1" u="sng" dirty="0" smtClean="0"/>
              <a:t>Multi-threaded </a:t>
            </a:r>
            <a:r>
              <a:rPr lang="en-US" sz="2400" b="1" i="1" u="sng" dirty="0" err="1" smtClean="0"/>
              <a:t>vs</a:t>
            </a:r>
            <a:r>
              <a:rPr lang="en-US" sz="2400" b="1" i="1" u="sng" dirty="0" smtClean="0"/>
              <a:t> Multi-process</a:t>
            </a:r>
          </a:p>
          <a:p>
            <a:pPr marL="0" indent="0" algn="ctr">
              <a:buNone/>
            </a:pPr>
            <a:r>
              <a:rPr lang="en-US" sz="2400" b="1" i="1" u="sng" dirty="0" smtClean="0"/>
              <a:t>Web Servers</a:t>
            </a:r>
            <a:endParaRPr lang="en-US" sz="2400" b="1" i="1" dirty="0" smtClean="0"/>
          </a:p>
          <a:p>
            <a:endParaRPr lang="en-US" sz="2400" dirty="0" smtClean="0"/>
          </a:p>
          <a:p>
            <a:r>
              <a:rPr lang="en-US" sz="2400" dirty="0" smtClean="0"/>
              <a:t>compiles </a:t>
            </a:r>
            <a:r>
              <a:rPr lang="en-US" sz="2400" dirty="0"/>
              <a:t>the code </a:t>
            </a:r>
            <a:r>
              <a:rPr lang="en-US" sz="2400" dirty="0" smtClean="0"/>
              <a:t>into </a:t>
            </a:r>
            <a:r>
              <a:rPr lang="en-US" sz="2400" dirty="0"/>
              <a:t>an executable program that works as a multi-threaded Web server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the compiled PHP </a:t>
            </a:r>
            <a:r>
              <a:rPr lang="en-US" sz="2400" dirty="0" smtClean="0"/>
              <a:t>code</a:t>
            </a:r>
          </a:p>
          <a:p>
            <a:pPr lvl="1"/>
            <a:r>
              <a:rPr lang="en-US" sz="2400" dirty="0" smtClean="0"/>
              <a:t>runs faster, and</a:t>
            </a:r>
          </a:p>
          <a:p>
            <a:pPr lvl="1"/>
            <a:r>
              <a:rPr lang="en-US" sz="2400" dirty="0"/>
              <a:t>i</a:t>
            </a:r>
            <a:r>
              <a:rPr lang="en-US" sz="2400" dirty="0" smtClean="0"/>
              <a:t>s more memory efficient.</a:t>
            </a:r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5902348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 smtClean="0"/>
              <a:t>The </a:t>
            </a:r>
            <a:r>
              <a:rPr lang="en-US" sz="3600" b="1" dirty="0" err="1" smtClean="0"/>
              <a:t>HipHop</a:t>
            </a:r>
            <a:r>
              <a:rPr lang="en-US" sz="3600" b="1" dirty="0" smtClean="0"/>
              <a:t> Compiler</a:t>
            </a:r>
          </a:p>
          <a:p>
            <a:pPr marL="0" indent="0" algn="ctr">
              <a:buNone/>
            </a:pPr>
            <a:r>
              <a:rPr lang="en-US" sz="3600" b="1" dirty="0" smtClean="0"/>
              <a:t>from Facebook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i="1" dirty="0" smtClean="0"/>
              <a:t>By</a:t>
            </a:r>
          </a:p>
          <a:p>
            <a:pPr marL="0" indent="0" algn="ctr">
              <a:buNone/>
            </a:pPr>
            <a:r>
              <a:rPr lang="en-US" sz="2400" i="1" dirty="0" err="1" smtClean="0"/>
              <a:t>Megha</a:t>
            </a:r>
            <a:r>
              <a:rPr lang="en-US" sz="2400" i="1" dirty="0" smtClean="0"/>
              <a:t> Gupta &amp; Nikhil </a:t>
            </a:r>
            <a:r>
              <a:rPr lang="en-US" sz="2400" i="1" dirty="0" err="1" smtClean="0"/>
              <a:t>Kapoor</a:t>
            </a:r>
            <a:endParaRPr lang="en-US" sz="2400" i="1" dirty="0"/>
          </a:p>
        </p:txBody>
      </p:sp>
      <p:sp>
        <p:nvSpPr>
          <p:cNvPr id="42" name="Shape 42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6032856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HipHop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sz="2400" b="1" i="1" u="sng" dirty="0" smtClean="0"/>
              <a:t>Multi-threaded </a:t>
            </a:r>
            <a:r>
              <a:rPr lang="en-US" sz="2400" b="1" i="1" u="sng" dirty="0" err="1" smtClean="0"/>
              <a:t>vs</a:t>
            </a:r>
            <a:r>
              <a:rPr lang="en-US" sz="2400" b="1" i="1" u="sng" dirty="0" smtClean="0"/>
              <a:t> Multi-process</a:t>
            </a:r>
          </a:p>
          <a:p>
            <a:pPr marL="0" indent="0" algn="ctr">
              <a:buNone/>
            </a:pPr>
            <a:r>
              <a:rPr lang="en-US" sz="2400" b="1" i="1" u="sng" dirty="0" smtClean="0"/>
              <a:t>Web Servers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cond</a:t>
            </a:r>
            <a:r>
              <a:rPr lang="en-US" sz="2400" b="1" i="1" dirty="0" smtClean="0"/>
              <a:t>…</a:t>
            </a:r>
          </a:p>
          <a:p>
            <a:endParaRPr lang="en-US" sz="2400" dirty="0" smtClean="0"/>
          </a:p>
          <a:p>
            <a:r>
              <a:rPr lang="en-US" sz="2400" dirty="0" smtClean="0"/>
              <a:t>Apache uses Multi-process Web Servers.</a:t>
            </a:r>
          </a:p>
          <a:p>
            <a:endParaRPr lang="en-US" sz="2400" dirty="0"/>
          </a:p>
          <a:p>
            <a:r>
              <a:rPr lang="en-US" sz="2400" dirty="0"/>
              <a:t>each request </a:t>
            </a:r>
            <a:r>
              <a:rPr lang="en-US" sz="2400" dirty="0" smtClean="0"/>
              <a:t>handled by separate </a:t>
            </a:r>
            <a:r>
              <a:rPr lang="en-US" sz="2400" dirty="0"/>
              <a:t>OS </a:t>
            </a:r>
            <a:r>
              <a:rPr lang="en-US" sz="2400" dirty="0" smtClean="0"/>
              <a:t>process.</a:t>
            </a:r>
          </a:p>
          <a:p>
            <a:endParaRPr lang="en-US" sz="2400" dirty="0"/>
          </a:p>
          <a:p>
            <a:r>
              <a:rPr lang="en-US" sz="2400" dirty="0" smtClean="0"/>
              <a:t>each </a:t>
            </a:r>
            <a:r>
              <a:rPr lang="en-US" sz="2400" dirty="0"/>
              <a:t>process has its own memory pool.</a:t>
            </a:r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23518227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HipHop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sz="2400" b="1" i="1" u="sng" dirty="0" smtClean="0"/>
              <a:t>Problem with Multi-process Web Servers</a:t>
            </a:r>
            <a:endParaRPr lang="en-US" sz="2400" b="1" i="1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When a </a:t>
            </a:r>
            <a:r>
              <a:rPr lang="en-US" sz="2400" dirty="0"/>
              <a:t>process uses a large chunk of memory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memory is not returned to the OS until the process exits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waste of memory</a:t>
            </a:r>
            <a:r>
              <a:rPr lang="en-US" sz="2400" dirty="0" smtClean="0"/>
              <a:t>.</a:t>
            </a:r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0164155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HipHop</a:t>
            </a:r>
            <a:endParaRPr lang="en-US" b="1" u="sng" dirty="0" smtClean="0"/>
          </a:p>
          <a:p>
            <a:pPr marL="0" indent="0" algn="ctr">
              <a:buNone/>
            </a:pPr>
            <a:r>
              <a:rPr lang="en-US" sz="2400" b="1" i="1" u="sng" dirty="0" smtClean="0"/>
              <a:t>Problem with Multi-process Web Servers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cond</a:t>
            </a:r>
            <a:r>
              <a:rPr lang="en-US" sz="2400" b="1" i="1" dirty="0" smtClean="0"/>
              <a:t>…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HipHop</a:t>
            </a:r>
            <a:r>
              <a:rPr lang="en-US" sz="2400" dirty="0" smtClean="0"/>
              <a:t> </a:t>
            </a:r>
            <a:r>
              <a:rPr lang="en-US" sz="2400" dirty="0"/>
              <a:t>compiler </a:t>
            </a:r>
            <a:r>
              <a:rPr lang="en-US" sz="2400" dirty="0" smtClean="0"/>
              <a:t>generates… </a:t>
            </a:r>
            <a:r>
              <a:rPr lang="en-US" sz="2400" u="sng" dirty="0"/>
              <a:t>multi-threaded Web server </a:t>
            </a:r>
            <a:r>
              <a:rPr lang="en-US" sz="2400" u="sng" dirty="0" smtClean="0"/>
              <a:t>programs</a:t>
            </a:r>
          </a:p>
          <a:p>
            <a:endParaRPr lang="en-US" sz="2400" u="sng" dirty="0"/>
          </a:p>
          <a:p>
            <a:r>
              <a:rPr lang="en-US" sz="2400" dirty="0" smtClean="0"/>
              <a:t>New PHP extensions are thread-safe…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this </a:t>
            </a:r>
            <a:r>
              <a:rPr lang="en-US" sz="2400" dirty="0"/>
              <a:t>means that… </a:t>
            </a:r>
            <a:r>
              <a:rPr lang="en-US" sz="2400" u="sng" dirty="0"/>
              <a:t>they can run without </a:t>
            </a:r>
            <a:r>
              <a:rPr lang="en-US" sz="2400" u="sng" dirty="0" smtClean="0"/>
              <a:t>crashing</a:t>
            </a:r>
            <a:r>
              <a:rPr lang="en-US" sz="2400" dirty="0" smtClean="0"/>
              <a:t>.</a:t>
            </a:r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40582629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benchmarks@</a:t>
            </a:r>
            <a:r>
              <a:rPr lang="en-US" sz="2800" b="1" u="sng" dirty="0"/>
              <a:t> </a:t>
            </a:r>
            <a:r>
              <a:rPr lang="en-US" sz="2800" b="1" u="sng" dirty="0" err="1"/>
              <a:t>HipHop</a:t>
            </a:r>
            <a:endParaRPr lang="en-US" sz="2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  <a:p>
            <a:r>
              <a:rPr lang="en-US" sz="2400" dirty="0" smtClean="0"/>
              <a:t>Tests conducted to evaluate performance of compilers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Script named </a:t>
            </a:r>
            <a:r>
              <a:rPr lang="en-US" sz="2400" dirty="0" err="1" smtClean="0"/>
              <a:t>bench.php</a:t>
            </a:r>
            <a:endParaRPr lang="en-US" sz="2400" dirty="0" smtClean="0"/>
          </a:p>
          <a:p>
            <a:pPr lvl="1"/>
            <a:r>
              <a:rPr lang="en-US" sz="2000" dirty="0" smtClean="0"/>
              <a:t>Does not </a:t>
            </a:r>
            <a:r>
              <a:rPr lang="en-US" sz="2000" dirty="0"/>
              <a:t>execute any I/O operations, like accessing files, networks or database servers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available from the official PHP development repository.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1600" dirty="0">
                <a:hlinkClick r:id="rId3"/>
              </a:rPr>
              <a:t>http://svn.php.net/viewvc/php/php-src/trunk/Zend/bench.php?view=markup</a:t>
            </a:r>
            <a:endParaRPr lang="en-US" sz="16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296903796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benchmarks@</a:t>
            </a:r>
            <a:r>
              <a:rPr lang="en-US" sz="2800" b="1" u="sng" dirty="0"/>
              <a:t> </a:t>
            </a:r>
            <a:r>
              <a:rPr lang="en-US" sz="2800" b="1" u="sng" dirty="0" err="1"/>
              <a:t>HipHop</a:t>
            </a:r>
            <a:endParaRPr lang="en-US" sz="2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  <a:p>
            <a:r>
              <a:rPr lang="en-US" sz="2400" dirty="0"/>
              <a:t> </a:t>
            </a:r>
            <a:r>
              <a:rPr lang="en-US" sz="2400" dirty="0" err="1" smtClean="0"/>
              <a:t>bench.php</a:t>
            </a:r>
            <a:r>
              <a:rPr lang="en-US" sz="2400" dirty="0" smtClean="0"/>
              <a:t> was executed</a:t>
            </a:r>
            <a:r>
              <a:rPr lang="en-US" sz="2400" dirty="0"/>
              <a:t> 5 times for each type of PHP compiler environment 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Reason:-</a:t>
            </a:r>
          </a:p>
          <a:p>
            <a:pPr lvl="1"/>
            <a:r>
              <a:rPr lang="en-US" sz="2000" dirty="0"/>
              <a:t>benchmark was performed on a </a:t>
            </a:r>
            <a:r>
              <a:rPr lang="en-US" sz="2000" dirty="0" smtClean="0"/>
              <a:t>Linux</a:t>
            </a:r>
          </a:p>
          <a:p>
            <a:pPr lvl="1"/>
            <a:r>
              <a:rPr lang="en-US" sz="2000" dirty="0"/>
              <a:t>Linux is a preemptive multi-tasking </a:t>
            </a:r>
            <a:r>
              <a:rPr lang="en-US" sz="2000" dirty="0" smtClean="0"/>
              <a:t>environment</a:t>
            </a:r>
          </a:p>
          <a:p>
            <a:pPr lvl="1"/>
            <a:r>
              <a:rPr lang="en-US" sz="2000" dirty="0"/>
              <a:t>shortest execution </a:t>
            </a:r>
            <a:r>
              <a:rPr lang="en-US" sz="2000" dirty="0" smtClean="0"/>
              <a:t>time</a:t>
            </a:r>
            <a:endParaRPr lang="en-US" sz="20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6735589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benchmarks@</a:t>
            </a:r>
            <a:r>
              <a:rPr lang="en-US" sz="2800" b="1" u="sng" dirty="0"/>
              <a:t> </a:t>
            </a:r>
            <a:r>
              <a:rPr lang="en-US" sz="2800" b="1" u="sng" dirty="0" err="1"/>
              <a:t>HipHop</a:t>
            </a:r>
            <a:endParaRPr lang="en-US" sz="2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  <a:p>
            <a:r>
              <a:rPr lang="en-US" sz="2400" dirty="0"/>
              <a:t>R</a:t>
            </a:r>
            <a:r>
              <a:rPr lang="en-US" sz="2400" dirty="0" smtClean="0"/>
              <a:t>esults </a:t>
            </a:r>
            <a:r>
              <a:rPr lang="en-US" sz="2400" dirty="0"/>
              <a:t>for the different PHP compiler environments that were </a:t>
            </a:r>
            <a:r>
              <a:rPr lang="en-US" sz="2400" dirty="0" smtClean="0"/>
              <a:t>evaluated:-</a:t>
            </a:r>
          </a:p>
          <a:p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9" y="3886200"/>
            <a:ext cx="85725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12401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benchmarks@</a:t>
            </a:r>
            <a:r>
              <a:rPr lang="en-US" sz="2800" b="1" u="sng" dirty="0"/>
              <a:t> </a:t>
            </a:r>
            <a:r>
              <a:rPr lang="en-US" sz="2800" b="1" u="sng" dirty="0" err="1"/>
              <a:t>HipHop</a:t>
            </a:r>
            <a:endParaRPr lang="en-US" sz="2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9" y="2438400"/>
            <a:ext cx="86201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0726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benchmarks@</a:t>
            </a:r>
            <a:r>
              <a:rPr lang="en-US" sz="2800" b="1" u="sng" dirty="0"/>
              <a:t> </a:t>
            </a:r>
            <a:r>
              <a:rPr lang="en-US" sz="2800" b="1" u="sng" dirty="0" err="1"/>
              <a:t>HipHop</a:t>
            </a:r>
            <a:endParaRPr lang="en-US" sz="2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7" y="2514600"/>
            <a:ext cx="511492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34529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Conclusions@</a:t>
            </a:r>
            <a:r>
              <a:rPr lang="en-US" sz="2800" b="1" u="sng" dirty="0" smtClean="0"/>
              <a:t> </a:t>
            </a:r>
            <a:r>
              <a:rPr lang="en-US" sz="2800" b="1" u="sng" dirty="0" err="1"/>
              <a:t>HipHop</a:t>
            </a:r>
            <a:endParaRPr lang="en-US" sz="2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  <a:p>
            <a:r>
              <a:rPr lang="en-US" sz="2400" dirty="0" smtClean="0"/>
              <a:t>fastest code </a:t>
            </a:r>
            <a:r>
              <a:rPr lang="en-US" sz="2400" dirty="0"/>
              <a:t>generated by PHC and </a:t>
            </a:r>
            <a:r>
              <a:rPr lang="en-US" sz="2400" dirty="0" err="1" smtClean="0"/>
              <a:t>HipHop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main </a:t>
            </a:r>
            <a:r>
              <a:rPr lang="en-US" sz="2400" dirty="0"/>
              <a:t>difference between </a:t>
            </a:r>
            <a:r>
              <a:rPr lang="en-US" sz="2400" dirty="0" smtClean="0"/>
              <a:t>these:-</a:t>
            </a:r>
          </a:p>
          <a:p>
            <a:pPr lvl="1"/>
            <a:r>
              <a:rPr lang="en-US" sz="2000" dirty="0" err="1" smtClean="0"/>
              <a:t>HipHop</a:t>
            </a:r>
            <a:r>
              <a:rPr lang="en-US" sz="2000" dirty="0" smtClean="0"/>
              <a:t> </a:t>
            </a:r>
            <a:r>
              <a:rPr lang="en-US" sz="2000" dirty="0"/>
              <a:t>generates whole Web server </a:t>
            </a:r>
            <a:r>
              <a:rPr lang="en-US" sz="2000" dirty="0" err="1" smtClean="0"/>
              <a:t>executables</a:t>
            </a:r>
            <a:endParaRPr lang="en-US" sz="2000" dirty="0" smtClean="0"/>
          </a:p>
          <a:p>
            <a:pPr lvl="1"/>
            <a:r>
              <a:rPr lang="en-US" sz="2000" dirty="0" smtClean="0"/>
              <a:t>PHC </a:t>
            </a:r>
            <a:r>
              <a:rPr lang="en-US" sz="2000" dirty="0"/>
              <a:t>generates PHP extensions that can be used in a regular PHP installation based on </a:t>
            </a:r>
            <a:r>
              <a:rPr lang="en-US" sz="2000" dirty="0" err="1"/>
              <a:t>Zend</a:t>
            </a:r>
            <a:r>
              <a:rPr lang="en-US" sz="2000" dirty="0"/>
              <a:t> </a:t>
            </a:r>
            <a:r>
              <a:rPr lang="en-US" sz="2000" dirty="0" smtClean="0"/>
              <a:t>Engine.</a:t>
            </a:r>
          </a:p>
          <a:p>
            <a:pPr lvl="1"/>
            <a:r>
              <a:rPr lang="en-US" sz="2000" dirty="0" smtClean="0"/>
              <a:t>PHC </a:t>
            </a:r>
            <a:r>
              <a:rPr lang="en-US" sz="2000" dirty="0"/>
              <a:t>compiled code performs well when enabling optimizer </a:t>
            </a:r>
            <a:r>
              <a:rPr lang="en-US" sz="2000" dirty="0" smtClean="0"/>
              <a:t>options.</a:t>
            </a:r>
          </a:p>
          <a:p>
            <a:pPr lvl="1"/>
            <a:r>
              <a:rPr lang="en-US" sz="2000" dirty="0" smtClean="0"/>
              <a:t>No </a:t>
            </a:r>
            <a:r>
              <a:rPr lang="en-US" sz="2000" dirty="0"/>
              <a:t>big difference when trying different optimizer level values for </a:t>
            </a:r>
            <a:r>
              <a:rPr lang="en-US" sz="2000" dirty="0" err="1"/>
              <a:t>HipHop</a:t>
            </a:r>
            <a:r>
              <a:rPr lang="en-US" sz="2000" dirty="0"/>
              <a:t>.</a:t>
            </a:r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94552099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sz="2800" b="1" i="1" u="sng" dirty="0" smtClean="0"/>
              <a:t>Which Compiler Best for Who</a:t>
            </a:r>
            <a:r>
              <a:rPr lang="en-US" sz="2800" b="1" i="1" dirty="0" smtClean="0"/>
              <a:t> ?</a:t>
            </a:r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  <a:p>
            <a:r>
              <a:rPr lang="en-US" sz="2400" dirty="0"/>
              <a:t>V</a:t>
            </a:r>
            <a:r>
              <a:rPr lang="en-US" sz="2400" dirty="0" smtClean="0"/>
              <a:t>ery </a:t>
            </a:r>
            <a:r>
              <a:rPr lang="en-US" sz="2400" dirty="0"/>
              <a:t>busy </a:t>
            </a:r>
            <a:r>
              <a:rPr lang="en-US" sz="2400" dirty="0" smtClean="0"/>
              <a:t>sites - </a:t>
            </a:r>
            <a:r>
              <a:rPr lang="en-US" sz="2400" dirty="0" err="1" smtClean="0"/>
              <a:t>HipHop</a:t>
            </a:r>
            <a:endParaRPr lang="en-US" sz="2400" dirty="0" smtClean="0"/>
          </a:p>
          <a:p>
            <a:pPr lvl="1"/>
            <a:r>
              <a:rPr lang="en-US" sz="2000" u="sng" dirty="0" smtClean="0"/>
              <a:t>need </a:t>
            </a:r>
            <a:r>
              <a:rPr lang="en-US" sz="2000" u="sng" dirty="0"/>
              <a:t>many servers</a:t>
            </a:r>
            <a:r>
              <a:rPr lang="en-US" sz="2000" dirty="0"/>
              <a:t> to handle all user </a:t>
            </a:r>
            <a:r>
              <a:rPr lang="en-US" sz="2000" dirty="0" smtClean="0"/>
              <a:t>requests</a:t>
            </a:r>
          </a:p>
          <a:p>
            <a:pPr lvl="1"/>
            <a:r>
              <a:rPr lang="en-US" sz="2000" u="sng" dirty="0" smtClean="0"/>
              <a:t>memory </a:t>
            </a:r>
            <a:r>
              <a:rPr lang="en-US" sz="2000" u="sng" dirty="0"/>
              <a:t>usage </a:t>
            </a:r>
            <a:r>
              <a:rPr lang="en-US" sz="2000" u="sng" dirty="0" smtClean="0"/>
              <a:t>efficiency</a:t>
            </a:r>
            <a:r>
              <a:rPr lang="en-US" sz="2000" dirty="0"/>
              <a:t> </a:t>
            </a:r>
            <a:r>
              <a:rPr lang="en-US" sz="2000" dirty="0" smtClean="0"/>
              <a:t>the best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Not so busy </a:t>
            </a:r>
            <a:r>
              <a:rPr lang="en-US" sz="2400" dirty="0"/>
              <a:t>sites - </a:t>
            </a:r>
            <a:r>
              <a:rPr lang="en-US" sz="2400" dirty="0" smtClean="0"/>
              <a:t>PHC</a:t>
            </a:r>
            <a:endParaRPr lang="en-US" sz="2400" dirty="0"/>
          </a:p>
          <a:p>
            <a:pPr lvl="1"/>
            <a:r>
              <a:rPr lang="en-US" sz="2000" dirty="0"/>
              <a:t>provides </a:t>
            </a:r>
            <a:r>
              <a:rPr lang="en-US" sz="2000" u="sng" dirty="0"/>
              <a:t>better speed execution</a:t>
            </a:r>
            <a:endParaRPr lang="en-US" sz="2000" dirty="0"/>
          </a:p>
          <a:p>
            <a:pPr lvl="1"/>
            <a:r>
              <a:rPr lang="en-US" sz="2000" u="sng" dirty="0"/>
              <a:t>memory usage efficiency</a:t>
            </a:r>
            <a:r>
              <a:rPr lang="en-US" sz="2000" dirty="0"/>
              <a:t> </a:t>
            </a:r>
            <a:r>
              <a:rPr lang="en-US" sz="2000" dirty="0" smtClean="0"/>
              <a:t>not so great</a:t>
            </a:r>
            <a:endParaRPr lang="en-US" sz="2000" dirty="0"/>
          </a:p>
          <a:p>
            <a:endParaRPr lang="en-US" sz="2400" dirty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9776442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Introduction</a:t>
            </a:r>
          </a:p>
          <a:p>
            <a:endParaRPr lang="en-US" dirty="0"/>
          </a:p>
          <a:p>
            <a:r>
              <a:rPr lang="en-US" dirty="0" err="1" smtClean="0"/>
              <a:t>HipHop</a:t>
            </a:r>
            <a:r>
              <a:rPr lang="en-US" dirty="0" smtClean="0"/>
              <a:t> for PHP</a:t>
            </a:r>
          </a:p>
          <a:p>
            <a:endParaRPr lang="en-US" dirty="0"/>
          </a:p>
          <a:p>
            <a:pPr lvl="1"/>
            <a:r>
              <a:rPr lang="en-US" dirty="0" err="1" smtClean="0"/>
              <a:t>HPHPc</a:t>
            </a:r>
            <a:endParaRPr lang="en-US" dirty="0" smtClean="0"/>
          </a:p>
          <a:p>
            <a:pPr lvl="1"/>
            <a:r>
              <a:rPr lang="en-US" dirty="0" err="1" smtClean="0"/>
              <a:t>HPHPi</a:t>
            </a:r>
            <a:endParaRPr lang="en-US" dirty="0" smtClean="0"/>
          </a:p>
          <a:p>
            <a:pPr lvl="1"/>
            <a:r>
              <a:rPr lang="en-US" dirty="0" err="1" smtClean="0"/>
              <a:t>HPHPd</a:t>
            </a:r>
            <a:endParaRPr lang="en-US" dirty="0"/>
          </a:p>
          <a:p>
            <a:pPr lvl="1"/>
            <a:r>
              <a:rPr lang="en-US" dirty="0" smtClean="0"/>
              <a:t>HHVM</a:t>
            </a:r>
            <a:endParaRPr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582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endParaRPr lang="en-US" sz="2800" b="1" i="1" u="sng" dirty="0" smtClean="0"/>
          </a:p>
          <a:p>
            <a:pPr marL="0" indent="0" algn="ctr">
              <a:buNone/>
            </a:pPr>
            <a:endParaRPr lang="en-US" sz="2800" b="1" i="1" u="sng" dirty="0"/>
          </a:p>
          <a:p>
            <a:pPr marL="0" indent="0" algn="ctr">
              <a:buNone/>
            </a:pPr>
            <a:endParaRPr lang="en-US" sz="2800" b="1" i="1" u="sng" dirty="0" smtClean="0"/>
          </a:p>
          <a:p>
            <a:pPr marL="0" indent="0" algn="ctr">
              <a:buNone/>
            </a:pPr>
            <a:endParaRPr lang="en-US" sz="2800" b="1" i="1" u="sng" dirty="0"/>
          </a:p>
          <a:p>
            <a:pPr marL="0" indent="0" algn="ctr">
              <a:buNone/>
            </a:pPr>
            <a:r>
              <a:rPr lang="en-US" sz="4800" b="1" i="1" u="sng" dirty="0" smtClean="0"/>
              <a:t>Thanks!</a:t>
            </a:r>
            <a:endParaRPr lang="en-US" sz="4800" b="1" i="1" dirty="0" smtClean="0"/>
          </a:p>
          <a:p>
            <a:pPr marL="0" indent="0">
              <a:buNone/>
            </a:pPr>
            <a:endParaRPr lang="en-US" sz="1600" dirty="0" smtClean="0">
              <a:hlinkClick r:id="rId3"/>
            </a:endParaRPr>
          </a:p>
          <a:p>
            <a:endParaRPr lang="en-US" sz="2400" dirty="0" smtClean="0"/>
          </a:p>
          <a:p>
            <a:endParaRPr lang="en-US" sz="2400" dirty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04942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Chronology of PHP</a:t>
            </a:r>
          </a:p>
          <a:p>
            <a:endParaRPr lang="en-US" dirty="0"/>
          </a:p>
          <a:p>
            <a:r>
              <a:rPr lang="en-US" sz="2400" dirty="0" smtClean="0"/>
              <a:t>Became a compiled language with PHP4</a:t>
            </a:r>
          </a:p>
          <a:p>
            <a:endParaRPr lang="en-US" sz="2400" dirty="0" smtClean="0"/>
          </a:p>
          <a:p>
            <a:r>
              <a:rPr lang="en-US" sz="2400" dirty="0" smtClean="0"/>
              <a:t>Until version3… only Interpreters in </a:t>
            </a:r>
            <a:r>
              <a:rPr lang="en-US" sz="2400" dirty="0" err="1" smtClean="0"/>
              <a:t>vouge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PHP 4 introduced the </a:t>
            </a:r>
            <a:r>
              <a:rPr lang="en-US" sz="2400" dirty="0" err="1" smtClean="0"/>
              <a:t>Zend</a:t>
            </a:r>
            <a:r>
              <a:rPr lang="en-US" sz="2400" dirty="0" smtClean="0"/>
              <a:t> Engine</a:t>
            </a:r>
          </a:p>
          <a:p>
            <a:endParaRPr lang="en-US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HPHPi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HHVM</a:t>
            </a:r>
            <a:endParaRPr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7011487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Compiler </a:t>
            </a:r>
            <a:r>
              <a:rPr lang="en-US" b="1" u="sng" dirty="0" err="1" smtClean="0"/>
              <a:t>vs</a:t>
            </a:r>
            <a:r>
              <a:rPr lang="en-US" b="1" u="sng" dirty="0" smtClean="0"/>
              <a:t> Interpreter</a:t>
            </a:r>
          </a:p>
          <a:p>
            <a:endParaRPr lang="en-US" dirty="0" smtClean="0"/>
          </a:p>
          <a:p>
            <a:r>
              <a:rPr lang="en-US" sz="2400" u="sng" dirty="0" smtClean="0"/>
              <a:t>Compiler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entire program must be translated before it can start to run and produce result</a:t>
            </a:r>
          </a:p>
          <a:p>
            <a:endParaRPr lang="en-US" sz="2400" dirty="0" smtClean="0"/>
          </a:p>
          <a:p>
            <a:r>
              <a:rPr lang="en-US" sz="2400" dirty="0" smtClean="0"/>
              <a:t>Interpreter</a:t>
            </a:r>
          </a:p>
          <a:p>
            <a:pPr lvl="1"/>
            <a:r>
              <a:rPr lang="en-US" sz="2400" dirty="0"/>
              <a:t>The interpreter does not translate the source program into object code prior to execution</a:t>
            </a:r>
            <a:endParaRPr lang="en-US" sz="2400" dirty="0" smtClean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7011487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Advantages of Compilation</a:t>
            </a:r>
          </a:p>
          <a:p>
            <a:endParaRPr lang="en-US" dirty="0"/>
          </a:p>
          <a:p>
            <a:r>
              <a:rPr lang="en-US" sz="2400" dirty="0"/>
              <a:t>better execution speed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static </a:t>
            </a:r>
            <a:r>
              <a:rPr lang="en-US" sz="2400" dirty="0" smtClean="0"/>
              <a:t>analysis</a:t>
            </a:r>
          </a:p>
          <a:p>
            <a:endParaRPr lang="en-US" sz="2400" dirty="0"/>
          </a:p>
          <a:p>
            <a:r>
              <a:rPr lang="en-US" sz="2400" dirty="0"/>
              <a:t>improved </a:t>
            </a:r>
            <a:r>
              <a:rPr lang="en-US" sz="2400" dirty="0" smtClean="0"/>
              <a:t>interoperability </a:t>
            </a:r>
            <a:r>
              <a:rPr lang="en-US" sz="2400" dirty="0"/>
              <a:t>with code written in other languages</a:t>
            </a:r>
            <a:endParaRPr lang="en-US" sz="2400" dirty="0"/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37011487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smtClean="0"/>
              <a:t>PHP Compilers of note</a:t>
            </a:r>
          </a:p>
          <a:p>
            <a:endParaRPr lang="en-US" dirty="0" smtClean="0"/>
          </a:p>
          <a:p>
            <a:r>
              <a:rPr lang="en-US" sz="2400" dirty="0" err="1" smtClean="0"/>
              <a:t>Phalanger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Zend</a:t>
            </a:r>
            <a:r>
              <a:rPr lang="en-US" sz="2400" dirty="0" smtClean="0"/>
              <a:t> Engine</a:t>
            </a:r>
          </a:p>
          <a:p>
            <a:endParaRPr lang="en-US" sz="2400" dirty="0" smtClean="0"/>
          </a:p>
          <a:p>
            <a:r>
              <a:rPr lang="en-US" sz="2400" dirty="0" smtClean="0"/>
              <a:t>PHP static</a:t>
            </a:r>
          </a:p>
          <a:p>
            <a:endParaRPr lang="en-US" sz="2400" dirty="0" smtClean="0"/>
          </a:p>
          <a:p>
            <a:r>
              <a:rPr lang="en-US" sz="2400" dirty="0" smtClean="0"/>
              <a:t>PHC</a:t>
            </a:r>
          </a:p>
          <a:p>
            <a:endParaRPr lang="en-US" sz="2400" dirty="0" smtClean="0"/>
          </a:p>
          <a:p>
            <a:r>
              <a:rPr lang="en-US" sz="2400" dirty="0" err="1" smtClean="0">
                <a:solidFill>
                  <a:srgbClr val="C00000"/>
                </a:solidFill>
              </a:rPr>
              <a:t>HipHop</a:t>
            </a:r>
            <a:endParaRPr lang="en-US" sz="2400" dirty="0" smtClean="0">
              <a:solidFill>
                <a:srgbClr val="C00000"/>
              </a:solidFill>
            </a:endParaRPr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78810098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/>
              <a:t>c</a:t>
            </a:r>
            <a:r>
              <a:rPr lang="en-US" b="1" u="sng" dirty="0" err="1" smtClean="0"/>
              <a:t>ompile@Phalanger</a:t>
            </a:r>
            <a:endParaRPr lang="en-US" b="1" u="sng" dirty="0" smtClean="0"/>
          </a:p>
          <a:p>
            <a:endParaRPr lang="en-US" dirty="0" smtClean="0"/>
          </a:p>
          <a:p>
            <a:r>
              <a:rPr lang="en-US" sz="2400" dirty="0" smtClean="0"/>
              <a:t>Phase 1 - Compiles source code into CIL byte-code</a:t>
            </a:r>
          </a:p>
          <a:p>
            <a:endParaRPr lang="en-US" sz="2400" dirty="0" smtClean="0"/>
          </a:p>
          <a:p>
            <a:r>
              <a:rPr lang="en-US" sz="2400" dirty="0" smtClean="0"/>
              <a:t>Phase 2 </a:t>
            </a:r>
            <a:r>
              <a:rPr lang="en-US" sz="2400" dirty="0"/>
              <a:t>- </a:t>
            </a:r>
            <a:r>
              <a:rPr lang="en-US" sz="2400" dirty="0"/>
              <a:t>completed by the </a:t>
            </a:r>
            <a:r>
              <a:rPr lang="en-US" sz="2400" dirty="0">
                <a:hlinkClick r:id="rId3" tooltip="Just-in-time compilation"/>
              </a:rPr>
              <a:t>JIT</a:t>
            </a:r>
            <a:r>
              <a:rPr lang="en-US" sz="2400" dirty="0"/>
              <a:t> compiler component of the</a:t>
            </a:r>
            <a:r>
              <a:rPr lang="en-US" sz="2400" dirty="0">
                <a:hlinkClick r:id="rId4" tooltip=".NET Framework"/>
              </a:rPr>
              <a:t>.NET Framework</a:t>
            </a:r>
            <a:r>
              <a:rPr lang="en-US" sz="2400" dirty="0"/>
              <a:t>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Does </a:t>
            </a:r>
            <a:r>
              <a:rPr lang="en-US" sz="2400" dirty="0"/>
              <a:t>not </a:t>
            </a:r>
            <a:r>
              <a:rPr lang="en-US" sz="2400" dirty="0" smtClean="0"/>
              <a:t>address:-</a:t>
            </a:r>
          </a:p>
          <a:p>
            <a:pPr lvl="1"/>
            <a:r>
              <a:rPr lang="en-US" sz="2400" dirty="0" smtClean="0"/>
              <a:t>native </a:t>
            </a:r>
            <a:r>
              <a:rPr lang="en-US" sz="2400" dirty="0"/>
              <a:t>code </a:t>
            </a:r>
            <a:r>
              <a:rPr lang="en-US" sz="2400" dirty="0" smtClean="0"/>
              <a:t>generation</a:t>
            </a:r>
          </a:p>
          <a:p>
            <a:pPr lvl="1"/>
            <a:r>
              <a:rPr lang="en-US" sz="2400" dirty="0" smtClean="0"/>
              <a:t>optimization</a:t>
            </a:r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8015552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-US" b="1" u="sng" dirty="0" err="1" smtClean="0"/>
              <a:t>compile@Zend</a:t>
            </a:r>
            <a:r>
              <a:rPr lang="en-US" b="1" u="sng" dirty="0" smtClean="0"/>
              <a:t> Engine</a:t>
            </a:r>
          </a:p>
          <a:p>
            <a:endParaRPr lang="en-US" sz="2400" dirty="0" smtClean="0"/>
          </a:p>
          <a:p>
            <a:r>
              <a:rPr lang="en-US" sz="2400" dirty="0" smtClean="0"/>
              <a:t>splits </a:t>
            </a:r>
            <a:r>
              <a:rPr lang="en-US" sz="2400" dirty="0"/>
              <a:t>the processing of PHP code into several phases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first </a:t>
            </a:r>
            <a:r>
              <a:rPr lang="en-US" sz="2400" dirty="0"/>
              <a:t>phase </a:t>
            </a:r>
            <a:r>
              <a:rPr lang="en-US" sz="2400" dirty="0" smtClean="0"/>
              <a:t>generates </a:t>
            </a:r>
            <a:r>
              <a:rPr lang="en-US" sz="2400" b="1" dirty="0" err="1" smtClean="0"/>
              <a:t>Zend</a:t>
            </a:r>
            <a:r>
              <a:rPr lang="en-US" sz="2400" b="1" dirty="0" smtClean="0"/>
              <a:t> </a:t>
            </a:r>
            <a:r>
              <a:rPr lang="en-US" sz="2400" b="1" dirty="0" err="1"/>
              <a:t>opcodes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second phase execute </a:t>
            </a:r>
            <a:r>
              <a:rPr lang="en-US" sz="2400" dirty="0"/>
              <a:t>the </a:t>
            </a:r>
            <a:r>
              <a:rPr lang="en-US" sz="2400" dirty="0" err="1" smtClean="0"/>
              <a:t>opcodes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opcodes</a:t>
            </a:r>
            <a:r>
              <a:rPr lang="en-US" sz="2400" dirty="0" smtClean="0"/>
              <a:t> stored </a:t>
            </a:r>
            <a:r>
              <a:rPr lang="en-US" sz="2400" dirty="0"/>
              <a:t>in the server shared memory space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several </a:t>
            </a:r>
            <a:r>
              <a:rPr lang="en-US" sz="2400" dirty="0"/>
              <a:t>PHP caching extensions also known as </a:t>
            </a:r>
            <a:r>
              <a:rPr lang="en-US" sz="2400" u="sng" dirty="0">
                <a:hlinkClick r:id="rId3"/>
              </a:rPr>
              <a:t>PHP accelerator extensions</a:t>
            </a:r>
            <a:r>
              <a:rPr lang="en-US" sz="2400" dirty="0" smtClean="0"/>
              <a:t>.</a:t>
            </a:r>
          </a:p>
        </p:txBody>
      </p:sp>
      <p:sp>
        <p:nvSpPr>
          <p:cNvPr id="55" name="Shape 55"/>
          <p:cNvSpPr/>
          <p:nvPr/>
        </p:nvSpPr>
        <p:spPr>
          <a:xfrm>
            <a:off x="10978" y="50378"/>
            <a:ext cx="9130309" cy="150830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6" name="Shape 56"/>
          <p:cNvSpPr txBox="1"/>
          <p:nvPr/>
        </p:nvSpPr>
        <p:spPr>
          <a:xfrm>
            <a:off x="444500" y="6508750"/>
            <a:ext cx="8255099" cy="3174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b="1" dirty="0"/>
              <a:t>The Facebook HipHop Compiler</a:t>
            </a:r>
            <a:r>
              <a:rPr lang="en" dirty="0"/>
              <a:t>			</a:t>
            </a:r>
            <a:r>
              <a:rPr lang="en" dirty="0" smtClean="0"/>
              <a:t>	@</a:t>
            </a:r>
            <a:r>
              <a:rPr lang="en" i="1" dirty="0"/>
              <a:t>Megha Gupta &amp; Nikhil Kapoor</a:t>
            </a:r>
          </a:p>
        </p:txBody>
      </p:sp>
    </p:spTree>
    <p:extLst>
      <p:ext uri="{BB962C8B-B14F-4D97-AF65-F5344CB8AC3E}">
        <p14:creationId xmlns:p14="http://schemas.microsoft.com/office/powerpoint/2010/main" val="101690769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717</Words>
  <Application>Microsoft Office PowerPoint</Application>
  <PresentationFormat>On-screen Show (4:3)</PresentationFormat>
  <Paragraphs>263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/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Nikhil</dc:creator>
  <cp:lastModifiedBy>Nikhil</cp:lastModifiedBy>
  <cp:revision>91</cp:revision>
  <dcterms:modified xsi:type="dcterms:W3CDTF">2013-04-25T19:07:07Z</dcterms:modified>
</cp:coreProperties>
</file>