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theme/theme3.xml" Type="http://schemas.openxmlformats.org/officeDocument/2006/relationships/theme" Id="rId1"/><Relationship Target="slides/slide8.xml" Type="http://schemas.openxmlformats.org/officeDocument/2006/relationships/slide" Id="rId13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0" name="Shape 9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7" name="Shape 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4" name="Shape 1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1" name="Shape 1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2" name="Shape 11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8" name="Shape 1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9" name="Shape 11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4" name="Shape 1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5" name="Shape 12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Classic compilers are written for serial architectures.  Vector and parallel architectures offer clear advantages for time and efficiency, but how to take advantage of them?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3" name="Shape 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4" name="Shape 5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0" name="Shape 6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1" name="Shape 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8" name="Shape 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9" name="Shape 7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4" name="Shape 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/>
          <p:nvPr/>
        </p:nvSpPr>
        <p:spPr>
          <a:xfrm>
            <a:off y="3886198" x="0"/>
            <a:ext cy="2971799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9" name="Shape 9"/>
          <p:cNvCxnSpPr/>
          <p:nvPr/>
        </p:nvCxnSpPr>
        <p:spPr>
          <a:xfrm>
            <a:off y="3886198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10" name="Shape 10"/>
          <p:cNvSpPr txBox="1"/>
          <p:nvPr>
            <p:ph type="ctrTitle"/>
          </p:nvPr>
        </p:nvSpPr>
        <p:spPr>
          <a:xfrm>
            <a:off y="2157750" x="685800"/>
            <a:ext cy="1650599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 indent="304800" mar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y="3953037" x="685800"/>
            <a:ext cy="1259400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 indent="228600" mar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trike="noStrike" u="none" b="0" cap="none" baseline="0" sz="3600" i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id="12" name="Shape 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" name="Shape 13"/>
          <p:cNvSpPr/>
          <p:nvPr/>
        </p:nvSpPr>
        <p:spPr>
          <a:xfrm>
            <a:off y="0" x="0"/>
            <a:ext cy="1503600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14" name="Shape 14"/>
          <p:cNvCxnSpPr/>
          <p:nvPr/>
        </p:nvCxnSpPr>
        <p:spPr>
          <a:xfrm>
            <a:off y="1503571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15" name="Shape 1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/>
          <p:nvPr/>
        </p:nvSpPr>
        <p:spPr>
          <a:xfrm>
            <a:off y="0" x="0"/>
            <a:ext cy="1503600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19" name="Shape 19"/>
          <p:cNvCxnSpPr/>
          <p:nvPr/>
        </p:nvCxnSpPr>
        <p:spPr>
          <a:xfrm>
            <a:off y="1503571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20" name="Shape 2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22" name="Shape 22"/>
          <p:cNvSpPr txBox="1"/>
          <p:nvPr>
            <p:ph idx="2" type="body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id="23" name="Shape 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" name="Shape 24"/>
          <p:cNvSpPr/>
          <p:nvPr/>
        </p:nvSpPr>
        <p:spPr>
          <a:xfrm>
            <a:off y="0" x="0"/>
            <a:ext cy="1503600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25" name="Shape 25"/>
          <p:cNvCxnSpPr/>
          <p:nvPr/>
        </p:nvCxnSpPr>
        <p:spPr>
          <a:xfrm>
            <a:off y="1503571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26" name="Shape 2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SzPct val="100000"/>
              <a:buFont typeface="Trebuchet MS"/>
              <a:buNone/>
              <a:defRPr b="1"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id="27" name="Shape 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" name="Shape 28"/>
          <p:cNvSpPr/>
          <p:nvPr/>
        </p:nvSpPr>
        <p:spPr>
          <a:xfrm>
            <a:off y="5633442" x="0"/>
            <a:ext cy="1224599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cxnSp>
        <p:nvCxnSpPr>
          <p:cNvPr id="29" name="Shape 29"/>
          <p:cNvCxnSpPr/>
          <p:nvPr/>
        </p:nvCxnSpPr>
        <p:spPr>
          <a:xfrm>
            <a:off y="5633442" x="0"/>
            <a:ext cy="0" cx="914400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30" name="Shape 30"/>
          <p:cNvSpPr txBox="1"/>
          <p:nvPr>
            <p:ph idx="1" type="body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1pPr>
            <a:lvl2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2pPr>
            <a:lvl3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3pPr>
            <a:lvl4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4pPr>
            <a:lvl5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5pPr>
            <a:lvl6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6pPr>
            <a:lvl7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7pPr>
            <a:lvl8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8pPr>
            <a:lvl9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1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2286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 indent="2286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 indent="2286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 indent="2286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 indent="2286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 indent="2286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 indent="2286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 indent="2286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 indent="2286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36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600"/>
              </a:spcBef>
              <a:buClr>
                <a:schemeClr val="dk2"/>
              </a:buClr>
              <a:buSzPct val="166666"/>
              <a:buFont typeface="Arial"/>
              <a:buChar char="•"/>
              <a:defRPr strike="noStrike" u="none" b="0" cap="none" baseline="0" sz="30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 indent="-285750" marL="742950">
              <a:spcBef>
                <a:spcPts val="480"/>
              </a:spcBef>
              <a:buClr>
                <a:schemeClr val="dk2"/>
              </a:buClr>
              <a:buSzPct val="100000"/>
              <a:buFont typeface="Courier New"/>
              <a:buChar char="o"/>
              <a:defRPr strike="noStrike" u="none" b="0" cap="none" baseline="0" sz="24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 indent="-228600" marL="114300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trike="noStrike" u="none" b="0" cap="none" baseline="0" sz="24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 indent="-228600" marL="160020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 indent="-228600" marL="205740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 indent="-228600" marL="251460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 indent="-228600" marL="297180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 indent="-228600" marL="342900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 indent="-228600" marL="388620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png" Type="http://schemas.openxmlformats.org/officeDocument/2006/relationships/image" Id="rId3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" name="Shape 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" name="Shape 33"/>
          <p:cNvSpPr txBox="1"/>
          <p:nvPr>
            <p:ph type="ctrTitle"/>
          </p:nvPr>
        </p:nvSpPr>
        <p:spPr>
          <a:xfrm>
            <a:off y="2157750" x="685800"/>
            <a:ext cy="16505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"Parallelizing and Vectorizing Compilers"</a:t>
            </a:r>
          </a:p>
          <a:p>
            <a:pPr rtl="0" lvl="0">
              <a:buNone/>
            </a:pPr>
            <a:r>
              <a:rPr sz="2400" lang="en"/>
              <a:t>Article by:</a:t>
            </a:r>
          </a:p>
          <a:p>
            <a:pPr rtl="0" lvl="0">
              <a:buNone/>
            </a:pPr>
            <a:r>
              <a:rPr sz="2400" lang="en"/>
              <a:t>		Rudolf Eigenmann</a:t>
            </a:r>
          </a:p>
          <a:p>
            <a:pPr>
              <a:buNone/>
            </a:pPr>
            <a:r>
              <a:rPr sz="2400" lang="en"/>
              <a:t>		Jay Hoeflinger</a:t>
            </a:r>
          </a:p>
        </p:txBody>
      </p:sp>
      <p:sp>
        <p:nvSpPr>
          <p:cNvPr id="34" name="Shape 34"/>
          <p:cNvSpPr txBox="1"/>
          <p:nvPr>
            <p:ph idx="1" type="subTitle"/>
          </p:nvPr>
        </p:nvSpPr>
        <p:spPr>
          <a:xfrm>
            <a:off y="4002912" x="685800"/>
            <a:ext cy="12594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Presented by:</a:t>
            </a:r>
          </a:p>
          <a:p>
            <a:pPr rtl="0" lvl="0" indent="457200" marL="457200">
              <a:buNone/>
            </a:pPr>
            <a:r>
              <a:rPr sz="2400" lang="en"/>
              <a:t>Huston Bokinsky</a:t>
            </a:r>
          </a:p>
          <a:p>
            <a:pPr rtl="0" lvl="0" indent="457200" marL="457200">
              <a:buNone/>
            </a:pPr>
            <a:r>
              <a:rPr sz="2400" lang="en"/>
              <a:t>Ying Zhang</a:t>
            </a:r>
          </a:p>
          <a:p>
            <a:r>
              <a:t/>
            </a:r>
          </a:p>
          <a:p>
            <a:pPr>
              <a:buNone/>
            </a:pPr>
            <a:r>
              <a:rPr lang="en"/>
              <a:t>25 April, 2013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Dependence Elimination: Recurrence</a:t>
            </a:r>
          </a:p>
        </p:txBody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Sometimes serial computations depend on several values preceding the current iteration.  If a recurrence relation (from Discrete Math) can be found, the process may be parallelized by substituting the recurrence relation into the iteration.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" name="Shape 9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Loop Transformations: Vector Arch.</a:t>
            </a:r>
          </a:p>
        </p:txBody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Loop Distribution: when iterations contain dependencies between multiple tasks, iterations can be spread out over a vector and the tasks within each iteration broken up.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96" name="Shape 96"/>
          <p:cNvSpPr/>
          <p:nvPr/>
        </p:nvSpPr>
        <p:spPr>
          <a:xfrm>
            <a:off y="3908137" x="1853412"/>
            <a:ext cy="2524125" cx="49244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0" name="Shape 1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sz="3000" lang="en"/>
              <a:t>Loop Transformations: Multiprocessors</a:t>
            </a:r>
          </a:p>
          <a:p>
            <a:pPr>
              <a:buNone/>
            </a:pPr>
            <a:r>
              <a:rPr sz="3000" lang="en"/>
              <a:t>Loop Fusion</a:t>
            </a:r>
          </a:p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u="sng" lang="en"/>
              <a:t>Part of Increasing Granularity Series</a:t>
            </a:r>
            <a:r>
              <a:rPr lang="en"/>
              <a:t>...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Loop fusion combines two or more loops into one.</a:t>
            </a:r>
          </a:p>
          <a:p>
            <a:r>
              <a:t/>
            </a:r>
          </a:p>
        </p:txBody>
      </p:sp>
      <p:sp>
        <p:nvSpPr>
          <p:cNvPr id="103" name="Shape 103"/>
          <p:cNvSpPr/>
          <p:nvPr/>
        </p:nvSpPr>
        <p:spPr>
          <a:xfrm>
            <a:off y="4075975" x="1195387"/>
            <a:ext cy="2209800" cx="67532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sz="3000" lang="en"/>
              <a:t>Loop Transformations: Multiprocessors</a:t>
            </a:r>
          </a:p>
          <a:p>
            <a:pPr rtl="0" lvl="0">
              <a:buNone/>
            </a:pPr>
            <a:r>
              <a:rPr sz="3000" lang="en"/>
              <a:t>Loop Coalescing</a:t>
            </a:r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u="sng" lang="en"/>
              <a:t>Part of Increasing Granularity Series</a:t>
            </a:r>
            <a:r>
              <a:rPr lang="en"/>
              <a:t>...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Loop coalescing merges two nested loops into one.  </a:t>
            </a:r>
            <a:r>
              <a:rPr lang="en" i="1"/>
              <a:t>Note mutation being performed on i and j in each parallel iteration.</a:t>
            </a:r>
          </a:p>
          <a:p>
            <a:r>
              <a:t/>
            </a:r>
          </a:p>
        </p:txBody>
      </p:sp>
      <p:sp>
        <p:nvSpPr>
          <p:cNvPr id="110" name="Shape 110"/>
          <p:cNvSpPr/>
          <p:nvPr/>
        </p:nvSpPr>
        <p:spPr>
          <a:xfrm>
            <a:off y="4501500" x="842962"/>
            <a:ext cy="1828800" cx="74580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4" name="Shape 1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5" name="Shape 11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sz="3000" lang="en"/>
              <a:t>Loop Transformations: Multiprocessors</a:t>
            </a:r>
          </a:p>
          <a:p>
            <a:pPr rtl="0" lvl="0">
              <a:buNone/>
            </a:pPr>
            <a:r>
              <a:rPr sz="3000" lang="en"/>
              <a:t>Loop Interchange</a:t>
            </a:r>
          </a:p>
        </p:txBody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u="sng" lang="en"/>
              <a:t>Part of Increasing Granularity Series</a:t>
            </a:r>
            <a:r>
              <a:rPr lang="en"/>
              <a:t>...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By moving an inner parallel loop to an outer loop, fork/join overhead is only incurred once during operation...</a:t>
            </a:r>
          </a:p>
          <a:p>
            <a:r>
              <a:t/>
            </a:r>
          </a:p>
        </p:txBody>
      </p:sp>
      <p:sp>
        <p:nvSpPr>
          <p:cNvPr id="117" name="Shape 117"/>
          <p:cNvSpPr/>
          <p:nvPr/>
        </p:nvSpPr>
        <p:spPr>
          <a:xfrm>
            <a:off y="4597762" x="966787"/>
            <a:ext cy="1743075" cx="72104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1" name="Shape 1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2" name="Shape 12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Where does it fit in our course content?</a:t>
            </a:r>
          </a:p>
        </p:txBody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(Data dependence analysis and loop structure analysis happen late in the compilation process.)</a:t>
            </a:r>
          </a:p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Runtime organization:  how to data structures and control variables to allow parallel processes to eliminate data dependences?</a:t>
            </a:r>
          </a:p>
          <a:p>
            <a:pPr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Code generation:  how to write (or rewrite) code from serial architecture to parallel architecture?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Questions article wants to answer:</a:t>
            </a:r>
          </a:p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How does one write or rewrite code to execute serial algorithms on parallel devices?</a:t>
            </a:r>
          </a:p>
          <a:p>
            <a:pPr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What algorithms will allow a compiler to automate design decisions and translation of serial code to parallel code?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4" name="Shape 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Parallel Programming Models</a:t>
            </a:r>
          </a:p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2"/>
              </a:buClr>
              <a:buSzPct val="100000"/>
              <a:buFont typeface="Trebuchet MS"/>
              <a:buAutoNum type="arabicPeriod"/>
            </a:pPr>
            <a:r>
              <a:rPr lang="en"/>
              <a:t>Vector Machines</a:t>
            </a:r>
          </a:p>
          <a:p>
            <a:pPr rtl="0" lvl="0" indent="-419100" marL="457200">
              <a:buClr>
                <a:schemeClr val="dk2"/>
              </a:buClr>
              <a:buSzPct val="100000"/>
              <a:buFont typeface="Trebuchet MS"/>
              <a:buAutoNum type="arabicPeriod"/>
            </a:pPr>
            <a:r>
              <a:rPr lang="en">
                <a:solidFill>
                  <a:srgbClr val="0000FF"/>
                </a:solidFill>
              </a:rPr>
              <a:t>Loop Parallelism</a:t>
            </a:r>
            <a:r>
              <a:rPr lang="en"/>
              <a:t>:</a:t>
            </a:r>
          </a:p>
          <a:p>
            <a:pPr rtl="0" lvl="1" indent="-381000" marL="914400">
              <a:buClr>
                <a:schemeClr val="dk2"/>
              </a:buClr>
              <a:buSzPct val="80000"/>
              <a:buFont typeface="Trebuchet MS"/>
              <a:buAutoNum type="alphaLcPeriod"/>
            </a:pPr>
            <a:r>
              <a:rPr lang="en"/>
              <a:t>Independent iterations = loop iterations that access separate data</a:t>
            </a:r>
          </a:p>
          <a:p>
            <a:pPr rtl="0" lvl="1" indent="-381000" marL="914400">
              <a:buClr>
                <a:schemeClr val="dk2"/>
              </a:buClr>
              <a:buSzPct val="80000"/>
              <a:buFont typeface="Trebuchet MS"/>
              <a:buAutoNum type="alphaLcPeriod"/>
            </a:pPr>
            <a:r>
              <a:rPr lang="en"/>
              <a:t>Also called fork/join parallelism because of way work of successive iterations forked off to parallel processors then joined back</a:t>
            </a:r>
          </a:p>
          <a:p>
            <a:pPr rtl="0" lvl="1" indent="-381000" marL="914400">
              <a:buClr>
                <a:schemeClr val="dk2"/>
              </a:buClr>
              <a:buSzPct val="80000"/>
              <a:buFont typeface="Trebuchet MS"/>
              <a:buAutoNum type="alphaLcPeriod"/>
            </a:pPr>
            <a:r>
              <a:rPr lang="en"/>
              <a:t>Static scheduling versus dynamic scheduling</a:t>
            </a:r>
          </a:p>
          <a:p>
            <a:pPr rtl="0" lvl="0" indent="-419100" marL="457200">
              <a:buClr>
                <a:schemeClr val="dk2"/>
              </a:buClr>
              <a:buSzPct val="100000"/>
              <a:buFont typeface="Trebuchet MS"/>
              <a:buAutoNum type="arabicPeriod"/>
            </a:pPr>
            <a:r>
              <a:rPr lang="en"/>
              <a:t>Parallel threads</a:t>
            </a:r>
          </a:p>
          <a:p>
            <a:pPr lvl="0" indent="-419100" marL="457200">
              <a:buClr>
                <a:schemeClr val="dk2"/>
              </a:buClr>
              <a:buSzPct val="100000"/>
              <a:buFont typeface="Trebuchet MS"/>
              <a:buAutoNum type="arabicPeriod"/>
            </a:pPr>
            <a:r>
              <a:rPr lang="en"/>
              <a:t>Single Program, Multiple Data (SPMD)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0" name="Shape 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Program Analysis</a:t>
            </a:r>
          </a:p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2"/>
              </a:buClr>
              <a:buSzPct val="100000"/>
              <a:buFont typeface="Trebuchet MS"/>
              <a:buAutoNum type="arabicPeriod"/>
            </a:pPr>
            <a:r>
              <a:rPr lang="en">
                <a:solidFill>
                  <a:srgbClr val="0000FF"/>
                </a:solidFill>
              </a:rPr>
              <a:t>Dependence Analysis</a:t>
            </a:r>
            <a:r>
              <a:rPr lang="en"/>
              <a:t>:</a:t>
            </a:r>
          </a:p>
          <a:p>
            <a:pPr rtl="0" lvl="1" indent="-381000" marL="914400">
              <a:buClr>
                <a:schemeClr val="dk2"/>
              </a:buClr>
              <a:buSzPct val="80000"/>
              <a:buFont typeface="Trebuchet MS"/>
              <a:buAutoNum type="alphaLcPeriod"/>
            </a:pPr>
            <a:r>
              <a:rPr lang="en"/>
              <a:t>Four types of data dependence</a:t>
            </a:r>
          </a:p>
          <a:p>
            <a:pPr rtl="0" lvl="1" indent="-381000" marL="914400">
              <a:buClr>
                <a:schemeClr val="dk2"/>
              </a:buClr>
              <a:buSzPct val="80000"/>
              <a:buFont typeface="Trebuchet MS"/>
              <a:buAutoNum type="alphaLcPeriod"/>
            </a:pPr>
            <a:r>
              <a:rPr lang="en"/>
              <a:t>Iteration spaces</a:t>
            </a:r>
          </a:p>
          <a:p>
            <a:pPr rtl="0" lvl="1" indent="-381000" marL="914400">
              <a:buClr>
                <a:schemeClr val="dk2"/>
              </a:buClr>
              <a:buSzPct val="80000"/>
              <a:buFont typeface="Trebuchet MS"/>
              <a:buAutoNum type="alphaLcPeriod"/>
            </a:pPr>
            <a:r>
              <a:rPr lang="en"/>
              <a:t>Dependence Direction, Distance Vectors</a:t>
            </a:r>
          </a:p>
          <a:p>
            <a:pPr rtl="0" lvl="1" indent="-381000" marL="914400">
              <a:buClr>
                <a:schemeClr val="dk2"/>
              </a:buClr>
              <a:buSzPct val="80000"/>
              <a:buFont typeface="Trebuchet MS"/>
              <a:buAutoNum type="alphaLcPeriod"/>
            </a:pPr>
            <a:r>
              <a:rPr lang="en"/>
              <a:t>Dependence Tests: Exact vs. Inexact, Runtime Tests</a:t>
            </a:r>
          </a:p>
          <a:p>
            <a:pPr rtl="0" lvl="0" indent="-419100" marL="457200">
              <a:buClr>
                <a:schemeClr val="dk2"/>
              </a:buClr>
              <a:buSzPct val="100000"/>
              <a:buFont typeface="Trebuchet MS"/>
              <a:buAutoNum type="arabicPeriod"/>
            </a:pPr>
            <a:r>
              <a:rPr lang="en"/>
              <a:t>Interprocedural Analysis</a:t>
            </a:r>
          </a:p>
          <a:p>
            <a:pPr rtl="0" lvl="0" indent="-419100" marL="457200">
              <a:buClr>
                <a:schemeClr val="dk2"/>
              </a:buClr>
              <a:buSzPct val="100000"/>
              <a:buFont typeface="Trebuchet MS"/>
              <a:buAutoNum type="arabicPeriod"/>
            </a:pPr>
            <a:r>
              <a:rPr lang="en"/>
              <a:t>Symbolic Analysis</a:t>
            </a:r>
          </a:p>
          <a:p>
            <a:pPr rtl="0" lvl="0" indent="-419100" marL="457200">
              <a:buClr>
                <a:schemeClr val="dk2"/>
              </a:buClr>
              <a:buSzPct val="100000"/>
              <a:buFont typeface="Trebuchet MS"/>
              <a:buAutoNum type="arabicPeriod"/>
            </a:pPr>
            <a:r>
              <a:rPr lang="en"/>
              <a:t>Abstract Interpretation (?)</a:t>
            </a:r>
          </a:p>
          <a:p>
            <a:pPr lvl="0" indent="-419100" marL="457200">
              <a:buClr>
                <a:schemeClr val="dk2"/>
              </a:buClr>
              <a:buSzPct val="100000"/>
              <a:buFont typeface="Trebuchet MS"/>
              <a:buAutoNum type="arabicPeriod"/>
            </a:pPr>
            <a:r>
              <a:rPr lang="en"/>
              <a:t>Data Flow Analysis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6" name="Shape 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7" name="Shape 5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Dependence Analysis Cont'd</a:t>
            </a:r>
          </a:p>
        </p:txBody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Data dependence can be one of:</a:t>
            </a:r>
          </a:p>
          <a:p>
            <a:r>
              <a:t/>
            </a:r>
          </a:p>
          <a:p>
            <a:pPr rtl="0" lvl="0" indent="-419100" marL="457200">
              <a:buClr>
                <a:schemeClr val="dk2"/>
              </a:buClr>
              <a:buSzPct val="100000"/>
              <a:buFont typeface="Trebuchet MS"/>
              <a:buAutoNum type="arabicPeriod"/>
            </a:pPr>
            <a:r>
              <a:rPr lang="en"/>
              <a:t>input dependence   =  READ b/f READ</a:t>
            </a:r>
          </a:p>
          <a:p>
            <a:pPr rtl="0" lvl="0" indent="-419100" marL="457200">
              <a:buClr>
                <a:schemeClr val="dk2"/>
              </a:buClr>
              <a:buSzPct val="100000"/>
              <a:buFont typeface="Trebuchet MS"/>
              <a:buAutoNum type="arabicPeriod"/>
            </a:pPr>
            <a:r>
              <a:rPr lang="en"/>
              <a:t>anti-dependence     =  READ b/f WRITE</a:t>
            </a:r>
          </a:p>
          <a:p>
            <a:pPr rtl="0" lvl="0" indent="-419100" marL="457200">
              <a:buClr>
                <a:schemeClr val="dk2"/>
              </a:buClr>
              <a:buSzPct val="100000"/>
              <a:buFont typeface="Trebuchet MS"/>
              <a:buAutoNum type="arabicPeriod"/>
            </a:pPr>
            <a:r>
              <a:rPr lang="en"/>
              <a:t>flow dependence    =  WRITE b/f READ</a:t>
            </a:r>
          </a:p>
          <a:p>
            <a:pPr rtl="0" lvl="0" indent="-419100" marL="457200">
              <a:buClr>
                <a:schemeClr val="dk2"/>
              </a:buClr>
              <a:buSzPct val="100000"/>
              <a:buFont typeface="Trebuchet MS"/>
              <a:buAutoNum type="arabicPeriod"/>
            </a:pPr>
            <a:r>
              <a:rPr lang="en"/>
              <a:t>output dependence =  WRITE b/f WRITE</a:t>
            </a:r>
          </a:p>
          <a:p>
            <a:r>
              <a:t/>
            </a:r>
          </a:p>
          <a:p>
            <a:pPr lvl="0">
              <a:buNone/>
            </a:pPr>
            <a:r>
              <a:rPr sz="2400" lang="en"/>
              <a:t>A true (</a:t>
            </a:r>
            <a:r>
              <a:rPr sz="2400" lang="en" i="1"/>
              <a:t>exact</a:t>
            </a:r>
            <a:r>
              <a:rPr sz="2400" lang="en"/>
              <a:t>) dependence test is NP-Complete; working dependence tests use simplifying conditions and special assumptions.  These can give reliable determinations in many cases, but are nonetheless </a:t>
            </a:r>
            <a:r>
              <a:rPr sz="2400" lang="en" i="1"/>
              <a:t>inexact</a:t>
            </a:r>
            <a:r>
              <a:rPr sz="2400" lang="en"/>
              <a:t> by themselves.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2" name="Shape 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3" name="Shape 6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Dependence Elimination: Data Privatization and Expansion</a:t>
            </a:r>
          </a:p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Data </a:t>
            </a:r>
            <a:r>
              <a:rPr lang="en" i="1"/>
              <a:t>Privatization </a:t>
            </a:r>
            <a:r>
              <a:rPr lang="en"/>
              <a:t>and </a:t>
            </a:r>
            <a:r>
              <a:rPr lang="en" i="1"/>
              <a:t>Expansion </a:t>
            </a:r>
            <a:r>
              <a:rPr lang="en"/>
              <a:t>prevent anti- and output dependences by keeping one iteration from updating a data value before another iteration uses the old value.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 i="1"/>
              <a:t>Privatization </a:t>
            </a:r>
            <a:r>
              <a:rPr lang="en"/>
              <a:t>= assign new value to separate storage location</a:t>
            </a:r>
          </a:p>
          <a:p>
            <a:pPr>
              <a:buNone/>
            </a:pPr>
            <a:r>
              <a:rPr lang="en" i="1"/>
              <a:t>Expansion </a:t>
            </a:r>
            <a:r>
              <a:rPr lang="en"/>
              <a:t>= place occurrence of updated value into private storage of each parallelized processor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8" name="Shape 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Dependence Elimination: Reductions, Inductions, Recurrences</a:t>
            </a:r>
          </a:p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Code transformations to eliminate areas where we need to wait for one iteration to produce a value needed for a successive iteration.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Generally, dependence elimination is realized by expressing a computation in a different way (without accounting for a previous value)...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4" name="Shape 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Dependence Elimination: Inductions</a:t>
            </a:r>
          </a:p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Induction Variable Substitution:  find instances where variables are modified by each iteration of loop in predictable way (eg. geometric progression, successive incrementation, ...)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Replace these variables with expressions involving loop indices.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77" name="Shape 77"/>
          <p:cNvSpPr/>
          <p:nvPr/>
        </p:nvSpPr>
        <p:spPr>
          <a:xfrm>
            <a:off y="5077230" x="2600562"/>
            <a:ext cy="1490669" cx="41084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1" name="Shape 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2" name="Shape 8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Dependence Elimination: Reduction</a:t>
            </a:r>
          </a:p>
        </p:txBody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Variation on the theme of array reduction.</a:t>
            </a:r>
          </a:p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Typical use = array summed to scalar variable.</a:t>
            </a:r>
          </a:p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Elements of array manipulated by parallel processors, then summed by serial loop.</a:t>
            </a:r>
          </a:p>
          <a:p>
            <a:r>
              <a:t/>
            </a:r>
          </a:p>
          <a:p>
            <a:pPr lvl="0">
              <a:buNone/>
            </a:pPr>
            <a:r>
              <a:rPr lang="en" i="1"/>
              <a:t>Note that there is still a serial summing, but time is saved by distributing manipulation of addends across parallel structure.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Custom 349">
      <a:dk1>
        <a:srgbClr val="262626"/>
      </a:dk1>
      <a:lt1>
        <a:srgbClr val="E6D6BD"/>
      </a:lt1>
      <a:dk2>
        <a:srgbClr val="535353"/>
      </a:dk2>
      <a:lt2>
        <a:srgbClr val="B4AD9E"/>
      </a:lt2>
      <a:accent1>
        <a:srgbClr val="ADB48E"/>
      </a:accent1>
      <a:accent2>
        <a:srgbClr val="867961"/>
      </a:accent2>
      <a:accent3>
        <a:srgbClr val="CBB680"/>
      </a:accent3>
      <a:accent4>
        <a:srgbClr val="78A3C0"/>
      </a:accent4>
      <a:accent5>
        <a:srgbClr val="C0AE91"/>
      </a:accent5>
      <a:accent6>
        <a:srgbClr val="668874"/>
      </a:accent6>
      <a:hlink>
        <a:srgbClr val="4B94B3"/>
      </a:hlink>
      <a:folHlink>
        <a:srgbClr val="414141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