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5673C2-CF62-487A-95E7-07F714CC042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E3F062-B936-4753-A4F4-E1CE8D21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82793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979800"/>
            <a:ext cx="9144000" cy="287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3190900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39804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5883599"/>
            <a:ext cx="9144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5094446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5884005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5895635"/>
            <a:ext cx="8229600" cy="67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101675"/>
            <a:ext cx="9134130" cy="673972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urellem.org/vba-clojure/html/total-control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feature=player_embedded&amp;v=p5T81yHkHtI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6000"/>
              <a:t>Pokemon Yellow</a:t>
            </a:r>
          </a:p>
          <a:p>
            <a:pPr>
              <a:buNone/>
            </a:pPr>
            <a:r>
              <a:rPr lang="en" sz="6000"/>
              <a:t>Total Control Hack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Logan Hood, Justin Baumgartner</a:t>
            </a:r>
          </a:p>
          <a:p>
            <a:pPr>
              <a:buNone/>
            </a:pPr>
            <a:r>
              <a:rPr lang="en" i="0"/>
              <a:t>CSCE 531 -- 23 April 2013</a:t>
            </a:r>
          </a:p>
        </p:txBody>
      </p:sp>
      <p:sp>
        <p:nvSpPr>
          <p:cNvPr id="41" name="Shape 41"/>
          <p:cNvSpPr/>
          <p:nvPr/>
        </p:nvSpPr>
        <p:spPr>
          <a:xfrm>
            <a:off x="6812885" y="4526885"/>
            <a:ext cx="2331113" cy="233111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What Is a Buffer Overflow?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This can be a significant security issue if the compiler and/or operating system does not perform bounds checking.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Since there is no "operating system" other than Pokemon Yellow running off the ROM cartridge, all bounds-checking is dependent on the programmer.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4200"/>
              <a:t>How Does This Bug Work?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While saving the game, the author kills the game at a very specific time.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If timed correctly, the save file will be corrupted so that the game thinks the player has 255 pokemon (normally, the maximum size of this array is 6).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player can perform certain operations on this list, such as swapping the order of pokemon.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4200"/>
              <a:t>How Does This Bug Work?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116800" cy="1816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This list points to blocks of memory (each Pokemon is stored in 30 bytes), so 30 bytes of memory are swapped whenever pokemons' order are switched.</a:t>
            </a:r>
          </a:p>
        </p:txBody>
      </p:sp>
      <p:sp>
        <p:nvSpPr>
          <p:cNvPr id="111" name="Shape 111"/>
          <p:cNvSpPr/>
          <p:nvPr/>
        </p:nvSpPr>
        <p:spPr>
          <a:xfrm>
            <a:off x="457200" y="3878284"/>
            <a:ext cx="714356" cy="67042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2" name="Shape 112"/>
          <p:cNvSpPr/>
          <p:nvPr/>
        </p:nvSpPr>
        <p:spPr>
          <a:xfrm>
            <a:off x="1797182" y="3800770"/>
            <a:ext cx="932465" cy="82545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13" name="Shape 113"/>
          <p:cNvSpPr/>
          <p:nvPr/>
        </p:nvSpPr>
        <p:spPr>
          <a:xfrm>
            <a:off x="6022325" y="3727719"/>
            <a:ext cx="882321" cy="97155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14" name="Shape 114"/>
          <p:cNvSpPr/>
          <p:nvPr/>
        </p:nvSpPr>
        <p:spPr>
          <a:xfrm>
            <a:off x="4560485" y="3729253"/>
            <a:ext cx="895366" cy="968487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15" name="Shape 115"/>
          <p:cNvSpPr/>
          <p:nvPr/>
        </p:nvSpPr>
        <p:spPr>
          <a:xfrm>
            <a:off x="3190345" y="3903432"/>
            <a:ext cx="853239" cy="757137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116" name="Shape 116"/>
          <p:cNvSpPr/>
          <p:nvPr/>
        </p:nvSpPr>
        <p:spPr>
          <a:xfrm>
            <a:off x="7369372" y="3823671"/>
            <a:ext cx="992609" cy="916659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</p:sp>
      <p:sp>
        <p:nvSpPr>
          <p:cNvPr id="117" name="Shape 117"/>
          <p:cNvSpPr txBox="1"/>
          <p:nvPr/>
        </p:nvSpPr>
        <p:spPr>
          <a:xfrm>
            <a:off x="457200" y="4699275"/>
            <a:ext cx="7974299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0-29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" sz="1800" b="1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30-59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60-89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  90-119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120-149	  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150-179</a:t>
            </a:r>
            <a:endParaRPr lang="en" sz="1800"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8" name="Shape 118"/>
          <p:cNvSpPr/>
          <p:nvPr/>
        </p:nvSpPr>
        <p:spPr>
          <a:xfrm>
            <a:off x="457200" y="5489509"/>
            <a:ext cx="714356" cy="67042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9" name="Shape 119"/>
          <p:cNvSpPr/>
          <p:nvPr/>
        </p:nvSpPr>
        <p:spPr>
          <a:xfrm>
            <a:off x="5997252" y="5411995"/>
            <a:ext cx="932465" cy="82545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0" name="Shape 120"/>
          <p:cNvSpPr/>
          <p:nvPr/>
        </p:nvSpPr>
        <p:spPr>
          <a:xfrm>
            <a:off x="1822254" y="5338944"/>
            <a:ext cx="882321" cy="97155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21" name="Shape 121"/>
          <p:cNvSpPr/>
          <p:nvPr/>
        </p:nvSpPr>
        <p:spPr>
          <a:xfrm>
            <a:off x="4560485" y="5340478"/>
            <a:ext cx="895366" cy="968487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22" name="Shape 122"/>
          <p:cNvSpPr/>
          <p:nvPr/>
        </p:nvSpPr>
        <p:spPr>
          <a:xfrm>
            <a:off x="3190345" y="5446154"/>
            <a:ext cx="853239" cy="757137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123" name="Shape 123"/>
          <p:cNvSpPr/>
          <p:nvPr/>
        </p:nvSpPr>
        <p:spPr>
          <a:xfrm>
            <a:off x="7369372" y="5434896"/>
            <a:ext cx="992609" cy="916659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</p:sp>
      <p:sp>
        <p:nvSpPr>
          <p:cNvPr id="124" name="Shape 124"/>
          <p:cNvSpPr txBox="1"/>
          <p:nvPr/>
        </p:nvSpPr>
        <p:spPr>
          <a:xfrm>
            <a:off x="457200" y="6310500"/>
            <a:ext cx="7974299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0-29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" sz="1800" b="1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30-59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60-89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   90-119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120-149</a:t>
            </a:r>
            <a:r>
              <a:rPr lang="en" sz="18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800" b="1" dirty="0" smtClean="0">
                <a:latin typeface="Consolas"/>
                <a:ea typeface="Consolas"/>
                <a:cs typeface="Consolas"/>
                <a:sym typeface="Consolas"/>
              </a:rPr>
              <a:t>   150-179</a:t>
            </a:r>
            <a:endParaRPr lang="en" sz="1800"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5" name="Shape 125"/>
          <p:cNvSpPr txBox="1"/>
          <p:nvPr/>
        </p:nvSpPr>
        <p:spPr>
          <a:xfrm>
            <a:off x="457200" y="3272053"/>
            <a:ext cx="7974299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  1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	2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  3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4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  5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4200"/>
              <a:t>How Does This Bug Work?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116800" cy="1816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 if the bounds of the list are expanded, and we can swap 30-byte blocks </a:t>
            </a:r>
            <a:r>
              <a:rPr lang="en" i="1"/>
              <a:t>further</a:t>
            </a:r>
            <a:r>
              <a:rPr lang="en"/>
              <a:t> down the line... accessing memory we shouldn't be able to!</a:t>
            </a:r>
          </a:p>
        </p:txBody>
      </p:sp>
      <p:sp>
        <p:nvSpPr>
          <p:cNvPr id="132" name="Shape 132"/>
          <p:cNvSpPr/>
          <p:nvPr/>
        </p:nvSpPr>
        <p:spPr>
          <a:xfrm>
            <a:off x="457200" y="3945800"/>
            <a:ext cx="486584" cy="45234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3" name="Shape 133"/>
          <p:cNvSpPr/>
          <p:nvPr/>
        </p:nvSpPr>
        <p:spPr>
          <a:xfrm>
            <a:off x="1300857" y="3875982"/>
            <a:ext cx="669276" cy="59198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34" name="Shape 134"/>
          <p:cNvSpPr/>
          <p:nvPr/>
        </p:nvSpPr>
        <p:spPr>
          <a:xfrm>
            <a:off x="4138548" y="3791283"/>
            <a:ext cx="611602" cy="68030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35" name="Shape 135"/>
          <p:cNvSpPr/>
          <p:nvPr/>
        </p:nvSpPr>
        <p:spPr>
          <a:xfrm>
            <a:off x="3221985" y="3797580"/>
            <a:ext cx="627643" cy="66771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36" name="Shape 136"/>
          <p:cNvSpPr/>
          <p:nvPr/>
        </p:nvSpPr>
        <p:spPr>
          <a:xfrm>
            <a:off x="2287945" y="3899557"/>
            <a:ext cx="620119" cy="544831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137" name="Shape 137"/>
          <p:cNvSpPr/>
          <p:nvPr/>
        </p:nvSpPr>
        <p:spPr>
          <a:xfrm>
            <a:off x="5098397" y="3849825"/>
            <a:ext cx="610202" cy="56322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</p:sp>
      <p:sp>
        <p:nvSpPr>
          <p:cNvPr id="138" name="Shape 138"/>
          <p:cNvSpPr txBox="1"/>
          <p:nvPr/>
        </p:nvSpPr>
        <p:spPr>
          <a:xfrm>
            <a:off x="457200" y="3334083"/>
            <a:ext cx="7974299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0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4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3000" b="1" dirty="0" smtClean="0">
                <a:latin typeface="Consolas"/>
                <a:ea typeface="Consolas"/>
                <a:cs typeface="Consolas"/>
                <a:sym typeface="Consolas"/>
              </a:rPr>
              <a:t>7</a:t>
            </a:r>
            <a:r>
              <a:rPr lang="en" sz="3000" b="1" dirty="0">
                <a:latin typeface="Consolas"/>
                <a:ea typeface="Consolas"/>
                <a:cs typeface="Consolas"/>
                <a:sym typeface="Consolas"/>
              </a:rPr>
              <a:t>	8</a:t>
            </a:r>
          </a:p>
        </p:txBody>
      </p:sp>
      <p:sp>
        <p:nvSpPr>
          <p:cNvPr id="139" name="Shape 139"/>
          <p:cNvSpPr/>
          <p:nvPr/>
        </p:nvSpPr>
        <p:spPr>
          <a:xfrm>
            <a:off x="5925550" y="3868185"/>
            <a:ext cx="526500" cy="526500"/>
          </a:xfrm>
          <a:prstGeom prst="rect">
            <a:avLst/>
          </a:prstGeom>
          <a:solidFill>
            <a:srgbClr val="00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7762375" y="3868185"/>
            <a:ext cx="526500" cy="526500"/>
          </a:xfrm>
          <a:prstGeom prst="rect">
            <a:avLst/>
          </a:prstGeom>
          <a:solidFill>
            <a:srgbClr val="FFFF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6831925" y="3868185"/>
            <a:ext cx="526500" cy="526500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457200" y="5015600"/>
            <a:ext cx="486584" cy="45234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3" name="Shape 143"/>
          <p:cNvSpPr/>
          <p:nvPr/>
        </p:nvSpPr>
        <p:spPr>
          <a:xfrm>
            <a:off x="7762375" y="4905245"/>
            <a:ext cx="669276" cy="59198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44" name="Shape 144"/>
          <p:cNvSpPr/>
          <p:nvPr/>
        </p:nvSpPr>
        <p:spPr>
          <a:xfrm>
            <a:off x="4138548" y="4861083"/>
            <a:ext cx="611602" cy="68030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45" name="Shape 145"/>
          <p:cNvSpPr/>
          <p:nvPr/>
        </p:nvSpPr>
        <p:spPr>
          <a:xfrm>
            <a:off x="3221985" y="4867380"/>
            <a:ext cx="627643" cy="66771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46" name="Shape 146"/>
          <p:cNvSpPr/>
          <p:nvPr/>
        </p:nvSpPr>
        <p:spPr>
          <a:xfrm>
            <a:off x="2287945" y="4969357"/>
            <a:ext cx="620119" cy="544831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147" name="Shape 147"/>
          <p:cNvSpPr/>
          <p:nvPr/>
        </p:nvSpPr>
        <p:spPr>
          <a:xfrm>
            <a:off x="5098397" y="4919625"/>
            <a:ext cx="610202" cy="56322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</p:sp>
      <p:sp>
        <p:nvSpPr>
          <p:cNvPr id="148" name="Shape 148"/>
          <p:cNvSpPr/>
          <p:nvPr/>
        </p:nvSpPr>
        <p:spPr>
          <a:xfrm>
            <a:off x="5925550" y="4937985"/>
            <a:ext cx="526500" cy="526500"/>
          </a:xfrm>
          <a:prstGeom prst="rect">
            <a:avLst/>
          </a:prstGeom>
          <a:solidFill>
            <a:srgbClr val="00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1372245" y="4978523"/>
            <a:ext cx="526500" cy="526500"/>
          </a:xfrm>
          <a:prstGeom prst="rect">
            <a:avLst/>
          </a:prstGeom>
          <a:solidFill>
            <a:srgbClr val="FFFF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6831925" y="4937985"/>
            <a:ext cx="526500" cy="526500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4200"/>
              <a:t>Result of Bug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57200" y="154002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Now the player can access other memory locations that he shouldn't be able to access.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...including the size of the player's inventory, causing </a:t>
            </a:r>
            <a:r>
              <a:rPr lang="en" i="1"/>
              <a:t>another</a:t>
            </a:r>
            <a:r>
              <a:rPr lang="en"/>
              <a:t> buffer to overflow.</a:t>
            </a:r>
          </a:p>
        </p:txBody>
      </p:sp>
      <p:sp>
        <p:nvSpPr>
          <p:cNvPr id="157" name="Shape 157"/>
          <p:cNvSpPr/>
          <p:nvPr/>
        </p:nvSpPr>
        <p:spPr>
          <a:xfrm>
            <a:off x="2553947" y="3765326"/>
            <a:ext cx="4036105" cy="274239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Item List Overflow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advantage of overflowing the inventory array is that this is memory that the player can alter (by changing the order of items, buying items, dropping items, etc.).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Every item in the game has a specific 8-bit ID, as well as an 8-bit number for the quantity.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For example, "</a:t>
            </a:r>
            <a:r>
              <a:rPr lang="en">
                <a:solidFill>
                  <a:srgbClr val="0000FF"/>
                </a:solidFill>
              </a:rPr>
              <a:t>16</a:t>
            </a:r>
            <a:r>
              <a:rPr lang="en"/>
              <a:t> </a:t>
            </a:r>
            <a:r>
              <a:rPr lang="en">
                <a:solidFill>
                  <a:srgbClr val="FF0000"/>
                </a:solidFill>
              </a:rPr>
              <a:t>lemonades</a:t>
            </a:r>
            <a:r>
              <a:rPr lang="en"/>
              <a:t>" would be stored as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62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16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]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First Step - Item List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author writes his first program in the player's inventory by finding items &amp; quantities that correspond to instructions.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 certain function pointer (an address of a subroutine) is also accessible from the overflowed inventory.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By altering the value of this pointer to point to the beginning of the inventory, and causing this subroutine to be called, the first program can be executed.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Items to Instruction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457200" rtl="0">
              <a:buNone/>
            </a:pP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62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16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37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224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47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240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37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230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15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55</a:t>
            </a:r>
            <a:r>
              <a:rPr lang="en" dirty="0">
                <a:solidFill>
                  <a:srgbClr val="272727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/>
              <a:t>A "program" that reads the current input state and copies it to Register A.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/>
              <a:t>It corresponds to this sequence of items:</a:t>
            </a: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lemonade</a:t>
            </a:r>
            <a:r>
              <a:rPr lang="en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dirty="0" smtClean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x16</a:t>
            </a: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guard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spec.</a:t>
            </a:r>
            <a:r>
              <a:rPr lang="en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x224</a:t>
            </a: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leaf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stone</a:t>
            </a:r>
            <a:r>
              <a:rPr lang="en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	</a:t>
            </a:r>
            <a:r>
              <a:rPr lang="en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x240</a:t>
            </a: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guard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spec.	</a:t>
            </a:r>
            <a:r>
              <a:rPr lang="en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x230</a:t>
            </a: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parlyz </a:t>
            </a:r>
            <a:r>
              <a:rPr lang="en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heal</a:t>
            </a:r>
            <a:r>
              <a:rPr lang="en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	</a:t>
            </a:r>
            <a:r>
              <a:rPr lang="en" dirty="0" smtClean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x55</a:t>
            </a:r>
            <a:endParaRPr lang="en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endParaRPr lang="en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First Step - Item List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After buying the correct items and quantities, the author deposits them into the item PC to spell out his first program.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Because of the constraints on the number of items available in the game, this program only reads from the A, B, start, and select buttons.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With this program, 4 bits can be generated each frame.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Second Step - 4 Button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This four button program is used to write another program that can take input from each of the 8 buttons on the GameBoy.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This program can write 8 bits each frame so any number of bytes can be written to any location.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Overview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"total control" hack was performed by Robert McIntyre.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By utilizing a </a:t>
            </a:r>
            <a:r>
              <a:rPr lang="en" b="1"/>
              <a:t>buffer overflow</a:t>
            </a:r>
            <a:r>
              <a:rPr lang="en"/>
              <a:t> bug within the game Pokemon Yellow, he was able to reprogram the game </a:t>
            </a:r>
            <a:r>
              <a:rPr lang="en" i="1"/>
              <a:t>from within</a:t>
            </a:r>
            <a:r>
              <a:rPr lang="en"/>
              <a:t> by creating a series of "bootstrapping" programs.</a:t>
            </a:r>
          </a:p>
          <a:p>
            <a:endParaRPr lang="en"/>
          </a:p>
          <a:p>
            <a:endParaRPr lang="en"/>
          </a:p>
          <a:p>
            <a:pPr lvl="0" rtl="0"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http://aurellem.org/vba-clojure/html/total-control.html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Buttons to Instruction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3549196" y="1600200"/>
            <a:ext cx="5137499" cy="202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When writing the programs, the buttons are used to determine if each bit is 0 or 1.  So for the 8 button program where B, start, and right are pressed:</a:t>
            </a:r>
          </a:p>
        </p:txBody>
      </p:sp>
      <p:sp>
        <p:nvSpPr>
          <p:cNvPr id="194" name="Shape 194"/>
          <p:cNvSpPr/>
          <p:nvPr/>
        </p:nvSpPr>
        <p:spPr>
          <a:xfrm>
            <a:off x="457200" y="1600200"/>
            <a:ext cx="3032183" cy="497576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95" name="Shape 195"/>
          <p:cNvSpPr txBox="1"/>
          <p:nvPr/>
        </p:nvSpPr>
        <p:spPr>
          <a:xfrm>
            <a:off x="3952246" y="3627600"/>
            <a:ext cx="1677599" cy="1552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/>
              <a:t>0  0  0  1  </a:t>
            </a:r>
          </a:p>
          <a:p>
            <a:endParaRPr lang="en" sz="3000"/>
          </a:p>
          <a:p>
            <a:pPr>
              <a:buNone/>
            </a:pPr>
            <a:r>
              <a:rPr lang="en" sz="3000"/>
              <a:t>0  1  1  0</a:t>
            </a:r>
          </a:p>
        </p:txBody>
      </p:sp>
      <p:cxnSp>
        <p:nvCxnSpPr>
          <p:cNvPr id="196" name="Shape 196"/>
          <p:cNvCxnSpPr/>
          <p:nvPr/>
        </p:nvCxnSpPr>
        <p:spPr>
          <a:xfrm rot="10800000" flipH="1">
            <a:off x="3122975" y="4755174"/>
            <a:ext cx="2275499" cy="15600"/>
          </a:xfrm>
          <a:prstGeom prst="straightConnector1">
            <a:avLst/>
          </a:prstGeom>
          <a:noFill/>
          <a:ln w="1905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7" name="Shape 197"/>
          <p:cNvCxnSpPr/>
          <p:nvPr/>
        </p:nvCxnSpPr>
        <p:spPr>
          <a:xfrm rot="10800000" flipH="1">
            <a:off x="2573700" y="4849225"/>
            <a:ext cx="2416799" cy="298199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8" name="Shape 198"/>
          <p:cNvCxnSpPr/>
          <p:nvPr/>
        </p:nvCxnSpPr>
        <p:spPr>
          <a:xfrm rot="10800000" flipH="1">
            <a:off x="2118600" y="4817774"/>
            <a:ext cx="2432400" cy="894600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9" name="Shape 199"/>
          <p:cNvCxnSpPr/>
          <p:nvPr/>
        </p:nvCxnSpPr>
        <p:spPr>
          <a:xfrm rot="10800000" flipH="1">
            <a:off x="1569325" y="4817924"/>
            <a:ext cx="2495100" cy="816000"/>
          </a:xfrm>
          <a:prstGeom prst="straightConnector1">
            <a:avLst/>
          </a:prstGeom>
          <a:noFill/>
          <a:ln w="1905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0" name="Shape 200"/>
          <p:cNvCxnSpPr/>
          <p:nvPr/>
        </p:nvCxnSpPr>
        <p:spPr>
          <a:xfrm rot="10800000" flipH="1">
            <a:off x="1459475" y="4064625"/>
            <a:ext cx="3954599" cy="863099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1" name="Shape 201"/>
          <p:cNvCxnSpPr/>
          <p:nvPr/>
        </p:nvCxnSpPr>
        <p:spPr>
          <a:xfrm rot="10800000" flipH="1">
            <a:off x="1208400" y="3985999"/>
            <a:ext cx="3750600" cy="1239900"/>
          </a:xfrm>
          <a:prstGeom prst="straightConnector1">
            <a:avLst/>
          </a:prstGeom>
          <a:noFill/>
          <a:ln w="1905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2" name="Shape 202"/>
          <p:cNvCxnSpPr/>
          <p:nvPr/>
        </p:nvCxnSpPr>
        <p:spPr>
          <a:xfrm rot="10800000" flipH="1">
            <a:off x="878825" y="3986099"/>
            <a:ext cx="3640800" cy="1004400"/>
          </a:xfrm>
          <a:prstGeom prst="straightConnector1">
            <a:avLst/>
          </a:prstGeom>
          <a:noFill/>
          <a:ln w="1905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3" name="Shape 203"/>
          <p:cNvCxnSpPr/>
          <p:nvPr/>
        </p:nvCxnSpPr>
        <p:spPr>
          <a:xfrm rot="10800000" flipH="1">
            <a:off x="1129925" y="3923224"/>
            <a:ext cx="3028800" cy="737700"/>
          </a:xfrm>
          <a:prstGeom prst="straightConnector1">
            <a:avLst/>
          </a:prstGeom>
          <a:noFill/>
          <a:ln w="1905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4" name="Shape 204"/>
          <p:cNvSpPr txBox="1"/>
          <p:nvPr/>
        </p:nvSpPr>
        <p:spPr>
          <a:xfrm>
            <a:off x="5629846" y="3500075"/>
            <a:ext cx="623400" cy="1583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9600"/>
              <a:t>}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6277350" y="3955045"/>
            <a:ext cx="1140899" cy="7040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000">
                <a:latin typeface="Georgia"/>
                <a:ea typeface="Georgia"/>
                <a:cs typeface="Georgia"/>
                <a:sym typeface="Georgia"/>
              </a:rPr>
              <a:t>0x16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Third Step - 8 Button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676225"/>
            <a:ext cx="4420199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600"/>
              <a:t>Finally, the author uses bootstraps the new 8 button program to create another program that can also display the bytes it is writing on the screen.</a:t>
            </a:r>
          </a:p>
          <a:p>
            <a:pPr marL="457200" lvl="0" indent="-3937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600"/>
              <a:t>The function pointer is swapped with the location of this final program and the program is loaded and run.</a:t>
            </a:r>
          </a:p>
        </p:txBody>
      </p:sp>
      <p:sp>
        <p:nvSpPr>
          <p:cNvPr id="212" name="Shape 212"/>
          <p:cNvSpPr/>
          <p:nvPr/>
        </p:nvSpPr>
        <p:spPr>
          <a:xfrm>
            <a:off x="4906275" y="1774237"/>
            <a:ext cx="4124325" cy="46196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Tombstone Diagrams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/>
              <a:t> </a:t>
            </a:r>
          </a:p>
        </p:txBody>
      </p:sp>
      <p:sp>
        <p:nvSpPr>
          <p:cNvPr id="219" name="Shape 219"/>
          <p:cNvSpPr/>
          <p:nvPr/>
        </p:nvSpPr>
        <p:spPr>
          <a:xfrm>
            <a:off x="414085" y="2046436"/>
            <a:ext cx="3631446" cy="2376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20" name="Shape 220"/>
          <p:cNvSpPr txBox="1"/>
          <p:nvPr/>
        </p:nvSpPr>
        <p:spPr>
          <a:xfrm>
            <a:off x="749935" y="2316507"/>
            <a:ext cx="11412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1800"/>
              <a:t>8-Button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3087203" y="2316507"/>
            <a:ext cx="6948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1782138" y="3159757"/>
            <a:ext cx="10992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/>
              <a:t>4-Button</a:t>
            </a:r>
          </a:p>
        </p:txBody>
      </p:sp>
      <p:sp>
        <p:nvSpPr>
          <p:cNvPr id="223" name="Shape 223"/>
          <p:cNvSpPr/>
          <p:nvPr/>
        </p:nvSpPr>
        <p:spPr>
          <a:xfrm>
            <a:off x="2799391" y="3159757"/>
            <a:ext cx="3631446" cy="2376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24" name="Shape 224"/>
          <p:cNvSpPr txBox="1"/>
          <p:nvPr/>
        </p:nvSpPr>
        <p:spPr>
          <a:xfrm>
            <a:off x="3033311" y="3461203"/>
            <a:ext cx="11412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4-Button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5370580" y="3461203"/>
            <a:ext cx="6948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4141335" y="4304453"/>
            <a:ext cx="11160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/>
              <a:t>Items</a:t>
            </a:r>
          </a:p>
        </p:txBody>
      </p:sp>
      <p:sp>
        <p:nvSpPr>
          <p:cNvPr id="227" name="Shape 227"/>
          <p:cNvSpPr/>
          <p:nvPr/>
        </p:nvSpPr>
        <p:spPr>
          <a:xfrm>
            <a:off x="5098468" y="2046436"/>
            <a:ext cx="3631446" cy="2376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28" name="Shape 228"/>
          <p:cNvSpPr txBox="1"/>
          <p:nvPr/>
        </p:nvSpPr>
        <p:spPr>
          <a:xfrm>
            <a:off x="5370580" y="2316507"/>
            <a:ext cx="11412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 dirty="0"/>
              <a:t>8-Button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7686507" y="2316507"/>
            <a:ext cx="6948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6490969" y="3321307"/>
            <a:ext cx="1065599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/>
              <a:t>MC</a:t>
            </a:r>
          </a:p>
        </p:txBody>
      </p:sp>
      <p:sp>
        <p:nvSpPr>
          <p:cNvPr id="231" name="Shape 231"/>
          <p:cNvSpPr/>
          <p:nvPr/>
        </p:nvSpPr>
        <p:spPr>
          <a:xfrm>
            <a:off x="4003182" y="5342862"/>
            <a:ext cx="1392305" cy="12911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32" name="Shape 232"/>
          <p:cNvSpPr txBox="1"/>
          <p:nvPr/>
        </p:nvSpPr>
        <p:spPr>
          <a:xfrm>
            <a:off x="4252900" y="5618225"/>
            <a:ext cx="894600" cy="392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800" dirty="0"/>
              <a:t>Items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Tombstone Diagrams</a:t>
            </a:r>
          </a:p>
        </p:txBody>
      </p:sp>
      <p:sp>
        <p:nvSpPr>
          <p:cNvPr id="239" name="Shape 239"/>
          <p:cNvSpPr/>
          <p:nvPr/>
        </p:nvSpPr>
        <p:spPr>
          <a:xfrm>
            <a:off x="-95981" y="2104780"/>
            <a:ext cx="4328001" cy="264985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40" name="Shape 240"/>
          <p:cNvSpPr txBox="1"/>
          <p:nvPr/>
        </p:nvSpPr>
        <p:spPr>
          <a:xfrm>
            <a:off x="228325" y="2405944"/>
            <a:ext cx="1360199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8-Button</a:t>
            </a:r>
          </a:p>
          <a:p>
            <a:pPr lvl="0" rtl="0">
              <a:buNone/>
            </a:pPr>
            <a:r>
              <a:rPr lang="en" sz="1800"/>
              <a:t>w/ Display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2988474" y="2405944"/>
            <a:ext cx="827999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563619" y="3526426"/>
            <a:ext cx="1194000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/>
              <a:t>8-Button</a:t>
            </a:r>
          </a:p>
        </p:txBody>
      </p:sp>
      <p:sp>
        <p:nvSpPr>
          <p:cNvPr id="24" name="Shape 227"/>
          <p:cNvSpPr/>
          <p:nvPr/>
        </p:nvSpPr>
        <p:spPr>
          <a:xfrm>
            <a:off x="2757619" y="3339383"/>
            <a:ext cx="3631446" cy="2376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5" name="Shape 228"/>
          <p:cNvSpPr txBox="1"/>
          <p:nvPr/>
        </p:nvSpPr>
        <p:spPr>
          <a:xfrm>
            <a:off x="3029731" y="3609454"/>
            <a:ext cx="11412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8-Button</a:t>
            </a:r>
          </a:p>
        </p:txBody>
      </p:sp>
      <p:sp>
        <p:nvSpPr>
          <p:cNvPr id="26" name="Shape 229"/>
          <p:cNvSpPr txBox="1"/>
          <p:nvPr/>
        </p:nvSpPr>
        <p:spPr>
          <a:xfrm>
            <a:off x="5345658" y="3609454"/>
            <a:ext cx="694800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27" name="Shape 230"/>
          <p:cNvSpPr txBox="1"/>
          <p:nvPr/>
        </p:nvSpPr>
        <p:spPr>
          <a:xfrm>
            <a:off x="4150120" y="4614254"/>
            <a:ext cx="1065599" cy="7350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/>
              <a:t>MC</a:t>
            </a:r>
          </a:p>
        </p:txBody>
      </p:sp>
      <p:sp>
        <p:nvSpPr>
          <p:cNvPr id="28" name="Shape 231"/>
          <p:cNvSpPr/>
          <p:nvPr/>
        </p:nvSpPr>
        <p:spPr>
          <a:xfrm>
            <a:off x="3986766" y="5486400"/>
            <a:ext cx="1392305" cy="12911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9" name="Shape 232"/>
          <p:cNvSpPr txBox="1"/>
          <p:nvPr/>
        </p:nvSpPr>
        <p:spPr>
          <a:xfrm>
            <a:off x="4190801" y="5810629"/>
            <a:ext cx="894600" cy="392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800" dirty="0" smtClean="0"/>
              <a:t>MC</a:t>
            </a:r>
            <a:endParaRPr lang="en" sz="1800" dirty="0"/>
          </a:p>
        </p:txBody>
      </p:sp>
      <p:sp>
        <p:nvSpPr>
          <p:cNvPr id="30" name="Shape 239"/>
          <p:cNvSpPr/>
          <p:nvPr/>
        </p:nvSpPr>
        <p:spPr>
          <a:xfrm>
            <a:off x="4784698" y="2099444"/>
            <a:ext cx="4328001" cy="264985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" name="Shape 240"/>
          <p:cNvSpPr txBox="1"/>
          <p:nvPr/>
        </p:nvSpPr>
        <p:spPr>
          <a:xfrm>
            <a:off x="5109004" y="2400608"/>
            <a:ext cx="1360199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8-Button</a:t>
            </a:r>
          </a:p>
          <a:p>
            <a:pPr lvl="0" rtl="0">
              <a:buNone/>
            </a:pPr>
            <a:r>
              <a:rPr lang="en" sz="1800"/>
              <a:t>w/ Display</a:t>
            </a:r>
          </a:p>
        </p:txBody>
      </p:sp>
      <p:sp>
        <p:nvSpPr>
          <p:cNvPr id="32" name="Shape 241"/>
          <p:cNvSpPr txBox="1"/>
          <p:nvPr/>
        </p:nvSpPr>
        <p:spPr>
          <a:xfrm>
            <a:off x="7869153" y="2400608"/>
            <a:ext cx="827999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33" name="Shape 242"/>
          <p:cNvSpPr txBox="1"/>
          <p:nvPr/>
        </p:nvSpPr>
        <p:spPr>
          <a:xfrm>
            <a:off x="6444298" y="3521090"/>
            <a:ext cx="1194000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 dirty="0" smtClean="0"/>
              <a:t>MC</a:t>
            </a:r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Tombstone Diagrams</a:t>
            </a:r>
          </a:p>
        </p:txBody>
      </p:sp>
      <p:sp>
        <p:nvSpPr>
          <p:cNvPr id="28" name="Shape 231"/>
          <p:cNvSpPr/>
          <p:nvPr/>
        </p:nvSpPr>
        <p:spPr>
          <a:xfrm>
            <a:off x="3986766" y="5486400"/>
            <a:ext cx="1392305" cy="12911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9" name="Shape 232"/>
          <p:cNvSpPr txBox="1"/>
          <p:nvPr/>
        </p:nvSpPr>
        <p:spPr>
          <a:xfrm>
            <a:off x="4190801" y="5810629"/>
            <a:ext cx="894600" cy="392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800" dirty="0" smtClean="0"/>
              <a:t>MC</a:t>
            </a:r>
            <a:endParaRPr lang="en" sz="1800" dirty="0"/>
          </a:p>
        </p:txBody>
      </p:sp>
      <p:sp>
        <p:nvSpPr>
          <p:cNvPr id="30" name="Shape 239"/>
          <p:cNvSpPr/>
          <p:nvPr/>
        </p:nvSpPr>
        <p:spPr>
          <a:xfrm>
            <a:off x="2394860" y="3111289"/>
            <a:ext cx="4328001" cy="264985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1" name="Shape 240"/>
          <p:cNvSpPr txBox="1"/>
          <p:nvPr/>
        </p:nvSpPr>
        <p:spPr>
          <a:xfrm>
            <a:off x="2626567" y="3315735"/>
            <a:ext cx="1360199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8-Button</a:t>
            </a:r>
          </a:p>
          <a:p>
            <a:pPr lvl="0" rtl="0">
              <a:buNone/>
            </a:pPr>
            <a:r>
              <a:rPr lang="en" sz="1800"/>
              <a:t>w/ Display</a:t>
            </a:r>
          </a:p>
        </p:txBody>
      </p:sp>
      <p:sp>
        <p:nvSpPr>
          <p:cNvPr id="32" name="Shape 241"/>
          <p:cNvSpPr txBox="1"/>
          <p:nvPr/>
        </p:nvSpPr>
        <p:spPr>
          <a:xfrm>
            <a:off x="5386716" y="3315735"/>
            <a:ext cx="827999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buNone/>
            </a:pPr>
            <a:r>
              <a:rPr lang="en" sz="1800"/>
              <a:t>MC</a:t>
            </a:r>
          </a:p>
        </p:txBody>
      </p:sp>
      <p:sp>
        <p:nvSpPr>
          <p:cNvPr id="33" name="Shape 242"/>
          <p:cNvSpPr txBox="1"/>
          <p:nvPr/>
        </p:nvSpPr>
        <p:spPr>
          <a:xfrm>
            <a:off x="4085918" y="4572000"/>
            <a:ext cx="1194000" cy="819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 sz="1800" dirty="0" smtClean="0"/>
              <a:t>MC</a:t>
            </a:r>
            <a:endParaRPr lang="en" sz="1800" dirty="0"/>
          </a:p>
        </p:txBody>
      </p:sp>
      <p:sp>
        <p:nvSpPr>
          <p:cNvPr id="3" name="Rectangle 2"/>
          <p:cNvSpPr/>
          <p:nvPr/>
        </p:nvSpPr>
        <p:spPr>
          <a:xfrm>
            <a:off x="2629963" y="1870710"/>
            <a:ext cx="1031033" cy="141073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Target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Program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8-Button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62600" y="1870709"/>
            <a:ext cx="1031033" cy="141073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Target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Program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MC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575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Video Demonstration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5180" y="2743200"/>
            <a:ext cx="6253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https://www.youtube.com/watch?feature=player_embedded&amp;v=p5T81yHkHtI</a:t>
            </a:r>
            <a:endParaRPr 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What Else Is Possible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Theoretically any 8-bit program that can fit on the 8kB of memory could be programmed to run in this fashion.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Could have Tetris or Pong programmed to run on Pokemon Yellow cartridge.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870800" y="4137778"/>
            <a:ext cx="4022699" cy="2206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Pokemon Yellow was released in 1998 by Nintendo for the GameBoy.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4181640"/>
            <a:ext cx="3645599" cy="239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The GameBoy, a portable handheld gaming device was released in 1989.</a:t>
            </a:r>
          </a:p>
        </p:txBody>
      </p:sp>
      <p:sp>
        <p:nvSpPr>
          <p:cNvPr id="55" name="Shape 55"/>
          <p:cNvSpPr/>
          <p:nvPr/>
        </p:nvSpPr>
        <p:spPr>
          <a:xfrm>
            <a:off x="4870800" y="1760299"/>
            <a:ext cx="2333616" cy="233361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/>
          <p:nvPr/>
        </p:nvSpPr>
        <p:spPr>
          <a:xfrm>
            <a:off x="952325" y="1760299"/>
            <a:ext cx="1481094" cy="242134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GameBoy's Architecture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GameBoy's machine code is a mix of 8-bit and 16-bit instructions.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Game data is also a series of 8-bit words.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GameBoy is a Von Neumann machine - i.e. the instructions and the active game data are stored in the same memory unit.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An entire game is stored on a ROM (read-only memory) cartridge.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GameBoy itself has 8 kB of RAM, plus 8 kB of VRAM.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Why Pokemon Yellow?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 highly popular game with a competitive "speed-running" community.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fastest legitimate run is ~2.5 hours, but what if we exploit bugs in the game?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Some individuals discovered a buffer overflow bug that could allow a player to skip the majority of the game, bringing the completion time of the game under two minutes.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What Is a Buffer Overflow?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Occurs when a program accesses data outside the normal bounds of an array or data structure with size set at run-time.</a:t>
            </a:r>
          </a:p>
          <a:p>
            <a:pPr lvl="0" indent="457200" rtl="0">
              <a:buNone/>
            </a:pPr>
            <a:r>
              <a:rPr lang="en" sz="2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// C++ example -- reading past the "buffer"</a:t>
            </a:r>
          </a:p>
          <a:p>
            <a:pPr lvl="0" indent="457200" rtl="0">
              <a:buNone/>
            </a:pPr>
            <a:r>
              <a:rPr lang="en" sz="24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array [</a:t>
            </a:r>
            <a:r>
              <a:rPr lang="en" sz="24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];</a:t>
            </a:r>
          </a:p>
          <a:p>
            <a:pPr lvl="0" indent="457200" rtl="0">
              <a:buNone/>
            </a:pPr>
            <a:r>
              <a:rPr lang="en" sz="2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24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i=</a:t>
            </a:r>
            <a:r>
              <a:rPr lang="en" sz="24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; i &lt; </a:t>
            </a:r>
            <a:r>
              <a:rPr lang="en" sz="24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; array[i++]=i);</a:t>
            </a:r>
          </a:p>
          <a:p>
            <a:pPr lvl="0" indent="457200" rtl="0">
              <a:buNone/>
            </a:pPr>
            <a:r>
              <a:rPr lang="en" sz="2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24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j=</a:t>
            </a:r>
            <a:r>
              <a:rPr lang="en" sz="24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; j </a:t>
            </a:r>
            <a:r>
              <a:rPr lang="en" sz="2400" b="1" u="sng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&lt;=10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; j++)</a:t>
            </a:r>
          </a:p>
          <a:p>
            <a:pPr lvl="0" rtl="0"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		cout &lt;&lt; array[j] &lt;&lt; " ";</a:t>
            </a:r>
          </a:p>
          <a:p>
            <a:endParaRPr lang="en" sz="2400"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0 1 2 3 4 5 6 7 8 9 134514656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What Is a Buffer Overflow?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457200" rtl="0"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
</a:t>
            </a:r>
            <a:r>
              <a:rPr lang="en" sz="20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// writing past the buffer</a:t>
            </a:r>
          </a:p>
          <a:p>
            <a:pPr lvl="0" indent="457200" rtl="0">
              <a:buNone/>
            </a:pPr>
            <a:r>
              <a:rPr lang="en" sz="20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* input = </a:t>
            </a: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0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[5];</a:t>
            </a:r>
          </a:p>
          <a:p>
            <a:pPr lvl="0" indent="457200" rtl="0">
              <a:buNone/>
            </a:pPr>
            <a:r>
              <a:rPr lang="en" sz="20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* array = </a:t>
            </a: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0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20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];</a:t>
            </a:r>
          </a:p>
          <a:p>
            <a:pPr lvl="0" indent="457200" rtl="0">
              <a:buNone/>
            </a:pPr>
            <a:r>
              <a:rPr lang="en"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20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j=</a:t>
            </a:r>
            <a:r>
              <a:rPr lang="en" sz="20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; j &lt; </a:t>
            </a:r>
            <a:r>
              <a:rPr lang="en" sz="20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; array[j] = j++);</a:t>
            </a:r>
          </a:p>
          <a:p>
            <a:pPr lvl="0" indent="457200" rtl="0"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cout &lt;&lt; </a:t>
            </a:r>
            <a:r>
              <a:rPr lang="en" sz="20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"enter 5 characters:"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&lt;&lt; endl;</a:t>
            </a:r>
          </a:p>
          <a:p>
            <a:pPr lvl="0" indent="457200" rtl="0">
              <a:buNone/>
            </a:pPr>
            <a:r>
              <a:rPr lang="en" sz="20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/* if the user enters more than 5 characters,</a:t>
            </a:r>
          </a:p>
          <a:p>
            <a:pPr lvl="0" indent="457200" rtl="0">
              <a:buNone/>
            </a:pPr>
            <a:r>
              <a:rPr lang="en" sz="20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	this will cause a buffer overflow */</a:t>
            </a:r>
          </a:p>
          <a:p>
            <a:pPr lvl="0" indent="457200" rtl="0"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cin &gt;&gt; input;</a:t>
            </a:r>
          </a:p>
          <a:p>
            <a:pPr lvl="0" indent="457200" rtl="0"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cout &lt;&lt; </a:t>
            </a:r>
            <a:r>
              <a:rPr lang="en" sz="20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"here is your unaltered list..."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&lt;&lt; endl;</a:t>
            </a:r>
          </a:p>
          <a:p>
            <a:pPr lvl="0" indent="457200" rtl="0">
              <a:buNone/>
            </a:pPr>
            <a:r>
              <a:rPr lang="en"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200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j=</a:t>
            </a:r>
            <a:r>
              <a:rPr lang="en" sz="20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; j &lt; </a:t>
            </a:r>
            <a:r>
              <a:rPr lang="en" sz="200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; cout &lt;&lt; array[j++] &lt;&lt; endl);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What Is a Buffer Overflow?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enter 5 characters...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hello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here is your unaltered list...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0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3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4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5 ...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What Is a Buffer Overflow?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44599" cy="5132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enter 5 characters...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YOU_CAN'T_TELL_ME_WHAT_TO_DO!!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here is your unaltered list...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1213685573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1415533633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1329880911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8481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4</a:t>
            </a:r>
          </a:p>
          <a:p>
            <a:pPr marL="0" lvl="0" indent="0" rt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5 ...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1076</Words>
  <Application>Microsoft Office PowerPoint</Application>
  <PresentationFormat>On-screen Show (4:3)</PresentationFormat>
  <Paragraphs>163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/>
      <vt:lpstr>Pokemon Yellow Total Control Hack</vt:lpstr>
      <vt:lpstr>Overview</vt:lpstr>
      <vt:lpstr>Background</vt:lpstr>
      <vt:lpstr>GameBoy's Architecture</vt:lpstr>
      <vt:lpstr>Why Pokemon Yellow?</vt:lpstr>
      <vt:lpstr>What Is a Buffer Overflow?</vt:lpstr>
      <vt:lpstr>What Is a Buffer Overflow?</vt:lpstr>
      <vt:lpstr>What Is a Buffer Overflow?</vt:lpstr>
      <vt:lpstr>What Is a Buffer Overflow?</vt:lpstr>
      <vt:lpstr>What Is a Buffer Overflow?</vt:lpstr>
      <vt:lpstr>How Does This Bug Work?</vt:lpstr>
      <vt:lpstr>How Does This Bug Work?</vt:lpstr>
      <vt:lpstr>How Does This Bug Work?</vt:lpstr>
      <vt:lpstr>Result of Bug</vt:lpstr>
      <vt:lpstr>Item List Overflow</vt:lpstr>
      <vt:lpstr>First Step - Item List</vt:lpstr>
      <vt:lpstr>Items to Instruction</vt:lpstr>
      <vt:lpstr>First Step - Item List</vt:lpstr>
      <vt:lpstr>Second Step - 4 Button</vt:lpstr>
      <vt:lpstr>Buttons to Instruction</vt:lpstr>
      <vt:lpstr>Third Step - 8 Button</vt:lpstr>
      <vt:lpstr>Tombstone Diagrams</vt:lpstr>
      <vt:lpstr>Tombstone Diagrams</vt:lpstr>
      <vt:lpstr>Tombstone Diagrams</vt:lpstr>
      <vt:lpstr>Video Demonstration</vt:lpstr>
      <vt:lpstr>What Else Is Possible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Pokemon Yellow Total Control Hack</dc:title>
  <cp:lastModifiedBy>HOOD, LOGAN M</cp:lastModifiedBy>
  <cp:revision>5</cp:revision>
  <cp:lastPrinted>2013-04-23T15:39:57Z</cp:lastPrinted>
  <dcterms:modified xsi:type="dcterms:W3CDTF">2013-04-23T15:50:21Z</dcterms:modified>
</cp:coreProperties>
</file>