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382" r:id="rId3"/>
    <p:sldId id="385" r:id="rId4"/>
    <p:sldId id="383" r:id="rId5"/>
    <p:sldId id="325" r:id="rId6"/>
    <p:sldId id="326" r:id="rId7"/>
    <p:sldId id="327" r:id="rId8"/>
    <p:sldId id="328" r:id="rId9"/>
    <p:sldId id="380" r:id="rId10"/>
    <p:sldId id="381" r:id="rId11"/>
    <p:sldId id="379" r:id="rId12"/>
    <p:sldId id="329" r:id="rId13"/>
    <p:sldId id="332" r:id="rId14"/>
    <p:sldId id="333" r:id="rId15"/>
    <p:sldId id="334" r:id="rId16"/>
    <p:sldId id="335" r:id="rId17"/>
    <p:sldId id="336" r:id="rId18"/>
    <p:sldId id="337" r:id="rId19"/>
    <p:sldId id="330" r:id="rId20"/>
    <p:sldId id="338" r:id="rId21"/>
    <p:sldId id="340" r:id="rId22"/>
    <p:sldId id="341" r:id="rId23"/>
    <p:sldId id="38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0A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54" d="100"/>
          <a:sy n="54" d="100"/>
        </p:scale>
        <p:origin x="1248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7F3692B-7865-4D77-9AF4-E93E9EA69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3D9F28B-9F53-4588-8D04-DC639F54B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52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18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AAD70-0588-4831-86C7-679DC9099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B010-B7D3-414C-A6A1-03473025A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799E9-B171-4606-B24D-A88D68278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7849-75CF-47BA-A3E9-E209EF890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70A96-1EE5-453C-B8EC-ADD270708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A516-E5DE-4A28-BF29-8CCB7C30B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C474-25F4-4711-9F26-B95C9660C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868E-0850-48A9-A9BB-B7A322F0C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0350-9882-4DC4-8570-D0A6AB0EB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E3D7-785B-4655-A4F3-E256EC3EA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FC690-768F-4B30-8C3B-7076BBC9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C11B-78CD-4AA7-8F92-3235F17FC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r>
              <a:rPr lang="en-US"/>
              <a:t>CSCE 522 - Farkas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8F1A0CD1-33CA-4946-8765-7817A488B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8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208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08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8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208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arkas@cec.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dtimes.com/top-20-countries-software-pirac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agle.com/2010/05/internet-privacy/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400" smtClean="0"/>
              <a:t>Legal and Ethical Issues in Computer Security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343400"/>
            <a:ext cx="5638800" cy="2047875"/>
          </a:xfrm>
        </p:spPr>
        <p:txBody>
          <a:bodyPr/>
          <a:lstStyle/>
          <a:p>
            <a:pPr marL="609600" indent="-609600" eaLnBrk="1" hangingPunct="1"/>
            <a:r>
              <a:rPr lang="en-US" sz="3600" dirty="0" smtClean="0"/>
              <a:t>Csilla Farkas</a:t>
            </a:r>
          </a:p>
          <a:p>
            <a:pPr marL="609600" indent="-609600" eaLnBrk="1" hangingPunct="1"/>
            <a:r>
              <a:rPr lang="en-US" sz="3600" dirty="0" smtClean="0">
                <a:hlinkClick r:id="rId2"/>
              </a:rPr>
              <a:t>farkas@cec.sc.edu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see someone making a copy of a computer game what would you do?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Report it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Create diversion to ensure s/he is not detected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Ask if you can borrow </a:t>
            </a:r>
            <a:r>
              <a:rPr lang="en-US" dirty="0" smtClean="0"/>
              <a:t>it sometime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Turn away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770A96-1EE5-453C-B8EC-ADD270708D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770A96-1EE5-453C-B8EC-ADD270708D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1118.sdt-pi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537331" cy="52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6336268"/>
            <a:ext cx="7708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Copyright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http://sdtimes.com/top-20-countries-software-piracy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Nov. 2014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EDFF78-8E6D-4CEB-A444-DB42D32F5974}" type="slidenum">
              <a:rPr lang="en-US"/>
              <a:pPr/>
              <a:t>12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Copyrights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Protect the expression of ideas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1978: U.S. copyright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Updated in 1998: Digital Millennium Copyright Act (DMCA) – deals with computers and other electronic media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Give the copyright holder the exclusive right to make copies of the expression and sell them to the public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Simple procedure to register copyright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U.S. copyright expires 70 years beyond the death of last surviving holder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3B2418-8508-459C-ACF4-351D6AC85A44}" type="slidenum">
              <a:rPr lang="en-US"/>
              <a:pPr/>
              <a:t>13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Fair Use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purchaser has the right to use the product in the manner for which it was intended and in a way that does not interfere with the author’s right.</a:t>
            </a:r>
          </a:p>
          <a:p>
            <a:pPr eaLnBrk="1" hangingPunct="1"/>
            <a:r>
              <a:rPr lang="en-US" smtClean="0"/>
              <a:t>Piracy</a:t>
            </a:r>
          </a:p>
          <a:p>
            <a:pPr eaLnBrk="1" hangingPunct="1"/>
            <a:r>
              <a:rPr lang="en-US" smtClean="0"/>
              <a:t>First sale</a:t>
            </a:r>
          </a:p>
          <a:p>
            <a:pPr eaLnBrk="1" hangingPunct="1"/>
            <a:r>
              <a:rPr lang="en-US" smtClean="0"/>
              <a:t>Copyright infringement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10A997-A212-4668-B839-A3E20C917960}" type="slidenum">
              <a:rPr lang="en-US"/>
              <a:pPr/>
              <a:t>14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Copyright for Digital Objects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Digital Millennium Copyright 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Digital objects can be copyrighted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is a crime to circumvent or disable anti-piracy functionality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is a crime to manufacture, sell, or distribute devices that disable anti-piracy functionality or that copy digital objects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Exempt: when used for educational and research purposes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It is legal to make a backup to protect against loss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Libraries can make three backups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801619-D88C-4284-812C-5E06BBF826A6}" type="slidenum">
              <a:rPr lang="en-US"/>
              <a:pPr/>
              <a:t>15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Patents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Protects inventions – results of science, technology, and 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Requirement of novelty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Truly novel and unique </a:t>
            </a:r>
            <a:r>
              <a:rPr lang="en-US" sz="2400" smtClean="0">
                <a:sym typeface="Wingdings" pitchFamily="2" charset="2"/>
              </a:rPr>
              <a:t> only one patent for a given invention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ym typeface="Wingdings" pitchFamily="2" charset="2"/>
              </a:rPr>
              <a:t>Non-obvious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U.S. Patent and Trademark Office: register patent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Patent attorney: verifies that the invention has not been patented and identifies similar inventions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7BB32E-DDED-4574-BE71-3EADD6956B22}" type="slidenum">
              <a:rPr lang="en-US"/>
              <a:pPr/>
              <a:t>16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Patent Infringement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Copyright: holder can decide which violations prosecute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Patent: all violations must be prosecuted or patent can be lost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Suing for patent infringement may cause the patent owner to loose the paten. Infringer may argue that: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isn’t infringement (different inventions)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patent is invalid (a prior infringement was not opposed)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invention is not novel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infringer invented the object first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09B5AA-4173-4BC6-97B2-26109EDACB45}" type="slidenum">
              <a:rPr lang="en-US"/>
              <a:pPr/>
              <a:t>17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Trade Secret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Information that gives one company a competitive edge over the others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Must always be kept secret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someone obtains it improperly, the owner can recover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Profits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Damages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Lost revenues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Legal cost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Reverse Engineering!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705F05-2F39-4536-83D2-EA1C201EE782}" type="slidenum">
              <a:rPr lang="en-US"/>
              <a:pPr/>
              <a:t>18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Computer Objects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hardware, firmware, object code software, source code software, documentation, web content, domain names, etc.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89D55A-0DEA-4903-9E3B-35AEC8041764}" type="slidenum">
              <a:rPr lang="en-US"/>
              <a:pPr/>
              <a:t>19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Crime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Least clear area of law in computing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Separate category for computer crime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access to the physical object </a:t>
            </a:r>
            <a:r>
              <a:rPr lang="en-US" smtClean="0">
                <a:sym typeface="Wingdings" pitchFamily="2" charset="2"/>
              </a:rPr>
              <a:t> Is it a serious crime?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Rules of evidence  How to prove the authenticity?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Threats to integrity and confidentiality   How to measure loss of privacy?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Value of data </a:t>
            </a:r>
            <a:r>
              <a:rPr lang="en-US" smtClean="0">
                <a:sym typeface="Wingdings" pitchFamily="2" charset="2"/>
              </a:rPr>
              <a:t> How to measure it?</a:t>
            </a: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Impacted by Cyber Attacks? 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1600200"/>
            <a:ext cx="7673305" cy="4637789"/>
            <a:chOff x="612775" y="1297029"/>
            <a:chExt cx="7673305" cy="4637789"/>
          </a:xfrm>
        </p:grpSpPr>
        <p:pic>
          <p:nvPicPr>
            <p:cNvPr id="4" name="Picture 12" descr="http://3.bp.blogspot.com/-685dqDE2Q5M/T_sxY4DSzRI/AAAAAAAAB8w/XdHyAAtbdR4/s1600/DQ+Dairy+Queen+$10+Gift+Card+FREE+Ice+Cream+Sundae+Cone+Milkshake+CheeseBurger+Blizzar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346" y="3407067"/>
              <a:ext cx="4116778" cy="252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12775" y="1297029"/>
              <a:ext cx="7673305" cy="3905475"/>
              <a:chOff x="-2590800" y="4637865"/>
              <a:chExt cx="7673305" cy="3905475"/>
            </a:xfrm>
          </p:grpSpPr>
          <p:pic>
            <p:nvPicPr>
              <p:cNvPr id="6" name="Picture 2" descr="http://www.itpg.org/wp-content/uploads/2014/10/JPMorga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90800" y="4637865"/>
                <a:ext cx="4962472" cy="2481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0585" y="6251126"/>
                <a:ext cx="3121920" cy="2292214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1674421" y="1715977"/>
            <a:ext cx="6381855" cy="4192595"/>
            <a:chOff x="1674421" y="1715977"/>
            <a:chExt cx="6381855" cy="4192595"/>
          </a:xfrm>
        </p:grpSpPr>
        <p:pic>
          <p:nvPicPr>
            <p:cNvPr id="9" name="Picture 4" descr="http://media.cagle.com/56/2010/05/25/78833_6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421" y="1715977"/>
              <a:ext cx="5992695" cy="3745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992582" y="5539240"/>
              <a:ext cx="5063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Source: </a:t>
              </a:r>
              <a:r>
                <a:rPr lang="en-US" sz="1600" dirty="0">
                  <a:hlinkClick r:id="rId6"/>
                </a:rPr>
                <a:t>http://www.cagle.com/2010/05/internet-privacy</a:t>
              </a:r>
              <a:r>
                <a:rPr lang="en-US" dirty="0" smtClean="0">
                  <a:hlinkClick r:id="rId6"/>
                </a:rPr>
                <a:t>/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2340" y="1354600"/>
            <a:ext cx="7739319" cy="5074396"/>
            <a:chOff x="524257" y="1444804"/>
            <a:chExt cx="7739319" cy="5074396"/>
          </a:xfrm>
        </p:grpSpPr>
        <p:pic>
          <p:nvPicPr>
            <p:cNvPr id="1028" name="Picture 4" descr="http://www.physics911.net/tech-resource-library/predator-drone-crowd-control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17" y="1451203"/>
              <a:ext cx="4275584" cy="3176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encrypted-tbn1.gstatic.com/images?q=tbn:ANd9GcSXwdZWdGEyTMVFt3YDYT3raNSB6_Lk4TXIFuymOrxhTgaJ05C8t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813" y="4352609"/>
              <a:ext cx="5054763" cy="216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encrypted-tbn0.gstatic.com/images?q=tbn:ANd9GcRJAqr6Z8rBhknfhGVtSMtDNzBPORAEgJIHqC2OsalVOFsiubSHM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045" y="1444804"/>
              <a:ext cx="3458531" cy="2992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encrypted-tbn0.gstatic.com/images?q=tbn:ANd9GcTjYo13JDY5-9BQfLNsuUWHN1nhdVG4NlLdofxg5G198hBRb6y2W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57" y="4612004"/>
              <a:ext cx="2666466" cy="1907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73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236D9E-DB76-49FF-AE7B-0A05D899D1BB}" type="slidenum">
              <a:rPr lang="en-US"/>
              <a:pPr/>
              <a:t>20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Why Computer Crime is Hard to Prosecute? 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Lack of understanding</a:t>
            </a:r>
          </a:p>
          <a:p>
            <a:pPr eaLnBrk="1" hangingPunct="1"/>
            <a:r>
              <a:rPr lang="en-US" dirty="0" smtClean="0"/>
              <a:t>Lack of physical evidence</a:t>
            </a:r>
          </a:p>
          <a:p>
            <a:pPr eaLnBrk="1" hangingPunct="1"/>
            <a:r>
              <a:rPr lang="en-US" dirty="0" smtClean="0"/>
              <a:t>Lack of recognition of assets</a:t>
            </a:r>
          </a:p>
          <a:p>
            <a:pPr eaLnBrk="1" hangingPunct="1"/>
            <a:r>
              <a:rPr lang="en-US" dirty="0" smtClean="0"/>
              <a:t>Lack of political impact</a:t>
            </a:r>
          </a:p>
          <a:p>
            <a:pPr eaLnBrk="1" hangingPunct="1"/>
            <a:r>
              <a:rPr lang="en-US" dirty="0" smtClean="0"/>
              <a:t>Complexity of case</a:t>
            </a:r>
          </a:p>
          <a:p>
            <a:pPr eaLnBrk="1" hangingPunct="1"/>
            <a:r>
              <a:rPr lang="en-US" dirty="0" smtClean="0"/>
              <a:t>Age of defendant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468E92-FBB4-4B85-862D-8B653EC205DC}" type="slidenum">
              <a:rPr lang="en-US"/>
              <a:pPr/>
              <a:t>21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Ethical Issues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Ethic: objectively defined standard of right and wrong</a:t>
            </a:r>
          </a:p>
          <a:p>
            <a:pPr eaLnBrk="1" hangingPunct="1"/>
            <a:r>
              <a:rPr lang="en-US" smtClean="0"/>
              <a:t>Ultimately, each person is responsible for deciding what to do in a specific situation</a:t>
            </a:r>
          </a:p>
          <a:p>
            <a:pPr eaLnBrk="1" hangingPunct="1"/>
            <a:r>
              <a:rPr lang="en-US" smtClean="0"/>
              <a:t>Ethical positions can and often do come into conflict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9C02C5-FE07-4F02-9526-E40BA655F1BE}" type="slidenum">
              <a:rPr lang="en-US"/>
              <a:pPr/>
              <a:t>22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Ethics vs. Law</a:t>
            </a:r>
          </a:p>
        </p:txBody>
      </p:sp>
      <p:graphicFrame>
        <p:nvGraphicFramePr>
          <p:cNvPr id="434224" name="Group 48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229600" cy="500221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Law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Formal, written document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Unwritten principles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Interpreted by courts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Interpreted by each individual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Established by legislatures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Presented by philosophers, religious, professional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Applicable to everyone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 choice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Priority decided by court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Priority determined by individual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Court makes final decision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external decision maker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Enforceable by police and courts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enforcement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371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BA7849-75CF-47BA-A3E9-E209EF8905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5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Scary Future!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F20350-9882-4DC4-8570-D0A6AB0EB9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 descr="http://www.girlfriendsetc.com/wp-content/uploads/2014/10/people-on-cell-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3" y="2209800"/>
            <a:ext cx="804672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1"/>
            <a:ext cx="4038600" cy="297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Cyber Security? 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914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SzPct val="150000"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Helvetica Neue" charset="0"/>
              </a:rPr>
              <a:t>Highly Technical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349" y="2794338"/>
            <a:ext cx="7171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Helvetica Neue" charset="0"/>
              </a:rPr>
              <a:t>People</a:t>
            </a:r>
            <a:r>
              <a:rPr lang="en-US" sz="32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Helvetica Neue Light" charset="0"/>
              </a:rPr>
              <a:t>, </a:t>
            </a:r>
            <a:r>
              <a:rPr lang="en-US" sz="32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Helvetica Neue" charset="0"/>
              </a:rPr>
              <a:t>processes</a:t>
            </a:r>
            <a:r>
              <a:rPr lang="en-US" sz="32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Helvetica Neue Light" charset="0"/>
              </a:rPr>
              <a:t>, and </a:t>
            </a:r>
            <a:r>
              <a:rPr lang="en-US" sz="32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Helvetica Neue" charset="0"/>
              </a:rPr>
              <a:t>technology</a:t>
            </a:r>
            <a:r>
              <a:rPr lang="en-US" sz="32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Helvetica Neue Light" charset="0"/>
              </a:rPr>
              <a:t>  </a:t>
            </a:r>
          </a:p>
          <a:p>
            <a:pPr marL="457200" indent="-457200">
              <a:spcBef>
                <a:spcPts val="1800"/>
              </a:spcBef>
              <a:spcAft>
                <a:spcPts val="1800"/>
              </a:spcAft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Helvetica Neue Light" charset="0"/>
              </a:rPr>
              <a:t>Legislation and Regulation</a:t>
            </a:r>
          </a:p>
          <a:p>
            <a:pPr marL="457200" indent="-457200">
              <a:spcBef>
                <a:spcPts val="0"/>
              </a:spcBef>
              <a:buSzPct val="150000"/>
              <a:buFont typeface="Arial" pitchFamily="34" charset="0"/>
              <a:buChar char="•"/>
            </a:pPr>
            <a:r>
              <a:rPr lang="en-US" sz="32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Helvetica Neue Light" charset="0"/>
              </a:rPr>
              <a:t>Risk </a:t>
            </a:r>
            <a:r>
              <a:rPr lang="en-US" sz="3200" dirty="0" smtClean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  <a:sym typeface="Helvetica Neue Light" charset="0"/>
              </a:rPr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FA85F3-2682-4646-B10E-D8F0453818EE}" type="slidenum">
              <a:rPr lang="en-US"/>
              <a:pPr/>
              <a:t>5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 and Computer Security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International, national, state, and city laws: affect </a:t>
            </a:r>
            <a:r>
              <a:rPr lang="en-US" u="sng" smtClean="0"/>
              <a:t>privacy</a:t>
            </a:r>
            <a:r>
              <a:rPr lang="en-US" smtClean="0"/>
              <a:t> and </a:t>
            </a:r>
            <a:r>
              <a:rPr lang="en-US" u="sng" smtClean="0"/>
              <a:t>secrecy</a:t>
            </a:r>
          </a:p>
          <a:p>
            <a:pPr eaLnBrk="1" hangingPunct="1"/>
            <a:r>
              <a:rPr lang="en-US" smtClean="0"/>
              <a:t>Laws: regulate the </a:t>
            </a:r>
            <a:r>
              <a:rPr lang="en-US" u="sng" smtClean="0"/>
              <a:t>use, development, and ownership</a:t>
            </a:r>
            <a:r>
              <a:rPr lang="en-US" smtClean="0"/>
              <a:t> of data and programs</a:t>
            </a:r>
          </a:p>
          <a:p>
            <a:pPr eaLnBrk="1" hangingPunct="1"/>
            <a:r>
              <a:rPr lang="en-US" smtClean="0"/>
              <a:t>Laws:  affect </a:t>
            </a:r>
            <a:r>
              <a:rPr lang="en-US" u="sng" smtClean="0"/>
              <a:t>actions</a:t>
            </a:r>
            <a:r>
              <a:rPr lang="en-US" smtClean="0"/>
              <a:t> that can be taken to protect the secrecy, integrity, and availability of computing resources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252C61-377E-429A-AF41-8C4745A92828}" type="slidenum">
              <a:rPr lang="en-US"/>
              <a:pPr/>
              <a:t>6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Lack of Legislation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Reactive procedures</a:t>
            </a:r>
          </a:p>
          <a:p>
            <a:pPr eaLnBrk="1" hangingPunct="1"/>
            <a:r>
              <a:rPr lang="en-US" smtClean="0"/>
              <a:t>Not addressed improper acts</a:t>
            </a:r>
          </a:p>
          <a:p>
            <a:pPr eaLnBrk="1" hangingPunct="1"/>
            <a:r>
              <a:rPr lang="en-US" smtClean="0"/>
              <a:t>Lack of technical expertise of legal personnel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75799E-C1E9-4B22-B887-E052FF4D81C8}" type="slidenum">
              <a:rPr lang="en-US"/>
              <a:pPr/>
              <a:t>7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Protection of Computer Systems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Protecting computing systems against criminals</a:t>
            </a:r>
          </a:p>
          <a:p>
            <a:pPr eaLnBrk="1" hangingPunct="1"/>
            <a:r>
              <a:rPr lang="en-US" smtClean="0"/>
              <a:t>Protecting code and data</a:t>
            </a:r>
          </a:p>
          <a:p>
            <a:pPr eaLnBrk="1" hangingPunct="1"/>
            <a:r>
              <a:rPr lang="en-US" smtClean="0"/>
              <a:t>Protecting programmers’ and employers’ rights</a:t>
            </a:r>
          </a:p>
          <a:p>
            <a:pPr eaLnBrk="1" hangingPunct="1"/>
            <a:r>
              <a:rPr lang="en-US" smtClean="0"/>
              <a:t>Protecting users of programs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7D44F2-8FC3-485C-8819-69F2124595F2}" type="slidenum">
              <a:rPr lang="en-US"/>
              <a:pPr/>
              <a:t>8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Protecting Programs and Data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Copyright</a:t>
            </a:r>
          </a:p>
          <a:p>
            <a:pPr eaLnBrk="1" hangingPunct="1"/>
            <a:r>
              <a:rPr lang="en-US" smtClean="0"/>
              <a:t>Patents</a:t>
            </a:r>
          </a:p>
          <a:p>
            <a:pPr eaLnBrk="1" hangingPunct="1"/>
            <a:r>
              <a:rPr lang="en-US" smtClean="0"/>
              <a:t>Trade secrets</a:t>
            </a:r>
          </a:p>
          <a:p>
            <a:pPr eaLnBrk="1" hangingPunct="1"/>
            <a:r>
              <a:rPr lang="en-US" smtClean="0"/>
              <a:t>Protection for computer objects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see someone shoplifting a </a:t>
            </a:r>
            <a:r>
              <a:rPr lang="en-US" dirty="0" smtClean="0"/>
              <a:t>bicycle what </a:t>
            </a:r>
            <a:r>
              <a:rPr lang="en-US" dirty="0" smtClean="0"/>
              <a:t>would you do?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Report it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Create diversion to ensure </a:t>
            </a:r>
            <a:r>
              <a:rPr lang="en-US" dirty="0" smtClean="0"/>
              <a:t>s/he </a:t>
            </a:r>
            <a:r>
              <a:rPr lang="en-US" dirty="0" smtClean="0"/>
              <a:t>is not detected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Ask if you can borrow </a:t>
            </a:r>
            <a:r>
              <a:rPr lang="en-US" dirty="0" smtClean="0"/>
              <a:t>it sometime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Turn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770A96-1EE5-453C-B8EC-ADD270708D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1310</TotalTime>
  <Words>795</Words>
  <Application>Microsoft Office PowerPoint</Application>
  <PresentationFormat>On-screen Show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Helvetica Neue</vt:lpstr>
      <vt:lpstr>Helvetica Neue Light</vt:lpstr>
      <vt:lpstr>Times New Roman</vt:lpstr>
      <vt:lpstr>Wingdings</vt:lpstr>
      <vt:lpstr>Pixel</vt:lpstr>
      <vt:lpstr>Legal and Ethical Issues in Computer Security</vt:lpstr>
      <vt:lpstr>Who is Impacted by Cyber Attacks? </vt:lpstr>
      <vt:lpstr>The Scary Future!</vt:lpstr>
      <vt:lpstr>What is Cyber Security? </vt:lpstr>
      <vt:lpstr>Law and Computer Security</vt:lpstr>
      <vt:lpstr>Lack of Legislation</vt:lpstr>
      <vt:lpstr>Protection of Computer Systems</vt:lpstr>
      <vt:lpstr>Protecting Programs and Data</vt:lpstr>
      <vt:lpstr>Question 1.</vt:lpstr>
      <vt:lpstr>Question 2.</vt:lpstr>
      <vt:lpstr>PowerPoint Presentation</vt:lpstr>
      <vt:lpstr>Copyrights</vt:lpstr>
      <vt:lpstr>Fair Use</vt:lpstr>
      <vt:lpstr>Copyright for Digital Objects</vt:lpstr>
      <vt:lpstr>Patents</vt:lpstr>
      <vt:lpstr>Patent Infringement</vt:lpstr>
      <vt:lpstr>Trade Secret</vt:lpstr>
      <vt:lpstr>Protection of Computer Objects</vt:lpstr>
      <vt:lpstr>Computer Crime</vt:lpstr>
      <vt:lpstr>Why Computer Crime is Hard to Prosecute? </vt:lpstr>
      <vt:lpstr>Ethical Issues</vt:lpstr>
      <vt:lpstr>Ethics vs. Law</vt:lpstr>
      <vt:lpstr>Questions?</vt:lpstr>
    </vt:vector>
  </TitlesOfParts>
  <Company>University of South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790 – Secure Database Systems</dc:title>
  <dc:creator>FARKAS</dc:creator>
  <cp:lastModifiedBy>Csilla</cp:lastModifiedBy>
  <cp:revision>75</cp:revision>
  <dcterms:created xsi:type="dcterms:W3CDTF">2001-01-17T09:31:44Z</dcterms:created>
  <dcterms:modified xsi:type="dcterms:W3CDTF">2015-10-14T21:31:35Z</dcterms:modified>
</cp:coreProperties>
</file>