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tx1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5400000" scaled="0"/>
          </a:gradFill>
          <a:ln w="76200">
            <a:gradFill>
              <a:gsLst>
                <a:gs pos="0">
                  <a:schemeClr val="bg2">
                    <a:lumMod val="60000"/>
                    <a:lumOff val="40000"/>
                    <a:alpha val="90000"/>
                  </a:schemeClr>
                </a:gs>
                <a:gs pos="50000">
                  <a:schemeClr val="bg2">
                    <a:lumMod val="60000"/>
                    <a:lumOff val="40000"/>
                    <a:alpha val="80000"/>
                  </a:schemeClr>
                </a:gs>
                <a:gs pos="100000">
                  <a:schemeClr val="bg2">
                    <a:alpha val="70000"/>
                  </a:schemeClr>
                </a:gs>
              </a:gsLst>
              <a:lin ang="5400000" scaled="0"/>
            </a:gradFill>
            <a:miter lim="800000"/>
          </a:ln>
          <a:scene3d>
            <a:camera prst="orthographicFront"/>
            <a:lightRig rig="contrasting" dir="t"/>
          </a:scene3d>
          <a:sp3d>
            <a:bevelT w="6350" h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" y="228600"/>
            <a:ext cx="8503920" cy="2438400"/>
          </a:xfrm>
        </p:spPr>
        <p:txBody>
          <a:bodyPr vert="horz" lIns="91440" tIns="45720" rIns="91440" bIns="45720" rtlCol="0" anchor="b" anchorCtr="0">
            <a:noAutofit/>
            <a:scene3d>
              <a:camera prst="orthographicFront"/>
              <a:lightRig rig="balanced" dir="t"/>
            </a:scene3d>
            <a:sp3d>
              <a:extrusionClr>
                <a:schemeClr val="tx1">
                  <a:lumMod val="75000"/>
                </a:schemeClr>
              </a:extrusionClr>
            </a:sp3d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6600" b="0" kern="1200" spc="250" normalizeH="0" baseline="0">
                <a:ln>
                  <a:noFill/>
                </a:ln>
                <a:gradFill>
                  <a:gsLst>
                    <a:gs pos="0">
                      <a:schemeClr val="tx1">
                        <a:lumMod val="85000"/>
                      </a:schemeClr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101600" dir="30000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56760" y="2971800"/>
            <a:ext cx="4267200" cy="1725706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gradFill>
                  <a:gsLst>
                    <a:gs pos="1000">
                      <a:schemeClr val="tx2">
                        <a:lumMod val="40000"/>
                        <a:lumOff val="60000"/>
                      </a:schemeClr>
                    </a:gs>
                    <a:gs pos="50000">
                      <a:schemeClr val="tx2"/>
                    </a:gs>
                  </a:gsLst>
                  <a:lin ang="5400000" scaled="0"/>
                </a:gra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4C89-A405-4F9D-9E78-7C775F077BAA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4713-FCD4-4105-9FF6-69601FDC8C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Diagonal Stripe 12"/>
          <p:cNvSpPr/>
          <p:nvPr/>
        </p:nvSpPr>
        <p:spPr>
          <a:xfrm rot="21321315" flipH="1">
            <a:off x="481841" y="2629969"/>
            <a:ext cx="8419617" cy="685800"/>
          </a:xfrm>
          <a:prstGeom prst="diagStripe">
            <a:avLst>
              <a:gd name="adj" fmla="val 50001"/>
            </a:avLst>
          </a:prstGeom>
          <a:solidFill>
            <a:schemeClr val="tx2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chemeClr val="tx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4C89-A405-4F9D-9E78-7C775F077BAA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4713-FCD4-4105-9FF6-69601FDC8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4C89-A405-4F9D-9E78-7C775F077BAA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4713-FCD4-4105-9FF6-69601FDC8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4C89-A405-4F9D-9E78-7C775F077BAA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4713-FCD4-4105-9FF6-69601FDC8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063" y="1676400"/>
            <a:ext cx="7315200" cy="1362075"/>
          </a:xfrm>
        </p:spPr>
        <p:txBody>
          <a:bodyPr vert="horz" lIns="91440" tIns="45720" rIns="91440" bIns="45720" rtlCol="0" anchor="b" anchorCtr="0">
            <a:noAutofit/>
            <a:scene3d>
              <a:camera prst="orthographicFront"/>
              <a:lightRig rig="balanced" dir="t"/>
            </a:scene3d>
            <a:sp3d>
              <a:extrusionClr>
                <a:schemeClr val="tx1">
                  <a:lumMod val="75000"/>
                </a:schemeClr>
              </a:extrusion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b="0" kern="1200" spc="250" normalizeH="0" baseline="0">
                <a:ln>
                  <a:noFill/>
                </a:ln>
                <a:gradFill>
                  <a:gsLst>
                    <a:gs pos="0">
                      <a:schemeClr val="tx1">
                        <a:lumMod val="85000"/>
                      </a:schemeClr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101600" dir="30000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8063" y="3148013"/>
            <a:ext cx="7315200" cy="11191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buFont typeface="Wingdings" pitchFamily="2" charset="2"/>
              <a:buNone/>
              <a:defRPr sz="1800" kern="1200">
                <a:ln>
                  <a:noFill/>
                </a:ln>
                <a:gradFill>
                  <a:gsLst>
                    <a:gs pos="1000">
                      <a:schemeClr val="tx2">
                        <a:lumMod val="40000"/>
                        <a:lumOff val="60000"/>
                      </a:schemeClr>
                    </a:gs>
                    <a:gs pos="50000">
                      <a:schemeClr val="tx2"/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4C89-A405-4F9D-9E78-7C775F077BAA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4713-FCD4-4105-9FF6-69601FDC8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228600"/>
            <a:ext cx="850392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8062" y="1922463"/>
            <a:ext cx="3429000" cy="3954462"/>
          </a:xfrm>
        </p:spPr>
        <p:txBody>
          <a:bodyPr>
            <a:normAutofit/>
          </a:bodyPr>
          <a:lstStyle>
            <a:lvl1pPr>
              <a:defRPr sz="2000" baseline="0"/>
            </a:lvl1pPr>
            <a:lvl2pPr>
              <a:defRPr sz="1800" baseline="0"/>
            </a:lvl2pPr>
            <a:lvl3pPr>
              <a:defRPr sz="18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922463"/>
            <a:ext cx="3429000" cy="3954462"/>
          </a:xfrm>
        </p:spPr>
        <p:txBody>
          <a:bodyPr>
            <a:normAutofit/>
          </a:bodyPr>
          <a:lstStyle>
            <a:lvl1pPr>
              <a:defRPr sz="2000" baseline="0"/>
            </a:lvl1pPr>
            <a:lvl2pPr>
              <a:defRPr sz="1800" baseline="0"/>
            </a:lvl2pPr>
            <a:lvl3pPr>
              <a:defRPr sz="18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4C89-A405-4F9D-9E78-7C775F077BAA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4713-FCD4-4105-9FF6-69601FDC8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676400"/>
            <a:ext cx="3429000" cy="639762"/>
          </a:xfrm>
        </p:spPr>
        <p:txBody>
          <a:bodyPr anchor="ctr" anchorCtr="0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0600" y="2590800"/>
            <a:ext cx="3429000" cy="32861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676400"/>
            <a:ext cx="3429000" cy="639762"/>
          </a:xfrm>
        </p:spPr>
        <p:txBody>
          <a:bodyPr anchor="ctr" anchorCtr="0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590800"/>
            <a:ext cx="3429000" cy="32861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4C89-A405-4F9D-9E78-7C775F077BAA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4713-FCD4-4105-9FF6-69601FDC8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4C89-A405-4F9D-9E78-7C775F077BAA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4713-FCD4-4105-9FF6-69601FDC8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4C89-A405-4F9D-9E78-7C775F077BAA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4713-FCD4-4105-9FF6-69601FDC8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063" y="457200"/>
            <a:ext cx="2834640" cy="1327150"/>
          </a:xfrm>
        </p:spPr>
        <p:txBody>
          <a:bodyPr vert="horz" lIns="91440" tIns="45720" rIns="91440" bIns="45720" rtlCol="0" anchor="b" anchorCtr="0">
            <a:noAutofit/>
            <a:scene3d>
              <a:camera prst="orthographicFront"/>
              <a:lightRig rig="balanced" dir="t"/>
            </a:scene3d>
            <a:sp3d>
              <a:extrusionClr>
                <a:schemeClr val="tx1">
                  <a:lumMod val="75000"/>
                </a:schemeClr>
              </a:extrusionClr>
            </a:sp3d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" pitchFamily="2" charset="2"/>
              <a:buNone/>
              <a:defRPr sz="3200" b="0" kern="1200" spc="250" normalizeH="0" baseline="0">
                <a:ln>
                  <a:noFill/>
                </a:ln>
                <a:gradFill>
                  <a:gsLst>
                    <a:gs pos="0">
                      <a:schemeClr val="tx1">
                        <a:lumMod val="85000"/>
                      </a:schemeClr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101600" dir="30000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457200"/>
            <a:ext cx="3751263" cy="54197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8062" y="1922463"/>
            <a:ext cx="2834640" cy="1963737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4C89-A405-4F9D-9E78-7C775F077BAA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4713-FCD4-4105-9FF6-69601FDC8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840" y="457200"/>
            <a:ext cx="2834640" cy="1325880"/>
          </a:xfrm>
        </p:spPr>
        <p:txBody>
          <a:bodyPr vert="horz" lIns="91440" tIns="45720" rIns="91440" bIns="45720" rtlCol="0" anchor="b" anchorCtr="0">
            <a:noAutofit/>
            <a:scene3d>
              <a:camera prst="orthographicFront"/>
              <a:lightRig rig="balanced" dir="t"/>
            </a:scene3d>
            <a:sp3d>
              <a:extrusionClr>
                <a:schemeClr val="tx1">
                  <a:lumMod val="75000"/>
                </a:schemeClr>
              </a:extrusionClr>
            </a:sp3d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" pitchFamily="2" charset="2"/>
              <a:buNone/>
              <a:defRPr sz="3200" b="0" kern="1200" spc="250" normalizeH="0" baseline="0">
                <a:ln>
                  <a:noFill/>
                </a:ln>
                <a:gradFill>
                  <a:gsLst>
                    <a:gs pos="0">
                      <a:schemeClr val="tx1">
                        <a:lumMod val="85000"/>
                      </a:schemeClr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101600" dir="30000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5840" y="1920240"/>
            <a:ext cx="2834640" cy="196596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4C89-A405-4F9D-9E78-7C775F077BAA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4713-FCD4-4105-9FF6-69601FDC8C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82308" y="413004"/>
            <a:ext cx="3749040" cy="5422392"/>
          </a:xfrm>
          <a:ln w="38100">
            <a:noFill/>
          </a:ln>
          <a:effectLst>
            <a:innerShdw blurRad="381000">
              <a:schemeClr val="bg2">
                <a:lumMod val="75000"/>
              </a:schemeClr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4468905" y="304800"/>
            <a:ext cx="3975847" cy="56388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147918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50000">
                  <a:schemeClr val="bg2">
                    <a:alpha val="2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morning" dir="t"/>
            </a:scene3d>
            <a:sp3d>
              <a:bevelT h="63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6710082"/>
              <a:ext cx="9144000" cy="147918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50000">
                  <a:schemeClr val="bg2">
                    <a:alpha val="2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morning" dir="t"/>
            </a:scene3d>
            <a:sp3d>
              <a:bevelT h="63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 rot="16200000" flipV="1">
              <a:off x="5641041" y="3355041"/>
              <a:ext cx="6858000" cy="147918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50000">
                  <a:schemeClr val="bg2">
                    <a:alpha val="2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morning" dir="t"/>
            </a:scene3d>
            <a:sp3d>
              <a:bevelT h="63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 rot="5400000" flipH="1" flipV="1">
              <a:off x="-3355041" y="3355041"/>
              <a:ext cx="6858000" cy="147918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50000">
                  <a:schemeClr val="bg2">
                    <a:alpha val="2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morning" dir="t"/>
            </a:scene3d>
            <a:sp3d>
              <a:bevelT h="63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040" y="228600"/>
            <a:ext cx="8503920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  <a:scene3d>
              <a:camera prst="orthographicFront"/>
              <a:lightRig rig="balanced" dir="t"/>
            </a:scene3d>
            <a:sp3d>
              <a:extrusionClr>
                <a:schemeClr val="tx1">
                  <a:lumMod val="75000"/>
                </a:schemeClr>
              </a:extrusionClr>
            </a:sp3d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905001"/>
            <a:ext cx="73152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44235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F1564C89-A405-4F9D-9E78-7C775F077BAA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44235"/>
            <a:ext cx="2895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44235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F4304713-FCD4-4105-9FF6-69601FDC8C8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1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147918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50000">
                  <a:schemeClr val="bg2">
                    <a:alpha val="2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morning" dir="t"/>
            </a:scene3d>
            <a:sp3d>
              <a:bevelT h="63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6710082"/>
              <a:ext cx="9144000" cy="147918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50000">
                  <a:schemeClr val="bg2">
                    <a:alpha val="2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morning" dir="t"/>
            </a:scene3d>
            <a:sp3d>
              <a:bevelT h="63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 rot="16200000" flipV="1">
              <a:off x="5641041" y="3355041"/>
              <a:ext cx="6858000" cy="147918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50000">
                  <a:schemeClr val="bg2">
                    <a:alpha val="2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morning" dir="t"/>
            </a:scene3d>
            <a:sp3d>
              <a:bevelT h="63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 rot="5400000" flipH="1" flipV="1">
              <a:off x="-3355041" y="3355041"/>
              <a:ext cx="6858000" cy="147918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50000">
                  <a:schemeClr val="bg2">
                    <a:alpha val="2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morning" dir="t"/>
            </a:scene3d>
            <a:sp3d>
              <a:bevelT h="63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0" kern="1200" spc="250" normalizeH="0" baseline="0">
          <a:ln>
            <a:noFill/>
          </a:ln>
          <a:gradFill>
            <a:gsLst>
              <a:gs pos="0">
                <a:schemeClr val="tx1">
                  <a:lumMod val="85000"/>
                </a:schemeClr>
              </a:gs>
              <a:gs pos="100000">
                <a:schemeClr val="tx1"/>
              </a:gs>
            </a:gsLst>
            <a:lin ang="5400000" scaled="0"/>
          </a:gradFill>
          <a:effectLst>
            <a:outerShdw blurRad="50800" dist="101600" dir="3000000" algn="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200"/>
        </a:spcBef>
        <a:buFont typeface="Wingdings" pitchFamily="2" charset="2"/>
        <a:buChar char=""/>
        <a:defRPr sz="2000" kern="1200">
          <a:ln>
            <a:noFill/>
          </a:ln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spcBef>
          <a:spcPts val="1200"/>
        </a:spcBef>
        <a:buClr>
          <a:schemeClr val="tx1">
            <a:lumMod val="75000"/>
          </a:schemeClr>
        </a:buClr>
        <a:buFont typeface="Wingdings" pitchFamily="2" charset="2"/>
        <a:buChar char=""/>
        <a:defRPr sz="1800" kern="1200">
          <a:ln>
            <a:noFill/>
          </a:ln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1200"/>
        </a:spcBef>
        <a:buFont typeface="Wingdings" pitchFamily="2" charset="2"/>
        <a:buChar char=""/>
        <a:defRPr sz="1600" kern="1200">
          <a:ln>
            <a:noFill/>
          </a:ln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1200"/>
        </a:spcBef>
        <a:buClr>
          <a:schemeClr val="tx1">
            <a:lumMod val="75000"/>
          </a:schemeClr>
        </a:buClr>
        <a:buFont typeface="Wingdings" pitchFamily="2" charset="2"/>
        <a:buChar char=""/>
        <a:defRPr sz="1600" kern="1200">
          <a:ln>
            <a:noFill/>
          </a:ln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1200"/>
        </a:spcBef>
        <a:buFont typeface="Wingdings" pitchFamily="2" charset="2"/>
        <a:buChar char=""/>
        <a:defRPr sz="1600" kern="1200">
          <a:ln>
            <a:noFill/>
          </a:ln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ts val="1200"/>
        </a:spcBef>
        <a:buClr>
          <a:schemeClr val="tx1">
            <a:lumMod val="75000"/>
          </a:schemeClr>
        </a:buClr>
        <a:buFont typeface="Wingdings" pitchFamily="2" charset="2"/>
        <a:buChar char=""/>
        <a:defRPr sz="1600" kern="1200">
          <a:ln>
            <a:noFill/>
          </a:ln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ts val="1200"/>
        </a:spcBef>
        <a:buFont typeface="Wingdings" pitchFamily="2" charset="2"/>
        <a:buChar char=""/>
        <a:defRPr sz="1600" kern="1200">
          <a:ln>
            <a:noFill/>
          </a:ln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ts val="1200"/>
        </a:spcBef>
        <a:buClr>
          <a:schemeClr val="tx1">
            <a:lumMod val="75000"/>
          </a:schemeClr>
        </a:buClr>
        <a:buFont typeface="Wingdings" pitchFamily="2" charset="2"/>
        <a:buChar char=""/>
        <a:defRPr sz="1600" kern="1200">
          <a:ln>
            <a:noFill/>
          </a:ln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ts val="1200"/>
        </a:spcBef>
        <a:buFont typeface="Wingdings" pitchFamily="2" charset="2"/>
        <a:buChar char=""/>
        <a:defRPr sz="1600" kern="1200">
          <a:ln>
            <a:noFill/>
          </a:ln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Is It The Right Way to Teach?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Eric Stockton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Topic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 the </a:t>
            </a:r>
            <a:r>
              <a:rPr lang="en-US" sz="2800" b="1" dirty="0" smtClean="0"/>
              <a:t>Washington Post’s </a:t>
            </a:r>
            <a:r>
              <a:rPr lang="en-US" sz="2800" i="1" dirty="0" smtClean="0"/>
              <a:t>“Colleges Looking Beyond The Lecture:”</a:t>
            </a:r>
            <a:r>
              <a:rPr lang="en-US" sz="2800" dirty="0" smtClean="0"/>
              <a:t> teaching methods are brought into debate.</a:t>
            </a:r>
          </a:p>
          <a:p>
            <a:r>
              <a:rPr lang="en-US" sz="2800" dirty="0" smtClean="0"/>
              <a:t>The article states that lectures are no longer cutting it.  That we need more interactive classes.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8-Step Decision-Making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Ethical Issue: Are we doing our best in teaching?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Stakeholders are students and schools.  Schools want a cost effective solution whereas students want the best solution.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One solution: There is no change (only lectures).  One solution: All courses are made to be interactive.  Compromise:  Key courses are redesigned to be more effective. Best and worst cases? Which one would I choose? The middle, one type of class does not fit all.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Everyone should use this solution.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8-Step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848600" cy="5105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sz="2400" dirty="0" smtClean="0"/>
              <a:t>It is natural to grow and learn.  It is even handed.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sz="2400" dirty="0" smtClean="0"/>
              <a:t>I believe that the majority would agree something needs to be done. The point is we aren’t doing it good enough so it will be more good for more people.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sz="2400" dirty="0" smtClean="0"/>
              <a:t>I feel committed to this solution.  It feels autonomous.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sz="2400" dirty="0" smtClean="0"/>
              <a:t>Existentialism because we are dealing with how the individual student interacts in the classroom environment.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ACM Code States: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1.1 Contribute to society and human well-being</a:t>
            </a:r>
          </a:p>
          <a:p>
            <a:r>
              <a:rPr lang="en-US" sz="2400" dirty="0" smtClean="0"/>
              <a:t>2.1 Strive to achieve the highest quality, effectiveness and dignity in both the process and products of professional work</a:t>
            </a:r>
          </a:p>
          <a:p>
            <a:r>
              <a:rPr lang="en-US" sz="2400" dirty="0" smtClean="0"/>
              <a:t>2.2 Acquire and maintain professional competence</a:t>
            </a:r>
          </a:p>
          <a:p>
            <a:r>
              <a:rPr lang="en-US" sz="2400" dirty="0" smtClean="0"/>
              <a:t>3.2 Manage personnel and resources to design and build information systems that enhance the quality of working life.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If what we are doing now is not as good as it should be, or if we are using one methodology that only works part of the time; then we have a duty to improve.</a:t>
            </a:r>
            <a:endParaRPr lang="en-US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433838"/>
      </a:dk2>
      <a:lt2>
        <a:srgbClr val="D8D8DC"/>
      </a:lt2>
      <a:accent1>
        <a:srgbClr val="9AA977"/>
      </a:accent1>
      <a:accent2>
        <a:srgbClr val="7BA8A9"/>
      </a:accent2>
      <a:accent3>
        <a:srgbClr val="907E8C"/>
      </a:accent3>
      <a:accent4>
        <a:srgbClr val="6AA07E"/>
      </a:accent4>
      <a:accent5>
        <a:srgbClr val="A5826D"/>
      </a:accent5>
      <a:accent6>
        <a:srgbClr val="BAB5A6"/>
      </a:accent6>
      <a:hlink>
        <a:srgbClr val="50797A"/>
      </a:hlink>
      <a:folHlink>
        <a:srgbClr val="806268"/>
      </a:folHlink>
    </a:clrScheme>
    <a:fontScheme name="Slate">
      <a:majorFont>
        <a:latin typeface="Candara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50000"/>
              </a:schemeClr>
            </a:gs>
            <a:gs pos="100000">
              <a:schemeClr val="phClr">
                <a:tint val="100000"/>
                <a:shade val="80000"/>
                <a:satMod val="13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5000"/>
              </a:schemeClr>
              <a:schemeClr val="phClr">
                <a:tint val="80000"/>
                <a:satMod val="115000"/>
              </a:schemeClr>
            </a:duotone>
          </a:blip>
          <a:stretch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>
              <a:srgbClr val="151515">
                <a:alpha val="90000"/>
              </a:srgbClr>
            </a:innerShdw>
          </a:effectLst>
          <a:scene3d>
            <a:camera prst="orthographicFront">
              <a:rot lat="0" lon="0" rev="0"/>
            </a:camera>
            <a:lightRig rig="glow" dir="tl"/>
          </a:scene3d>
          <a:sp3d prstMaterial="softmetal">
            <a:bevelT w="0" h="0"/>
          </a:sp3d>
        </a:effectStyle>
        <a:effectStyle>
          <a:effectLst>
            <a:outerShdw blurRad="63500" dist="101600" dir="3000000" sx="101000" sy="101000" rotWithShape="0">
              <a:srgbClr val="252525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morning" dir="tr">
              <a:rot lat="0" lon="0" rev="1500000"/>
            </a:lightRig>
          </a:scene3d>
          <a:sp3d prstMaterial="translucentPowder">
            <a:bevelT w="38100" h="12700"/>
          </a:sp3d>
        </a:effectStyle>
      </a:effectStyleLst>
      <a:bgFillStyleLst>
        <a:blipFill rotWithShape="1">
          <a:blip xmlns:r="http://schemas.openxmlformats.org/officeDocument/2006/relationships" r:embed="rId2">
            <a:duotone>
              <a:schemeClr val="phClr">
                <a:shade val="70000"/>
                <a:satMod val="115000"/>
              </a:schemeClr>
              <a:schemeClr val="phClr">
                <a:tint val="70000"/>
                <a:satMod val="135000"/>
              </a:schemeClr>
            </a:duotone>
          </a:blip>
          <a:stretch/>
        </a:blip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70000"/>
                <a:satMod val="135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shade val="75000"/>
                <a:satMod val="115000"/>
              </a:schemeClr>
              <a:schemeClr val="phClr">
                <a:tint val="80000"/>
                <a:satMod val="125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Slate</Template>
  <TotalTime>178</TotalTime>
  <Words>315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Slate</vt:lpstr>
      <vt:lpstr>Is It The Right Way to Teach?</vt:lpstr>
      <vt:lpstr>Summary of Topic</vt:lpstr>
      <vt:lpstr>8-Step Decision-Making Process</vt:lpstr>
      <vt:lpstr>8-Step Continued</vt:lpstr>
      <vt:lpstr>The ACM Code States: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</dc:creator>
  <cp:lastModifiedBy>Eric</cp:lastModifiedBy>
  <cp:revision>21</cp:revision>
  <dcterms:created xsi:type="dcterms:W3CDTF">2012-04-07T02:38:27Z</dcterms:created>
  <dcterms:modified xsi:type="dcterms:W3CDTF">2012-04-11T21:20:07Z</dcterms:modified>
</cp:coreProperties>
</file>