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93E950-E03D-4851-B875-1954858AF8E2}" type="datetimeFigureOut">
              <a:rPr lang="en-US" smtClean="0"/>
              <a:t>4/18/2011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10D030-05B3-47D1-8B6A-F13D0886B8E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3E950-E03D-4851-B875-1954858AF8E2}" type="datetimeFigureOut">
              <a:rPr lang="en-US" smtClean="0"/>
              <a:t>4/18/2011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10D030-05B3-47D1-8B6A-F13D0886B8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3E950-E03D-4851-B875-1954858AF8E2}" type="datetimeFigureOut">
              <a:rPr lang="en-US" smtClean="0"/>
              <a:t>4/18/2011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10D030-05B3-47D1-8B6A-F13D0886B8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3E950-E03D-4851-B875-1954858AF8E2}" type="datetimeFigureOut">
              <a:rPr lang="en-US" smtClean="0"/>
              <a:t>4/18/2011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10D030-05B3-47D1-8B6A-F13D0886B8E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3E950-E03D-4851-B875-1954858AF8E2}" type="datetimeFigureOut">
              <a:rPr lang="en-US" smtClean="0"/>
              <a:t>4/18/2011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10D030-05B3-47D1-8B6A-F13D0886B8E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93E950-E03D-4851-B875-1954858AF8E2}" type="datetimeFigureOut">
              <a:rPr lang="en-US" smtClean="0"/>
              <a:t>4/18/2011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10D030-05B3-47D1-8B6A-F13D0886B8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93E950-E03D-4851-B875-1954858AF8E2}" type="datetimeFigureOut">
              <a:rPr lang="en-US" smtClean="0"/>
              <a:t>4/18/2011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10D030-05B3-47D1-8B6A-F13D0886B8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93E950-E03D-4851-B875-1954858AF8E2}" type="datetimeFigureOut">
              <a:rPr lang="en-US" smtClean="0"/>
              <a:t>4/18/2011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10D030-05B3-47D1-8B6A-F13D0886B8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3E950-E03D-4851-B875-1954858AF8E2}" type="datetimeFigureOut">
              <a:rPr lang="en-US" smtClean="0"/>
              <a:t>4/18/2011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10D030-05B3-47D1-8B6A-F13D0886B8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3E950-E03D-4851-B875-1954858AF8E2}" type="datetimeFigureOut">
              <a:rPr lang="en-US" smtClean="0"/>
              <a:t>4/18/2011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10D030-05B3-47D1-8B6A-F13D0886B8E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3E950-E03D-4851-B875-1954858AF8E2}" type="datetimeFigureOut">
              <a:rPr lang="en-US" smtClean="0"/>
              <a:t>4/18/2011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10D030-05B3-47D1-8B6A-F13D0886B8E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7000">
              <a:schemeClr val="accent1">
                <a:tint val="66000"/>
                <a:satMod val="160000"/>
              </a:schemeClr>
            </a:gs>
            <a:gs pos="50000">
              <a:schemeClr val="accent1">
                <a:tint val="44500"/>
                <a:satMod val="160000"/>
              </a:schemeClr>
            </a:gs>
            <a:gs pos="82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3E950-E03D-4851-B875-1954858AF8E2}" type="datetimeFigureOut">
              <a:rPr lang="en-US" smtClean="0"/>
              <a:t>4/18/2011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10D030-05B3-47D1-8B6A-F13D0886B8E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normAutofit/>
          </a:bodyPr>
          <a:lstStyle/>
          <a:p>
            <a:r>
              <a:rPr lang="en-US" sz="3200" dirty="0" smtClean="0"/>
              <a:t>Article: The </a:t>
            </a:r>
            <a:r>
              <a:rPr lang="en-US" sz="3200" dirty="0" err="1" smtClean="0"/>
              <a:t>Cyberweapon</a:t>
            </a:r>
            <a:r>
              <a:rPr lang="en-US" sz="3200" dirty="0" smtClean="0"/>
              <a:t> that could take down the Internet</a:t>
            </a:r>
            <a:endParaRPr lang="en-US" sz="3200" dirty="0"/>
          </a:p>
        </p:txBody>
      </p:sp>
      <p:sp>
        <p:nvSpPr>
          <p:cNvPr id="3" name="Subtitle 2"/>
          <p:cNvSpPr>
            <a:spLocks noGrp="1"/>
          </p:cNvSpPr>
          <p:nvPr>
            <p:ph type="subTitle" idx="1"/>
          </p:nvPr>
        </p:nvSpPr>
        <p:spPr>
          <a:xfrm>
            <a:off x="1371600" y="3352800"/>
            <a:ext cx="6400800" cy="1295400"/>
          </a:xfrm>
        </p:spPr>
        <p:txBody>
          <a:bodyPr/>
          <a:lstStyle/>
          <a:p>
            <a:r>
              <a:rPr lang="en-US" sz="2800" dirty="0" smtClean="0"/>
              <a:t>By Jacob </a:t>
            </a:r>
            <a:r>
              <a:rPr lang="en-US" sz="2800" dirty="0" err="1" smtClean="0"/>
              <a:t>Aron</a:t>
            </a:r>
            <a:endParaRPr lang="en-US" sz="2800" dirty="0" smtClean="0"/>
          </a:p>
          <a:p>
            <a:r>
              <a:rPr lang="en-US" dirty="0" smtClean="0"/>
              <a:t>February 11, 2011</a:t>
            </a:r>
            <a:endParaRPr lang="en-US" dirty="0"/>
          </a:p>
        </p:txBody>
      </p:sp>
      <p:sp>
        <p:nvSpPr>
          <p:cNvPr id="4" name="TextBox 3"/>
          <p:cNvSpPr txBox="1"/>
          <p:nvPr/>
        </p:nvSpPr>
        <p:spPr>
          <a:xfrm>
            <a:off x="1066800" y="5029200"/>
            <a:ext cx="7010400" cy="923330"/>
          </a:xfrm>
          <a:prstGeom prst="rect">
            <a:avLst/>
          </a:prstGeom>
          <a:noFill/>
        </p:spPr>
        <p:txBody>
          <a:bodyPr wrap="square" rtlCol="0">
            <a:spAutoFit/>
          </a:bodyPr>
          <a:lstStyle/>
          <a:p>
            <a:pPr algn="ctr"/>
            <a:r>
              <a:rPr lang="en-US" dirty="0" smtClean="0"/>
              <a:t>Presentation by Jacob Russell</a:t>
            </a:r>
          </a:p>
          <a:p>
            <a:pPr algn="ctr"/>
            <a:r>
              <a:rPr lang="en-US" dirty="0" smtClean="0"/>
              <a:t>CSCE390</a:t>
            </a:r>
          </a:p>
          <a:p>
            <a:pPr algn="ctr"/>
            <a:r>
              <a:rPr lang="en-US" dirty="0" smtClean="0"/>
              <a:t>April 18</a:t>
            </a:r>
            <a:r>
              <a:rPr lang="en-US" baseline="30000" dirty="0" smtClean="0"/>
              <a:t>th</a:t>
            </a:r>
            <a:r>
              <a:rPr lang="en-US" dirty="0" smtClean="0"/>
              <a:t>, 2011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sz="1600" dirty="0" smtClean="0"/>
              <a:t>Max </a:t>
            </a:r>
            <a:r>
              <a:rPr lang="en-US" sz="1600" dirty="0" err="1" smtClean="0"/>
              <a:t>Schuchard</a:t>
            </a:r>
            <a:r>
              <a:rPr lang="en-US" sz="1600" dirty="0" smtClean="0"/>
              <a:t> at the University of Minnesota and his colleagues have created a digital weapon that exploit weaknesses in the internets defenses. </a:t>
            </a:r>
          </a:p>
          <a:p>
            <a:r>
              <a:rPr lang="en-US" sz="1600" dirty="0" smtClean="0"/>
              <a:t>This attack exploits the fact that the Internet structures itself to route around disabled connection points, using the border gateway protocol. It uses a directed ZMW attack between computers in a </a:t>
            </a:r>
            <a:r>
              <a:rPr lang="en-US" sz="1600" dirty="0" err="1" smtClean="0"/>
              <a:t>botnet</a:t>
            </a:r>
            <a:r>
              <a:rPr lang="en-US" sz="1600" dirty="0" smtClean="0"/>
              <a:t> to surgically disable key points. This will cause routers to send out BGP updates to neighbors in order to reroute traffic. Then the key point comes back online and reunites, which causes those two routers to send out BGP updates. This causes attack traffic to begin again, and they shut down. This cycle repeats, sending out waves of BGP information to every router on the internet.  Eventually, every router in the world would be receiving more updates than it can receive.</a:t>
            </a:r>
          </a:p>
          <a:p>
            <a:r>
              <a:rPr lang="en-US" sz="1600" dirty="0" smtClean="0"/>
              <a:t>After about 20 minutes of attacking, a queue requiring 100 minutes to sift through would have built up.</a:t>
            </a:r>
          </a:p>
          <a:p>
            <a:r>
              <a:rPr lang="en-US" sz="1600" dirty="0" smtClean="0"/>
              <a:t>With every router occupied, natural routing outages won’t be fixed, and the internet would become so sundered that communication would be difficult, if not impossible. </a:t>
            </a:r>
          </a:p>
          <a:p>
            <a:r>
              <a:rPr lang="en-US" sz="1600" dirty="0" smtClean="0"/>
              <a:t>Only current recovery method is shutting down each autonomous system and rebooting it to clear the BGP backlog. </a:t>
            </a:r>
          </a:p>
          <a:p>
            <a:r>
              <a:rPr lang="en-US" sz="1600" dirty="0" smtClean="0"/>
              <a:t>Purpose of creating this weapon is to force hardening of internet infrastructure. </a:t>
            </a:r>
            <a:endParaRPr 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Cont’d</a:t>
            </a:r>
            <a:endParaRPr lang="en-US" dirty="0"/>
          </a:p>
        </p:txBody>
      </p:sp>
      <p:sp>
        <p:nvSpPr>
          <p:cNvPr id="3" name="Content Placeholder 2"/>
          <p:cNvSpPr>
            <a:spLocks noGrp="1"/>
          </p:cNvSpPr>
          <p:nvPr>
            <p:ph idx="1"/>
          </p:nvPr>
        </p:nvSpPr>
        <p:spPr/>
        <p:txBody>
          <a:bodyPr>
            <a:normAutofit/>
          </a:bodyPr>
          <a:lstStyle/>
          <a:p>
            <a:r>
              <a:rPr lang="en-US" sz="1800" dirty="0" smtClean="0"/>
              <a:t>Don’t panic: Any malicious hacker with a </a:t>
            </a:r>
            <a:r>
              <a:rPr lang="en-US" sz="1800" dirty="0" err="1" smtClean="0"/>
              <a:t>botnet</a:t>
            </a:r>
            <a:r>
              <a:rPr lang="en-US" sz="1800" dirty="0" smtClean="0"/>
              <a:t> large enough to execute this attack is most likely renting it out for profit. </a:t>
            </a:r>
          </a:p>
          <a:p>
            <a:r>
              <a:rPr lang="en-US" sz="1800" dirty="0" smtClean="0"/>
              <a:t>Used as a last-ditch retaliation in a full-blown </a:t>
            </a:r>
            <a:r>
              <a:rPr lang="en-US" sz="1800" dirty="0" err="1" smtClean="0"/>
              <a:t>cyberwar</a:t>
            </a:r>
            <a:r>
              <a:rPr lang="en-US" sz="1800" dirty="0" smtClean="0"/>
              <a:t>. A country could adjust its BGP to disconnect from the internet (as in Egypt). Then an agent outside the country would execute this attack, bringing down the internet while the offensive nations internal  network remains undamaged.</a:t>
            </a:r>
          </a:p>
          <a:p>
            <a:r>
              <a:rPr lang="en-US" sz="1800" dirty="0" smtClean="0"/>
              <a:t>Once the attack has been launched, there is little to do to stop it with current systems. Solutions include creating a “shadow internet” allowing BGP systems to issue updates to one another, clearing up bogged-down queues, or to modify the BGP system to assume links never go down. If this solution is implemented, it would need to be made to approximately 10% of all autonomous systems, and operators would have to monitor network health using other means. </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8-Step Ethical Process</a:t>
            </a:r>
            <a:endParaRPr lang="en-US" dirty="0"/>
          </a:p>
        </p:txBody>
      </p:sp>
      <p:sp>
        <p:nvSpPr>
          <p:cNvPr id="3" name="Content Placeholder 2"/>
          <p:cNvSpPr>
            <a:spLocks noGrp="1"/>
          </p:cNvSpPr>
          <p:nvPr>
            <p:ph idx="1"/>
          </p:nvPr>
        </p:nvSpPr>
        <p:spPr/>
        <p:txBody>
          <a:bodyPr>
            <a:noAutofit/>
          </a:bodyPr>
          <a:lstStyle/>
          <a:p>
            <a:r>
              <a:rPr lang="en-US" sz="1050" dirty="0" smtClean="0"/>
              <a:t>1) Identify question being discussed.</a:t>
            </a:r>
          </a:p>
          <a:p>
            <a:pPr lvl="1"/>
            <a:r>
              <a:rPr lang="en-US" sz="1050" dirty="0" err="1" smtClean="0"/>
              <a:t>Cyberweapon</a:t>
            </a:r>
            <a:r>
              <a:rPr lang="en-US" sz="1050" dirty="0" smtClean="0"/>
              <a:t> is capable of disabling  Internet by exploiting flaws in the current network systems. These flaws are correctable. </a:t>
            </a:r>
          </a:p>
          <a:p>
            <a:r>
              <a:rPr lang="en-US" sz="1050" dirty="0" smtClean="0"/>
              <a:t>2) List stakeholders.</a:t>
            </a:r>
          </a:p>
          <a:p>
            <a:pPr lvl="1"/>
            <a:r>
              <a:rPr lang="en-US" sz="1050" dirty="0" smtClean="0"/>
              <a:t>The stakeholders include everyone using the internet, and the independent operators of autonomous systems.  Global internet users would likely benefit from having these flaws fixed in the event of an attack. Independent Operators would lose time and money switching their systems to newer protocols, but would benefit in the long term by not having downtime in the event of an attack.</a:t>
            </a:r>
          </a:p>
          <a:p>
            <a:r>
              <a:rPr lang="en-US" sz="1050" dirty="0" smtClean="0"/>
              <a:t>3) Propose solutions</a:t>
            </a:r>
          </a:p>
          <a:p>
            <a:pPr lvl="1"/>
            <a:r>
              <a:rPr lang="en-US" sz="1050" dirty="0" smtClean="0"/>
              <a:t>A) Ignore the problem. </a:t>
            </a:r>
          </a:p>
          <a:p>
            <a:pPr lvl="1"/>
            <a:r>
              <a:rPr lang="en-US" sz="1050" dirty="0" smtClean="0"/>
              <a:t>B) Force every independent operator to alter their BGP system</a:t>
            </a:r>
          </a:p>
          <a:p>
            <a:pPr lvl="1"/>
            <a:r>
              <a:rPr lang="en-US" sz="1050" dirty="0" smtClean="0"/>
              <a:t>C) Convince a percentage of independent operators to alter their BGP systems. &lt;- Optimum solution</a:t>
            </a:r>
          </a:p>
          <a:p>
            <a:r>
              <a:rPr lang="en-US" sz="1050" dirty="0" smtClean="0"/>
              <a:t>4) Are you willing for everyone to use solution from 3?</a:t>
            </a:r>
          </a:p>
          <a:p>
            <a:pPr lvl="1"/>
            <a:r>
              <a:rPr lang="en-US" sz="1050" dirty="0" smtClean="0"/>
              <a:t>Yes. It benefits everyone with the least amount of associated cost. </a:t>
            </a:r>
          </a:p>
          <a:p>
            <a:r>
              <a:rPr lang="en-US" sz="1050" dirty="0" smtClean="0"/>
              <a:t>5) Is the solution in accord with what is natural and is a balanced approach?</a:t>
            </a:r>
          </a:p>
          <a:p>
            <a:pPr lvl="1"/>
            <a:r>
              <a:rPr lang="en-US" sz="1050" dirty="0" smtClean="0"/>
              <a:t>It is a balanced approach. See question 4. </a:t>
            </a:r>
          </a:p>
          <a:p>
            <a:r>
              <a:rPr lang="en-US" sz="1050" dirty="0" smtClean="0"/>
              <a:t>6) Would there be majority agreement that this solution is most efficient? Will it produce the greatest good for the greatest number of people?</a:t>
            </a:r>
          </a:p>
          <a:p>
            <a:pPr lvl="1"/>
            <a:r>
              <a:rPr lang="en-US" sz="1050" dirty="0" smtClean="0"/>
              <a:t>I would argue that this inconveniences the least amount of independent operators, while hardening our internet infrastructure against potential attack, which benefits everybody. </a:t>
            </a:r>
          </a:p>
          <a:p>
            <a:r>
              <a:rPr lang="en-US" sz="1050" dirty="0" smtClean="0"/>
              <a:t>7) Is this solution the one you feel most committed to in conscience, regardless of personal benefit? Was this conclusion reached independently, as the arbiter of the good, free from other influence?</a:t>
            </a:r>
          </a:p>
          <a:p>
            <a:pPr lvl="1"/>
            <a:r>
              <a:rPr lang="en-US" sz="1050" dirty="0" smtClean="0"/>
              <a:t>Yes and yes. </a:t>
            </a:r>
          </a:p>
          <a:p>
            <a:r>
              <a:rPr lang="en-US" sz="1050" dirty="0" smtClean="0"/>
              <a:t>8) Which philosophy influenced the solution and why?</a:t>
            </a:r>
          </a:p>
          <a:p>
            <a:pPr lvl="1"/>
            <a:r>
              <a:rPr lang="en-US" sz="1050" dirty="0" smtClean="0"/>
              <a:t>Pragmatism. The use of this system is currently hypothetical, but the loss of the internet would cause hundreds of billions of dollars in lost revenue. Convincing a percentage of operators to fix their infrastructure diminishes the possibility of this most efficiently, and is therefore, a good solution. </a:t>
            </a:r>
            <a:endParaRPr lang="en-US" sz="10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ACM Code</a:t>
            </a:r>
            <a:endParaRPr lang="en-US" dirty="0"/>
          </a:p>
        </p:txBody>
      </p:sp>
      <p:sp>
        <p:nvSpPr>
          <p:cNvPr id="3" name="Content Placeholder 2"/>
          <p:cNvSpPr>
            <a:spLocks noGrp="1"/>
          </p:cNvSpPr>
          <p:nvPr>
            <p:ph idx="1"/>
          </p:nvPr>
        </p:nvSpPr>
        <p:spPr/>
        <p:txBody>
          <a:bodyPr>
            <a:normAutofit/>
          </a:bodyPr>
          <a:lstStyle/>
          <a:p>
            <a:r>
              <a:rPr lang="en-US" sz="1400" dirty="0" smtClean="0"/>
              <a:t>The Code would direct us to act to remedy this problem under:</a:t>
            </a:r>
          </a:p>
          <a:p>
            <a:pPr lvl="1"/>
            <a:r>
              <a:rPr lang="en-US" sz="1400" dirty="0" smtClean="0"/>
              <a:t>1.1 Contribute to Society and human well-being</a:t>
            </a:r>
          </a:p>
          <a:p>
            <a:pPr lvl="2"/>
            <a:r>
              <a:rPr lang="en-US" sz="1400" dirty="0" smtClean="0"/>
              <a:t>Having the internet has benefitted our society, and has become integrated into almost every aspect of our economy. As such, it should be free and protected from malicious attacks. </a:t>
            </a:r>
          </a:p>
          <a:p>
            <a:pPr lvl="1"/>
            <a:r>
              <a:rPr lang="en-US" sz="1400" dirty="0" smtClean="0"/>
              <a:t>1.2 Avoid Harm to Others</a:t>
            </a:r>
          </a:p>
          <a:p>
            <a:pPr lvl="2"/>
            <a:r>
              <a:rPr lang="en-US" sz="1400" dirty="0" smtClean="0"/>
              <a:t>Fixing this problem would avoid potential consequences involving loss of communication and economic damage to a large spectrum of the global population. </a:t>
            </a:r>
          </a:p>
          <a:p>
            <a:pPr lvl="1"/>
            <a:r>
              <a:rPr lang="en-US" sz="1400" dirty="0" smtClean="0"/>
              <a:t>2.5 Give comprehensive and thorough evaluations of computer systems and their impacts, including analysis of possible risks.</a:t>
            </a:r>
          </a:p>
          <a:p>
            <a:pPr lvl="2"/>
            <a:r>
              <a:rPr lang="en-US" sz="1400" dirty="0" smtClean="0"/>
              <a:t>It’s a network operators responsibility to ensure that their product is as invulnerable to attack as possible. By ignoring these risks, they let down their consumers. </a:t>
            </a:r>
          </a:p>
          <a:p>
            <a:pPr lvl="2"/>
            <a:endParaRPr lang="en-US" sz="800" dirty="0" smtClean="0"/>
          </a:p>
          <a:p>
            <a:pPr lvl="1">
              <a:buNone/>
            </a:pPr>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901</Words>
  <Application>Microsoft Office PowerPoint</Application>
  <PresentationFormat>On-screen Show (4:3)</PresentationFormat>
  <Paragraphs>44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Article: The Cyberweapon that could take down the Internet</vt:lpstr>
      <vt:lpstr>Summary</vt:lpstr>
      <vt:lpstr>Summary Cont’d</vt:lpstr>
      <vt:lpstr>8-Step Ethical Process</vt:lpstr>
      <vt:lpstr>ACM Code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 Resuolution Urges White House to Keep UN Away from Internet</dc:title>
  <dc:creator>Jake</dc:creator>
  <cp:lastModifiedBy>Jake</cp:lastModifiedBy>
  <cp:revision>7</cp:revision>
  <dcterms:created xsi:type="dcterms:W3CDTF">2011-04-18T19:56:47Z</dcterms:created>
  <dcterms:modified xsi:type="dcterms:W3CDTF">2011-04-18T21:03:24Z</dcterms:modified>
</cp:coreProperties>
</file>