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5" d="100"/>
          <a:sy n="115" d="100"/>
        </p:scale>
        <p:origin x="-152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EB301F8-95FD-44FF-94D0-34AC26D3EABD}" type="datetimeFigureOut">
              <a:rPr lang="en-US" smtClean="0"/>
              <a:t>4/9/2012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BE8E172-06A0-49E0-8CF6-4F6767E35686}"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B301F8-95FD-44FF-94D0-34AC26D3EABD}" type="datetimeFigureOut">
              <a:rPr lang="en-US" smtClean="0"/>
              <a:t>4/9/2012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E8E172-06A0-49E0-8CF6-4F6767E3568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BE8E172-06A0-49E0-8CF6-4F6767E35686}"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B301F8-95FD-44FF-94D0-34AC26D3EABD}" type="datetimeFigureOut">
              <a:rPr lang="en-US" smtClean="0"/>
              <a:t>4/9/2012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EB301F8-95FD-44FF-94D0-34AC26D3EABD}" type="datetimeFigureOut">
              <a:rPr lang="en-US" smtClean="0"/>
              <a:t>4/9/2012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BE8E172-06A0-49E0-8CF6-4F6767E35686}"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0EB301F8-95FD-44FF-94D0-34AC26D3EABD}" type="datetimeFigureOut">
              <a:rPr lang="en-US" smtClean="0"/>
              <a:t>4/9/2012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BE8E172-06A0-49E0-8CF6-4F6767E35686}"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0EB301F8-95FD-44FF-94D0-34AC26D3EABD}" type="datetimeFigureOut">
              <a:rPr lang="en-US" smtClean="0"/>
              <a:t>4/9/2012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E8E172-06A0-49E0-8CF6-4F6767E35686}"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EB301F8-95FD-44FF-94D0-34AC26D3EABD}" type="datetimeFigureOut">
              <a:rPr lang="en-US" smtClean="0"/>
              <a:t>4/9/2012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BE8E172-06A0-49E0-8CF6-4F6767E35686}"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EB301F8-95FD-44FF-94D0-34AC26D3EABD}" type="datetimeFigureOut">
              <a:rPr lang="en-US" smtClean="0"/>
              <a:t>4/9/2012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BE8E172-06A0-49E0-8CF6-4F6767E3568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EB301F8-95FD-44FF-94D0-34AC26D3EABD}" type="datetimeFigureOut">
              <a:rPr lang="en-US" smtClean="0"/>
              <a:t>4/9/2012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BE8E172-06A0-49E0-8CF6-4F6767E3568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BE8E172-06A0-49E0-8CF6-4F6767E35686}"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EB301F8-95FD-44FF-94D0-34AC26D3EABD}" type="datetimeFigureOut">
              <a:rPr lang="en-US" smtClean="0"/>
              <a:t>4/9/2012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BE8E172-06A0-49E0-8CF6-4F6767E35686}"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EB301F8-95FD-44FF-94D0-34AC26D3EABD}" type="datetimeFigureOut">
              <a:rPr lang="en-US" smtClean="0"/>
              <a:t>4/9/2012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EB301F8-95FD-44FF-94D0-34AC26D3EABD}" type="datetimeFigureOut">
              <a:rPr lang="en-US" smtClean="0"/>
              <a:t>4/9/2012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BE8E172-06A0-49E0-8CF6-4F6767E35686}"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theatlantic.com/technology/archive/2012/03/cyber-and-drone-attacks-may-change-warfare-more-than-the-machine-gun/25454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By: Will Reade</a:t>
            </a:r>
            <a:endParaRPr lang="en-US" dirty="0"/>
          </a:p>
        </p:txBody>
      </p:sp>
      <p:sp>
        <p:nvSpPr>
          <p:cNvPr id="2" name="Title 1"/>
          <p:cNvSpPr>
            <a:spLocks noGrp="1"/>
          </p:cNvSpPr>
          <p:nvPr>
            <p:ph type="ctrTitle"/>
          </p:nvPr>
        </p:nvSpPr>
        <p:spPr/>
        <p:txBody>
          <a:bodyPr/>
          <a:lstStyle/>
          <a:p>
            <a:r>
              <a:rPr lang="en-US" dirty="0" smtClean="0"/>
              <a:t>Cyber and Drone Warfare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sz="quarter" idx="1"/>
          </p:nvPr>
        </p:nvSpPr>
        <p:spPr/>
        <p:txBody>
          <a:bodyPr>
            <a:normAutofit fontScale="92500" lnSpcReduction="20000"/>
          </a:bodyPr>
          <a:lstStyle/>
          <a:p>
            <a:pPr>
              <a:lnSpc>
                <a:spcPct val="150000"/>
              </a:lnSpc>
            </a:pPr>
            <a:r>
              <a:rPr lang="en-US" dirty="0" smtClean="0"/>
              <a:t>Cyber attacks &amp; Drones leave the human out of the battlefield</a:t>
            </a:r>
          </a:p>
          <a:p>
            <a:pPr>
              <a:lnSpc>
                <a:spcPct val="150000"/>
              </a:lnSpc>
            </a:pPr>
            <a:r>
              <a:rPr lang="en-US" dirty="0" smtClean="0"/>
              <a:t>Makes waging war “easier” when the technology is available</a:t>
            </a:r>
          </a:p>
          <a:p>
            <a:pPr lvl="1">
              <a:lnSpc>
                <a:spcPct val="150000"/>
              </a:lnSpc>
            </a:pPr>
            <a:r>
              <a:rPr lang="en-US" dirty="0" smtClean="0"/>
              <a:t>Used to be a contest of the human body</a:t>
            </a:r>
          </a:p>
          <a:p>
            <a:pPr>
              <a:lnSpc>
                <a:spcPct val="150000"/>
              </a:lnSpc>
            </a:pPr>
            <a:r>
              <a:rPr lang="en-US" dirty="0" smtClean="0"/>
              <a:t>Are there moral constraints in Cyber/Drone warfare?</a:t>
            </a:r>
          </a:p>
          <a:p>
            <a:pPr>
              <a:lnSpc>
                <a:spcPct val="150000"/>
              </a:lnSpc>
            </a:pPr>
            <a:r>
              <a:rPr lang="en-US" dirty="0" smtClean="0"/>
              <a:t>Ethics of war changing?</a:t>
            </a:r>
          </a:p>
          <a:p>
            <a:endParaRPr lang="en-US" dirty="0" smtClean="0"/>
          </a:p>
          <a:p>
            <a:r>
              <a:rPr lang="en-US" sz="1200" dirty="0" smtClean="0">
                <a:hlinkClick r:id="rId2"/>
              </a:rPr>
              <a:t>http://www.theatlantic.com/technology/archive/2012/03/cyber-and-drone-attacks-may-change-warfare-more-than-the-machine-gun/254540/</a:t>
            </a:r>
            <a:endParaRPr lang="en-US"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Decision-Making Process</a:t>
            </a:r>
            <a:endParaRPr lang="en-US" dirty="0"/>
          </a:p>
        </p:txBody>
      </p:sp>
      <p:sp>
        <p:nvSpPr>
          <p:cNvPr id="3" name="Content Placeholder 2"/>
          <p:cNvSpPr>
            <a:spLocks noGrp="1"/>
          </p:cNvSpPr>
          <p:nvPr>
            <p:ph sz="quarter" idx="1"/>
          </p:nvPr>
        </p:nvSpPr>
        <p:spPr>
          <a:xfrm>
            <a:off x="228600" y="1527048"/>
            <a:ext cx="4495800" cy="4572000"/>
          </a:xfrm>
        </p:spPr>
        <p:txBody>
          <a:bodyPr>
            <a:normAutofit fontScale="92500" lnSpcReduction="20000"/>
          </a:bodyPr>
          <a:lstStyle/>
          <a:p>
            <a:r>
              <a:rPr lang="en-US" dirty="0" smtClean="0"/>
              <a:t>1.)	Ethical Issues:</a:t>
            </a:r>
          </a:p>
          <a:p>
            <a:pPr lvl="1"/>
            <a:r>
              <a:rPr lang="en-US" dirty="0" smtClean="0"/>
              <a:t>Moral constraints and the ethics in the Just War Doctrine are at risk of being lost when the physical aspect of war is taken out. No risk on the battlefield may impair the decisions of some. “Easier to pull the trigger 100 miles away”</a:t>
            </a:r>
          </a:p>
          <a:p>
            <a:r>
              <a:rPr lang="en-US" dirty="0" smtClean="0"/>
              <a:t>2.)	Stakeholders:</a:t>
            </a:r>
          </a:p>
          <a:p>
            <a:pPr lvl="1"/>
            <a:r>
              <a:rPr lang="en-US" dirty="0" smtClean="0"/>
              <a:t>Every person on earth is a stakeholder. Enemies and Allies will eventually have this technology and capability. All stakeholders would like to see that War will stay “fair” and not be unethical.</a:t>
            </a:r>
          </a:p>
        </p:txBody>
      </p:sp>
      <p:sp>
        <p:nvSpPr>
          <p:cNvPr id="5" name="Content Placeholder 2"/>
          <p:cNvSpPr txBox="1">
            <a:spLocks/>
          </p:cNvSpPr>
          <p:nvPr/>
        </p:nvSpPr>
        <p:spPr>
          <a:xfrm>
            <a:off x="4572000" y="1524000"/>
            <a:ext cx="4572000" cy="4572000"/>
          </a:xfrm>
          <a:prstGeom prst="rect">
            <a:avLst/>
          </a:prstGeom>
        </p:spPr>
        <p:txBody>
          <a:bodyPr vert="horz">
            <a:normAutofit lnSpcReduction="10000"/>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500" b="0" i="0" u="none" strike="noStrike" kern="1200" cap="none" spc="0" normalizeH="0" baseline="0" noProof="0" dirty="0" smtClean="0">
                <a:ln>
                  <a:noFill/>
                </a:ln>
                <a:solidFill>
                  <a:schemeClr val="tx1"/>
                </a:solidFill>
                <a:effectLst/>
                <a:uLnTx/>
                <a:uFillTx/>
                <a:latin typeface="+mn-lt"/>
                <a:ea typeface="+mn-ea"/>
                <a:cs typeface="+mn-cs"/>
              </a:rPr>
              <a:t>3.)	Solutions</a:t>
            </a:r>
          </a:p>
          <a:p>
            <a:pPr marL="731520" lvl="1" indent="-274320">
              <a:spcBef>
                <a:spcPct val="20000"/>
              </a:spcBef>
              <a:buClr>
                <a:schemeClr val="accent1"/>
              </a:buClr>
              <a:buSzPct val="85000"/>
              <a:buFont typeface="Wingdings 2"/>
              <a:buChar char=""/>
            </a:pPr>
            <a:r>
              <a:rPr lang="en-US" sz="2000" u="sng" dirty="0" smtClean="0"/>
              <a:t>a: End Cyber Warfare</a:t>
            </a:r>
          </a:p>
          <a:p>
            <a:pPr marL="1188720" lvl="2" indent="-274320">
              <a:spcBef>
                <a:spcPct val="20000"/>
              </a:spcBef>
              <a:buClr>
                <a:schemeClr val="accent1"/>
              </a:buClr>
              <a:buSzPct val="85000"/>
              <a:buFont typeface="Wingdings 2"/>
              <a:buChar char=""/>
            </a:pPr>
            <a:r>
              <a:rPr lang="en-US" dirty="0" smtClean="0"/>
              <a:t>Best Case: Wars stay the same</a:t>
            </a:r>
          </a:p>
          <a:p>
            <a:pPr marL="1188720" lvl="2" indent="-274320">
              <a:spcBef>
                <a:spcPct val="20000"/>
              </a:spcBef>
              <a:buClr>
                <a:schemeClr val="accent1"/>
              </a:buClr>
              <a:buSzPct val="85000"/>
              <a:buFont typeface="Wingdings 2"/>
              <a:buChar char=""/>
            </a:pPr>
            <a:r>
              <a:rPr lang="en-US" dirty="0" smtClean="0"/>
              <a:t>Worst Case: No more advancements</a:t>
            </a:r>
          </a:p>
          <a:p>
            <a:pPr marL="731520" lvl="1" indent="-274320">
              <a:spcBef>
                <a:spcPct val="20000"/>
              </a:spcBef>
              <a:buClr>
                <a:schemeClr val="accent1"/>
              </a:buClr>
              <a:buSzPct val="85000"/>
              <a:buFont typeface="Wingdings 2"/>
              <a:buChar char=""/>
            </a:pPr>
            <a:r>
              <a:rPr lang="en-US" sz="2000" u="sng" dirty="0" smtClean="0"/>
              <a:t>b: Disregard Ethics</a:t>
            </a:r>
          </a:p>
          <a:p>
            <a:pPr marL="1188720" lvl="2" indent="-274320">
              <a:spcBef>
                <a:spcPct val="20000"/>
              </a:spcBef>
              <a:buClr>
                <a:schemeClr val="accent1"/>
              </a:buClr>
              <a:buSzPct val="85000"/>
              <a:buFont typeface="Wingdings 2"/>
              <a:buChar char=""/>
            </a:pPr>
            <a:r>
              <a:rPr lang="en-US" dirty="0" smtClean="0"/>
              <a:t>Best Case: Everyone makes good decisions</a:t>
            </a:r>
          </a:p>
          <a:p>
            <a:pPr marL="1188720" lvl="2" indent="-274320">
              <a:spcBef>
                <a:spcPct val="20000"/>
              </a:spcBef>
              <a:buClr>
                <a:schemeClr val="accent1"/>
              </a:buClr>
              <a:buSzPct val="85000"/>
              <a:buFont typeface="Wingdings 2"/>
              <a:buChar char=""/>
            </a:pPr>
            <a:r>
              <a:rPr lang="en-US" dirty="0" smtClean="0"/>
              <a:t>Worst Case: Complete chaos</a:t>
            </a:r>
          </a:p>
          <a:p>
            <a:pPr marL="731520" lvl="1" indent="-274320">
              <a:spcBef>
                <a:spcPct val="20000"/>
              </a:spcBef>
              <a:buClr>
                <a:schemeClr val="accent1"/>
              </a:buClr>
              <a:buSzPct val="85000"/>
              <a:buFont typeface="Wingdings 2"/>
              <a:buChar char=""/>
            </a:pPr>
            <a:r>
              <a:rPr kumimoji="0" lang="en-US" sz="2000" b="0" i="0" u="sng" strike="noStrike" kern="1200" cap="none" spc="0" normalizeH="0" baseline="0" noProof="0" dirty="0" smtClean="0">
                <a:ln>
                  <a:noFill/>
                </a:ln>
                <a:effectLst/>
                <a:uLnTx/>
                <a:uFillTx/>
                <a:latin typeface="+mn-lt"/>
                <a:ea typeface="+mn-ea"/>
                <a:cs typeface="+mn-cs"/>
              </a:rPr>
              <a:t>c:</a:t>
            </a:r>
            <a:r>
              <a:rPr kumimoji="0" lang="en-US" sz="2000" b="0" i="0" u="sng" strike="noStrike" kern="1200" cap="none" spc="0" normalizeH="0" noProof="0" dirty="0" smtClean="0">
                <a:ln>
                  <a:noFill/>
                </a:ln>
                <a:effectLst/>
                <a:uLnTx/>
                <a:uFillTx/>
                <a:latin typeface="+mn-lt"/>
                <a:ea typeface="+mn-ea"/>
                <a:cs typeface="+mn-cs"/>
              </a:rPr>
              <a:t> Adapt to Changes</a:t>
            </a:r>
          </a:p>
          <a:p>
            <a:pPr marL="1188720" lvl="2" indent="-274320">
              <a:spcBef>
                <a:spcPct val="20000"/>
              </a:spcBef>
              <a:buClr>
                <a:schemeClr val="accent1"/>
              </a:buClr>
              <a:buSzPct val="85000"/>
              <a:buFont typeface="Wingdings 2"/>
              <a:buChar char=""/>
            </a:pPr>
            <a:r>
              <a:rPr lang="en-US" dirty="0" smtClean="0"/>
              <a:t>Best Case: Set of ethics are agreed upon as a standard</a:t>
            </a:r>
          </a:p>
          <a:p>
            <a:pPr marL="1188720" lvl="2" indent="-274320">
              <a:spcBef>
                <a:spcPct val="20000"/>
              </a:spcBef>
              <a:buClr>
                <a:schemeClr val="accent1"/>
              </a:buClr>
              <a:buSzPct val="85000"/>
              <a:buFont typeface="Wingdings 2"/>
              <a:buChar char=""/>
            </a:pPr>
            <a:r>
              <a:rPr kumimoji="0" lang="en-US" b="0" i="0" strike="noStrike" kern="1200" cap="none" spc="0" normalizeH="0" baseline="0" noProof="0" dirty="0" smtClean="0">
                <a:ln>
                  <a:noFill/>
                </a:ln>
                <a:effectLst/>
                <a:uLnTx/>
                <a:uFillTx/>
                <a:latin typeface="+mn-lt"/>
                <a:ea typeface="+mn-ea"/>
                <a:cs typeface="+mn-cs"/>
              </a:rPr>
              <a:t>Worst</a:t>
            </a:r>
            <a:r>
              <a:rPr kumimoji="0" lang="en-US" b="0" i="0" strike="noStrike" kern="1200" cap="none" spc="0" normalizeH="0" noProof="0" dirty="0" smtClean="0">
                <a:ln>
                  <a:noFill/>
                </a:ln>
                <a:effectLst/>
                <a:uLnTx/>
                <a:uFillTx/>
                <a:latin typeface="+mn-lt"/>
                <a:ea typeface="+mn-ea"/>
                <a:cs typeface="+mn-cs"/>
              </a:rPr>
              <a:t> Case: Not everyone follows rules/standards</a:t>
            </a:r>
            <a:endParaRPr kumimoji="0" lang="en-US" b="0" i="0" strike="noStrike" kern="1200" cap="none" spc="0" normalizeH="0" baseline="0" noProof="0" dirty="0" smtClean="0">
              <a:ln>
                <a:noFill/>
              </a:ln>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Decision-Making Process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4.)	Chosen Solution</a:t>
            </a:r>
          </a:p>
          <a:p>
            <a:pPr lvl="1"/>
            <a:r>
              <a:rPr lang="en-US" dirty="0" smtClean="0"/>
              <a:t>Adapt to way war is fought</a:t>
            </a:r>
          </a:p>
          <a:p>
            <a:pPr lvl="2"/>
            <a:r>
              <a:rPr lang="en-US" dirty="0" smtClean="0"/>
              <a:t>Rethink Just War Doctrine to include advancements in technology</a:t>
            </a:r>
          </a:p>
          <a:p>
            <a:pPr lvl="2"/>
            <a:r>
              <a:rPr lang="en-US" dirty="0" smtClean="0"/>
              <a:t>Follow a uniform set of ethics “most” can agree </a:t>
            </a:r>
            <a:r>
              <a:rPr lang="en-US" dirty="0" smtClean="0"/>
              <a:t>on</a:t>
            </a:r>
          </a:p>
          <a:p>
            <a:pPr lvl="2"/>
            <a:r>
              <a:rPr lang="en-US" dirty="0" smtClean="0"/>
              <a:t>Treats everyone fairly</a:t>
            </a:r>
            <a:endParaRPr lang="en-US" dirty="0" smtClean="0"/>
          </a:p>
          <a:p>
            <a:pPr lvl="2"/>
            <a:r>
              <a:rPr lang="en-US" dirty="0" smtClean="0"/>
              <a:t>Accept the fact there will be outliers/extremists</a:t>
            </a:r>
          </a:p>
          <a:p>
            <a:r>
              <a:rPr lang="en-US" dirty="0" smtClean="0"/>
              <a:t>5.)	Natural?</a:t>
            </a:r>
          </a:p>
          <a:p>
            <a:pPr lvl="1"/>
            <a:r>
              <a:rPr lang="en-US" dirty="0" smtClean="0"/>
              <a:t>This solution is the most natural: Humans change and adapt to their surroundings. Must also do the same when technology changes their environment.</a:t>
            </a:r>
          </a:p>
          <a:p>
            <a:r>
              <a:rPr lang="en-US" dirty="0" smtClean="0"/>
              <a:t>6.)	Greater Good</a:t>
            </a:r>
          </a:p>
          <a:p>
            <a:pPr lvl="1"/>
            <a:r>
              <a:rPr lang="en-US" dirty="0" smtClean="0"/>
              <a:t>Provides a solution that pleases the </a:t>
            </a:r>
            <a:r>
              <a:rPr lang="en-US" dirty="0" smtClean="0"/>
              <a:t>majority</a:t>
            </a:r>
          </a:p>
          <a:p>
            <a:r>
              <a:rPr lang="en-US" dirty="0" smtClean="0"/>
              <a:t>7.)	My Choice</a:t>
            </a:r>
          </a:p>
          <a:p>
            <a:pPr lvl="1"/>
            <a:r>
              <a:rPr lang="en-US" dirty="0" smtClean="0"/>
              <a:t>This solution would be my choice based on the necessity for ethical balance</a:t>
            </a:r>
          </a:p>
          <a:p>
            <a:r>
              <a:rPr lang="en-US" dirty="0" smtClean="0"/>
              <a:t>8.)	Philosophical System</a:t>
            </a:r>
          </a:p>
          <a:p>
            <a:pPr lvl="1"/>
            <a:r>
              <a:rPr lang="en-US" dirty="0" smtClean="0"/>
              <a:t>Follows a Utilitarianism style system providing the best solution for the greatest number of people</a:t>
            </a:r>
          </a:p>
          <a:p>
            <a:pPr lvl="1">
              <a:buNone/>
            </a:pPr>
            <a:endParaRPr lang="en-US" dirty="0" smtClean="0"/>
          </a:p>
          <a:p>
            <a:pPr lvl="2"/>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ACM Code</a:t>
            </a:r>
            <a:endParaRPr lang="en-US" dirty="0"/>
          </a:p>
        </p:txBody>
      </p:sp>
      <p:sp>
        <p:nvSpPr>
          <p:cNvPr id="3" name="Content Placeholder 2"/>
          <p:cNvSpPr>
            <a:spLocks noGrp="1"/>
          </p:cNvSpPr>
          <p:nvPr>
            <p:ph sz="quarter" idx="1"/>
          </p:nvPr>
        </p:nvSpPr>
        <p:spPr>
          <a:xfrm>
            <a:off x="301752" y="1527048"/>
            <a:ext cx="8503920" cy="4949952"/>
          </a:xfrm>
        </p:spPr>
        <p:txBody>
          <a:bodyPr>
            <a:normAutofit fontScale="92500" lnSpcReduction="10000"/>
          </a:bodyPr>
          <a:lstStyle/>
          <a:p>
            <a:r>
              <a:rPr lang="en-US" dirty="0" smtClean="0"/>
              <a:t>1.) Moral Imperatives</a:t>
            </a:r>
          </a:p>
          <a:p>
            <a:pPr lvl="1"/>
            <a:r>
              <a:rPr lang="en-US" dirty="0" smtClean="0"/>
              <a:t>Avoid harm to others</a:t>
            </a:r>
          </a:p>
          <a:p>
            <a:pPr lvl="2"/>
            <a:r>
              <a:rPr lang="en-US" dirty="0" smtClean="0"/>
              <a:t>Takes out the risk of having allies on the frontline</a:t>
            </a:r>
          </a:p>
          <a:p>
            <a:r>
              <a:rPr lang="en-US" dirty="0" smtClean="0"/>
              <a:t>2.) Professional Responsibilities</a:t>
            </a:r>
          </a:p>
          <a:p>
            <a:pPr lvl="1"/>
            <a:r>
              <a:rPr lang="en-US" dirty="0" smtClean="0"/>
              <a:t>Know and respect existing laws</a:t>
            </a:r>
          </a:p>
          <a:p>
            <a:pPr lvl="2"/>
            <a:r>
              <a:rPr lang="en-US" dirty="0" smtClean="0"/>
              <a:t>Allows a calmer environment for the end user</a:t>
            </a:r>
          </a:p>
          <a:p>
            <a:pPr lvl="2"/>
            <a:r>
              <a:rPr lang="en-US" dirty="0" smtClean="0"/>
              <a:t>Less likely to make wrong decisions based on stress/time </a:t>
            </a:r>
          </a:p>
          <a:p>
            <a:r>
              <a:rPr lang="en-US" dirty="0" smtClean="0"/>
              <a:t>3.) Organizational Leadership Imperatives</a:t>
            </a:r>
          </a:p>
          <a:p>
            <a:pPr lvl="1"/>
            <a:r>
              <a:rPr lang="en-US" dirty="0" smtClean="0"/>
              <a:t>Build systems that enhance quality of working life</a:t>
            </a:r>
          </a:p>
          <a:p>
            <a:pPr lvl="2"/>
            <a:r>
              <a:rPr lang="en-US" dirty="0" smtClean="0"/>
              <a:t>Drones make working life easier and safer while accomplishing the mission</a:t>
            </a:r>
          </a:p>
          <a:p>
            <a:r>
              <a:rPr lang="en-US" dirty="0" smtClean="0"/>
              <a:t>4.) Compliance With the Code</a:t>
            </a:r>
          </a:p>
          <a:p>
            <a:pPr lvl="1"/>
            <a:r>
              <a:rPr lang="en-US" dirty="0" smtClean="0"/>
              <a:t>Uphold and promote the principles of this Code</a:t>
            </a:r>
          </a:p>
          <a:p>
            <a:pPr lvl="2"/>
            <a:r>
              <a:rPr lang="en-US" dirty="0" smtClean="0"/>
              <a:t>Don’t tolerate lack of ethics in war</a:t>
            </a: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70</TotalTime>
  <Words>160</Words>
  <Application>Microsoft Office PowerPoint</Application>
  <PresentationFormat>On-screen Show (4:3)</PresentationFormat>
  <Paragraphs>54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Civic</vt:lpstr>
      <vt:lpstr>Cyber and Drone Warfare</vt:lpstr>
      <vt:lpstr>Overview</vt:lpstr>
      <vt:lpstr>Ethical Decision-Making Process</vt:lpstr>
      <vt:lpstr>Ethical Decision-Making Process</vt:lpstr>
      <vt:lpstr>ACM Code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Collegiate Cyberdefense Competition</dc:title>
  <dc:creator>Will</dc:creator>
  <cp:lastModifiedBy>Will</cp:lastModifiedBy>
  <cp:revision>9</cp:revision>
  <dcterms:created xsi:type="dcterms:W3CDTF">2012-04-10T01:26:33Z</dcterms:created>
  <dcterms:modified xsi:type="dcterms:W3CDTF">2012-04-10T02:37:07Z</dcterms:modified>
</cp:coreProperties>
</file>