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7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32A81B-AC99-43FF-A791-0D99FE8FE293}" type="datetimeFigureOut">
              <a:rPr lang="en-US" smtClean="0"/>
              <a:pPr/>
              <a:t>4/20/2011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010FCB-BB94-4E4A-87A4-8B75AC5D10E6}"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183E9E-883B-4A6E-A889-4861A7C5F481}" type="datetimeFigureOut">
              <a:rPr lang="en-US" smtClean="0"/>
              <a:pPr/>
              <a:t>4/20/2011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14B15C-2341-4566-B97B-5BBAFF4651E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None/>
            </a:pPr>
            <a:r>
              <a:rPr lang="en-US" dirty="0" smtClean="0"/>
              <a:t>*Helft, Miguel. “Judge Rejects Google’s Deal to Digitize Books.”</a:t>
            </a:r>
            <a:r>
              <a:rPr lang="en-US" baseline="0" dirty="0" smtClean="0"/>
              <a:t> </a:t>
            </a:r>
            <a:r>
              <a:rPr lang="en-US" dirty="0" smtClean="0"/>
              <a:t>Business</a:t>
            </a:r>
            <a:r>
              <a:rPr lang="en-US" baseline="0" dirty="0" smtClean="0"/>
              <a:t> </a:t>
            </a:r>
            <a:r>
              <a:rPr lang="en-US" dirty="0" smtClean="0"/>
              <a:t>Day Technology. The New York Times. March 22, 2011. April</a:t>
            </a:r>
            <a:r>
              <a:rPr lang="en-US" baseline="0" dirty="0" smtClean="0"/>
              <a:t> 17, 2011. </a:t>
            </a:r>
          </a:p>
          <a:p>
            <a:pPr>
              <a:buFont typeface="Arial" charset="0"/>
              <a:buNone/>
            </a:pPr>
            <a:r>
              <a:rPr lang="en-US" baseline="0" smtClean="0"/>
              <a:t>  http://www.nytimes.com/2011/03/23/technology/23google.html.</a:t>
            </a:r>
            <a:endParaRPr lang="en-US" dirty="0"/>
          </a:p>
        </p:txBody>
      </p:sp>
      <p:sp>
        <p:nvSpPr>
          <p:cNvPr id="4" name="Slide Number Placeholder 3"/>
          <p:cNvSpPr>
            <a:spLocks noGrp="1"/>
          </p:cNvSpPr>
          <p:nvPr>
            <p:ph type="sldNum" sz="quarter" idx="10"/>
          </p:nvPr>
        </p:nvSpPr>
        <p:spPr/>
        <p:txBody>
          <a:bodyPr/>
          <a:lstStyle/>
          <a:p>
            <a:fld id="{9B14B15C-2341-4566-B97B-5BBAFF4651E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3C1249-FA4A-4843-A868-8EEF2EAEEFBF}" type="datetime1">
              <a:rPr lang="en-US" smtClean="0"/>
              <a:pPr/>
              <a:t>4/20/2011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FA6033D-CF00-411C-A780-2B0324C344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51A8C9-6B11-4DEA-9154-DB6761B4F4B4}" type="datetime1">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82875A-3235-4688-916B-92DE384B6148}" type="datetime1">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30080E-12F5-4E4F-8A27-C4835C0E6030}" type="datetime1">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1F8A61-884C-4848-9CEB-B6415C1C1D34}" type="datetime1">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A6033D-CF00-411C-A780-2B0324C344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1EA976-F6BF-46E9-9840-587078778260}" type="datetime1">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FD0852-CC2D-4F62-ACCA-E7D209E0F4EF}" type="datetime1">
              <a:rPr lang="en-US" smtClean="0"/>
              <a:pPr/>
              <a:t>4/20/2011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6FD76F-0056-498F-9419-C4C08E8FB0B2}" type="datetime1">
              <a:rPr lang="en-US" smtClean="0"/>
              <a:pPr/>
              <a:t>4/20/2011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7EBE9-F19F-4027-A1D8-FE0BFA93F7DB}" type="datetime1">
              <a:rPr lang="en-US" smtClean="0"/>
              <a:pPr/>
              <a:t>4/20/2011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BA1B9B-81CD-4558-9FCB-57B6FCDBCF42}" type="datetime1">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A6033D-CF00-411C-A780-2B0324C344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68AA3C-CFD0-41FB-82E0-0D9CEAC8637B}" type="datetime1">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FA6033D-CF00-411C-A780-2B0324C3449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8791B0-441C-4D2E-8F22-0D90EDBAB1F5}" type="datetime1">
              <a:rPr lang="en-US" smtClean="0"/>
              <a:pPr/>
              <a:t>4/20/2011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A6033D-CF00-411C-A780-2B0324C3449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371600"/>
            <a:ext cx="7851648" cy="1828800"/>
          </a:xfrm>
        </p:spPr>
        <p:txBody>
          <a:bodyPr>
            <a:normAutofit fontScale="90000"/>
          </a:bodyPr>
          <a:lstStyle/>
          <a:p>
            <a:pPr algn="l"/>
            <a:r>
              <a:rPr lang="en-US" dirty="0" smtClean="0"/>
              <a:t/>
            </a:r>
            <a:br>
              <a:rPr lang="en-US" dirty="0" smtClean="0"/>
            </a:br>
            <a:r>
              <a:rPr lang="en-US" dirty="0" smtClean="0"/>
              <a:t>Eric Randall              4-21-2011 </a:t>
            </a:r>
            <a:br>
              <a:rPr lang="en-US" dirty="0" smtClean="0"/>
            </a:br>
            <a:r>
              <a:rPr lang="en-US" dirty="0" smtClean="0"/>
              <a:t>CSCE  390                                             </a:t>
            </a:r>
            <a:br>
              <a:rPr lang="en-US" dirty="0" smtClean="0"/>
            </a:br>
            <a:r>
              <a:rPr lang="en-US" dirty="0" smtClean="0"/>
              <a:t>Topic  Summary</a:t>
            </a:r>
            <a:endParaRPr lang="en-US" dirty="0"/>
          </a:p>
        </p:txBody>
      </p:sp>
      <p:sp>
        <p:nvSpPr>
          <p:cNvPr id="3" name="Subtitle 2"/>
          <p:cNvSpPr>
            <a:spLocks noGrp="1"/>
          </p:cNvSpPr>
          <p:nvPr>
            <p:ph type="subTitle" idx="1"/>
          </p:nvPr>
        </p:nvSpPr>
        <p:spPr/>
        <p:txBody>
          <a:bodyPr>
            <a:normAutofit fontScale="70000" lnSpcReduction="20000"/>
          </a:bodyPr>
          <a:lstStyle/>
          <a:p>
            <a:r>
              <a:rPr lang="en-US" sz="2900" smtClean="0"/>
              <a:t>U.S</a:t>
            </a:r>
            <a:r>
              <a:rPr lang="en-US" sz="2900" dirty="0" smtClean="0"/>
              <a:t>. federal judge rejects $125 million legal settlement between Google and groups representing authors and publishers. The settlement would have given Google exclusive rights to create the world’s largest digital library.*</a:t>
            </a:r>
          </a:p>
          <a:p>
            <a:endParaRPr lang="en-US" sz="2900" dirty="0" smtClean="0"/>
          </a:p>
          <a:p>
            <a:r>
              <a:rPr lang="en-US" sz="2900" dirty="0" smtClean="0"/>
              <a:t>Taken from ACM TechNews: March 23, 2011.</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8-Step Ethical Decision Making Progress </a:t>
            </a:r>
            <a:endParaRPr lang="en-US" dirty="0"/>
          </a:p>
        </p:txBody>
      </p:sp>
      <p:sp>
        <p:nvSpPr>
          <p:cNvPr id="3" name="Content Placeholder 2"/>
          <p:cNvSpPr>
            <a:spLocks noGrp="1"/>
          </p:cNvSpPr>
          <p:nvPr>
            <p:ph idx="1"/>
          </p:nvPr>
        </p:nvSpPr>
        <p:spPr>
          <a:xfrm>
            <a:off x="457200" y="1905000"/>
            <a:ext cx="8229600" cy="4389120"/>
          </a:xfrm>
        </p:spPr>
        <p:txBody>
          <a:bodyPr>
            <a:normAutofit fontScale="70000" lnSpcReduction="20000"/>
          </a:bodyPr>
          <a:lstStyle/>
          <a:p>
            <a:pPr marL="514350" indent="-514350">
              <a:buFont typeface="+mj-lt"/>
              <a:buAutoNum type="arabicPeriod"/>
            </a:pPr>
            <a:r>
              <a:rPr lang="en-US" dirty="0" smtClean="0"/>
              <a:t>One issue is that millions of out-of-print books would be widely accessible. Another issue is that Google should not be aloud to become a monopoly and profit from books without the permission of the copyright owners.</a:t>
            </a:r>
          </a:p>
          <a:p>
            <a:pPr marL="514350" indent="-514350">
              <a:buFont typeface="+mj-lt"/>
              <a:buAutoNum type="arabicPeriod"/>
            </a:pPr>
            <a:endParaRPr lang="en-US" dirty="0" smtClean="0"/>
          </a:p>
          <a:p>
            <a:pPr marL="514350" indent="-514350">
              <a:buFont typeface="+mj-lt"/>
              <a:buAutoNum type="arabicPeriod"/>
            </a:pPr>
            <a:r>
              <a:rPr lang="en-US" dirty="0" smtClean="0"/>
              <a:t>The interested parties are Google, the authors of the books, copyright owners, publishing companies, Judge Chin, lawyers of both sides, legal scholars, U.S. Justice Department, and the public. One side is in favor of Google obtaining the exclusive rights. The other side opposes Google obtaining the exclusive rights.</a:t>
            </a:r>
          </a:p>
          <a:p>
            <a:pPr marL="514350" indent="-514350">
              <a:buFont typeface="+mj-lt"/>
              <a:buAutoNum type="arabicPeriod"/>
            </a:pPr>
            <a:endParaRPr lang="en-US" dirty="0" smtClean="0"/>
          </a:p>
          <a:p>
            <a:pPr marL="514350" indent="-514350">
              <a:buFont typeface="+mj-lt"/>
              <a:buAutoNum type="arabicPeriod"/>
            </a:pPr>
            <a:r>
              <a:rPr lang="en-US" dirty="0" smtClean="0"/>
              <a:t>Three possible solutions.</a:t>
            </a:r>
          </a:p>
          <a:p>
            <a:pPr marL="880110" lvl="1" indent="-514350">
              <a:buFont typeface="+mj-lt"/>
              <a:buAutoNum type="alphaLcParenR"/>
            </a:pPr>
            <a:r>
              <a:rPr lang="en-US" dirty="0" smtClean="0"/>
              <a:t>Google is not given exclusive rights.</a:t>
            </a:r>
          </a:p>
          <a:p>
            <a:pPr marL="1211580" lvl="2" indent="-571500">
              <a:buFont typeface="+mj-lt"/>
              <a:buAutoNum type="romanLcPeriod"/>
            </a:pPr>
            <a:r>
              <a:rPr lang="en-US" dirty="0" smtClean="0"/>
              <a:t>Best case outcome - Google is not aloud to profit without the permission of the copyright owners.</a:t>
            </a:r>
          </a:p>
          <a:p>
            <a:pPr marL="1211580" lvl="2" indent="-571500">
              <a:buFont typeface="+mj-lt"/>
              <a:buAutoNum type="romanLcPeriod"/>
            </a:pPr>
            <a:r>
              <a:rPr lang="en-US" dirty="0" smtClean="0"/>
              <a:t>Worst case outcome – Public does not have access to millions of currently unavailable books.  </a:t>
            </a:r>
          </a:p>
          <a:p>
            <a:pPr marL="1211580" lvl="2" indent="-571500">
              <a:buFont typeface="+mj-lt"/>
              <a:buAutoNum type="romanLcPeriod"/>
            </a:pPr>
            <a:r>
              <a:rPr lang="en-US" dirty="0" smtClean="0"/>
              <a:t>I could not tolerate this outcome. </a:t>
            </a:r>
          </a:p>
          <a:p>
            <a:pPr marL="1211580" lvl="2" indent="-571500">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914400" indent="-914400"/>
            <a:r>
              <a:rPr lang="en-US" dirty="0" smtClean="0"/>
              <a:t>8-Step Ethical Decision Making Progress </a:t>
            </a:r>
            <a:endParaRPr lang="en-US" dirty="0"/>
          </a:p>
        </p:txBody>
      </p:sp>
      <p:sp>
        <p:nvSpPr>
          <p:cNvPr id="3" name="Content Placeholder 2"/>
          <p:cNvSpPr>
            <a:spLocks noGrp="1"/>
          </p:cNvSpPr>
          <p:nvPr>
            <p:ph idx="1"/>
          </p:nvPr>
        </p:nvSpPr>
        <p:spPr>
          <a:xfrm>
            <a:off x="457200" y="2057400"/>
            <a:ext cx="8229600" cy="4389120"/>
          </a:xfrm>
        </p:spPr>
        <p:txBody>
          <a:bodyPr>
            <a:normAutofit fontScale="77500" lnSpcReduction="20000"/>
          </a:bodyPr>
          <a:lstStyle/>
          <a:p>
            <a:pPr marL="937260" lvl="1" indent="-571500">
              <a:buFont typeface="+mj-lt"/>
              <a:buAutoNum type="alphaLcParenR" startAt="2"/>
            </a:pPr>
            <a:r>
              <a:rPr lang="en-US" dirty="0" smtClean="0"/>
              <a:t>Google is given exclusive rights.</a:t>
            </a:r>
          </a:p>
          <a:p>
            <a:pPr marL="1211580" lvl="2" indent="-571500">
              <a:buFont typeface="+mj-lt"/>
              <a:buAutoNum type="romanLcPeriod"/>
            </a:pPr>
            <a:r>
              <a:rPr lang="en-US" dirty="0" smtClean="0"/>
              <a:t>Best case outcome – Public has access to millions of currently unavailable books.</a:t>
            </a:r>
          </a:p>
          <a:p>
            <a:pPr marL="1211580" lvl="2" indent="-571500">
              <a:buFont typeface="+mj-lt"/>
              <a:buAutoNum type="romanLcPeriod"/>
            </a:pPr>
            <a:r>
              <a:rPr lang="en-US" dirty="0" smtClean="0"/>
              <a:t>Worst case outcome – Google profits without the permission of the copyright owners.</a:t>
            </a:r>
          </a:p>
          <a:p>
            <a:pPr marL="1211580" lvl="2" indent="-571500">
              <a:buFont typeface="+mj-lt"/>
              <a:buAutoNum type="romanLcPeriod"/>
            </a:pPr>
            <a:r>
              <a:rPr lang="en-US" dirty="0" smtClean="0"/>
              <a:t>I could not tolerate this outcome.</a:t>
            </a:r>
          </a:p>
          <a:p>
            <a:pPr marL="1211580" lvl="2" indent="-571500">
              <a:buFont typeface="+mj-lt"/>
              <a:buAutoNum type="romanLcPeriod"/>
            </a:pPr>
            <a:endParaRPr lang="en-US" dirty="0" smtClean="0"/>
          </a:p>
          <a:p>
            <a:pPr marL="937260" lvl="1" indent="-571500">
              <a:buFont typeface="+mj-lt"/>
              <a:buAutoNum type="alphaLcParenR" startAt="3"/>
            </a:pPr>
            <a:r>
              <a:rPr lang="en-US" dirty="0" smtClean="0"/>
              <a:t>Google is given exclusive rights on books with copyright owners permission.</a:t>
            </a:r>
          </a:p>
          <a:p>
            <a:pPr marL="1211580" lvl="2" indent="-571500">
              <a:buFont typeface="+mj-lt"/>
              <a:buAutoNum type="romanLcPeriod"/>
            </a:pPr>
            <a:r>
              <a:rPr lang="en-US" dirty="0" smtClean="0"/>
              <a:t>Best case outcome – Public has access to millions of currently unavailable books.</a:t>
            </a:r>
          </a:p>
          <a:p>
            <a:pPr marL="1211580" lvl="2" indent="-571500">
              <a:buFont typeface="+mj-lt"/>
              <a:buAutoNum type="romanLcPeriod"/>
            </a:pPr>
            <a:r>
              <a:rPr lang="en-US" dirty="0" smtClean="0"/>
              <a:t>Worst case outcome – Google approaches the status of a monopoly on information.</a:t>
            </a:r>
          </a:p>
          <a:p>
            <a:pPr marL="1211580" lvl="2" indent="-571500">
              <a:buFont typeface="+mj-lt"/>
              <a:buAutoNum type="romanLcPeriod"/>
            </a:pPr>
            <a:r>
              <a:rPr lang="en-US" dirty="0" smtClean="0"/>
              <a:t>I could tolerate this. I would choose solution “c”.</a:t>
            </a:r>
          </a:p>
          <a:p>
            <a:pPr marL="1211580" lvl="2" indent="-571500">
              <a:buNone/>
            </a:pPr>
            <a:endParaRPr lang="en-US" dirty="0" smtClean="0"/>
          </a:p>
          <a:p>
            <a:pPr marL="571500" indent="-571500">
              <a:buFont typeface="+mj-lt"/>
              <a:buAutoNum type="arabicPeriod" startAt="4"/>
            </a:pPr>
            <a:endParaRPr lang="en-US" dirty="0" smtClean="0"/>
          </a:p>
          <a:p>
            <a:pPr marL="571500" indent="-571500">
              <a:buNone/>
            </a:pPr>
            <a:r>
              <a:rPr lang="en-US" dirty="0" smtClean="0"/>
              <a:t> </a:t>
            </a:r>
          </a:p>
          <a:p>
            <a:pPr marL="1211580" lvl="2" indent="-571500">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8-Step Ethical Decision Making Progress </a:t>
            </a:r>
            <a:endParaRPr lang="en-US" dirty="0"/>
          </a:p>
        </p:txBody>
      </p:sp>
      <p:sp>
        <p:nvSpPr>
          <p:cNvPr id="3" name="Content Placeholder 2"/>
          <p:cNvSpPr>
            <a:spLocks noGrp="1"/>
          </p:cNvSpPr>
          <p:nvPr>
            <p:ph idx="1"/>
          </p:nvPr>
        </p:nvSpPr>
        <p:spPr>
          <a:xfrm>
            <a:off x="457200" y="1905000"/>
            <a:ext cx="8229600" cy="4389120"/>
          </a:xfrm>
        </p:spPr>
        <p:txBody>
          <a:bodyPr>
            <a:normAutofit fontScale="85000" lnSpcReduction="20000"/>
          </a:bodyPr>
          <a:lstStyle/>
          <a:p>
            <a:pPr marL="514350" indent="-514350">
              <a:buFont typeface="+mj-lt"/>
              <a:buAutoNum type="arabicPeriod" startAt="4"/>
            </a:pPr>
            <a:r>
              <a:rPr lang="en-US" dirty="0" smtClean="0"/>
              <a:t>I would be willing to see solution “c” used in any similar case. Solution “c” does treat people as ends rather than means because the copyright owners would be compensated.</a:t>
            </a:r>
          </a:p>
          <a:p>
            <a:pPr marL="514350" indent="-514350">
              <a:buFont typeface="+mj-lt"/>
              <a:buAutoNum type="arabicPeriod" startAt="4"/>
            </a:pPr>
            <a:endParaRPr lang="en-US" dirty="0" smtClean="0"/>
          </a:p>
          <a:p>
            <a:pPr marL="514350" indent="-514350">
              <a:buFont typeface="+mj-lt"/>
              <a:buAutoNum type="arabicPeriod" startAt="4"/>
            </a:pPr>
            <a:r>
              <a:rPr lang="en-US" dirty="0" smtClean="0"/>
              <a:t>There does not appear to be any violation of any type of “nature” involved in the solution. As a compromise solution, it is situated between the two extremes of not allowing Google the rights to the books on the one hand and allowing Google the rights to the books without the permission of the copyright owners on the other. </a:t>
            </a:r>
          </a:p>
          <a:p>
            <a:pPr marL="514350" indent="-514350">
              <a:buFont typeface="+mj-lt"/>
              <a:buAutoNum type="arabicPeriod" startAt="4"/>
            </a:pPr>
            <a:endParaRPr lang="en-US" dirty="0" smtClean="0"/>
          </a:p>
          <a:p>
            <a:pPr marL="514350" indent="-514350">
              <a:buFont typeface="+mj-lt"/>
              <a:buAutoNum type="arabicPeriod" startAt="4"/>
            </a:pPr>
            <a:r>
              <a:rPr lang="en-US" dirty="0" smtClean="0"/>
              <a:t>There would be a majority agreement that this solution is the most efficient means to the end. Everyone benefits (Google, authors, copyright owners, public, etc.). It will produce the greatest good for the greatest number of people. </a:t>
            </a:r>
          </a:p>
          <a:p>
            <a:pPr marL="514350" indent="-514350">
              <a:buFont typeface="+mj-lt"/>
              <a:buAutoNum type="arabicPeriod" startAt="4"/>
            </a:pPr>
            <a:endParaRPr lang="en-US" dirty="0" smtClean="0"/>
          </a:p>
          <a:p>
            <a:pPr marL="514350" indent="-514350">
              <a:buFont typeface="+mj-lt"/>
              <a:buAutoNum type="arabicPeriod" startAt="4"/>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8-Step Ethical Decision Making Progress </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startAt="7"/>
            </a:pPr>
            <a:r>
              <a:rPr lang="en-US" dirty="0" smtClean="0"/>
              <a:t>I am conscientiously committed to this solution. Since I am not personally involved in the situation, there is no gain or loss that would affect me personally as a result of it. This decision is solely mine. I take total responsibility for it.</a:t>
            </a:r>
          </a:p>
          <a:p>
            <a:pPr marL="514350" indent="-514350">
              <a:buFont typeface="+mj-lt"/>
              <a:buAutoNum type="arabicPeriod" startAt="7"/>
            </a:pPr>
            <a:endParaRPr lang="en-US" dirty="0" smtClean="0"/>
          </a:p>
          <a:p>
            <a:pPr marL="514350" indent="-514350">
              <a:buFont typeface="+mj-lt"/>
              <a:buAutoNum type="arabicPeriod" startAt="7"/>
            </a:pPr>
            <a:r>
              <a:rPr lang="en-US" dirty="0" smtClean="0"/>
              <a:t>Pragmatism is the most influential philosophy in this decision. The decision involves a compromise and aims to provide the most workable means in producing the greatest good for the greatest number of people. Idealism and Realism are also components of this decision because it is both </a:t>
            </a:r>
            <a:r>
              <a:rPr lang="en-US" i="1" dirty="0" smtClean="0"/>
              <a:t>ideal</a:t>
            </a:r>
            <a:r>
              <a:rPr lang="en-US" dirty="0" smtClean="0"/>
              <a:t> and </a:t>
            </a:r>
            <a:r>
              <a:rPr lang="en-US" i="1" dirty="0" smtClean="0"/>
              <a:t>natural</a:t>
            </a:r>
            <a:r>
              <a:rPr lang="en-US" dirty="0" smtClean="0"/>
              <a:t> for the public to have access to literature and information.</a:t>
            </a:r>
          </a:p>
          <a:p>
            <a:pPr marL="514350" indent="-514350">
              <a:buFont typeface="+mj-lt"/>
              <a:buAutoNum type="arabicPeriod" startAt="7"/>
            </a:pPr>
            <a:endParaRPr lang="en-US" dirty="0" smtClean="0"/>
          </a:p>
          <a:p>
            <a:pPr marL="514350" indent="-514350">
              <a:buNone/>
            </a:pPr>
            <a:r>
              <a:rPr lang="en-US" dirty="0" smtClean="0"/>
              <a:t>I consulted the ACM Code of Ethics and Professional Conduct during this decision process. The choice I made did not violate the Preamble or the  Contents and Guidelines.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266</TotalTime>
  <Words>633</Words>
  <Application>Microsoft Office PowerPoint</Application>
  <PresentationFormat>On-screen Show (4:3)</PresentationFormat>
  <Paragraphs>47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 Eric Randall              4-21-2011  CSCE  390                                              Topic  Summary</vt:lpstr>
      <vt:lpstr>8-Step Ethical Decision Making Progress </vt:lpstr>
      <vt:lpstr>8-Step Ethical Decision Making Progress </vt:lpstr>
      <vt:lpstr>8-Step Ethical Decision Making Progress </vt:lpstr>
      <vt:lpstr>8-Step Ethical Decision Making Progress </vt:lpstr>
    </vt:vector>
  </TitlesOfParts>
  <Company>College of Engineering &amp;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Summary</dc:title>
  <dc:creator>eric randall</dc:creator>
  <cp:lastModifiedBy>eric randall</cp:lastModifiedBy>
  <cp:revision>135</cp:revision>
  <dcterms:created xsi:type="dcterms:W3CDTF">2011-04-19T20:30:49Z</dcterms:created>
  <dcterms:modified xsi:type="dcterms:W3CDTF">2011-04-21T00:45:51Z</dcterms:modified>
</cp:coreProperties>
</file>