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BB4D13-4EC7-4181-AC5B-61F8575E2129}"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B4D13-4EC7-4181-AC5B-61F8575E2129}"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B4D13-4EC7-4181-AC5B-61F8575E2129}"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B4D13-4EC7-4181-AC5B-61F8575E2129}"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BB4D13-4EC7-4181-AC5B-61F8575E2129}"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BB4D13-4EC7-4181-AC5B-61F8575E2129}"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BB4D13-4EC7-4181-AC5B-61F8575E2129}" type="datetimeFigureOut">
              <a:rPr lang="en-US" smtClean="0"/>
              <a:t>4/12/2012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BB4D13-4EC7-4181-AC5B-61F8575E2129}" type="datetimeFigureOut">
              <a:rPr lang="en-US" smtClean="0"/>
              <a:t>4/12/2012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BB4D13-4EC7-4181-AC5B-61F8575E2129}" type="datetimeFigureOut">
              <a:rPr lang="en-US" smtClean="0"/>
              <a:t>4/12/2012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B72CDF-F82C-4641-A989-9AA5B42C5C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BB4D13-4EC7-4181-AC5B-61F8575E2129}"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72CDF-F82C-4641-A989-9AA5B42C5C6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6BB4D13-4EC7-4181-AC5B-61F8575E2129}" type="datetimeFigureOut">
              <a:rPr lang="en-US" smtClean="0"/>
              <a:t>4/12/2012</a:t>
            </a:fld>
            <a:endParaRPr lang="en-US"/>
          </a:p>
        </p:txBody>
      </p:sp>
      <p:sp>
        <p:nvSpPr>
          <p:cNvPr id="9" name="Slide Number Placeholder 8"/>
          <p:cNvSpPr>
            <a:spLocks noGrp="1"/>
          </p:cNvSpPr>
          <p:nvPr>
            <p:ph type="sldNum" sz="quarter" idx="11"/>
          </p:nvPr>
        </p:nvSpPr>
        <p:spPr/>
        <p:txBody>
          <a:bodyPr/>
          <a:lstStyle/>
          <a:p>
            <a:fld id="{B2B72CDF-F82C-4641-A989-9AA5B42C5C6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2B72CDF-F82C-4641-A989-9AA5B42C5C6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6BB4D13-4EC7-4181-AC5B-61F8575E2129}" type="datetimeFigureOut">
              <a:rPr lang="en-US" smtClean="0"/>
              <a:t>4/12/2012</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ki/We_the_People_(petitioning_system)" TargetMode="External"/><Relationship Id="rId3" Type="http://schemas.openxmlformats.org/officeDocument/2006/relationships/hyperlink" Target="http://trade.ec.europa.eu/doclib/docs/2008/october/tradoc_140836.11.08.pdf" TargetMode="External"/><Relationship Id="rId7" Type="http://schemas.openxmlformats.org/officeDocument/2006/relationships/hyperlink" Target="https://wwws.whitehouse.gov/petitions" TargetMode="External"/><Relationship Id="rId2" Type="http://schemas.openxmlformats.org/officeDocument/2006/relationships/hyperlink" Target="http://www.reuters.com/article/2012/02/13/us-europe-protest-acta-idUSTRE81A0I120120213" TargetMode="External"/><Relationship Id="rId1" Type="http://schemas.openxmlformats.org/officeDocument/2006/relationships/slideLayout" Target="../slideLayouts/slideLayout2.xml"/><Relationship Id="rId6" Type="http://schemas.openxmlformats.org/officeDocument/2006/relationships/hyperlink" Target="http://en.wikipedia.org/wiki/NYTimes" TargetMode="External"/><Relationship Id="rId5" Type="http://schemas.openxmlformats.org/officeDocument/2006/relationships/hyperlink" Target="http://www.nytimes.com/2012/02/06/technology/06iht-acta06.html" TargetMode="External"/><Relationship Id="rId4" Type="http://schemas.openxmlformats.org/officeDocument/2006/relationships/hyperlink" Target="http://www.canada.com/vancouversun/story.html?id=ae997868-220b-4dae-bf4f-47f6fc96ce5e&amp;p=1" TargetMode="External"/><Relationship Id="rId9" Type="http://schemas.openxmlformats.org/officeDocument/2006/relationships/hyperlink" Target="http://keionline.org/sites/default/files/sanders_brown_acta.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ACTA</a:t>
            </a:r>
            <a:endParaRPr lang="en-US" dirty="0"/>
          </a:p>
        </p:txBody>
      </p:sp>
      <p:sp>
        <p:nvSpPr>
          <p:cNvPr id="3" name="Subtitle 2"/>
          <p:cNvSpPr>
            <a:spLocks noGrp="1"/>
          </p:cNvSpPr>
          <p:nvPr>
            <p:ph type="subTitle" idx="1"/>
          </p:nvPr>
        </p:nvSpPr>
        <p:spPr/>
        <p:txBody>
          <a:bodyPr>
            <a:normAutofit/>
          </a:bodyPr>
          <a:lstStyle/>
          <a:p>
            <a:r>
              <a:rPr lang="en-US" dirty="0" smtClean="0"/>
              <a:t>Protecting Copyright or Destroying the Internet?</a:t>
            </a:r>
            <a:endParaRPr lang="en-US" dirty="0"/>
          </a:p>
        </p:txBody>
      </p:sp>
    </p:spTree>
    <p:extLst>
      <p:ext uri="{BB962C8B-B14F-4D97-AF65-F5344CB8AC3E}">
        <p14:creationId xmlns:p14="http://schemas.microsoft.com/office/powerpoint/2010/main" val="1114491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ACTA?</a:t>
            </a:r>
            <a:endParaRPr lang="en-US" dirty="0"/>
          </a:p>
        </p:txBody>
      </p:sp>
      <p:sp>
        <p:nvSpPr>
          <p:cNvPr id="3" name="Content Placeholder 2"/>
          <p:cNvSpPr>
            <a:spLocks noGrp="1"/>
          </p:cNvSpPr>
          <p:nvPr>
            <p:ph idx="1"/>
          </p:nvPr>
        </p:nvSpPr>
        <p:spPr/>
        <p:txBody>
          <a:bodyPr>
            <a:normAutofit/>
          </a:bodyPr>
          <a:lstStyle/>
          <a:p>
            <a:r>
              <a:rPr lang="en-US" sz="1400" dirty="0" smtClean="0"/>
              <a:t>The Anti-Counterfeiting Trade Agreement (ACTA) is a multinational treaty for the purpose of establishing international standards for intellectual property rights enforcement. The agreement aims to establish an international legal framework for targeting counterfeit goods, generic medicines and copyright infringement on the Internet, and would create a new governing body outside existing forums, such as the World Trade Organization, the World Intellectual Property Organization, or the United Nations.</a:t>
            </a:r>
          </a:p>
          <a:p>
            <a:r>
              <a:rPr lang="en-US" sz="1400" dirty="0" smtClean="0"/>
              <a:t>ACTA establishes the ACTA committee in Article 36 as its own governing body outside existing international institutions such as the World Trade Organization (WTO), the World Intellectual Property Organization (WIPO) or the United Nations.</a:t>
            </a:r>
          </a:p>
          <a:p>
            <a:r>
              <a:rPr lang="en-US" sz="1400" dirty="0" smtClean="0"/>
              <a:t>Would cause citizens in one country to be guilty of copyright laws in another signatory state, even without ever having been there.</a:t>
            </a:r>
          </a:p>
          <a:p>
            <a:endParaRPr lang="en-US" sz="1400" dirty="0"/>
          </a:p>
          <a:p>
            <a:r>
              <a:rPr lang="en-US" sz="1400" dirty="0" smtClean="0"/>
              <a:t>Both the Bush administration and the Obama administration had rejected requests to make the text of ACTA public, with the White House saying that disclosure would cause "damage to the national security." In 2009, Knowledge Ecology International filed a FOIA (Freedom of Information Act) request in the United States, but their entire request was denied. The Office of the United States Trade Representative's Freedom of Information office stated the request was withheld for being material "properly classified in the interest of national security. US Senators Bernie Sanders (I-VT) and Sherrod Brown (D-OH) penned a letter on 23 November 2009, asking the United States Trade Representative to make the text of the ACTA public.</a:t>
            </a:r>
            <a:endParaRPr lang="en-US" sz="1400" dirty="0"/>
          </a:p>
        </p:txBody>
      </p:sp>
    </p:spTree>
    <p:extLst>
      <p:ext uri="{BB962C8B-B14F-4D97-AF65-F5344CB8AC3E}">
        <p14:creationId xmlns:p14="http://schemas.microsoft.com/office/powerpoint/2010/main" val="3409342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Ethical Problem</a:t>
            </a:r>
            <a:endParaRPr lang="en-US" dirty="0"/>
          </a:p>
        </p:txBody>
      </p:sp>
      <p:sp>
        <p:nvSpPr>
          <p:cNvPr id="3" name="Content Placeholder 2"/>
          <p:cNvSpPr>
            <a:spLocks noGrp="1"/>
          </p:cNvSpPr>
          <p:nvPr>
            <p:ph idx="1"/>
          </p:nvPr>
        </p:nvSpPr>
        <p:spPr/>
        <p:txBody>
          <a:bodyPr>
            <a:normAutofit/>
          </a:bodyPr>
          <a:lstStyle/>
          <a:p>
            <a:r>
              <a:rPr lang="en-US" sz="1800" dirty="0" smtClean="0"/>
              <a:t>Why </a:t>
            </a:r>
            <a:r>
              <a:rPr lang="en-US" sz="1800" smtClean="0"/>
              <a:t>is ACTA </a:t>
            </a:r>
            <a:r>
              <a:rPr lang="en-US" sz="1800" dirty="0" smtClean="0"/>
              <a:t>an ethical problem?</a:t>
            </a:r>
          </a:p>
          <a:p>
            <a:r>
              <a:rPr lang="en-US" sz="1800" dirty="0" smtClean="0"/>
              <a:t>Who is affected by ACTA, and what is their stake in the situation?</a:t>
            </a:r>
          </a:p>
          <a:p>
            <a:r>
              <a:rPr lang="en-US" sz="1800" dirty="0" smtClean="0"/>
              <a:t>Who is capable of influencing a course of action?</a:t>
            </a:r>
          </a:p>
          <a:p>
            <a:r>
              <a:rPr lang="en-US" sz="1800" dirty="0" smtClean="0"/>
              <a:t>What can be done?</a:t>
            </a:r>
          </a:p>
          <a:p>
            <a:r>
              <a:rPr lang="en-US" sz="1800" dirty="0" smtClean="0"/>
              <a:t>What are the relatives pros and cons of different courses of action?</a:t>
            </a:r>
          </a:p>
          <a:p>
            <a:r>
              <a:rPr lang="en-US" sz="1800" dirty="0" smtClean="0"/>
              <a:t>What ethical principals support these courses of action?</a:t>
            </a:r>
          </a:p>
          <a:p>
            <a:r>
              <a:rPr lang="en-US" sz="1800" dirty="0" smtClean="0"/>
              <a:t>How important are each of these principals?</a:t>
            </a:r>
          </a:p>
          <a:p>
            <a:r>
              <a:rPr lang="en-US" sz="1800" dirty="0" smtClean="0"/>
              <a:t>What is the best choice of action?</a:t>
            </a:r>
            <a:endParaRPr lang="en-US" sz="1800" dirty="0"/>
          </a:p>
        </p:txBody>
      </p:sp>
    </p:spTree>
    <p:extLst>
      <p:ext uri="{BB962C8B-B14F-4D97-AF65-F5344CB8AC3E}">
        <p14:creationId xmlns:p14="http://schemas.microsoft.com/office/powerpoint/2010/main" val="224218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Public’s Response to ACTA</a:t>
            </a:r>
            <a:endParaRPr lang="en-US" dirty="0"/>
          </a:p>
        </p:txBody>
      </p:sp>
      <p:sp>
        <p:nvSpPr>
          <p:cNvPr id="3" name="Content Placeholder 2"/>
          <p:cNvSpPr>
            <a:spLocks noGrp="1"/>
          </p:cNvSpPr>
          <p:nvPr>
            <p:ph idx="1"/>
          </p:nvPr>
        </p:nvSpPr>
        <p:spPr/>
        <p:txBody>
          <a:bodyPr>
            <a:normAutofit/>
          </a:bodyPr>
          <a:lstStyle/>
          <a:p>
            <a:r>
              <a:rPr lang="en-US" sz="1400" dirty="0" smtClean="0"/>
              <a:t>Demonstrations in Poland (97% of those surveyed being opposed to ACTA)</a:t>
            </a:r>
          </a:p>
          <a:p>
            <a:r>
              <a:rPr lang="en-US" sz="1400" dirty="0" smtClean="0"/>
              <a:t>Kader </a:t>
            </a:r>
            <a:r>
              <a:rPr lang="en-US" sz="1400" dirty="0" err="1" smtClean="0"/>
              <a:t>Arif</a:t>
            </a:r>
            <a:r>
              <a:rPr lang="en-US" sz="1400" dirty="0" smtClean="0"/>
              <a:t>, European parliament's rapporteur for ACTA, resigned from his position on 26 January 2012 denouncing the treaty "in the strongest possible manner" for having "no inclusion of civil society organizations, a lack of transparency from the start of the negotiations, repeated postponing of the signature of the text without an explanation being ever given, [and] exclusion of the EU Parliament's demands that were expressed on several occasions in [the] assembly," concluding with his intent to "send a strong signal and alert the public opinion about this unacceptable situation" and refusal to "take part in this masquerade.“</a:t>
            </a:r>
          </a:p>
          <a:p>
            <a:r>
              <a:rPr lang="en-US" sz="1400" dirty="0"/>
              <a:t>Helena </a:t>
            </a:r>
            <a:r>
              <a:rPr lang="en-US" sz="1400" dirty="0" err="1"/>
              <a:t>Drnovšek-Zorko</a:t>
            </a:r>
            <a:r>
              <a:rPr lang="en-US" sz="1400" dirty="0"/>
              <a:t>, Slovenian ambassador to Japan, issued a statement on 31 January 2012 expressing deep remorse for having signed the agreement. "I signed ACTA out of civic carelessness, because I did not pay enough attention. Quite simply, I did not clearly connect the agreement I had been instructed to sign with the agreement that, according to my own civic conviction, limits and withholds the freedom of engagement on the largest and most significant network in human history, and thus limits particularly the future of our children," she </a:t>
            </a:r>
            <a:r>
              <a:rPr lang="en-US" sz="1400" dirty="0" smtClean="0"/>
              <a:t>said.</a:t>
            </a:r>
          </a:p>
          <a:p>
            <a:r>
              <a:rPr lang="en-US" sz="1400" dirty="0" smtClean="0"/>
              <a:t>Multiple petitions to White House in USA, all of which have not been responded to even though they met the petition threshold to warrant a response. </a:t>
            </a:r>
          </a:p>
          <a:p>
            <a:r>
              <a:rPr lang="en-US" sz="1400" dirty="0" smtClean="0"/>
              <a:t>Multiple </a:t>
            </a:r>
            <a:r>
              <a:rPr lang="en-US" sz="1400" dirty="0" err="1" smtClean="0"/>
              <a:t>DDoS</a:t>
            </a:r>
            <a:r>
              <a:rPr lang="en-US" sz="1400" dirty="0" smtClean="0"/>
              <a:t> attacks on many signatory government webpages and services. </a:t>
            </a:r>
            <a:endParaRPr lang="en-US" sz="1400" dirty="0"/>
          </a:p>
        </p:txBody>
      </p:sp>
    </p:spTree>
    <p:extLst>
      <p:ext uri="{BB962C8B-B14F-4D97-AF65-F5344CB8AC3E}">
        <p14:creationId xmlns:p14="http://schemas.microsoft.com/office/powerpoint/2010/main" val="2416006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normAutofit/>
          </a:bodyPr>
          <a:lstStyle/>
          <a:p>
            <a:r>
              <a:rPr lang="en-US" sz="1600" dirty="0" smtClean="0"/>
              <a:t>ACM Tech News Article: </a:t>
            </a:r>
            <a:r>
              <a:rPr lang="en-US" sz="1600" dirty="0" smtClean="0">
                <a:hlinkClick r:id="rId2"/>
              </a:rPr>
              <a:t>http://www.reuters.com/article/2012/02/13/us-europe-protest-acta-idUSTRE81A0I120120213</a:t>
            </a:r>
            <a:endParaRPr lang="en-US" sz="1600" dirty="0" smtClean="0"/>
          </a:p>
          <a:p>
            <a:r>
              <a:rPr lang="en-US" sz="1600" dirty="0">
                <a:hlinkClick r:id="rId3"/>
              </a:rPr>
              <a:t>"Fact Sheet: Anti-Counterfeiting Trade Agreement"</a:t>
            </a:r>
            <a:r>
              <a:rPr lang="en-US" sz="1600" dirty="0"/>
              <a:t> (PDF). European Commission. 23 October 2007 (Updated November 2008). Retrieved 27 November 2009</a:t>
            </a:r>
            <a:r>
              <a:rPr lang="en-US" sz="1600" dirty="0" smtClean="0"/>
              <a:t>.</a:t>
            </a:r>
          </a:p>
          <a:p>
            <a:r>
              <a:rPr lang="en-US" sz="1600" dirty="0" err="1"/>
              <a:t>Pilieci</a:t>
            </a:r>
            <a:r>
              <a:rPr lang="en-US" sz="1600" dirty="0"/>
              <a:t>, Vito (26 May 2008). </a:t>
            </a:r>
            <a:r>
              <a:rPr lang="en-US" sz="1600" dirty="0">
                <a:hlinkClick r:id="rId4"/>
              </a:rPr>
              <a:t>"Copyright deal could toughen rules governing info on iPods, computers"</a:t>
            </a:r>
            <a:r>
              <a:rPr lang="en-US" sz="1600" dirty="0"/>
              <a:t>. </a:t>
            </a:r>
            <a:r>
              <a:rPr lang="en-US" sz="1600" i="1" dirty="0"/>
              <a:t>Vancouver Sun</a:t>
            </a:r>
            <a:r>
              <a:rPr lang="en-US" sz="1600" dirty="0"/>
              <a:t> (Canada). Retrieved 27 May 2008</a:t>
            </a:r>
            <a:r>
              <a:rPr lang="en-US" sz="1600" dirty="0" smtClean="0"/>
              <a:t>.</a:t>
            </a:r>
          </a:p>
          <a:p>
            <a:r>
              <a:rPr lang="en-US" sz="1600" dirty="0" err="1"/>
              <a:t>Pilieci</a:t>
            </a:r>
            <a:r>
              <a:rPr lang="en-US" sz="1600" dirty="0"/>
              <a:t>, Vito (26 May 2008). </a:t>
            </a:r>
            <a:r>
              <a:rPr lang="en-US" sz="1600" dirty="0">
                <a:hlinkClick r:id="rId4"/>
              </a:rPr>
              <a:t>"Copyright deal could toughen rules governing info on iPods, computers"</a:t>
            </a:r>
            <a:r>
              <a:rPr lang="en-US" sz="1600" dirty="0"/>
              <a:t>. </a:t>
            </a:r>
            <a:r>
              <a:rPr lang="en-US" sz="1600" i="1" dirty="0"/>
              <a:t>Vancouver Sun</a:t>
            </a:r>
            <a:r>
              <a:rPr lang="en-US" sz="1600" dirty="0"/>
              <a:t> (Canada). Retrieved 27 May 2008</a:t>
            </a:r>
            <a:r>
              <a:rPr lang="en-US" sz="1600" dirty="0" smtClean="0"/>
              <a:t>.</a:t>
            </a:r>
          </a:p>
          <a:p>
            <a:r>
              <a:rPr lang="en-US" sz="1600" dirty="0"/>
              <a:t>Jolly, David (5 February 2012). </a:t>
            </a:r>
            <a:r>
              <a:rPr lang="en-US" sz="1600" dirty="0">
                <a:hlinkClick r:id="rId5"/>
              </a:rPr>
              <a:t>"A New Question of Internet Freedom"</a:t>
            </a:r>
            <a:r>
              <a:rPr lang="en-US" sz="1600" dirty="0"/>
              <a:t>. </a:t>
            </a:r>
            <a:r>
              <a:rPr lang="en-US" sz="1600" dirty="0" err="1">
                <a:hlinkClick r:id="rId6" tooltip="NYTimes"/>
              </a:rPr>
              <a:t>NYTimes</a:t>
            </a:r>
            <a:r>
              <a:rPr lang="en-US" sz="1600" dirty="0"/>
              <a:t>. Retrieved 5 February 2012</a:t>
            </a:r>
            <a:r>
              <a:rPr lang="en-US" sz="1600" dirty="0" smtClean="0"/>
              <a:t>.</a:t>
            </a:r>
          </a:p>
          <a:p>
            <a:r>
              <a:rPr lang="en-US" sz="1600" dirty="0"/>
              <a:t>Petitioner (</a:t>
            </a:r>
            <a:r>
              <a:rPr lang="en-US" sz="1600" dirty="0" err="1"/>
              <a:t>Desiaire</a:t>
            </a:r>
            <a:r>
              <a:rPr lang="en-US" sz="1600" dirty="0"/>
              <a:t> R – Dayton, OH) (21 January 2012). </a:t>
            </a:r>
            <a:r>
              <a:rPr lang="en-US" sz="1600" dirty="0">
                <a:hlinkClick r:id="rId7"/>
              </a:rPr>
              <a:t>"End ACTA and Protect our right to privacy on the Internet"</a:t>
            </a:r>
            <a:r>
              <a:rPr lang="en-US" sz="1600" dirty="0"/>
              <a:t>. </a:t>
            </a:r>
            <a:r>
              <a:rPr lang="en-US" sz="1600" dirty="0">
                <a:hlinkClick r:id="rId8" tooltip="We the People (petitioning system)"/>
              </a:rPr>
              <a:t>White House petition</a:t>
            </a:r>
            <a:r>
              <a:rPr lang="en-US" sz="1600" dirty="0"/>
              <a:t>. Retrieved 09 April 2012</a:t>
            </a:r>
            <a:r>
              <a:rPr lang="en-US" sz="1600" dirty="0" smtClean="0"/>
              <a:t>.</a:t>
            </a:r>
          </a:p>
          <a:p>
            <a:r>
              <a:rPr lang="en-US" sz="1600" dirty="0"/>
              <a:t> US Senators Sanders and Brown (23 November 2008). </a:t>
            </a:r>
            <a:r>
              <a:rPr lang="en-US" sz="1600" dirty="0">
                <a:hlinkClick r:id="rId9"/>
              </a:rPr>
              <a:t>"Letter To The United States Trade Representative"</a:t>
            </a:r>
            <a:r>
              <a:rPr lang="en-US" sz="1600" dirty="0"/>
              <a:t>. Senators Sanders and Brown.</a:t>
            </a:r>
          </a:p>
        </p:txBody>
      </p:sp>
    </p:spTree>
    <p:extLst>
      <p:ext uri="{BB962C8B-B14F-4D97-AF65-F5344CB8AC3E}">
        <p14:creationId xmlns:p14="http://schemas.microsoft.com/office/powerpoint/2010/main" val="30621070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28</TotalTime>
  <Words>379</Words>
  <Application>Microsoft Office PowerPoint</Application>
  <PresentationFormat>On-screen Show (4:3)</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Adjacency</vt:lpstr>
      <vt:lpstr>ACTA</vt:lpstr>
      <vt:lpstr>What is ACTA?</vt:lpstr>
      <vt:lpstr>The Ethical Problem</vt:lpstr>
      <vt:lpstr>Public’s Response to ACTA</vt:lpstr>
      <vt:lpstr>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ACTA</dc:title>
  <dc:creator>Casey</dc:creator>
  <cp:lastModifiedBy>Casey</cp:lastModifiedBy>
  <cp:revision>4</cp:revision>
  <dcterms:created xsi:type="dcterms:W3CDTF">2012-04-12T18:11:30Z</dcterms:created>
  <dcterms:modified xsi:type="dcterms:W3CDTF">2012-04-12T18:39:55Z</dcterms:modified>
</cp:coreProperties>
</file>