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9"/>
  </p:notesMasterIdLst>
  <p:sldIdLst>
    <p:sldId id="259" r:id="rId3"/>
    <p:sldId id="260" r:id="rId4"/>
    <p:sldId id="262" r:id="rId5"/>
    <p:sldId id="261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7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57913C-D502-48ED-9C2D-7D7E77A9327B}" type="datetimeFigureOut">
              <a:rPr lang="en-GB" smtClean="0"/>
              <a:t>11/04/2012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595905-2B7A-4701-A414-EB5BC0D80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063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14F80-5CAE-4239-9CE0-64EFB64A41D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927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14F80-5CAE-4239-9CE0-64EFB64A41D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880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438847"/>
            <a:ext cx="4176464" cy="1477985"/>
          </a:xfrm>
        </p:spPr>
        <p:txBody>
          <a:bodyPr/>
          <a:lstStyle>
            <a:lvl1pPr algn="r"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00192" y="2631791"/>
            <a:ext cx="2448272" cy="1594418"/>
          </a:xfrm>
        </p:spPr>
        <p:txBody>
          <a:bodyPr/>
          <a:lstStyle>
            <a:lvl1pPr marL="0" indent="0" algn="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834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528" y="1600200"/>
            <a:ext cx="7992888" cy="49251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071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339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77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2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2740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528" y="1628800"/>
            <a:ext cx="403860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8544" y="1628800"/>
            <a:ext cx="403860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369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3528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930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2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9225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1366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68728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600200"/>
            <a:ext cx="8363272" cy="4925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105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accent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sz="2000" kern="1200">
          <a:solidFill>
            <a:schemeClr val="accent5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sz="18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sz="1600" kern="1200">
          <a:solidFill>
            <a:schemeClr val="accent5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sz="1400" kern="1200">
          <a:solidFill>
            <a:schemeClr val="accent5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»"/>
        <a:defRPr sz="1400" kern="1200">
          <a:solidFill>
            <a:schemeClr val="accent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5200" y="692696"/>
            <a:ext cx="5249201" cy="147798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“Britain Weighs Proposal </a:t>
            </a:r>
            <a:r>
              <a:rPr lang="en-US" b="1" dirty="0"/>
              <a:t>to </a:t>
            </a:r>
            <a:r>
              <a:rPr lang="en-US" b="1" dirty="0" smtClean="0"/>
              <a:t>Allow Greatly Increased </a:t>
            </a:r>
            <a:r>
              <a:rPr lang="en-US" b="1" dirty="0"/>
              <a:t>Internet </a:t>
            </a:r>
            <a:r>
              <a:rPr lang="en-US" b="1" dirty="0" smtClean="0"/>
              <a:t>Snooping 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9800" y="2362200"/>
            <a:ext cx="2753072" cy="159441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GB" dirty="0" smtClean="0">
                <a:latin typeface="+mj-lt"/>
              </a:rPr>
              <a:t>Article By:</a:t>
            </a:r>
            <a:r>
              <a:rPr lang="en-US" dirty="0" smtClean="0"/>
              <a:t>Anthony Faiola</a:t>
            </a:r>
            <a:r>
              <a:rPr lang="en-US" dirty="0"/>
              <a:t> and Ellen </a:t>
            </a:r>
            <a:r>
              <a:rPr lang="en-US" dirty="0" smtClean="0"/>
              <a:t>Nakashima</a:t>
            </a:r>
          </a:p>
          <a:p>
            <a:pPr algn="l"/>
            <a:r>
              <a:rPr lang="en-US" dirty="0" smtClean="0">
                <a:latin typeface="+mj-lt"/>
              </a:rPr>
              <a:t>Presentation By: Dedric Guest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0954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363272" cy="1143000"/>
          </a:xfrm>
        </p:spPr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42194"/>
            <a:ext cx="8363272" cy="4925144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GB" dirty="0" smtClean="0"/>
              <a:t>British government is considering a proposal to allow the government to </a:t>
            </a:r>
            <a:r>
              <a:rPr lang="en-US" dirty="0"/>
              <a:t>examine the text messages, phone calls, e-mails and Web browsing habits of every person in the </a:t>
            </a:r>
            <a:r>
              <a:rPr lang="en-US" dirty="0" smtClean="0"/>
              <a:t>country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This proposal </a:t>
            </a:r>
            <a:r>
              <a:rPr lang="en-US" dirty="0"/>
              <a:t>set to be presented in Parliament later this year is sparking an uproar over privacy in Britain, fueling a debate over the lengths to which intelligence agencies should go in monitoring citizens 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/>
              <a:t>Government officials say the new powers are critical to countering terrorism and other threats in an era of fast-changing social media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292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Ethical Decision-Making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363272" cy="4925144"/>
          </a:xfrm>
        </p:spPr>
        <p:txBody>
          <a:bodyPr>
            <a:normAutofit fontScale="92500" lnSpcReduction="10000"/>
          </a:bodyPr>
          <a:lstStyle/>
          <a:p>
            <a:pPr marL="493776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/>
              <a:t>Describe Ethical Issue</a:t>
            </a:r>
          </a:p>
          <a:p>
            <a:pPr marL="795528" lvl="1" indent="-457200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700" dirty="0">
                <a:latin typeface="+mj-lt"/>
              </a:rPr>
              <a:t>Should </a:t>
            </a:r>
            <a:r>
              <a:rPr lang="en-US" sz="1700" dirty="0" smtClean="0">
                <a:latin typeface="+mj-lt"/>
              </a:rPr>
              <a:t>British government be allowed to pas a law that would grant ability </a:t>
            </a:r>
            <a:r>
              <a:rPr lang="en-GB" sz="1700" dirty="0" smtClean="0">
                <a:latin typeface="+mj-lt"/>
              </a:rPr>
              <a:t>to </a:t>
            </a:r>
            <a:r>
              <a:rPr lang="en-US" sz="1700" dirty="0">
                <a:latin typeface="+mj-lt"/>
              </a:rPr>
              <a:t>examine the text messages, phone calls, e-mails and Web browsing habits of every person in the </a:t>
            </a:r>
            <a:r>
              <a:rPr lang="en-US" sz="1700" dirty="0" smtClean="0">
                <a:latin typeface="+mj-lt"/>
              </a:rPr>
              <a:t>country?</a:t>
            </a:r>
            <a:endParaRPr lang="en-US" sz="1700" dirty="0">
              <a:latin typeface="+mj-lt"/>
            </a:endParaRPr>
          </a:p>
          <a:p>
            <a:pPr marL="493776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/>
              <a:t>Who are the involved parties and what do you believe they want accomplished?</a:t>
            </a:r>
          </a:p>
          <a:p>
            <a:pPr marL="795528" lvl="1" indent="-45720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700" dirty="0">
                <a:latin typeface="+mj-lt"/>
              </a:rPr>
              <a:t>Britain’s intelligence agencies</a:t>
            </a:r>
            <a:r>
              <a:rPr lang="en-US" sz="1700" dirty="0" smtClean="0">
                <a:latin typeface="+mj-lt"/>
              </a:rPr>
              <a:t> want the passages of this new bill </a:t>
            </a:r>
          </a:p>
          <a:p>
            <a:pPr marL="795528" lvl="1" indent="-45720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700" dirty="0">
                <a:latin typeface="+mj-lt"/>
              </a:rPr>
              <a:t>Government officials </a:t>
            </a:r>
            <a:r>
              <a:rPr lang="en-US" sz="1700" dirty="0" smtClean="0">
                <a:latin typeface="+mj-lt"/>
              </a:rPr>
              <a:t>wants to continue to  be able to keep British </a:t>
            </a:r>
            <a:r>
              <a:rPr lang="en-US" sz="1700" dirty="0">
                <a:latin typeface="+mj-lt"/>
              </a:rPr>
              <a:t>society safe and successful in the Internet </a:t>
            </a:r>
            <a:r>
              <a:rPr lang="en-US" sz="1700" dirty="0" smtClean="0">
                <a:latin typeface="+mj-lt"/>
              </a:rPr>
              <a:t>age.</a:t>
            </a:r>
          </a:p>
          <a:p>
            <a:pPr marL="795528" lvl="1" indent="-45720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700" dirty="0" smtClean="0">
                <a:latin typeface="+mj-lt"/>
              </a:rPr>
              <a:t>Citizens of Britain do not want there rights and privacy to be infringed upon by the idea of this new law</a:t>
            </a:r>
            <a:r>
              <a:rPr lang="en-US" sz="1600" dirty="0" smtClean="0"/>
              <a:t>.</a:t>
            </a:r>
            <a:endParaRPr lang="en-US" sz="2000" dirty="0" smtClean="0"/>
          </a:p>
          <a:p>
            <a:pPr marL="493776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smtClean="0"/>
              <a:t>Different Solution</a:t>
            </a:r>
          </a:p>
          <a:p>
            <a:pPr marL="795528" lvl="1" indent="-45720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700" dirty="0" smtClean="0">
                <a:latin typeface="+mj-lt"/>
              </a:rPr>
              <a:t>The government passes the law despite citizens concerns of privacy</a:t>
            </a:r>
          </a:p>
          <a:p>
            <a:pPr marL="795528" lvl="1" indent="-45720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700" dirty="0" smtClean="0">
                <a:latin typeface="+mj-lt"/>
              </a:rPr>
              <a:t>The proposal is shut down with out government consideration.</a:t>
            </a:r>
          </a:p>
          <a:p>
            <a:pPr marL="795528" lvl="1" indent="-45720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700" dirty="0" smtClean="0">
                <a:latin typeface="+mj-lt"/>
              </a:rPr>
              <a:t>The proposal is restructured to both address the security concerns of the government and the privacy concerns of the public.</a:t>
            </a:r>
          </a:p>
          <a:p>
            <a:pPr marL="1195578" lvl="2" indent="-457200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1700" dirty="0" smtClean="0">
                <a:latin typeface="+mj-lt"/>
              </a:rPr>
              <a:t>This is the solution that I feel is best</a:t>
            </a:r>
            <a:r>
              <a:rPr lang="en-US" sz="1500" dirty="0" smtClean="0"/>
              <a:t>.</a:t>
            </a:r>
          </a:p>
          <a:p>
            <a:pPr marL="338328" lvl="1" indent="0" fontAlgn="auto">
              <a:spcAft>
                <a:spcPts val="0"/>
              </a:spcAft>
              <a:buNone/>
              <a:defRPr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1516286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Ethical </a:t>
            </a:r>
            <a:r>
              <a:rPr lang="en-US" dirty="0" smtClean="0"/>
              <a:t>Decision-Making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50926" indent="-514350" fontAlgn="auto">
              <a:spcAft>
                <a:spcPts val="0"/>
              </a:spcAft>
              <a:buFont typeface="+mj-lt"/>
              <a:buAutoNum type="arabicPeriod" startAt="4"/>
              <a:defRPr/>
            </a:pPr>
            <a:r>
              <a:rPr lang="en-US" sz="2200" dirty="0"/>
              <a:t>Solution Evaluation</a:t>
            </a:r>
          </a:p>
          <a:p>
            <a:pPr marL="852678" lvl="1" indent="-51435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700" dirty="0" smtClean="0"/>
              <a:t>I think it is very important to have many different types of measures in place to protect the citizens against any possible security threats</a:t>
            </a:r>
            <a:endParaRPr lang="en-US" sz="1700" dirty="0"/>
          </a:p>
          <a:p>
            <a:pPr marL="852678" lvl="1" indent="-51435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700" dirty="0" smtClean="0"/>
              <a:t>But on the other hand, free access to everyone’s  private information like emails, text messages, and phone records is a bit reckless.</a:t>
            </a:r>
          </a:p>
          <a:p>
            <a:pPr marL="852678" lvl="1" indent="-51435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700" dirty="0" smtClean="0"/>
              <a:t>There is definitely middle ground that could be reached with regards to this proposal. For example, the information can be granted with probable cause and a warrant.</a:t>
            </a:r>
            <a:endParaRPr lang="en-US" sz="1700" dirty="0"/>
          </a:p>
          <a:p>
            <a:pPr marL="550926" indent="-514350" fontAlgn="auto">
              <a:spcAft>
                <a:spcPts val="0"/>
              </a:spcAft>
              <a:buFont typeface="+mj-lt"/>
              <a:buAutoNum type="arabicPeriod" startAt="5"/>
              <a:defRPr/>
            </a:pPr>
            <a:r>
              <a:rPr lang="en-US" sz="2200" dirty="0"/>
              <a:t>Nature of Solution</a:t>
            </a:r>
          </a:p>
          <a:p>
            <a:pPr marL="852678" lvl="1" indent="-51435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700" dirty="0"/>
              <a:t>This solution </a:t>
            </a:r>
            <a:r>
              <a:rPr lang="en-US" sz="1700" dirty="0" smtClean="0"/>
              <a:t>would still allow the government to some access to private information of the public.</a:t>
            </a:r>
            <a:endParaRPr lang="en-US" sz="1700" dirty="0"/>
          </a:p>
          <a:p>
            <a:pPr marL="852678" lvl="1" indent="-51435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700" dirty="0" smtClean="0"/>
              <a:t>Private information would only be accessible if the security of the public is  at risk.</a:t>
            </a:r>
            <a:endParaRPr lang="en-US" sz="1700" dirty="0"/>
          </a:p>
          <a:p>
            <a:pPr marL="550926" indent="-514350" fontAlgn="auto">
              <a:spcAft>
                <a:spcPts val="0"/>
              </a:spcAft>
              <a:buFont typeface="+mj-lt"/>
              <a:buAutoNum type="arabicPeriod" startAt="5"/>
              <a:defRPr/>
            </a:pPr>
            <a:r>
              <a:rPr lang="en-US" sz="2200" dirty="0"/>
              <a:t>Would this Solution be popular?</a:t>
            </a:r>
          </a:p>
          <a:p>
            <a:pPr marL="852678" lvl="1" indent="-51435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1700" dirty="0"/>
              <a:t>This solution </a:t>
            </a:r>
            <a:r>
              <a:rPr lang="en-US" sz="1700" dirty="0" smtClean="0"/>
              <a:t>would be popular with some but not all. Some would be ok  with the proposals as long as their security not threaten. Others would  prefer privacy no matter the reason.</a:t>
            </a:r>
            <a:endParaRPr lang="en-US" sz="17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833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A4780"/>
                </a:solidFill>
              </a:rPr>
              <a:t>Ethical Decision-Making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50926" indent="-514350" fontAlgn="auto">
              <a:spcAft>
                <a:spcPts val="0"/>
              </a:spcAft>
              <a:buFont typeface="+mj-lt"/>
              <a:buAutoNum type="arabicPeriod" startAt="7"/>
              <a:defRPr/>
            </a:pPr>
            <a:r>
              <a:rPr lang="en-US" dirty="0"/>
              <a:t>Solution Commitment</a:t>
            </a:r>
          </a:p>
          <a:p>
            <a:pPr marL="852678" lvl="1" indent="-51435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Regardless of whether it would benefit me personally, this solution is one that I feel most committed to because it would produce the greatest good for the greatest number of people</a:t>
            </a:r>
            <a:endParaRPr lang="en-US" dirty="0"/>
          </a:p>
          <a:p>
            <a:pPr marL="550926" indent="-514350" fontAlgn="auto">
              <a:spcAft>
                <a:spcPts val="0"/>
              </a:spcAft>
              <a:buFont typeface="+mj-lt"/>
              <a:buAutoNum type="arabicPeriod" startAt="8"/>
              <a:defRPr/>
            </a:pPr>
            <a:r>
              <a:rPr lang="en-US" dirty="0"/>
              <a:t>Philosophy of Decision</a:t>
            </a:r>
          </a:p>
          <a:p>
            <a:pPr marL="852678" lvl="1" indent="-51435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The philosophical belief system that was most influential in my solution is Realism.  </a:t>
            </a:r>
          </a:p>
          <a:p>
            <a:pPr marL="852678" lvl="1" indent="-51435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Due to the tremendous rise in technology, I think it is important to realize that the security of a nation can be threaten by any means. Also, it is very imperative to the safety of many for the government to get any  type of  advantage .</a:t>
            </a:r>
          </a:p>
          <a:p>
            <a:pPr marL="852678" lvl="1" indent="-514350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632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ACM Code of Ethics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The proposed solution of this ethical dilemma would upholding the following </a:t>
            </a:r>
          </a:p>
          <a:p>
            <a:pPr lvl="1"/>
            <a:r>
              <a:rPr lang="en-US" b="1" dirty="0" smtClean="0"/>
              <a:t>1.1 </a:t>
            </a:r>
            <a:r>
              <a:rPr lang="en-US" b="1" dirty="0"/>
              <a:t>Contribute to society and human well-being</a:t>
            </a:r>
            <a:r>
              <a:rPr lang="en-US" b="1" dirty="0" smtClean="0"/>
              <a:t>.</a:t>
            </a:r>
          </a:p>
          <a:p>
            <a:pPr lvl="1"/>
            <a:r>
              <a:rPr lang="en-US" b="1" dirty="0" smtClean="0"/>
              <a:t>2.8 </a:t>
            </a:r>
            <a:r>
              <a:rPr lang="en-US" b="1" dirty="0"/>
              <a:t>Access computing and communication resources only when authorized to do </a:t>
            </a:r>
            <a:r>
              <a:rPr lang="en-US" b="1" dirty="0" smtClean="0"/>
              <a:t>so.</a:t>
            </a:r>
          </a:p>
          <a:p>
            <a:r>
              <a:rPr lang="en-US" b="1" dirty="0" smtClean="0"/>
              <a:t>The </a:t>
            </a:r>
            <a:r>
              <a:rPr lang="en-US" b="1" dirty="0"/>
              <a:t>proposed solution of this ethical dilemma </a:t>
            </a:r>
            <a:r>
              <a:rPr lang="en-US" b="1" dirty="0" smtClean="0"/>
              <a:t>could possibly undermined the following</a:t>
            </a:r>
          </a:p>
          <a:p>
            <a:pPr lvl="1"/>
            <a:r>
              <a:rPr lang="en-US" b="1" dirty="0"/>
              <a:t>1.7 Respect the privacy of others.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599647860"/>
      </p:ext>
    </p:extLst>
  </p:cSld>
  <p:clrMapOvr>
    <a:masterClrMapping/>
  </p:clrMapOvr>
</p:sld>
</file>

<file path=ppt/theme/theme1.xml><?xml version="1.0" encoding="utf-8"?>
<a:theme xmlns:a="http://schemas.openxmlformats.org/drawingml/2006/main" name="TP102701231_template">
  <a:themeElements>
    <a:clrScheme name="Custom 66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579A4"/>
      </a:accent1>
      <a:accent2>
        <a:srgbClr val="1188EA"/>
      </a:accent2>
      <a:accent3>
        <a:srgbClr val="B9EA11"/>
      </a:accent3>
      <a:accent4>
        <a:srgbClr val="81A445"/>
      </a:accent4>
      <a:accent5>
        <a:srgbClr val="0A4780"/>
      </a:accent5>
      <a:accent6>
        <a:srgbClr val="BFBFB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2DEDA93-CE9C-4CD3-A402-2FAE275023B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TP102701231_template</Template>
  <TotalTime>104</TotalTime>
  <Words>541</Words>
  <Application>Microsoft Office PowerPoint</Application>
  <PresentationFormat>On-screen Show (4:3)</PresentationFormat>
  <Paragraphs>43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TP102701231_template</vt:lpstr>
      <vt:lpstr>“Britain Weighs Proposal to Allow Greatly Increased Internet Snooping ”</vt:lpstr>
      <vt:lpstr>Summary</vt:lpstr>
      <vt:lpstr>Ethical Decision-Making</vt:lpstr>
      <vt:lpstr>Ethical Decision-Making Cont.</vt:lpstr>
      <vt:lpstr>Ethical Decision-Making Cont.</vt:lpstr>
      <vt:lpstr>ACM Code of Ethics</vt:lpstr>
    </vt:vector>
  </TitlesOfParts>
  <Company>University of South Carolina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“Britain Weighs Proposal to Allow Greatly Increased Internet ‘Snooping’ ”</dc:title>
  <dc:creator>DEDRIC MACOSY GUEST</dc:creator>
  <cp:lastModifiedBy>DEDRIC MACOSY GUEST</cp:lastModifiedBy>
  <cp:revision>10</cp:revision>
  <dcterms:created xsi:type="dcterms:W3CDTF">2012-04-11T18:03:10Z</dcterms:created>
  <dcterms:modified xsi:type="dcterms:W3CDTF">2012-04-11T19:47:24Z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TC027012329991</vt:lpwstr>
  </property>
</Properties>
</file>