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9AB8D2-A2F9-4CCD-91B6-A1C0266D06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54577EC-F66D-499B-8174-608689824C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Google" TargetMode="External"/><Relationship Id="rId3" Type="http://schemas.openxmlformats.org/officeDocument/2006/relationships/hyperlink" Target="http://en.wikipedia.org/wiki/Tim_Berners-Lee" TargetMode="External"/><Relationship Id="rId7" Type="http://schemas.openxmlformats.org/officeDocument/2006/relationships/hyperlink" Target="http://www.google.com/help/netneutrality.html" TargetMode="External"/><Relationship Id="rId2" Type="http://schemas.openxmlformats.org/officeDocument/2006/relationships/hyperlink" Target="http://www.bbc.co.uk/news/technology-110324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imwu.org/network_neutrality.html" TargetMode="External"/><Relationship Id="rId11" Type="http://schemas.openxmlformats.org/officeDocument/2006/relationships/hyperlink" Target="http://www.washingtonpost.com/wp-dyn/content/article/2006/06/07/AR2006060702108.html" TargetMode="External"/><Relationship Id="rId5" Type="http://schemas.openxmlformats.org/officeDocument/2006/relationships/hyperlink" Target="http://en.wikipedia.org/wiki/Tim_Wu" TargetMode="External"/><Relationship Id="rId10" Type="http://schemas.openxmlformats.org/officeDocument/2006/relationships/hyperlink" Target="http://en.wikipedia.org/wiki/Robert_W._McChesney" TargetMode="External"/><Relationship Id="rId4" Type="http://schemas.openxmlformats.org/officeDocument/2006/relationships/hyperlink" Target="http://dig.csail.mit.edu/breadcrumbs/node/144" TargetMode="External"/><Relationship Id="rId9" Type="http://schemas.openxmlformats.org/officeDocument/2006/relationships/hyperlink" Target="http://en.wikipedia.org/wiki/Lawrence_Lessi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 Neutrality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Andrey</a:t>
            </a:r>
            <a:r>
              <a:rPr lang="en-US" dirty="0" smtClean="0"/>
              <a:t> Gavel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2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484605"/>
            <a:ext cx="2628900" cy="262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r>
              <a:rPr lang="en-US" dirty="0" smtClean="0"/>
              <a:t>Charge more/less for certain content online</a:t>
            </a:r>
          </a:p>
          <a:p>
            <a:r>
              <a:rPr lang="en-US" dirty="0" smtClean="0"/>
              <a:t>Arguments for:</a:t>
            </a:r>
          </a:p>
          <a:p>
            <a:pPr lvl="1"/>
            <a:r>
              <a:rPr lang="en-US" dirty="0" smtClean="0"/>
              <a:t>More users = heavy burden</a:t>
            </a:r>
          </a:p>
          <a:p>
            <a:pPr lvl="1"/>
            <a:r>
              <a:rPr lang="en-US" dirty="0" smtClean="0"/>
              <a:t>Charge more for heavy traffic (video streaming)</a:t>
            </a:r>
          </a:p>
          <a:p>
            <a:r>
              <a:rPr lang="en-US" dirty="0" smtClean="0"/>
              <a:t>Arguments against:</a:t>
            </a:r>
          </a:p>
          <a:p>
            <a:pPr lvl="1"/>
            <a:r>
              <a:rPr lang="en-US" dirty="0" smtClean="0"/>
              <a:t>Internet should be free/open to all</a:t>
            </a:r>
          </a:p>
          <a:p>
            <a:pPr lvl="1"/>
            <a:r>
              <a:rPr lang="en-US" dirty="0" smtClean="0"/>
              <a:t>Should not create levels of access</a:t>
            </a:r>
          </a:p>
          <a:p>
            <a:r>
              <a:rPr lang="en-US" dirty="0" smtClean="0"/>
              <a:t>Specific case:</a:t>
            </a:r>
          </a:p>
          <a:p>
            <a:pPr lvl="1"/>
            <a:r>
              <a:rPr lang="en-US" dirty="0" smtClean="0"/>
              <a:t>P2P throttling(Comcast)</a:t>
            </a:r>
          </a:p>
        </p:txBody>
      </p:sp>
    </p:spTree>
    <p:extLst>
      <p:ext uri="{BB962C8B-B14F-4D97-AF65-F5344CB8AC3E}">
        <p14:creationId xmlns:p14="http://schemas.microsoft.com/office/powerpoint/2010/main" val="160767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8-Step Process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Summary:</a:t>
            </a:r>
            <a:r>
              <a:rPr lang="en-US" dirty="0" smtClean="0"/>
              <a:t> Open internet </a:t>
            </a:r>
            <a:r>
              <a:rPr lang="en-US" dirty="0" err="1" smtClean="0"/>
              <a:t>vs</a:t>
            </a:r>
            <a:r>
              <a:rPr lang="en-US" dirty="0" smtClean="0"/>
              <a:t> tiers based on price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Parties and expectations:</a:t>
            </a:r>
          </a:p>
          <a:p>
            <a:pPr marL="857250" lvl="1" indent="-457200"/>
            <a:r>
              <a:rPr lang="en-US" b="1" dirty="0" smtClean="0"/>
              <a:t>Corporations</a:t>
            </a:r>
            <a:r>
              <a:rPr lang="en-US" dirty="0" smtClean="0"/>
              <a:t>: Charge more for certain content</a:t>
            </a:r>
          </a:p>
          <a:p>
            <a:pPr marL="857250" lvl="1" indent="-457200"/>
            <a:r>
              <a:rPr lang="en-US" b="1" dirty="0" smtClean="0"/>
              <a:t>General public</a:t>
            </a:r>
            <a:r>
              <a:rPr lang="en-US" dirty="0" smtClean="0"/>
              <a:t>: Keep internet open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Three possible solutions: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b="1" dirty="0" smtClean="0"/>
              <a:t>Charge</a:t>
            </a:r>
            <a:r>
              <a:rPr lang="en-US" dirty="0" smtClean="0"/>
              <a:t> based on very</a:t>
            </a:r>
            <a:r>
              <a:rPr lang="en-US" b="1" dirty="0" smtClean="0"/>
              <a:t> specific content type &amp; duration </a:t>
            </a:r>
            <a:r>
              <a:rPr lang="en-US" dirty="0" smtClean="0"/>
              <a:t>of use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Best case: Public keeps using Internet in the same way despite cost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Worst case: Public starts to discriminate towards cheaper content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dirty="0" smtClean="0"/>
              <a:t>Put govt. in charge of internet; make it </a:t>
            </a:r>
            <a:r>
              <a:rPr lang="en-US" b="1" dirty="0" smtClean="0"/>
              <a:t>totally “free” and open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Best case: All people have access; govt. maintains good infrastructure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Worst case: Govt. does bad job; internet falls apart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dirty="0" smtClean="0"/>
              <a:t>Keep the internet as is: </a:t>
            </a:r>
            <a:r>
              <a:rPr lang="en-US" b="1" dirty="0" smtClean="0"/>
              <a:t>charge</a:t>
            </a:r>
            <a:r>
              <a:rPr lang="en-US" dirty="0" smtClean="0"/>
              <a:t> based on</a:t>
            </a:r>
            <a:r>
              <a:rPr lang="en-US" b="1" dirty="0" smtClean="0"/>
              <a:t> speed alone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Best case: Internet providers still make profit; public satisfied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Worst case: Internet providers burdened with upkeep; no innovation</a:t>
            </a:r>
          </a:p>
          <a:p>
            <a:pPr marL="857250" lvl="1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4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8-Step Process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3 (C).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Best choice: </a:t>
            </a:r>
            <a:r>
              <a:rPr lang="en-US" dirty="0"/>
              <a:t>charge based on speed alone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(A)Allow soln. for everyone: </a:t>
            </a:r>
            <a:r>
              <a:rPr lang="en-US" dirty="0" smtClean="0"/>
              <a:t>Yes; it already is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B) People are ends or means: </a:t>
            </a:r>
            <a:r>
              <a:rPr lang="en-US" dirty="0" smtClean="0"/>
              <a:t>Ends; are just users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(A) Natural: </a:t>
            </a:r>
            <a:r>
              <a:rPr lang="en-US" dirty="0" smtClean="0"/>
              <a:t>Yes; information is naturally “open”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(B) Excessive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deficient: </a:t>
            </a:r>
            <a:r>
              <a:rPr lang="en-US" dirty="0" smtClean="0"/>
              <a:t>Balanced; profit &amp; open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(A) Majority agree: </a:t>
            </a:r>
            <a:r>
              <a:rPr lang="en-US" dirty="0" smtClean="0"/>
              <a:t>Yes; using system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(B) Greatest good: </a:t>
            </a:r>
            <a:r>
              <a:rPr lang="en-US" dirty="0" smtClean="0"/>
              <a:t>Yes; most people can afford it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(A) Unbiased: </a:t>
            </a:r>
            <a:r>
              <a:rPr lang="en-US" dirty="0" smtClean="0"/>
              <a:t>Yes; corporations still benefit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(B) Free from other influence: </a:t>
            </a:r>
            <a:r>
              <a:rPr lang="en-US" dirty="0" smtClean="0"/>
              <a:t>No; many protest tiers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Philosophy: </a:t>
            </a:r>
            <a:r>
              <a:rPr lang="en-US" dirty="0" smtClean="0"/>
              <a:t>Pragmatic; Proven/tested solution</a:t>
            </a:r>
          </a:p>
        </p:txBody>
      </p:sp>
    </p:spTree>
    <p:extLst>
      <p:ext uri="{BB962C8B-B14F-4D97-AF65-F5344CB8AC3E}">
        <p14:creationId xmlns:p14="http://schemas.microsoft.com/office/powerpoint/2010/main" val="103799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029200" cy="3657600"/>
          </a:xfrm>
        </p:spPr>
        <p:txBody>
          <a:bodyPr/>
          <a:lstStyle/>
          <a:p>
            <a:r>
              <a:rPr lang="en-US" dirty="0" smtClean="0"/>
              <a:t>1.1: Contribute to society and human well-being</a:t>
            </a:r>
          </a:p>
          <a:p>
            <a:pPr lvl="1"/>
            <a:r>
              <a:rPr lang="en-US" dirty="0" smtClean="0"/>
              <a:t>Openness benefits society</a:t>
            </a:r>
          </a:p>
          <a:p>
            <a:r>
              <a:rPr lang="en-US" dirty="0" smtClean="0"/>
              <a:t>1.4: Be fair and take action not to discriminate</a:t>
            </a:r>
          </a:p>
          <a:p>
            <a:pPr lvl="1"/>
            <a:r>
              <a:rPr lang="en-US" dirty="0" smtClean="0"/>
              <a:t>Tiers would discriminate economically</a:t>
            </a:r>
          </a:p>
          <a:p>
            <a:r>
              <a:rPr lang="en-US" dirty="0" smtClean="0"/>
              <a:t>2.7 Improve public understanding of computing</a:t>
            </a:r>
          </a:p>
          <a:p>
            <a:pPr lvl="1"/>
            <a:r>
              <a:rPr lang="en-US" dirty="0" smtClean="0"/>
              <a:t>Easier for others to learn in open internet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011" y="1828800"/>
            <a:ext cx="3333750" cy="3324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3883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www.bbc.co.uk/news/technology-11032409</a:t>
            </a:r>
            <a:endParaRPr lang="en-US" dirty="0" smtClean="0"/>
          </a:p>
          <a:p>
            <a:r>
              <a:rPr lang="en-US" dirty="0">
                <a:hlinkClick r:id="rId3" tooltip="Tim Berners-Lee"/>
              </a:rPr>
              <a:t>Berners-Lee, Tim</a:t>
            </a:r>
            <a:r>
              <a:rPr lang="en-US" dirty="0"/>
              <a:t> (21 June 2006). </a:t>
            </a:r>
            <a:r>
              <a:rPr lang="en-US" dirty="0">
                <a:hlinkClick r:id="rId4"/>
              </a:rPr>
              <a:t>"Net Neutrality: This is serious"</a:t>
            </a:r>
            <a:r>
              <a:rPr lang="en-US" dirty="0"/>
              <a:t>. </a:t>
            </a:r>
            <a:r>
              <a:rPr lang="en-US" i="1" dirty="0" err="1"/>
              <a:t>timbl's</a:t>
            </a:r>
            <a:r>
              <a:rPr lang="en-US" i="1" dirty="0"/>
              <a:t> blog</a:t>
            </a:r>
            <a:r>
              <a:rPr lang="en-US" dirty="0"/>
              <a:t>. Retrieved 26 December 2008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5" tooltip="Tim Wu"/>
              </a:rPr>
              <a:t>Wu, Tim</a:t>
            </a:r>
            <a:r>
              <a:rPr lang="en-US" dirty="0"/>
              <a:t>. </a:t>
            </a:r>
            <a:r>
              <a:rPr lang="en-US" dirty="0">
                <a:hlinkClick r:id="rId6"/>
              </a:rPr>
              <a:t>"Network Neutrality FAQ"</a:t>
            </a:r>
            <a:r>
              <a:rPr lang="en-US" dirty="0"/>
              <a:t>. Retrieved 26 December 2008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7"/>
              </a:rPr>
              <a:t>"A Guide to Net Neutrality for Google Users"</a:t>
            </a:r>
            <a:r>
              <a:rPr lang="en-US" dirty="0"/>
              <a:t>. </a:t>
            </a:r>
            <a:r>
              <a:rPr lang="en-US" dirty="0">
                <a:hlinkClick r:id="rId8" tooltip="Google"/>
              </a:rPr>
              <a:t>Google</a:t>
            </a:r>
            <a:r>
              <a:rPr lang="en-US" dirty="0"/>
              <a:t>. Retrieved 7 December 2008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9" tooltip="Lawrence Lessig"/>
              </a:rPr>
              <a:t>Lawrence </a:t>
            </a:r>
            <a:r>
              <a:rPr lang="en-US" dirty="0" err="1">
                <a:hlinkClick r:id="rId9" tooltip="Lawrence Lessig"/>
              </a:rPr>
              <a:t>Lessig</a:t>
            </a:r>
            <a:r>
              <a:rPr lang="en-US" dirty="0"/>
              <a:t> &amp; </a:t>
            </a:r>
            <a:r>
              <a:rPr lang="en-US" dirty="0">
                <a:hlinkClick r:id="rId10" tooltip="Robert W. McChesney"/>
              </a:rPr>
              <a:t>Robert W. </a:t>
            </a:r>
            <a:r>
              <a:rPr lang="en-US" dirty="0" err="1">
                <a:hlinkClick r:id="rId10" tooltip="Robert W. McChesney"/>
              </a:rPr>
              <a:t>McChesney</a:t>
            </a:r>
            <a:r>
              <a:rPr lang="en-US" dirty="0"/>
              <a:t> (8 June 2006). </a:t>
            </a:r>
            <a:r>
              <a:rPr lang="en-US" dirty="0">
                <a:hlinkClick r:id="rId11"/>
              </a:rPr>
              <a:t>"No Tolls on The Internet"</a:t>
            </a:r>
            <a:r>
              <a:rPr lang="en-US" dirty="0"/>
              <a:t>. </a:t>
            </a:r>
            <a:r>
              <a:rPr lang="en-US" i="1" dirty="0"/>
              <a:t>Columns</a:t>
            </a:r>
            <a:r>
              <a:rPr lang="en-US" dirty="0"/>
              <a:t> (Washington Post).</a:t>
            </a:r>
          </a:p>
        </p:txBody>
      </p:sp>
    </p:spTree>
    <p:extLst>
      <p:ext uri="{BB962C8B-B14F-4D97-AF65-F5344CB8AC3E}">
        <p14:creationId xmlns:p14="http://schemas.microsoft.com/office/powerpoint/2010/main" val="1337584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</TotalTime>
  <Words>350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Net Neutrality</vt:lpstr>
      <vt:lpstr>Summary</vt:lpstr>
      <vt:lpstr>8-Step Process (1 of 2)</vt:lpstr>
      <vt:lpstr>8-Step Process (2 of 2)</vt:lpstr>
      <vt:lpstr>ACM Code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 Neutrality</dc:title>
  <dc:creator>Fuzzley</dc:creator>
  <cp:lastModifiedBy>Fuzzley</cp:lastModifiedBy>
  <cp:revision>10</cp:revision>
  <dcterms:created xsi:type="dcterms:W3CDTF">2012-04-12T01:12:16Z</dcterms:created>
  <dcterms:modified xsi:type="dcterms:W3CDTF">2012-04-12T02:10:25Z</dcterms:modified>
</cp:coreProperties>
</file>