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7"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8697" autoAdjust="0"/>
  </p:normalViewPr>
  <p:slideViewPr>
    <p:cSldViewPr>
      <p:cViewPr varScale="1">
        <p:scale>
          <a:sx n="92" d="100"/>
          <a:sy n="92" d="100"/>
        </p:scale>
        <p:origin x="-134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1229E1-98B2-4B7B-9B99-9022095BBD9D}" type="datetimeFigureOut">
              <a:rPr lang="en-US" smtClean="0"/>
              <a:t>4/20/2011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6328E5-9AC3-461B-A519-83A4A2F28EC8}" type="slidenum">
              <a:rPr lang="en-US" smtClean="0"/>
              <a:t>‹#›</a:t>
            </a:fld>
            <a:endParaRPr lang="en-US"/>
          </a:p>
        </p:txBody>
      </p:sp>
    </p:spTree>
    <p:extLst>
      <p:ext uri="{BB962C8B-B14F-4D97-AF65-F5344CB8AC3E}">
        <p14:creationId xmlns:p14="http://schemas.microsoft.com/office/powerpoint/2010/main" val="2180843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328E5-9AC3-461B-A519-83A4A2F28EC8}" type="slidenum">
              <a:rPr lang="en-US" smtClean="0"/>
              <a:t>2</a:t>
            </a:fld>
            <a:endParaRPr lang="en-US"/>
          </a:p>
        </p:txBody>
      </p:sp>
    </p:spTree>
    <p:extLst>
      <p:ext uri="{BB962C8B-B14F-4D97-AF65-F5344CB8AC3E}">
        <p14:creationId xmlns:p14="http://schemas.microsoft.com/office/powerpoint/2010/main" val="1952976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879F6B-52F4-425D-8E08-344DBEA3260F}" type="datetimeFigureOut">
              <a:rPr lang="en-US" smtClean="0"/>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0C34F-4FEC-4558-A972-100EE9B2CB56}" type="slidenum">
              <a:rPr lang="en-US" smtClean="0"/>
              <a:t>‹#›</a:t>
            </a:fld>
            <a:endParaRPr lang="en-US"/>
          </a:p>
        </p:txBody>
      </p:sp>
    </p:spTree>
    <p:extLst>
      <p:ext uri="{BB962C8B-B14F-4D97-AF65-F5344CB8AC3E}">
        <p14:creationId xmlns:p14="http://schemas.microsoft.com/office/powerpoint/2010/main" val="3415829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879F6B-52F4-425D-8E08-344DBEA3260F}" type="datetimeFigureOut">
              <a:rPr lang="en-US" smtClean="0"/>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0C34F-4FEC-4558-A972-100EE9B2CB56}" type="slidenum">
              <a:rPr lang="en-US" smtClean="0"/>
              <a:t>‹#›</a:t>
            </a:fld>
            <a:endParaRPr lang="en-US"/>
          </a:p>
        </p:txBody>
      </p:sp>
    </p:spTree>
    <p:extLst>
      <p:ext uri="{BB962C8B-B14F-4D97-AF65-F5344CB8AC3E}">
        <p14:creationId xmlns:p14="http://schemas.microsoft.com/office/powerpoint/2010/main" val="2162254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879F6B-52F4-425D-8E08-344DBEA3260F}" type="datetimeFigureOut">
              <a:rPr lang="en-US" smtClean="0"/>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0C34F-4FEC-4558-A972-100EE9B2CB56}" type="slidenum">
              <a:rPr lang="en-US" smtClean="0"/>
              <a:t>‹#›</a:t>
            </a:fld>
            <a:endParaRPr lang="en-US"/>
          </a:p>
        </p:txBody>
      </p:sp>
    </p:spTree>
    <p:extLst>
      <p:ext uri="{BB962C8B-B14F-4D97-AF65-F5344CB8AC3E}">
        <p14:creationId xmlns:p14="http://schemas.microsoft.com/office/powerpoint/2010/main" val="3845892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879F6B-52F4-425D-8E08-344DBEA3260F}" type="datetimeFigureOut">
              <a:rPr lang="en-US" smtClean="0"/>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0C34F-4FEC-4558-A972-100EE9B2CB56}" type="slidenum">
              <a:rPr lang="en-US" smtClean="0"/>
              <a:t>‹#›</a:t>
            </a:fld>
            <a:endParaRPr lang="en-US"/>
          </a:p>
        </p:txBody>
      </p:sp>
    </p:spTree>
    <p:extLst>
      <p:ext uri="{BB962C8B-B14F-4D97-AF65-F5344CB8AC3E}">
        <p14:creationId xmlns:p14="http://schemas.microsoft.com/office/powerpoint/2010/main" val="430794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879F6B-52F4-425D-8E08-344DBEA3260F}" type="datetimeFigureOut">
              <a:rPr lang="en-US" smtClean="0"/>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0C34F-4FEC-4558-A972-100EE9B2CB56}" type="slidenum">
              <a:rPr lang="en-US" smtClean="0"/>
              <a:t>‹#›</a:t>
            </a:fld>
            <a:endParaRPr lang="en-US"/>
          </a:p>
        </p:txBody>
      </p:sp>
    </p:spTree>
    <p:extLst>
      <p:ext uri="{BB962C8B-B14F-4D97-AF65-F5344CB8AC3E}">
        <p14:creationId xmlns:p14="http://schemas.microsoft.com/office/powerpoint/2010/main" val="3299315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879F6B-52F4-425D-8E08-344DBEA3260F}" type="datetimeFigureOut">
              <a:rPr lang="en-US" smtClean="0"/>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D0C34F-4FEC-4558-A972-100EE9B2CB56}" type="slidenum">
              <a:rPr lang="en-US" smtClean="0"/>
              <a:t>‹#›</a:t>
            </a:fld>
            <a:endParaRPr lang="en-US"/>
          </a:p>
        </p:txBody>
      </p:sp>
    </p:spTree>
    <p:extLst>
      <p:ext uri="{BB962C8B-B14F-4D97-AF65-F5344CB8AC3E}">
        <p14:creationId xmlns:p14="http://schemas.microsoft.com/office/powerpoint/2010/main" val="2322735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879F6B-52F4-425D-8E08-344DBEA3260F}" type="datetimeFigureOut">
              <a:rPr lang="en-US" smtClean="0"/>
              <a:t>4/20/2011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D0C34F-4FEC-4558-A972-100EE9B2CB56}" type="slidenum">
              <a:rPr lang="en-US" smtClean="0"/>
              <a:t>‹#›</a:t>
            </a:fld>
            <a:endParaRPr lang="en-US"/>
          </a:p>
        </p:txBody>
      </p:sp>
    </p:spTree>
    <p:extLst>
      <p:ext uri="{BB962C8B-B14F-4D97-AF65-F5344CB8AC3E}">
        <p14:creationId xmlns:p14="http://schemas.microsoft.com/office/powerpoint/2010/main" val="4184759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879F6B-52F4-425D-8E08-344DBEA3260F}" type="datetimeFigureOut">
              <a:rPr lang="en-US" smtClean="0"/>
              <a:t>4/20/2011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D0C34F-4FEC-4558-A972-100EE9B2CB56}" type="slidenum">
              <a:rPr lang="en-US" smtClean="0"/>
              <a:t>‹#›</a:t>
            </a:fld>
            <a:endParaRPr lang="en-US"/>
          </a:p>
        </p:txBody>
      </p:sp>
    </p:spTree>
    <p:extLst>
      <p:ext uri="{BB962C8B-B14F-4D97-AF65-F5344CB8AC3E}">
        <p14:creationId xmlns:p14="http://schemas.microsoft.com/office/powerpoint/2010/main" val="2987857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879F6B-52F4-425D-8E08-344DBEA3260F}" type="datetimeFigureOut">
              <a:rPr lang="en-US" smtClean="0"/>
              <a:t>4/20/2011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D0C34F-4FEC-4558-A972-100EE9B2CB56}" type="slidenum">
              <a:rPr lang="en-US" smtClean="0"/>
              <a:t>‹#›</a:t>
            </a:fld>
            <a:endParaRPr lang="en-US"/>
          </a:p>
        </p:txBody>
      </p:sp>
    </p:spTree>
    <p:extLst>
      <p:ext uri="{BB962C8B-B14F-4D97-AF65-F5344CB8AC3E}">
        <p14:creationId xmlns:p14="http://schemas.microsoft.com/office/powerpoint/2010/main" val="3001378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879F6B-52F4-425D-8E08-344DBEA3260F}" type="datetimeFigureOut">
              <a:rPr lang="en-US" smtClean="0"/>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D0C34F-4FEC-4558-A972-100EE9B2CB56}" type="slidenum">
              <a:rPr lang="en-US" smtClean="0"/>
              <a:t>‹#›</a:t>
            </a:fld>
            <a:endParaRPr lang="en-US"/>
          </a:p>
        </p:txBody>
      </p:sp>
    </p:spTree>
    <p:extLst>
      <p:ext uri="{BB962C8B-B14F-4D97-AF65-F5344CB8AC3E}">
        <p14:creationId xmlns:p14="http://schemas.microsoft.com/office/powerpoint/2010/main" val="1858418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879F6B-52F4-425D-8E08-344DBEA3260F}" type="datetimeFigureOut">
              <a:rPr lang="en-US" smtClean="0"/>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D0C34F-4FEC-4558-A972-100EE9B2CB56}" type="slidenum">
              <a:rPr lang="en-US" smtClean="0"/>
              <a:t>‹#›</a:t>
            </a:fld>
            <a:endParaRPr lang="en-US"/>
          </a:p>
        </p:txBody>
      </p:sp>
    </p:spTree>
    <p:extLst>
      <p:ext uri="{BB962C8B-B14F-4D97-AF65-F5344CB8AC3E}">
        <p14:creationId xmlns:p14="http://schemas.microsoft.com/office/powerpoint/2010/main" val="2824580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879F6B-52F4-425D-8E08-344DBEA3260F}" type="datetimeFigureOut">
              <a:rPr lang="en-US" smtClean="0"/>
              <a:t>4/20/2011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D0C34F-4FEC-4558-A972-100EE9B2CB56}" type="slidenum">
              <a:rPr lang="en-US" smtClean="0"/>
              <a:t>‹#›</a:t>
            </a:fld>
            <a:endParaRPr lang="en-US"/>
          </a:p>
        </p:txBody>
      </p:sp>
    </p:spTree>
    <p:extLst>
      <p:ext uri="{BB962C8B-B14F-4D97-AF65-F5344CB8AC3E}">
        <p14:creationId xmlns:p14="http://schemas.microsoft.com/office/powerpoint/2010/main" val="3527945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586"/>
            <a:ext cx="9144000" cy="6833414"/>
          </a:xfrm>
          <a:prstGeom prst="rect">
            <a:avLst/>
          </a:prstGeom>
        </p:spPr>
      </p:pic>
      <p:sp>
        <p:nvSpPr>
          <p:cNvPr id="2" name="Title 1"/>
          <p:cNvSpPr>
            <a:spLocks noGrp="1"/>
          </p:cNvSpPr>
          <p:nvPr>
            <p:ph type="ctrTitle"/>
          </p:nvPr>
        </p:nvSpPr>
        <p:spPr>
          <a:xfrm>
            <a:off x="685800" y="381000"/>
            <a:ext cx="7772400" cy="1470025"/>
          </a:xfrm>
        </p:spPr>
        <p:txBody>
          <a:bodyPr>
            <a:normAutofit/>
          </a:bodyPr>
          <a:lstStyle/>
          <a:p>
            <a:r>
              <a:rPr lang="en-US" sz="5400" b="1" dirty="0" smtClean="0"/>
              <a:t>A Dip in Silicon Valley</a:t>
            </a:r>
            <a:endParaRPr lang="en-US" sz="5400" b="1" dirty="0"/>
          </a:p>
        </p:txBody>
      </p:sp>
      <p:sp>
        <p:nvSpPr>
          <p:cNvPr id="3" name="Subtitle 2"/>
          <p:cNvSpPr>
            <a:spLocks noGrp="1"/>
          </p:cNvSpPr>
          <p:nvPr>
            <p:ph type="subTitle" idx="1"/>
          </p:nvPr>
        </p:nvSpPr>
        <p:spPr>
          <a:xfrm>
            <a:off x="5105400" y="4267200"/>
            <a:ext cx="3962400" cy="1066800"/>
          </a:xfrm>
        </p:spPr>
        <p:txBody>
          <a:bodyPr/>
          <a:lstStyle/>
          <a:p>
            <a:r>
              <a:rPr lang="en-US" dirty="0" smtClean="0">
                <a:solidFill>
                  <a:schemeClr val="tx1"/>
                </a:solidFill>
              </a:rPr>
              <a:t>April 20</a:t>
            </a:r>
            <a:r>
              <a:rPr lang="en-US" baseline="30000" dirty="0" smtClean="0">
                <a:solidFill>
                  <a:schemeClr val="tx1"/>
                </a:solidFill>
              </a:rPr>
              <a:t>th</a:t>
            </a:r>
            <a:r>
              <a:rPr lang="en-US" dirty="0" smtClean="0">
                <a:solidFill>
                  <a:schemeClr val="tx1"/>
                </a:solidFill>
              </a:rPr>
              <a:t>, 2001</a:t>
            </a:r>
            <a:endParaRPr lang="en-US" dirty="0">
              <a:solidFill>
                <a:schemeClr val="tx1"/>
              </a:solidFill>
            </a:endParaRPr>
          </a:p>
        </p:txBody>
      </p:sp>
      <p:sp>
        <p:nvSpPr>
          <p:cNvPr id="6" name="Subtitle 2"/>
          <p:cNvSpPr txBox="1">
            <a:spLocks/>
          </p:cNvSpPr>
          <p:nvPr/>
        </p:nvSpPr>
        <p:spPr>
          <a:xfrm>
            <a:off x="-152400" y="5029200"/>
            <a:ext cx="7162800" cy="1295400"/>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dirty="0" smtClean="0">
                <a:solidFill>
                  <a:schemeClr val="tx1"/>
                </a:solidFill>
              </a:rPr>
              <a:t>R.J. </a:t>
            </a:r>
            <a:r>
              <a:rPr lang="en-US" sz="2400" dirty="0" smtClean="0">
                <a:solidFill>
                  <a:schemeClr val="tx1"/>
                </a:solidFill>
              </a:rPr>
              <a:t>Brown</a:t>
            </a:r>
          </a:p>
          <a:p>
            <a:r>
              <a:rPr lang="en-US" sz="2400" dirty="0" smtClean="0">
                <a:solidFill>
                  <a:schemeClr val="tx1"/>
                </a:solidFill>
              </a:rPr>
              <a:t>April 20, 2011</a:t>
            </a:r>
          </a:p>
          <a:p>
            <a:r>
              <a:rPr lang="en-US" sz="2400" dirty="0" smtClean="0">
                <a:solidFill>
                  <a:schemeClr val="tx1"/>
                </a:solidFill>
              </a:rPr>
              <a:t>CSCE 390 </a:t>
            </a:r>
          </a:p>
          <a:p>
            <a:r>
              <a:rPr lang="en-US" sz="2400" dirty="0">
                <a:solidFill>
                  <a:schemeClr val="tx1"/>
                </a:solidFill>
              </a:rPr>
              <a:t>http://technews.acm.org/articles.cfm?fo=2001-04-apr/0420f.html#item7</a:t>
            </a:r>
            <a:endParaRPr lang="en-US" sz="2400" dirty="0">
              <a:solidFill>
                <a:schemeClr val="tx1"/>
              </a:solidFill>
            </a:endParaRPr>
          </a:p>
        </p:txBody>
      </p:sp>
    </p:spTree>
    <p:extLst>
      <p:ext uri="{BB962C8B-B14F-4D97-AF65-F5344CB8AC3E}">
        <p14:creationId xmlns:p14="http://schemas.microsoft.com/office/powerpoint/2010/main" val="3208716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 y="0"/>
            <a:ext cx="9144000" cy="6858000"/>
          </a:xfrm>
        </p:spPr>
      </p:pic>
      <p:grpSp>
        <p:nvGrpSpPr>
          <p:cNvPr id="38" name="Group 37"/>
          <p:cNvGrpSpPr/>
          <p:nvPr/>
        </p:nvGrpSpPr>
        <p:grpSpPr>
          <a:xfrm>
            <a:off x="228600" y="152400"/>
            <a:ext cx="8763000" cy="6629400"/>
            <a:chOff x="228600" y="152400"/>
            <a:chExt cx="8763000" cy="6629400"/>
          </a:xfrm>
        </p:grpSpPr>
        <p:grpSp>
          <p:nvGrpSpPr>
            <p:cNvPr id="34" name="Group 33"/>
            <p:cNvGrpSpPr/>
            <p:nvPr/>
          </p:nvGrpSpPr>
          <p:grpSpPr>
            <a:xfrm>
              <a:off x="228600" y="152400"/>
              <a:ext cx="8763000" cy="6629400"/>
              <a:chOff x="228600" y="152400"/>
              <a:chExt cx="8763000" cy="6629400"/>
            </a:xfrm>
          </p:grpSpPr>
          <p:sp>
            <p:nvSpPr>
              <p:cNvPr id="22" name="Moon 21"/>
              <p:cNvSpPr/>
              <p:nvPr/>
            </p:nvSpPr>
            <p:spPr>
              <a:xfrm rot="8730164">
                <a:off x="5247304" y="1522324"/>
                <a:ext cx="816245" cy="1561787"/>
              </a:xfrm>
              <a:prstGeom prst="moon">
                <a:avLst>
                  <a:gd name="adj" fmla="val 532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Alternate Process 18"/>
              <p:cNvSpPr/>
              <p:nvPr/>
            </p:nvSpPr>
            <p:spPr>
              <a:xfrm>
                <a:off x="5486400" y="152400"/>
                <a:ext cx="3505200" cy="6477000"/>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Flowchart: Alternate Process 19"/>
              <p:cNvSpPr/>
              <p:nvPr/>
            </p:nvSpPr>
            <p:spPr>
              <a:xfrm>
                <a:off x="228600" y="5029200"/>
                <a:ext cx="8763000" cy="1752600"/>
              </a:xfrm>
              <a:prstGeom prst="flowChartAlternate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3" name="Rectangle 22"/>
            <p:cNvSpPr/>
            <p:nvPr/>
          </p:nvSpPr>
          <p:spPr>
            <a:xfrm>
              <a:off x="6019800" y="4495800"/>
              <a:ext cx="2895600" cy="1524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5638800" y="4724400"/>
              <a:ext cx="1066800" cy="12573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8382000" y="4953000"/>
              <a:ext cx="533400" cy="4953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5486400" y="19050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5638800" y="2057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2519346">
              <a:off x="5296945" y="2076166"/>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5410200" y="18288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rot="2519346">
              <a:off x="5373145" y="1962434"/>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5486400" y="4648200"/>
              <a:ext cx="1066800" cy="12573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8610600" y="4781550"/>
              <a:ext cx="381000" cy="85725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Box 32"/>
          <p:cNvSpPr txBox="1"/>
          <p:nvPr/>
        </p:nvSpPr>
        <p:spPr>
          <a:xfrm>
            <a:off x="5486400" y="304086"/>
            <a:ext cx="3429000" cy="4801314"/>
          </a:xfrm>
          <a:prstGeom prst="rect">
            <a:avLst/>
          </a:prstGeom>
          <a:noFill/>
        </p:spPr>
        <p:txBody>
          <a:bodyPr wrap="square" rtlCol="0">
            <a:spAutoFit/>
          </a:bodyPr>
          <a:lstStyle/>
          <a:p>
            <a:pPr algn="ctr"/>
            <a:r>
              <a:rPr lang="en-US" b="1" dirty="0" smtClean="0"/>
              <a:t>IT-related efficiency persevered during the late 1990s, but NOW the economic recession may slow productivity! Reducing the federal funds rate, the Federal Reserve claimed the extreme decline in corporate IT spending is a threat to the economy. Indirectly, optimism lies in the fact that IT-related efficiency increases will again bring around the economy and bring back the sequence of investment and prosperity. As advances in business software and processes grew from 1997 to 2000, efficiency grew 2.9</a:t>
            </a:r>
            <a:r>
              <a:rPr lang="en-US" b="1" dirty="0"/>
              <a:t> </a:t>
            </a:r>
            <a:r>
              <a:rPr lang="en-US" b="1" dirty="0" smtClean="0"/>
              <a:t>% yearly, </a:t>
            </a:r>
            <a:r>
              <a:rPr lang="en-US" b="1" dirty="0"/>
              <a:t>compared with 1.9 </a:t>
            </a:r>
            <a:r>
              <a:rPr lang="en-US" b="1" dirty="0" smtClean="0"/>
              <a:t>% annual</a:t>
            </a:r>
            <a:endParaRPr lang="en-US" dirty="0"/>
          </a:p>
        </p:txBody>
      </p:sp>
      <p:sp>
        <p:nvSpPr>
          <p:cNvPr id="2" name="Title 1"/>
          <p:cNvSpPr>
            <a:spLocks noGrp="1"/>
          </p:cNvSpPr>
          <p:nvPr>
            <p:ph type="title"/>
          </p:nvPr>
        </p:nvSpPr>
        <p:spPr>
          <a:xfrm>
            <a:off x="228600" y="4800600"/>
            <a:ext cx="8839200" cy="2209800"/>
          </a:xfrm>
        </p:spPr>
        <p:txBody>
          <a:bodyPr>
            <a:noAutofit/>
          </a:bodyPr>
          <a:lstStyle/>
          <a:p>
            <a:r>
              <a:rPr lang="en-US" sz="1800" b="1" dirty="0" smtClean="0">
                <a:latin typeface="+mn-lt"/>
              </a:rPr>
              <a:t>growth between 1990 and 1997.  Experts allocate this progress to the 20 % growth rate in IT expenditures from 1996, on and dread a decline in IT. Furthermore, </a:t>
            </a:r>
            <a:r>
              <a:rPr lang="en-US" sz="1800" b="1" dirty="0">
                <a:latin typeface="+mn-lt"/>
              </a:rPr>
              <a:t>the economic </a:t>
            </a:r>
            <a:r>
              <a:rPr lang="en-US" sz="1800" b="1" dirty="0" smtClean="0">
                <a:latin typeface="+mn-lt"/>
              </a:rPr>
              <a:t>background has </a:t>
            </a:r>
            <a:r>
              <a:rPr lang="en-US" sz="1800" b="1" dirty="0">
                <a:latin typeface="+mn-lt"/>
              </a:rPr>
              <a:t>led to a </a:t>
            </a:r>
            <a:r>
              <a:rPr lang="en-US" sz="1800" b="1" dirty="0" smtClean="0">
                <a:latin typeface="+mn-lt"/>
              </a:rPr>
              <a:t>lack </a:t>
            </a:r>
            <a:r>
              <a:rPr lang="en-US" sz="1800" b="1" dirty="0">
                <a:latin typeface="+mn-lt"/>
              </a:rPr>
              <a:t>of venture-fund capital, which in turn has </a:t>
            </a:r>
            <a:r>
              <a:rPr lang="en-US" sz="1800" b="1" dirty="0" smtClean="0">
                <a:latin typeface="+mn-lt"/>
              </a:rPr>
              <a:t>stopped </a:t>
            </a:r>
            <a:r>
              <a:rPr lang="en-US" sz="1800" b="1" dirty="0">
                <a:latin typeface="+mn-lt"/>
              </a:rPr>
              <a:t>the </a:t>
            </a:r>
            <a:r>
              <a:rPr lang="en-US" sz="1800" b="1" dirty="0" smtClean="0">
                <a:latin typeface="+mn-lt"/>
              </a:rPr>
              <a:t>struggles </a:t>
            </a:r>
            <a:r>
              <a:rPr lang="en-US" sz="1800" b="1" dirty="0">
                <a:latin typeface="+mn-lt"/>
              </a:rPr>
              <a:t>of startups to </a:t>
            </a:r>
            <a:r>
              <a:rPr lang="en-US" sz="1800" b="1" dirty="0" smtClean="0">
                <a:latin typeface="+mn-lt"/>
              </a:rPr>
              <a:t>make </a:t>
            </a:r>
            <a:r>
              <a:rPr lang="en-US" sz="1800" b="1" dirty="0">
                <a:latin typeface="+mn-lt"/>
              </a:rPr>
              <a:t>the </a:t>
            </a:r>
            <a:r>
              <a:rPr lang="en-US" sz="1800" b="1" dirty="0" smtClean="0">
                <a:latin typeface="+mn-lt"/>
              </a:rPr>
              <a:t>advances </a:t>
            </a:r>
            <a:r>
              <a:rPr lang="en-US" sz="1800" b="1" dirty="0">
                <a:latin typeface="+mn-lt"/>
              </a:rPr>
              <a:t>needed to fuel </a:t>
            </a:r>
            <a:r>
              <a:rPr lang="en-US" sz="1800" b="1" dirty="0" smtClean="0">
                <a:latin typeface="+mn-lt"/>
              </a:rPr>
              <a:t>efficiency </a:t>
            </a:r>
            <a:r>
              <a:rPr lang="en-US" sz="1800" b="1" dirty="0">
                <a:latin typeface="+mn-lt"/>
              </a:rPr>
              <a:t>gains. </a:t>
            </a:r>
            <a:r>
              <a:rPr lang="en-US" sz="1800" b="1" dirty="0" smtClean="0">
                <a:latin typeface="+mn-lt"/>
              </a:rPr>
              <a:t>Other experts say </a:t>
            </a:r>
            <a:r>
              <a:rPr lang="en-US" sz="1800" b="1" dirty="0">
                <a:latin typeface="+mn-lt"/>
              </a:rPr>
              <a:t>the situation i</a:t>
            </a:r>
            <a:r>
              <a:rPr lang="en-US" sz="1800" b="1" dirty="0" smtClean="0">
                <a:latin typeface="+mn-lt"/>
              </a:rPr>
              <a:t>s IT’s </a:t>
            </a:r>
            <a:r>
              <a:rPr lang="en-US" sz="1800" b="1" dirty="0">
                <a:latin typeface="+mn-lt"/>
              </a:rPr>
              <a:t>technology </a:t>
            </a:r>
            <a:r>
              <a:rPr lang="en-US" sz="1800" b="1" dirty="0" smtClean="0">
                <a:latin typeface="+mn-lt"/>
              </a:rPr>
              <a:t>nearing </a:t>
            </a:r>
            <a:r>
              <a:rPr lang="en-US" sz="1800" b="1" dirty="0">
                <a:latin typeface="+mn-lt"/>
              </a:rPr>
              <a:t>its potential and </a:t>
            </a:r>
            <a:r>
              <a:rPr lang="en-US" sz="1800" b="1" dirty="0" smtClean="0">
                <a:latin typeface="+mn-lt"/>
              </a:rPr>
              <a:t>associate </a:t>
            </a:r>
            <a:r>
              <a:rPr lang="en-US" sz="1800" b="1" dirty="0">
                <a:latin typeface="+mn-lt"/>
              </a:rPr>
              <a:t>the growth of the past few years to </a:t>
            </a:r>
            <a:r>
              <a:rPr lang="en-US" sz="1800" b="1" dirty="0" smtClean="0">
                <a:latin typeface="+mn-lt"/>
              </a:rPr>
              <a:t>ten years </a:t>
            </a:r>
            <a:r>
              <a:rPr lang="en-US" sz="1800" b="1" dirty="0">
                <a:latin typeface="+mn-lt"/>
              </a:rPr>
              <a:t>after </a:t>
            </a:r>
            <a:r>
              <a:rPr lang="en-US" sz="1800" b="1" dirty="0" smtClean="0">
                <a:latin typeface="+mn-lt"/>
              </a:rPr>
              <a:t>WWI</a:t>
            </a:r>
            <a:r>
              <a:rPr lang="en-US" sz="1800" b="1" dirty="0">
                <a:latin typeface="+mn-lt"/>
              </a:rPr>
              <a:t>, </a:t>
            </a:r>
            <a:r>
              <a:rPr lang="en-US" sz="1800" b="1" dirty="0" smtClean="0">
                <a:latin typeface="+mn-lt"/>
              </a:rPr>
              <a:t>during </a:t>
            </a:r>
            <a:r>
              <a:rPr lang="en-US" sz="1800" b="1" dirty="0">
                <a:latin typeface="+mn-lt"/>
              </a:rPr>
              <a:t>electricity and the combustion </a:t>
            </a:r>
            <a:r>
              <a:rPr lang="en-US" sz="1800" b="1" dirty="0" smtClean="0">
                <a:latin typeface="+mn-lt"/>
              </a:rPr>
              <a:t>engine.</a:t>
            </a:r>
            <a:endParaRPr lang="en-US" sz="1800" b="1" dirty="0">
              <a:latin typeface="+mn-lt"/>
            </a:endParaRPr>
          </a:p>
        </p:txBody>
      </p:sp>
      <p:sp>
        <p:nvSpPr>
          <p:cNvPr id="39" name="TextBox 38"/>
          <p:cNvSpPr txBox="1"/>
          <p:nvPr/>
        </p:nvSpPr>
        <p:spPr>
          <a:xfrm>
            <a:off x="457200" y="228600"/>
            <a:ext cx="1808700" cy="584775"/>
          </a:xfrm>
          <a:prstGeom prst="rect">
            <a:avLst/>
          </a:prstGeom>
          <a:noFill/>
        </p:spPr>
        <p:txBody>
          <a:bodyPr wrap="none" rtlCol="0">
            <a:spAutoFit/>
          </a:bodyPr>
          <a:lstStyle/>
          <a:p>
            <a:r>
              <a:rPr lang="en-US" sz="3200" b="1" dirty="0" smtClean="0">
                <a:solidFill>
                  <a:srgbClr val="FFC000"/>
                </a:solidFill>
              </a:rPr>
              <a:t>Summary</a:t>
            </a:r>
          </a:p>
        </p:txBody>
      </p:sp>
      <p:sp>
        <p:nvSpPr>
          <p:cNvPr id="41" name="TextBox 40"/>
          <p:cNvSpPr txBox="1"/>
          <p:nvPr/>
        </p:nvSpPr>
        <p:spPr>
          <a:xfrm>
            <a:off x="228600" y="3352800"/>
            <a:ext cx="2846805" cy="923330"/>
          </a:xfrm>
          <a:prstGeom prst="rect">
            <a:avLst/>
          </a:prstGeom>
          <a:noFill/>
        </p:spPr>
        <p:txBody>
          <a:bodyPr wrap="none" rtlCol="0">
            <a:spAutoFit/>
          </a:bodyPr>
          <a:lstStyle/>
          <a:p>
            <a:r>
              <a:rPr lang="en-US" dirty="0" smtClean="0">
                <a:solidFill>
                  <a:srgbClr val="FFC000"/>
                </a:solidFill>
              </a:rPr>
              <a:t>Financial Times P. 14; </a:t>
            </a:r>
          </a:p>
          <a:p>
            <a:r>
              <a:rPr lang="en-US" dirty="0" smtClean="0">
                <a:solidFill>
                  <a:srgbClr val="FFC000"/>
                </a:solidFill>
              </a:rPr>
              <a:t>Luce, Edward; Kehoe, Louise</a:t>
            </a:r>
            <a:endParaRPr lang="en-US" b="1" dirty="0" smtClean="0">
              <a:solidFill>
                <a:srgbClr val="FFC000"/>
              </a:solidFill>
            </a:endParaRPr>
          </a:p>
          <a:p>
            <a:endParaRPr lang="en-US" dirty="0">
              <a:solidFill>
                <a:srgbClr val="FFC000"/>
              </a:solidFill>
            </a:endParaRPr>
          </a:p>
        </p:txBody>
      </p:sp>
    </p:spTree>
    <p:extLst>
      <p:ext uri="{BB962C8B-B14F-4D97-AF65-F5344CB8AC3E}">
        <p14:creationId xmlns:p14="http://schemas.microsoft.com/office/powerpoint/2010/main" val="96106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887" y="0"/>
            <a:ext cx="9146611" cy="6858000"/>
          </a:xfrm>
        </p:spPr>
      </p:pic>
      <p:sp>
        <p:nvSpPr>
          <p:cNvPr id="2" name="Title 1"/>
          <p:cNvSpPr>
            <a:spLocks noGrp="1"/>
          </p:cNvSpPr>
          <p:nvPr>
            <p:ph type="title"/>
          </p:nvPr>
        </p:nvSpPr>
        <p:spPr/>
        <p:txBody>
          <a:bodyPr>
            <a:normAutofit fontScale="90000"/>
          </a:bodyPr>
          <a:lstStyle/>
          <a:p>
            <a:r>
              <a:rPr lang="en-US" dirty="0" smtClean="0"/>
              <a:t>8 Step Ethical Decision Making Process</a:t>
            </a:r>
            <a:endParaRPr lang="en-US" dirty="0"/>
          </a:p>
        </p:txBody>
      </p:sp>
      <p:sp>
        <p:nvSpPr>
          <p:cNvPr id="7" name="TextBox 6"/>
          <p:cNvSpPr txBox="1"/>
          <p:nvPr/>
        </p:nvSpPr>
        <p:spPr>
          <a:xfrm>
            <a:off x="228600" y="1334869"/>
            <a:ext cx="3622210" cy="646331"/>
          </a:xfrm>
          <a:prstGeom prst="rect">
            <a:avLst/>
          </a:prstGeom>
          <a:noFill/>
        </p:spPr>
        <p:txBody>
          <a:bodyPr wrap="none" rtlCol="0">
            <a:spAutoFit/>
          </a:bodyPr>
          <a:lstStyle/>
          <a:p>
            <a:r>
              <a:rPr lang="en-US" b="1" dirty="0" smtClean="0">
                <a:solidFill>
                  <a:schemeClr val="accent2">
                    <a:lumMod val="75000"/>
                  </a:schemeClr>
                </a:solidFill>
              </a:rPr>
              <a:t>1.) Ethical Issue: Economic recession</a:t>
            </a:r>
          </a:p>
          <a:p>
            <a:r>
              <a:rPr lang="en-US" b="1" dirty="0">
                <a:solidFill>
                  <a:schemeClr val="accent2">
                    <a:lumMod val="75000"/>
                  </a:schemeClr>
                </a:solidFill>
              </a:rPr>
              <a:t> </a:t>
            </a:r>
            <a:r>
              <a:rPr lang="en-US" b="1" dirty="0" smtClean="0">
                <a:solidFill>
                  <a:schemeClr val="accent2">
                    <a:lumMod val="75000"/>
                  </a:schemeClr>
                </a:solidFill>
              </a:rPr>
              <a:t>     due to a reduction in IT spending</a:t>
            </a:r>
            <a:endParaRPr lang="en-US" b="1" dirty="0">
              <a:solidFill>
                <a:schemeClr val="accent2">
                  <a:lumMod val="75000"/>
                </a:schemeClr>
              </a:solidFill>
            </a:endParaRPr>
          </a:p>
        </p:txBody>
      </p:sp>
      <p:sp>
        <p:nvSpPr>
          <p:cNvPr id="9" name="Rectangle 8"/>
          <p:cNvSpPr/>
          <p:nvPr/>
        </p:nvSpPr>
        <p:spPr>
          <a:xfrm>
            <a:off x="228600" y="1981200"/>
            <a:ext cx="3924601" cy="923330"/>
          </a:xfrm>
          <a:prstGeom prst="rect">
            <a:avLst/>
          </a:prstGeom>
        </p:spPr>
        <p:txBody>
          <a:bodyPr wrap="none">
            <a:spAutoFit/>
          </a:bodyPr>
          <a:lstStyle/>
          <a:p>
            <a:r>
              <a:rPr lang="en-US" b="1" dirty="0" smtClean="0">
                <a:solidFill>
                  <a:schemeClr val="accent2">
                    <a:lumMod val="75000"/>
                  </a:schemeClr>
                </a:solidFill>
              </a:rPr>
              <a:t>2.) Stakeholders: The American people,</a:t>
            </a:r>
          </a:p>
          <a:p>
            <a:r>
              <a:rPr lang="en-US" b="1" dirty="0">
                <a:solidFill>
                  <a:schemeClr val="accent2">
                    <a:lumMod val="75000"/>
                  </a:schemeClr>
                </a:solidFill>
              </a:rPr>
              <a:t> </a:t>
            </a:r>
            <a:r>
              <a:rPr lang="en-US" b="1" dirty="0" smtClean="0">
                <a:solidFill>
                  <a:schemeClr val="accent2">
                    <a:lumMod val="75000"/>
                  </a:schemeClr>
                </a:solidFill>
              </a:rPr>
              <a:t>     who would like to see the economy</a:t>
            </a:r>
          </a:p>
          <a:p>
            <a:r>
              <a:rPr lang="en-US" b="1" dirty="0">
                <a:solidFill>
                  <a:schemeClr val="accent2">
                    <a:lumMod val="75000"/>
                  </a:schemeClr>
                </a:solidFill>
              </a:rPr>
              <a:t> </a:t>
            </a:r>
            <a:r>
              <a:rPr lang="en-US" b="1" dirty="0" smtClean="0">
                <a:solidFill>
                  <a:schemeClr val="accent2">
                    <a:lumMod val="75000"/>
                  </a:schemeClr>
                </a:solidFill>
              </a:rPr>
              <a:t>     increase.</a:t>
            </a:r>
            <a:endParaRPr lang="en-US" b="1" dirty="0">
              <a:solidFill>
                <a:schemeClr val="accent2">
                  <a:lumMod val="75000"/>
                </a:schemeClr>
              </a:solidFill>
            </a:endParaRPr>
          </a:p>
        </p:txBody>
      </p:sp>
      <p:sp>
        <p:nvSpPr>
          <p:cNvPr id="10" name="Rectangle 9"/>
          <p:cNvSpPr/>
          <p:nvPr/>
        </p:nvSpPr>
        <p:spPr>
          <a:xfrm>
            <a:off x="4575114" y="1364014"/>
            <a:ext cx="4469493" cy="1200329"/>
          </a:xfrm>
          <a:prstGeom prst="rect">
            <a:avLst/>
          </a:prstGeom>
        </p:spPr>
        <p:txBody>
          <a:bodyPr wrap="none">
            <a:spAutoFit/>
          </a:bodyPr>
          <a:lstStyle/>
          <a:p>
            <a:r>
              <a:rPr lang="en-US" b="1" dirty="0" smtClean="0">
                <a:solidFill>
                  <a:schemeClr val="accent2">
                    <a:lumMod val="75000"/>
                  </a:schemeClr>
                </a:solidFill>
              </a:rPr>
              <a:t>5.) A. In accord with nature: Yes</a:t>
            </a:r>
          </a:p>
          <a:p>
            <a:r>
              <a:rPr lang="en-US" b="1" dirty="0" smtClean="0">
                <a:solidFill>
                  <a:schemeClr val="accent2">
                    <a:lumMod val="75000"/>
                  </a:schemeClr>
                </a:solidFill>
              </a:rPr>
              <a:t>      B. Balanced between excessive and </a:t>
            </a:r>
          </a:p>
          <a:p>
            <a:r>
              <a:rPr lang="en-US" b="1" dirty="0">
                <a:solidFill>
                  <a:schemeClr val="accent2">
                    <a:lumMod val="75000"/>
                  </a:schemeClr>
                </a:solidFill>
              </a:rPr>
              <a:t> </a:t>
            </a:r>
            <a:r>
              <a:rPr lang="en-US" b="1" dirty="0" smtClean="0">
                <a:solidFill>
                  <a:schemeClr val="accent2">
                    <a:lumMod val="75000"/>
                  </a:schemeClr>
                </a:solidFill>
              </a:rPr>
              <a:t>     deficient: It is a balance between both</a:t>
            </a:r>
          </a:p>
          <a:p>
            <a:r>
              <a:rPr lang="en-US" b="1" dirty="0">
                <a:solidFill>
                  <a:schemeClr val="accent2">
                    <a:lumMod val="75000"/>
                  </a:schemeClr>
                </a:solidFill>
              </a:rPr>
              <a:t> </a:t>
            </a:r>
            <a:r>
              <a:rPr lang="en-US" b="1" dirty="0" smtClean="0">
                <a:solidFill>
                  <a:schemeClr val="accent2">
                    <a:lumMod val="75000"/>
                  </a:schemeClr>
                </a:solidFill>
              </a:rPr>
              <a:t>     because it doesn’t cause a drastic change </a:t>
            </a:r>
            <a:endParaRPr lang="en-US" b="1" dirty="0">
              <a:solidFill>
                <a:schemeClr val="accent2">
                  <a:lumMod val="75000"/>
                </a:schemeClr>
              </a:solidFill>
            </a:endParaRPr>
          </a:p>
        </p:txBody>
      </p:sp>
      <p:sp>
        <p:nvSpPr>
          <p:cNvPr id="11" name="Rectangle 10"/>
          <p:cNvSpPr/>
          <p:nvPr/>
        </p:nvSpPr>
        <p:spPr>
          <a:xfrm>
            <a:off x="304800" y="5754469"/>
            <a:ext cx="4922694" cy="923330"/>
          </a:xfrm>
          <a:prstGeom prst="rect">
            <a:avLst/>
          </a:prstGeom>
        </p:spPr>
        <p:txBody>
          <a:bodyPr wrap="none">
            <a:spAutoFit/>
          </a:bodyPr>
          <a:lstStyle/>
          <a:p>
            <a:r>
              <a:rPr lang="en-US" b="1" dirty="0" smtClean="0">
                <a:solidFill>
                  <a:schemeClr val="accent2">
                    <a:lumMod val="75000"/>
                  </a:schemeClr>
                </a:solidFill>
              </a:rPr>
              <a:t>4.) A. Everyone permitted to chosen  solution: Yes</a:t>
            </a:r>
          </a:p>
          <a:p>
            <a:r>
              <a:rPr lang="en-US" b="1" dirty="0">
                <a:solidFill>
                  <a:schemeClr val="accent2">
                    <a:lumMod val="75000"/>
                  </a:schemeClr>
                </a:solidFill>
              </a:rPr>
              <a:t> </a:t>
            </a:r>
            <a:r>
              <a:rPr lang="en-US" b="1" dirty="0" smtClean="0">
                <a:solidFill>
                  <a:schemeClr val="accent2">
                    <a:lumMod val="75000"/>
                  </a:schemeClr>
                </a:solidFill>
              </a:rPr>
              <a:t>     B. People as ends: Yes, because increasing the </a:t>
            </a:r>
          </a:p>
          <a:p>
            <a:r>
              <a:rPr lang="en-US" b="1" dirty="0">
                <a:solidFill>
                  <a:schemeClr val="accent2">
                    <a:lumMod val="75000"/>
                  </a:schemeClr>
                </a:solidFill>
              </a:rPr>
              <a:t> </a:t>
            </a:r>
            <a:r>
              <a:rPr lang="en-US" b="1" dirty="0" smtClean="0">
                <a:solidFill>
                  <a:schemeClr val="accent2">
                    <a:lumMod val="75000"/>
                  </a:schemeClr>
                </a:solidFill>
              </a:rPr>
              <a:t>     economy is good for all</a:t>
            </a:r>
            <a:endParaRPr lang="en-US" b="1" dirty="0">
              <a:solidFill>
                <a:schemeClr val="accent2">
                  <a:lumMod val="75000"/>
                </a:schemeClr>
              </a:solidFill>
            </a:endParaRPr>
          </a:p>
        </p:txBody>
      </p:sp>
      <p:sp>
        <p:nvSpPr>
          <p:cNvPr id="12" name="Rectangle 11"/>
          <p:cNvSpPr/>
          <p:nvPr/>
        </p:nvSpPr>
        <p:spPr>
          <a:xfrm>
            <a:off x="266577" y="2895600"/>
            <a:ext cx="4505529" cy="2862322"/>
          </a:xfrm>
          <a:prstGeom prst="rect">
            <a:avLst/>
          </a:prstGeom>
        </p:spPr>
        <p:txBody>
          <a:bodyPr wrap="none">
            <a:spAutoFit/>
          </a:bodyPr>
          <a:lstStyle/>
          <a:p>
            <a:r>
              <a:rPr lang="en-US" b="1" dirty="0" smtClean="0">
                <a:solidFill>
                  <a:schemeClr val="accent2">
                    <a:lumMod val="75000"/>
                  </a:schemeClr>
                </a:solidFill>
              </a:rPr>
              <a:t>3.) Solution A: Increase the federal funds rate</a:t>
            </a:r>
          </a:p>
          <a:p>
            <a:r>
              <a:rPr lang="en-US" b="1" dirty="0">
                <a:solidFill>
                  <a:schemeClr val="accent2">
                    <a:lumMod val="75000"/>
                  </a:schemeClr>
                </a:solidFill>
              </a:rPr>
              <a:t> </a:t>
            </a:r>
            <a:r>
              <a:rPr lang="en-US" b="1" dirty="0" smtClean="0">
                <a:solidFill>
                  <a:schemeClr val="accent2">
                    <a:lumMod val="75000"/>
                  </a:schemeClr>
                </a:solidFill>
              </a:rPr>
              <a:t>     Best: The economy improves </a:t>
            </a:r>
          </a:p>
          <a:p>
            <a:r>
              <a:rPr lang="en-US" b="1" dirty="0">
                <a:solidFill>
                  <a:schemeClr val="accent2">
                    <a:lumMod val="75000"/>
                  </a:schemeClr>
                </a:solidFill>
              </a:rPr>
              <a:t> </a:t>
            </a:r>
            <a:r>
              <a:rPr lang="en-US" b="1" dirty="0" smtClean="0">
                <a:solidFill>
                  <a:schemeClr val="accent2">
                    <a:lumMod val="75000"/>
                  </a:schemeClr>
                </a:solidFill>
              </a:rPr>
              <a:t>     Worst: The economy declines  </a:t>
            </a:r>
          </a:p>
          <a:p>
            <a:r>
              <a:rPr lang="en-US" b="1" dirty="0">
                <a:solidFill>
                  <a:schemeClr val="accent2">
                    <a:lumMod val="75000"/>
                  </a:schemeClr>
                </a:solidFill>
              </a:rPr>
              <a:t> </a:t>
            </a:r>
            <a:r>
              <a:rPr lang="en-US" b="1" dirty="0" smtClean="0">
                <a:solidFill>
                  <a:schemeClr val="accent2">
                    <a:lumMod val="75000"/>
                  </a:schemeClr>
                </a:solidFill>
              </a:rPr>
              <a:t>     Solution B: Eliminate federal funds rate</a:t>
            </a:r>
          </a:p>
          <a:p>
            <a:r>
              <a:rPr lang="en-US" b="1" dirty="0" smtClean="0">
                <a:solidFill>
                  <a:schemeClr val="accent2">
                    <a:lumMod val="75000"/>
                  </a:schemeClr>
                </a:solidFill>
              </a:rPr>
              <a:t>      Best: The economy improves </a:t>
            </a:r>
          </a:p>
          <a:p>
            <a:r>
              <a:rPr lang="en-US" b="1" dirty="0" smtClean="0">
                <a:solidFill>
                  <a:schemeClr val="accent2">
                    <a:lumMod val="75000"/>
                  </a:schemeClr>
                </a:solidFill>
              </a:rPr>
              <a:t>      Worst: The economy declines  </a:t>
            </a:r>
          </a:p>
          <a:p>
            <a:r>
              <a:rPr lang="en-US" b="1" dirty="0">
                <a:solidFill>
                  <a:schemeClr val="accent2">
                    <a:lumMod val="75000"/>
                  </a:schemeClr>
                </a:solidFill>
              </a:rPr>
              <a:t> </a:t>
            </a:r>
            <a:r>
              <a:rPr lang="en-US" b="1" dirty="0" smtClean="0">
                <a:solidFill>
                  <a:schemeClr val="accent2">
                    <a:lumMod val="75000"/>
                  </a:schemeClr>
                </a:solidFill>
              </a:rPr>
              <a:t>     Solution C: Increase the federal funds rate</a:t>
            </a:r>
          </a:p>
          <a:p>
            <a:r>
              <a:rPr lang="en-US" b="1" dirty="0">
                <a:solidFill>
                  <a:schemeClr val="accent2">
                    <a:lumMod val="75000"/>
                  </a:schemeClr>
                </a:solidFill>
              </a:rPr>
              <a:t> </a:t>
            </a:r>
            <a:r>
              <a:rPr lang="en-US" b="1" dirty="0" smtClean="0">
                <a:solidFill>
                  <a:schemeClr val="accent2">
                    <a:lumMod val="75000"/>
                  </a:schemeClr>
                </a:solidFill>
              </a:rPr>
              <a:t>     over time</a:t>
            </a:r>
          </a:p>
          <a:p>
            <a:r>
              <a:rPr lang="en-US" b="1" dirty="0" smtClean="0">
                <a:solidFill>
                  <a:schemeClr val="accent2">
                    <a:lumMod val="75000"/>
                  </a:schemeClr>
                </a:solidFill>
              </a:rPr>
              <a:t>      Best: The economy improves </a:t>
            </a:r>
          </a:p>
          <a:p>
            <a:r>
              <a:rPr lang="en-US" b="1" dirty="0" smtClean="0">
                <a:solidFill>
                  <a:schemeClr val="accent2">
                    <a:lumMod val="75000"/>
                  </a:schemeClr>
                </a:solidFill>
              </a:rPr>
              <a:t>      Worst: The economy declines  </a:t>
            </a:r>
          </a:p>
        </p:txBody>
      </p:sp>
      <p:sp>
        <p:nvSpPr>
          <p:cNvPr id="13" name="Rectangle 12"/>
          <p:cNvSpPr/>
          <p:nvPr/>
        </p:nvSpPr>
        <p:spPr>
          <a:xfrm>
            <a:off x="4575464" y="2706469"/>
            <a:ext cx="4654095" cy="1477328"/>
          </a:xfrm>
          <a:prstGeom prst="rect">
            <a:avLst/>
          </a:prstGeom>
        </p:spPr>
        <p:txBody>
          <a:bodyPr wrap="none">
            <a:spAutoFit/>
          </a:bodyPr>
          <a:lstStyle/>
          <a:p>
            <a:r>
              <a:rPr lang="en-US" b="1" dirty="0" smtClean="0">
                <a:solidFill>
                  <a:schemeClr val="accent2">
                    <a:lumMod val="75000"/>
                  </a:schemeClr>
                </a:solidFill>
              </a:rPr>
              <a:t>6.) A. Majority Agreement: Possible but not</a:t>
            </a:r>
          </a:p>
          <a:p>
            <a:r>
              <a:rPr lang="en-US" b="1" dirty="0">
                <a:solidFill>
                  <a:schemeClr val="accent2">
                    <a:lumMod val="75000"/>
                  </a:schemeClr>
                </a:solidFill>
              </a:rPr>
              <a:t> </a:t>
            </a:r>
            <a:r>
              <a:rPr lang="en-US" b="1" dirty="0" smtClean="0">
                <a:solidFill>
                  <a:schemeClr val="accent2">
                    <a:lumMod val="75000"/>
                  </a:schemeClr>
                </a:solidFill>
              </a:rPr>
              <a:t>     improbable</a:t>
            </a:r>
          </a:p>
          <a:p>
            <a:r>
              <a:rPr lang="en-US" b="1" dirty="0">
                <a:solidFill>
                  <a:schemeClr val="accent2">
                    <a:lumMod val="75000"/>
                  </a:schemeClr>
                </a:solidFill>
              </a:rPr>
              <a:t> </a:t>
            </a:r>
            <a:r>
              <a:rPr lang="en-US" b="1" dirty="0" smtClean="0">
                <a:solidFill>
                  <a:schemeClr val="accent2">
                    <a:lumMod val="75000"/>
                  </a:schemeClr>
                </a:solidFill>
              </a:rPr>
              <a:t>     B. Greatest Good For Most: It would be due</a:t>
            </a:r>
          </a:p>
          <a:p>
            <a:r>
              <a:rPr lang="en-US" b="1" dirty="0" smtClean="0">
                <a:solidFill>
                  <a:schemeClr val="accent2">
                    <a:lumMod val="75000"/>
                  </a:schemeClr>
                </a:solidFill>
              </a:rPr>
              <a:t>      to the fact that everyone wants the </a:t>
            </a:r>
          </a:p>
          <a:p>
            <a:r>
              <a:rPr lang="en-US" b="1" dirty="0">
                <a:solidFill>
                  <a:schemeClr val="accent2">
                    <a:lumMod val="75000"/>
                  </a:schemeClr>
                </a:solidFill>
              </a:rPr>
              <a:t> </a:t>
            </a:r>
            <a:r>
              <a:rPr lang="en-US" b="1" dirty="0" smtClean="0">
                <a:solidFill>
                  <a:schemeClr val="accent2">
                    <a:lumMod val="75000"/>
                  </a:schemeClr>
                </a:solidFill>
              </a:rPr>
              <a:t>     economy to improve</a:t>
            </a:r>
            <a:endParaRPr lang="en-US" b="1" dirty="0">
              <a:solidFill>
                <a:schemeClr val="accent2">
                  <a:lumMod val="75000"/>
                </a:schemeClr>
              </a:solidFill>
            </a:endParaRPr>
          </a:p>
        </p:txBody>
      </p:sp>
      <p:sp>
        <p:nvSpPr>
          <p:cNvPr id="14" name="Rectangle 13"/>
          <p:cNvSpPr/>
          <p:nvPr/>
        </p:nvSpPr>
        <p:spPr>
          <a:xfrm>
            <a:off x="4649197" y="4306669"/>
            <a:ext cx="4493346" cy="1200329"/>
          </a:xfrm>
          <a:prstGeom prst="rect">
            <a:avLst/>
          </a:prstGeom>
        </p:spPr>
        <p:txBody>
          <a:bodyPr wrap="none">
            <a:spAutoFit/>
          </a:bodyPr>
          <a:lstStyle/>
          <a:p>
            <a:r>
              <a:rPr lang="en-US" b="1" dirty="0" smtClean="0">
                <a:solidFill>
                  <a:schemeClr val="accent2">
                    <a:lumMod val="75000"/>
                  </a:schemeClr>
                </a:solidFill>
              </a:rPr>
              <a:t>7.) A. Feel most committed to: Yes, and it </a:t>
            </a:r>
          </a:p>
          <a:p>
            <a:r>
              <a:rPr lang="en-US" b="1" dirty="0">
                <a:solidFill>
                  <a:schemeClr val="accent2">
                    <a:lumMod val="75000"/>
                  </a:schemeClr>
                </a:solidFill>
              </a:rPr>
              <a:t> </a:t>
            </a:r>
            <a:r>
              <a:rPr lang="en-US" b="1" dirty="0" smtClean="0">
                <a:solidFill>
                  <a:schemeClr val="accent2">
                    <a:lumMod val="75000"/>
                  </a:schemeClr>
                </a:solidFill>
              </a:rPr>
              <a:t>     would also benefit me.</a:t>
            </a:r>
          </a:p>
          <a:p>
            <a:r>
              <a:rPr lang="en-US" b="1" dirty="0">
                <a:solidFill>
                  <a:schemeClr val="accent2">
                    <a:lumMod val="75000"/>
                  </a:schemeClr>
                </a:solidFill>
              </a:rPr>
              <a:t> </a:t>
            </a:r>
            <a:r>
              <a:rPr lang="en-US" b="1" dirty="0" smtClean="0">
                <a:solidFill>
                  <a:schemeClr val="accent2">
                    <a:lumMod val="75000"/>
                  </a:schemeClr>
                </a:solidFill>
              </a:rPr>
              <a:t>     B. Final Arbiter of Good: Yes, I want to get</a:t>
            </a:r>
          </a:p>
          <a:p>
            <a:r>
              <a:rPr lang="en-US" b="1" dirty="0">
                <a:solidFill>
                  <a:schemeClr val="accent2">
                    <a:lumMod val="75000"/>
                  </a:schemeClr>
                </a:solidFill>
              </a:rPr>
              <a:t> </a:t>
            </a:r>
            <a:r>
              <a:rPr lang="en-US" b="1" dirty="0" smtClean="0">
                <a:solidFill>
                  <a:schemeClr val="accent2">
                    <a:lumMod val="75000"/>
                  </a:schemeClr>
                </a:solidFill>
              </a:rPr>
              <a:t>      this done.</a:t>
            </a:r>
            <a:endParaRPr lang="en-US" b="1" dirty="0">
              <a:solidFill>
                <a:schemeClr val="accent2">
                  <a:lumMod val="75000"/>
                </a:schemeClr>
              </a:solidFill>
            </a:endParaRPr>
          </a:p>
        </p:txBody>
      </p:sp>
      <p:sp>
        <p:nvSpPr>
          <p:cNvPr id="15" name="Rectangle 14"/>
          <p:cNvSpPr/>
          <p:nvPr/>
        </p:nvSpPr>
        <p:spPr>
          <a:xfrm>
            <a:off x="5056474" y="5574268"/>
            <a:ext cx="3969163" cy="646331"/>
          </a:xfrm>
          <a:prstGeom prst="rect">
            <a:avLst/>
          </a:prstGeom>
        </p:spPr>
        <p:txBody>
          <a:bodyPr wrap="none">
            <a:spAutoFit/>
          </a:bodyPr>
          <a:lstStyle/>
          <a:p>
            <a:r>
              <a:rPr lang="en-US" b="1" dirty="0" smtClean="0">
                <a:solidFill>
                  <a:schemeClr val="accent2">
                    <a:lumMod val="75000"/>
                  </a:schemeClr>
                </a:solidFill>
              </a:rPr>
              <a:t>8.) Philosophy: Existentialism because I </a:t>
            </a:r>
          </a:p>
          <a:p>
            <a:r>
              <a:rPr lang="en-US" b="1" dirty="0" smtClean="0">
                <a:solidFill>
                  <a:schemeClr val="accent2">
                    <a:lumMod val="75000"/>
                  </a:schemeClr>
                </a:solidFill>
              </a:rPr>
              <a:t>      feel I relate closest with it.</a:t>
            </a:r>
            <a:endParaRPr lang="en-US" b="1" dirty="0">
              <a:solidFill>
                <a:schemeClr val="accent2">
                  <a:lumMod val="75000"/>
                </a:schemeClr>
              </a:solidFill>
            </a:endParaRPr>
          </a:p>
        </p:txBody>
      </p:sp>
    </p:spTree>
    <p:extLst>
      <p:ext uri="{BB962C8B-B14F-4D97-AF65-F5344CB8AC3E}">
        <p14:creationId xmlns:p14="http://schemas.microsoft.com/office/powerpoint/2010/main" val="2736336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61490" cy="6847114"/>
          </a:xfrm>
        </p:spPr>
      </p:pic>
      <p:sp>
        <p:nvSpPr>
          <p:cNvPr id="2" name="Title 1"/>
          <p:cNvSpPr>
            <a:spLocks noGrp="1"/>
          </p:cNvSpPr>
          <p:nvPr>
            <p:ph type="title"/>
          </p:nvPr>
        </p:nvSpPr>
        <p:spPr>
          <a:xfrm>
            <a:off x="609600" y="24245"/>
            <a:ext cx="2438400" cy="1143000"/>
          </a:xfrm>
        </p:spPr>
        <p:txBody>
          <a:bodyPr>
            <a:normAutofit fontScale="90000"/>
          </a:bodyPr>
          <a:lstStyle/>
          <a:p>
            <a:r>
              <a:rPr lang="en-US" dirty="0" smtClean="0"/>
              <a:t>ACM Code</a:t>
            </a:r>
            <a:endParaRPr lang="en-US" dirty="0"/>
          </a:p>
        </p:txBody>
      </p:sp>
      <p:sp>
        <p:nvSpPr>
          <p:cNvPr id="7" name="TextBox 6"/>
          <p:cNvSpPr txBox="1"/>
          <p:nvPr/>
        </p:nvSpPr>
        <p:spPr>
          <a:xfrm>
            <a:off x="5427806" y="228600"/>
            <a:ext cx="3363357" cy="4524315"/>
          </a:xfrm>
          <a:prstGeom prst="rect">
            <a:avLst/>
          </a:prstGeom>
          <a:noFill/>
        </p:spPr>
        <p:txBody>
          <a:bodyPr wrap="none" rtlCol="0">
            <a:spAutoFit/>
          </a:bodyPr>
          <a:lstStyle/>
          <a:p>
            <a:r>
              <a:rPr lang="en-US" u="sng" dirty="0" smtClean="0"/>
              <a:t>Solution C</a:t>
            </a:r>
          </a:p>
          <a:p>
            <a:r>
              <a:rPr lang="en-US" dirty="0" smtClean="0"/>
              <a:t>Contributes to society and human</a:t>
            </a:r>
          </a:p>
          <a:p>
            <a:r>
              <a:rPr lang="en-US" dirty="0" smtClean="0"/>
              <a:t>well-being.</a:t>
            </a:r>
          </a:p>
          <a:p>
            <a:endParaRPr lang="en-US" dirty="0"/>
          </a:p>
          <a:p>
            <a:r>
              <a:rPr lang="en-US" dirty="0" smtClean="0"/>
              <a:t>Avoids harm to others</a:t>
            </a:r>
          </a:p>
          <a:p>
            <a:endParaRPr lang="en-US" dirty="0" smtClean="0"/>
          </a:p>
          <a:p>
            <a:r>
              <a:rPr lang="en-US" dirty="0" smtClean="0"/>
              <a:t>Is honest and trustworthy</a:t>
            </a:r>
          </a:p>
          <a:p>
            <a:endParaRPr lang="en-US" dirty="0"/>
          </a:p>
          <a:p>
            <a:r>
              <a:rPr lang="en-US" dirty="0" smtClean="0"/>
              <a:t>Is fair and does not discriminate</a:t>
            </a:r>
          </a:p>
          <a:p>
            <a:endParaRPr lang="en-US" dirty="0" smtClean="0"/>
          </a:p>
          <a:p>
            <a:r>
              <a:rPr lang="en-US" dirty="0" smtClean="0"/>
              <a:t>Respects the privacy of others</a:t>
            </a:r>
          </a:p>
          <a:p>
            <a:endParaRPr lang="en-US" dirty="0" smtClean="0"/>
          </a:p>
          <a:p>
            <a:r>
              <a:rPr lang="en-US" dirty="0" smtClean="0"/>
              <a:t>Honors confidentiality</a:t>
            </a:r>
          </a:p>
          <a:p>
            <a:endParaRPr lang="en-US" dirty="0"/>
          </a:p>
          <a:p>
            <a:endParaRPr lang="en-US" dirty="0" smtClean="0"/>
          </a:p>
          <a:p>
            <a:endParaRPr lang="en-US" dirty="0"/>
          </a:p>
        </p:txBody>
      </p:sp>
    </p:spTree>
    <p:extLst>
      <p:ext uri="{BB962C8B-B14F-4D97-AF65-F5344CB8AC3E}">
        <p14:creationId xmlns:p14="http://schemas.microsoft.com/office/powerpoint/2010/main" val="392832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892378"/>
            <a:ext cx="9144000" cy="2965622"/>
          </a:xfrm>
        </p:spPr>
      </p:pic>
      <p:sp>
        <p:nvSpPr>
          <p:cNvPr id="2" name="Title 1"/>
          <p:cNvSpPr>
            <a:spLocks noGrp="1"/>
          </p:cNvSpPr>
          <p:nvPr>
            <p:ph type="title"/>
          </p:nvPr>
        </p:nvSpPr>
        <p:spPr>
          <a:xfrm>
            <a:off x="533400" y="808038"/>
            <a:ext cx="8229600" cy="4221162"/>
          </a:xfrm>
        </p:spPr>
        <p:txBody>
          <a:bodyPr>
            <a:noAutofit/>
          </a:bodyPr>
          <a:lstStyle/>
          <a:p>
            <a:r>
              <a:rPr lang="en-US" sz="2400" dirty="0" smtClean="0"/>
              <a:t>“We have mocked our Economy. </a:t>
            </a:r>
            <a:br>
              <a:rPr lang="en-US" sz="2400" dirty="0" smtClean="0"/>
            </a:br>
            <a:r>
              <a:rPr lang="en-US" sz="2400" dirty="0" smtClean="0"/>
              <a:t>And now the Economy has cast its vengeance on us all! </a:t>
            </a:r>
            <a:br>
              <a:rPr lang="en-US" sz="2400" dirty="0" smtClean="0"/>
            </a:br>
            <a:r>
              <a:rPr lang="en-US" sz="2400" dirty="0" smtClean="0"/>
              <a:t>Yea, it is an angry and unforgiving Economy. To repent we must stop frivolous spending! Instead of paying for cable let us watch clouds! Instead of buying clothes, wear but sheets from </a:t>
            </a:r>
            <a:r>
              <a:rPr lang="en-US" sz="2400" dirty="0" err="1" smtClean="0"/>
              <a:t>thine</a:t>
            </a:r>
            <a:r>
              <a:rPr lang="en-US" sz="2400" dirty="0" smtClean="0"/>
              <a:t> beds! Cut spending to only the bare essentials! Water and bread and margaritas, yea.”</a:t>
            </a:r>
            <a:br>
              <a:rPr lang="en-US" sz="2400" dirty="0" smtClean="0"/>
            </a:br>
            <a:r>
              <a:rPr lang="en-US" sz="2400" dirty="0"/>
              <a:t>	</a:t>
            </a:r>
            <a:r>
              <a:rPr lang="en-US" sz="2400" dirty="0" smtClean="0"/>
              <a:t>				~Randy Marsh</a:t>
            </a:r>
            <a:br>
              <a:rPr lang="en-US" sz="2400" dirty="0" smtClean="0"/>
            </a:br>
            <a:r>
              <a:rPr lang="en-US" sz="2400" dirty="0"/>
              <a:t>	</a:t>
            </a:r>
            <a:r>
              <a:rPr lang="en-US" sz="2400" dirty="0" smtClean="0"/>
              <a:t>			</a:t>
            </a:r>
            <a:r>
              <a:rPr lang="en-US" sz="1000" dirty="0" smtClean="0"/>
              <a:t>from the script of the </a:t>
            </a:r>
            <a:r>
              <a:rPr lang="en-US" sz="1000" dirty="0" err="1" smtClean="0"/>
              <a:t>Margaritaville</a:t>
            </a:r>
            <a:r>
              <a:rPr lang="en-US" sz="1000" dirty="0" smtClean="0"/>
              <a:t> episode of South Park</a:t>
            </a:r>
            <a:endParaRPr lang="en-US" sz="10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2057400" cy="1587137"/>
          </a:xfrm>
          <a:prstGeom prst="rect">
            <a:avLst/>
          </a:prstGeom>
        </p:spPr>
      </p:pic>
    </p:spTree>
    <p:extLst>
      <p:ext uri="{BB962C8B-B14F-4D97-AF65-F5344CB8AC3E}">
        <p14:creationId xmlns:p14="http://schemas.microsoft.com/office/powerpoint/2010/main" val="1487029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520</Words>
  <Application>Microsoft Office PowerPoint</Application>
  <PresentationFormat>On-screen Show (4:3)</PresentationFormat>
  <Paragraphs>62</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 Dip in Silicon Valley</vt:lpstr>
      <vt:lpstr>growth between 1990 and 1997.  Experts allocate this progress to the 20 % growth rate in IT expenditures from 1996, on and dread a decline in IT. Furthermore, the economic background has led to a lack of venture-fund capital, which in turn has stopped the struggles of startups to make the advances needed to fuel efficiency gains. Other experts say the situation is IT’s technology nearing its potential and associate the growth of the past few years to ten years after WWI, during electricity and the combustion engine.</vt:lpstr>
      <vt:lpstr>8 Step Ethical Decision Making Process</vt:lpstr>
      <vt:lpstr>ACM Code</vt:lpstr>
      <vt:lpstr>“We have mocked our Economy.  And now the Economy has cast its vengeance on us all!  Yea, it is an angry and unforgiving Economy. To repent we must stop frivolous spending! Instead of paying for cable let us watch clouds! Instead of buying clothes, wear but sheets from thine beds! Cut spending to only the bare essentials! Water and bread and margaritas, yea.”      ~Randy Marsh     from the script of the Margaritaville episode of South Park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Vicious</dc:creator>
  <cp:lastModifiedBy>Vicious</cp:lastModifiedBy>
  <cp:revision>26</cp:revision>
  <dcterms:created xsi:type="dcterms:W3CDTF">2011-04-19T20:25:39Z</dcterms:created>
  <dcterms:modified xsi:type="dcterms:W3CDTF">2011-04-20T22:23:00Z</dcterms:modified>
</cp:coreProperties>
</file>