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D8D9207-A2A8-46A3-ADBF-E8EC2D59F7C2}" type="datetimeFigureOut">
              <a:rPr lang="en-US" smtClean="0"/>
              <a:t>4/11/2012</a:t>
            </a:fld>
            <a:endParaRPr lang="en-US"/>
          </a:p>
        </p:txBody>
      </p:sp>
      <p:sp>
        <p:nvSpPr>
          <p:cNvPr id="8" name="Slide Number Placeholder 7"/>
          <p:cNvSpPr>
            <a:spLocks noGrp="1"/>
          </p:cNvSpPr>
          <p:nvPr>
            <p:ph type="sldNum" sz="quarter" idx="11"/>
          </p:nvPr>
        </p:nvSpPr>
        <p:spPr/>
        <p:txBody>
          <a:bodyPr/>
          <a:lstStyle/>
          <a:p>
            <a:fld id="{AF62E6AD-0131-4FEC-A1D4-7A87AC5E4A8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D9207-A2A8-46A3-ADBF-E8EC2D59F7C2}"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D9207-A2A8-46A3-ADBF-E8EC2D59F7C2}"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D8D9207-A2A8-46A3-ADBF-E8EC2D59F7C2}"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8D9207-A2A8-46A3-ADBF-E8EC2D59F7C2}" type="datetimeFigureOut">
              <a:rPr lang="en-US" smtClean="0"/>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2E6AD-0131-4FEC-A1D4-7A87AC5E4A85}"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D8D9207-A2A8-46A3-ADBF-E8EC2D59F7C2}" type="datetimeFigureOut">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E6AD-0131-4FEC-A1D4-7A87AC5E4A85}"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8D9207-A2A8-46A3-ADBF-E8EC2D59F7C2}" type="datetimeFigureOut">
              <a:rPr lang="en-US" smtClean="0"/>
              <a:t>4/11/2012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2E6AD-0131-4FEC-A1D4-7A87AC5E4A85}"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8D9207-A2A8-46A3-ADBF-E8EC2D59F7C2}" type="datetimeFigureOut">
              <a:rPr lang="en-US" smtClean="0"/>
              <a:t>4/11/2012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D9207-A2A8-46A3-ADBF-E8EC2D59F7C2}" type="datetimeFigureOut">
              <a:rPr lang="en-US" smtClean="0"/>
              <a:t>4/11/2012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D9207-A2A8-46A3-ADBF-E8EC2D59F7C2}" type="datetimeFigureOut">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D9207-A2A8-46A3-ADBF-E8EC2D59F7C2}" type="datetimeFigureOut">
              <a:rPr lang="en-US" smtClean="0"/>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2E6AD-0131-4FEC-A1D4-7A87AC5E4A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D8D9207-A2A8-46A3-ADBF-E8EC2D59F7C2}" type="datetimeFigureOut">
              <a:rPr lang="en-US" smtClean="0"/>
              <a:t>4/11/2012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F62E6AD-0131-4FEC-A1D4-7A87AC5E4A85}"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newscientist.com/article/mg21328585.300-driverless-cars-ready-to-hit-our-road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Driverless Cars</a:t>
            </a:r>
            <a:endParaRPr lang="en-US" dirty="0"/>
          </a:p>
        </p:txBody>
      </p:sp>
      <p:sp>
        <p:nvSpPr>
          <p:cNvPr id="3" name="Subtitle 2"/>
          <p:cNvSpPr>
            <a:spLocks noGrp="1"/>
          </p:cNvSpPr>
          <p:nvPr>
            <p:ph type="subTitle" idx="1"/>
          </p:nvPr>
        </p:nvSpPr>
        <p:spPr/>
        <p:txBody>
          <a:bodyPr/>
          <a:lstStyle/>
          <a:p>
            <a:r>
              <a:rPr lang="en-US" dirty="0" smtClean="0"/>
              <a:t>By: Chris Broom</a:t>
            </a:r>
            <a:endParaRPr lang="en-US" dirty="0"/>
          </a:p>
        </p:txBody>
      </p:sp>
    </p:spTree>
    <p:extLst>
      <p:ext uri="{BB962C8B-B14F-4D97-AF65-F5344CB8AC3E}">
        <p14:creationId xmlns:p14="http://schemas.microsoft.com/office/powerpoint/2010/main" val="1170751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smtClean="0">
                <a:effectLst/>
              </a:rPr>
              <a:t>The dream of a car that can drive itself has grown over the last decade as the necessary technologies have gradually proved their worth, but the idea has faced major legal hurdles.”</a:t>
            </a:r>
            <a:r>
              <a:rPr lang="en-US" baseline="-25000" dirty="0" smtClean="0">
                <a:effectLst/>
              </a:rPr>
              <a:t>1</a:t>
            </a:r>
            <a:r>
              <a:rPr lang="en-US" dirty="0" smtClean="0">
                <a:effectLst/>
              </a:rPr>
              <a:t> </a:t>
            </a:r>
          </a:p>
          <a:p>
            <a:r>
              <a:rPr lang="en-US" dirty="0" smtClean="0">
                <a:effectLst/>
              </a:rPr>
              <a:t>Benefits:  safety, fuel-economy, lower insurance, multi-tasking while </a:t>
            </a:r>
            <a:r>
              <a:rPr lang="en-US" i="1" dirty="0" smtClean="0">
                <a:effectLst/>
              </a:rPr>
              <a:t>riding</a:t>
            </a:r>
            <a:r>
              <a:rPr lang="en-US" dirty="0" smtClean="0">
                <a:effectLst/>
              </a:rPr>
              <a:t>  </a:t>
            </a:r>
          </a:p>
          <a:p>
            <a:r>
              <a:rPr lang="en-US" dirty="0" smtClean="0"/>
              <a:t>Roadblocks:  reducing size and cost of these systems, recognizing precursors to risky scenarios</a:t>
            </a:r>
          </a:p>
          <a:p>
            <a:r>
              <a:rPr lang="en-US" dirty="0" smtClean="0"/>
              <a:t>Source 1:  </a:t>
            </a:r>
            <a:r>
              <a:rPr lang="en-US" dirty="0" smtClean="0">
                <a:hlinkClick r:id="rId2"/>
              </a:rPr>
              <a:t>http://www.newscientist.com/article/mg21328585.300-driverless-cars-ready-to-hit-our-roads.html</a:t>
            </a:r>
            <a:r>
              <a:rPr lang="en-US" dirty="0" smtClean="0"/>
              <a:t> </a:t>
            </a:r>
            <a:endParaRPr lang="en-US" baseline="-25000" dirty="0"/>
          </a:p>
        </p:txBody>
      </p:sp>
    </p:spTree>
    <p:extLst>
      <p:ext uri="{BB962C8B-B14F-4D97-AF65-F5344CB8AC3E}">
        <p14:creationId xmlns:p14="http://schemas.microsoft.com/office/powerpoint/2010/main" val="2735157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8-Step Process</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Describe Ethical Issue</a:t>
            </a:r>
          </a:p>
          <a:p>
            <a:pPr marL="914400" lvl="1" indent="-514350"/>
            <a:r>
              <a:rPr lang="en-US" dirty="0" smtClean="0"/>
              <a:t>Should driverless cars be allowed on the road?</a:t>
            </a:r>
            <a:endParaRPr lang="en-US" dirty="0" smtClean="0"/>
          </a:p>
          <a:p>
            <a:pPr marL="514350" indent="-514350">
              <a:buFont typeface="+mj-lt"/>
              <a:buAutoNum type="arabicPeriod"/>
            </a:pPr>
            <a:r>
              <a:rPr lang="en-US" dirty="0" smtClean="0"/>
              <a:t>Who are the involved parties and what do they want to accomplish?</a:t>
            </a:r>
          </a:p>
          <a:p>
            <a:pPr marL="914400" lvl="1" indent="-514350"/>
            <a:r>
              <a:rPr lang="en-US" dirty="0" smtClean="0"/>
              <a:t>Universities such as Oxford and car companies such as BMW want to be able to produce and sell driverless cars</a:t>
            </a:r>
          </a:p>
          <a:p>
            <a:pPr marL="914400" lvl="1" indent="-514350"/>
            <a:r>
              <a:rPr lang="en-US" dirty="0" smtClean="0"/>
              <a:t>Politicians don’t want driverless cars to become common because of the risks involved</a:t>
            </a:r>
            <a:endParaRPr lang="en-US" dirty="0" smtClean="0"/>
          </a:p>
          <a:p>
            <a:pPr marL="514350" indent="-514350">
              <a:buFont typeface="+mj-lt"/>
              <a:buAutoNum type="arabicPeriod"/>
            </a:pPr>
            <a:r>
              <a:rPr lang="en-US" dirty="0" smtClean="0"/>
              <a:t>Solutions</a:t>
            </a:r>
          </a:p>
          <a:p>
            <a:pPr marL="914400" lvl="1" indent="-514350"/>
            <a:r>
              <a:rPr lang="en-US" dirty="0" smtClean="0"/>
              <a:t>Allow all Universities or car companies to research, produce, and sell driverless cars as desired</a:t>
            </a:r>
          </a:p>
          <a:p>
            <a:pPr marL="914400" lvl="1" indent="-514350"/>
            <a:r>
              <a:rPr lang="en-US" dirty="0" smtClean="0"/>
              <a:t>Ban all current and future research as well as not allow the selling of driverless cars</a:t>
            </a:r>
          </a:p>
          <a:p>
            <a:pPr marL="914400" lvl="1" indent="-514350"/>
            <a:r>
              <a:rPr lang="en-US" dirty="0" smtClean="0"/>
              <a:t>Create encompassing list of possible risks and require that before commercialization that all possible risks be eliminated and proven overcome by testing</a:t>
            </a:r>
            <a:endParaRPr lang="en-US" dirty="0"/>
          </a:p>
          <a:p>
            <a:pPr marL="514350" indent="-514350">
              <a:buFont typeface="+mj-lt"/>
              <a:buAutoNum type="arabicPeriod"/>
            </a:pPr>
            <a:endParaRPr lang="en-US" dirty="0" smtClean="0"/>
          </a:p>
        </p:txBody>
      </p:sp>
    </p:spTree>
    <p:extLst>
      <p:ext uri="{BB962C8B-B14F-4D97-AF65-F5344CB8AC3E}">
        <p14:creationId xmlns:p14="http://schemas.microsoft.com/office/powerpoint/2010/main" val="1190938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8-Step Process Cont.</a:t>
            </a:r>
            <a:endParaRPr lang="en-US" dirty="0"/>
          </a:p>
        </p:txBody>
      </p:sp>
      <p:sp>
        <p:nvSpPr>
          <p:cNvPr id="3" name="Content Placeholder 2"/>
          <p:cNvSpPr>
            <a:spLocks noGrp="1"/>
          </p:cNvSpPr>
          <p:nvPr>
            <p:ph idx="1"/>
          </p:nvPr>
        </p:nvSpPr>
        <p:spPr>
          <a:xfrm>
            <a:off x="533400" y="1600200"/>
            <a:ext cx="8229600" cy="4525963"/>
          </a:xfrm>
        </p:spPr>
        <p:txBody>
          <a:bodyPr>
            <a:normAutofit/>
          </a:bodyPr>
          <a:lstStyle/>
          <a:p>
            <a:pPr marL="0" indent="0">
              <a:buNone/>
            </a:pPr>
            <a:r>
              <a:rPr lang="en-US" dirty="0" smtClean="0"/>
              <a:t>4.   Solution Evaluation</a:t>
            </a:r>
          </a:p>
          <a:p>
            <a:pPr marL="914400" lvl="1" indent="-514350"/>
            <a:r>
              <a:rPr lang="en-US" dirty="0" smtClean="0"/>
              <a:t>I would be comfortable with all parties having to adhere to the compromise solution.  It is a good balance because the only reason government doesn’t want driverless cars is because of the risks.  This solution makes sure to eliminate those risks and then car companies get what they want because it will then ideally be safe to sell these cars.</a:t>
            </a:r>
            <a:endParaRPr lang="en-US" dirty="0" smtClean="0"/>
          </a:p>
          <a:p>
            <a:pPr marL="514350" indent="-514350">
              <a:buAutoNum type="arabicPeriod" startAt="5"/>
            </a:pPr>
            <a:r>
              <a:rPr lang="en-US" dirty="0" smtClean="0"/>
              <a:t>Is this solution natural?</a:t>
            </a:r>
          </a:p>
          <a:p>
            <a:pPr marL="914400" lvl="1" indent="-514350"/>
            <a:r>
              <a:rPr lang="en-US" dirty="0" smtClean="0"/>
              <a:t>This solution is a balanced “real-world” solution.  It is both possible and plausible.  The other extreme solutions would never be able to stand on their own in this day and age. </a:t>
            </a:r>
          </a:p>
          <a:p>
            <a:pPr marL="514350" indent="-514350">
              <a:buAutoNum type="arabicPeriod" startAt="5"/>
            </a:pPr>
            <a:r>
              <a:rPr lang="en-US" dirty="0"/>
              <a:t> </a:t>
            </a:r>
            <a:r>
              <a:rPr lang="en-US" dirty="0" smtClean="0"/>
              <a:t>Is it efficient?</a:t>
            </a:r>
          </a:p>
          <a:p>
            <a:pPr marL="914400" lvl="1" indent="-514350"/>
            <a:r>
              <a:rPr lang="en-US" dirty="0" smtClean="0"/>
              <a:t>I do believe this solution to be the most efficient and logical means to the end possible.  Also this solution satisfies all parties.  Both government and commercial organizations will happy because ultimately they can do what they want.</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078796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8-Step Process 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7.   Solution Commitment</a:t>
            </a:r>
          </a:p>
          <a:p>
            <a:pPr marL="914400" lvl="1" indent="-514350"/>
            <a:r>
              <a:rPr lang="en-US" dirty="0" smtClean="0"/>
              <a:t>I would still be committed to this solution whether I was a member of either party.  This decision is also independently made without pressures from any groups.</a:t>
            </a:r>
          </a:p>
          <a:p>
            <a:pPr marL="0" indent="0">
              <a:buNone/>
            </a:pPr>
            <a:r>
              <a:rPr lang="en-US" dirty="0" smtClean="0"/>
              <a:t>8.    </a:t>
            </a:r>
            <a:r>
              <a:rPr lang="en-US" dirty="0" smtClean="0"/>
              <a:t>Philosophical View</a:t>
            </a:r>
          </a:p>
          <a:p>
            <a:pPr lvl="1"/>
            <a:r>
              <a:rPr lang="en-US" dirty="0" smtClean="0"/>
              <a:t>On one hand this solution tends toward the pragmatic end of the philosophical spectrum as it a compromise between the two parties which assures that all parties end up happy.</a:t>
            </a:r>
          </a:p>
          <a:p>
            <a:pPr lvl="1"/>
            <a:r>
              <a:rPr lang="en-US" dirty="0" smtClean="0"/>
              <a:t>On the other hand it is pretty realistic as well.  In the case of producing and selling driverless cars many risks are involved that can result in injury or even death.  This solution is a means to a safe end that should end up being the best possible solution for the real-world.</a:t>
            </a:r>
          </a:p>
          <a:p>
            <a:endParaRPr lang="en-US" dirty="0"/>
          </a:p>
        </p:txBody>
      </p:sp>
    </p:spTree>
    <p:extLst>
      <p:ext uri="{BB962C8B-B14F-4D97-AF65-F5344CB8AC3E}">
        <p14:creationId xmlns:p14="http://schemas.microsoft.com/office/powerpoint/2010/main" val="2569205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ACM Code</a:t>
            </a:r>
            <a:endParaRPr lang="en-US" dirty="0"/>
          </a:p>
        </p:txBody>
      </p:sp>
      <p:sp>
        <p:nvSpPr>
          <p:cNvPr id="3" name="Content Placeholder 2"/>
          <p:cNvSpPr>
            <a:spLocks noGrp="1"/>
          </p:cNvSpPr>
          <p:nvPr>
            <p:ph idx="1"/>
          </p:nvPr>
        </p:nvSpPr>
        <p:spPr/>
        <p:txBody>
          <a:bodyPr/>
          <a:lstStyle/>
          <a:p>
            <a:r>
              <a:rPr lang="en-US" dirty="0" smtClean="0"/>
              <a:t>Driverless cars supported by:</a:t>
            </a:r>
          </a:p>
          <a:p>
            <a:pPr lvl="1"/>
            <a:r>
              <a:rPr lang="en-US" dirty="0" smtClean="0"/>
              <a:t>1.1.2 – Less human error means lives saved</a:t>
            </a:r>
          </a:p>
          <a:p>
            <a:pPr lvl="1"/>
            <a:r>
              <a:rPr lang="en-US" dirty="0" smtClean="0"/>
              <a:t>2.2.5 – The process is being debugged extensively</a:t>
            </a:r>
          </a:p>
          <a:p>
            <a:pPr lvl="1"/>
            <a:r>
              <a:rPr lang="en-US" dirty="0" smtClean="0"/>
              <a:t>3.3.2 – Having cars that drive themselves should improve work production in everyday life</a:t>
            </a:r>
          </a:p>
          <a:p>
            <a:pPr lvl="1"/>
            <a:r>
              <a:rPr lang="en-US" dirty="0" smtClean="0"/>
              <a:t>3.3.4 – Our solution consists of a list of objectives that need to be completed and validated</a:t>
            </a:r>
          </a:p>
          <a:p>
            <a:pPr lvl="1"/>
            <a:endParaRPr lang="en-US" dirty="0"/>
          </a:p>
        </p:txBody>
      </p:sp>
    </p:spTree>
    <p:extLst>
      <p:ext uri="{BB962C8B-B14F-4D97-AF65-F5344CB8AC3E}">
        <p14:creationId xmlns:p14="http://schemas.microsoft.com/office/powerpoint/2010/main" val="42292400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121</TotalTime>
  <Words>535</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Driverless Cars</vt:lpstr>
      <vt:lpstr>Summary</vt:lpstr>
      <vt:lpstr>The 8-Step Process</vt:lpstr>
      <vt:lpstr>The 8-Step Process Cont.</vt:lpstr>
      <vt:lpstr>The 8-Step Process Cont.</vt:lpstr>
      <vt:lpstr>The ACM Code</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Driverless Cars</dc:title>
  <dc:creator>BROOM, CHRISTIAN J</dc:creator>
  <cp:lastModifiedBy>BROOM, CHRISTIAN J</cp:lastModifiedBy>
  <cp:revision>14</cp:revision>
  <dcterms:created xsi:type="dcterms:W3CDTF">2012-04-12T01:06:25Z</dcterms:created>
  <dcterms:modified xsi:type="dcterms:W3CDTF">2012-04-12T03:07:42Z</dcterms:modified>
</cp:coreProperties>
</file>