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26"/>
  </p:notesMasterIdLst>
  <p:handoutMasterIdLst>
    <p:handoutMasterId r:id="rId27"/>
  </p:handoutMasterIdLst>
  <p:sldIdLst>
    <p:sldId id="256" r:id="rId2"/>
    <p:sldId id="380" r:id="rId3"/>
    <p:sldId id="381" r:id="rId4"/>
    <p:sldId id="341" r:id="rId5"/>
    <p:sldId id="325" r:id="rId6"/>
    <p:sldId id="326" r:id="rId7"/>
    <p:sldId id="327" r:id="rId8"/>
    <p:sldId id="328" r:id="rId9"/>
    <p:sldId id="329" r:id="rId10"/>
    <p:sldId id="332" r:id="rId11"/>
    <p:sldId id="333" r:id="rId12"/>
    <p:sldId id="379" r:id="rId13"/>
    <p:sldId id="334" r:id="rId14"/>
    <p:sldId id="382" r:id="rId15"/>
    <p:sldId id="383" r:id="rId16"/>
    <p:sldId id="335" r:id="rId17"/>
    <p:sldId id="336" r:id="rId18"/>
    <p:sldId id="337" r:id="rId19"/>
    <p:sldId id="330" r:id="rId20"/>
    <p:sldId id="338" r:id="rId21"/>
    <p:sldId id="340" r:id="rId22"/>
    <p:sldId id="376" r:id="rId23"/>
    <p:sldId id="377" r:id="rId24"/>
    <p:sldId id="378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005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7F3692B-7865-4D77-9AF4-E93E9EA69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3D9F28B-9F53-4588-8D04-DC639F54B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218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18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AAAD70-0588-4831-86C7-679DC9099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EB010-B7D3-414C-A6A1-03473025A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799E9-B171-4606-B24D-A88D68278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A7849-75CF-47BA-A3E9-E209EF890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70A96-1EE5-453C-B8EC-ADD270708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5A516-E5DE-4A28-BF29-8CCB7C30B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DC474-25F4-4711-9F26-B95C9660C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2868E-0850-48A9-A9BB-B7A322F0C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20350-9882-4DC4-8570-D0A6AB0EB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BE3D7-785B-4655-A4F3-E256EC3EA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FC690-768F-4B30-8C3B-7076BBC9D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1C11B-78CD-4AA7-8F92-3235F17FC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8F1A0CD1-33CA-4946-8765-7817A488B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08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08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08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08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08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08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08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08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08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arkas@cec.sc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400" smtClean="0"/>
              <a:t>Legal and Ethical Issues in Computer Security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343400"/>
            <a:ext cx="5638800" cy="2047875"/>
          </a:xfrm>
        </p:spPr>
        <p:txBody>
          <a:bodyPr/>
          <a:lstStyle/>
          <a:p>
            <a:pPr marL="609600" indent="-609600" eaLnBrk="1" hangingPunct="1"/>
            <a:r>
              <a:rPr lang="en-US" sz="3600" dirty="0" smtClean="0"/>
              <a:t>Csilla Farkas</a:t>
            </a:r>
          </a:p>
          <a:p>
            <a:pPr marL="609600" indent="-609600" eaLnBrk="1" hangingPunct="1"/>
            <a:r>
              <a:rPr lang="en-US" sz="3600" dirty="0" smtClean="0">
                <a:hlinkClick r:id="rId2"/>
              </a:rPr>
              <a:t>farkas@cec.sc.edu</a:t>
            </a:r>
            <a:r>
              <a:rPr lang="en-US" sz="3600" dirty="0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3B2418-8508-459C-ACF4-351D6AC85A44}" type="slidenum">
              <a:rPr lang="en-US"/>
              <a:pPr/>
              <a:t>10</a:t>
            </a:fld>
            <a:endParaRPr 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Fair Use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purchaser has the right to use the product in the manner for which it was intended and in a way that does not interfere with the author’s right.</a:t>
            </a:r>
          </a:p>
          <a:p>
            <a:pPr eaLnBrk="1" hangingPunct="1"/>
            <a:r>
              <a:rPr lang="en-US" smtClean="0"/>
              <a:t>Piracy</a:t>
            </a:r>
          </a:p>
          <a:p>
            <a:pPr eaLnBrk="1" hangingPunct="1"/>
            <a:r>
              <a:rPr lang="en-US" smtClean="0"/>
              <a:t>First sale</a:t>
            </a:r>
          </a:p>
          <a:p>
            <a:pPr eaLnBrk="1" hangingPunct="1"/>
            <a:r>
              <a:rPr lang="en-US" smtClean="0"/>
              <a:t>Copyright infringement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C10A997-A212-4668-B839-A3E20C917960}" type="slidenum">
              <a:rPr lang="en-US"/>
              <a:pPr/>
              <a:t>11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Copyright for Digital Objects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Digital Millennium Copyright 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Digital objects can be copyrighted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It is a crime to circumvent or disable anti-piracy functionality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It is a crime to manufacture, sell, or distribute devices that disable anti-piracy functionality or that copy digital objects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Exempt: when used for educational and research purposes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It is legal to make a backup to protect against loss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Libraries can make three backups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Piracy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Which countries are the highest in software piracy?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Armenia: 93% 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Azerbaijan: 92% 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Moldova: 92% 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Bangladesh: 92% 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Zimbabwe: 91% 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Sri Lanka: 90% </a:t>
            </a:r>
          </a:p>
          <a:p>
            <a:pPr marL="800100" lvl="1" indent="-342900">
              <a:buNone/>
            </a:pPr>
            <a:endParaRPr lang="en-US" sz="1600" dirty="0" smtClean="0"/>
          </a:p>
          <a:p>
            <a:pPr marL="800100" lvl="1" indent="-342900">
              <a:buFont typeface="+mj-lt"/>
              <a:buAutoNum type="arabicPeriod" startAt="107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United States: 20%</a:t>
            </a:r>
          </a:p>
          <a:p>
            <a:r>
              <a:rPr lang="en-US" sz="2000" dirty="0" smtClean="0"/>
              <a:t>  </a:t>
            </a:r>
            <a:r>
              <a:rPr lang="en-US" sz="2800" dirty="0" smtClean="0"/>
              <a:t>Cultural indifference toward software piracy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770A96-1EE5-453C-B8EC-ADD270708D1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2801619-D88C-4284-812C-5E06BBF826A6}" type="slidenum">
              <a:rPr lang="en-US"/>
              <a:pPr/>
              <a:t>13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Patents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Protects inventions – results of science, technology, and engineering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Requirement of novelty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Truly novel and unique </a:t>
            </a:r>
            <a:r>
              <a:rPr lang="en-US" sz="2400" smtClean="0">
                <a:sym typeface="Wingdings" pitchFamily="2" charset="2"/>
              </a:rPr>
              <a:t> only one patent for a given invention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sym typeface="Wingdings" pitchFamily="2" charset="2"/>
              </a:rPr>
              <a:t>Non-obvious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U.S. Patent and Trademark Office: register patent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Patent attorney: verifies that the invention has not been patented and identifies similar inventions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Patents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August 17,1982 – Anti-eating face mask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770A96-1EE5-453C-B8EC-ADD270708D1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90800"/>
            <a:ext cx="472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Patents 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October 26, 1999</a:t>
            </a:r>
          </a:p>
          <a:p>
            <a:r>
              <a:rPr lang="en-US" dirty="0" smtClean="0"/>
              <a:t>Motorized ice-cream cone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770A96-1EE5-453C-B8EC-ADD270708D1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685800"/>
            <a:ext cx="2743200" cy="580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C7BB32E-DDED-4574-BE71-3EADD6956B22}" type="slidenum">
              <a:rPr lang="en-US"/>
              <a:pPr/>
              <a:t>16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Patent Infringement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Copyright: holder can decide which violations prosecute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Patent: all violations must be prosecuted or patent can be lost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Suing for patent infringement may cause the patent owner to loose the paten. Infringer may argue that: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This isn’t infringement (different inventions)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patent is invalid (a prior infringement was not opposed)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invention is not novel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infringer invented the object first</a:t>
            </a:r>
          </a:p>
          <a:p>
            <a:pPr lvl="1"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09B5AA-4173-4BC6-97B2-26109EDACB45}" type="slidenum">
              <a:rPr lang="en-US"/>
              <a:pPr/>
              <a:t>17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 Secret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Information that gives one company a competitive edge over the others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Must always be kept secret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If someone obtains it improperly, the owner can recover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Profits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Damages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Lost revenues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Legal cost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Reverse Engineering!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705F05-2F39-4536-83D2-EA1C201EE782}" type="slidenum">
              <a:rPr lang="en-US"/>
              <a:pPr/>
              <a:t>18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Protection of Computer Objects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Protecting hardware, firmware, object code software, source code software, documentation, web content, domain names, etc.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589D55A-0DEA-4903-9E3B-35AEC8041764}" type="slidenum">
              <a:rPr lang="en-US"/>
              <a:pPr/>
              <a:t>19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 Crime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Least clear area of law in computing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Separate category for computer crime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 access to the physical object </a:t>
            </a:r>
            <a:r>
              <a:rPr lang="en-US" smtClean="0">
                <a:sym typeface="Wingdings" pitchFamily="2" charset="2"/>
              </a:rPr>
              <a:t> Is it a serious crime?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Rules of evidence  How to prove the authenticity?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Threats to integrity and confidentiality   How to measure loss of privacy?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Value of data </a:t>
            </a:r>
            <a:r>
              <a:rPr lang="en-US" smtClean="0">
                <a:sym typeface="Wingdings" pitchFamily="2" charset="2"/>
              </a:rPr>
              <a:t> How to measure it?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3886200"/>
          </a:xfrm>
        </p:spPr>
        <p:txBody>
          <a:bodyPr/>
          <a:lstStyle/>
          <a:p>
            <a:r>
              <a:rPr lang="en-US" dirty="0" smtClean="0"/>
              <a:t>If you see someone shoplifting a </a:t>
            </a:r>
            <a:r>
              <a:rPr lang="en-US" dirty="0" smtClean="0"/>
              <a:t>book </a:t>
            </a:r>
            <a:r>
              <a:rPr lang="en-US" dirty="0" smtClean="0"/>
              <a:t>what would you do?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Report </a:t>
            </a:r>
            <a:r>
              <a:rPr lang="en-US" dirty="0" smtClean="0"/>
              <a:t>it to the authorities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 smtClean="0"/>
              <a:t>a diversion </a:t>
            </a:r>
            <a:r>
              <a:rPr lang="en-US" dirty="0" smtClean="0"/>
              <a:t>to ensure s/he is not </a:t>
            </a:r>
            <a:r>
              <a:rPr lang="en-US" dirty="0" smtClean="0"/>
              <a:t>caught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Ask if you can borrow </a:t>
            </a:r>
            <a:r>
              <a:rPr lang="en-US" dirty="0" smtClean="0"/>
              <a:t>the book later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Turn </a:t>
            </a:r>
            <a:r>
              <a:rPr lang="en-US" dirty="0" smtClean="0"/>
              <a:t>away and pretend you didn’t see anything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770A96-1EE5-453C-B8EC-ADD270708D1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C236D9E-DB76-49FF-AE7B-0A05D899D1BB}" type="slidenum">
              <a:rPr lang="en-US"/>
              <a:pPr/>
              <a:t>20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Why Computer Crime is Hard to Prosecute? 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Lack of understanding</a:t>
            </a:r>
          </a:p>
          <a:p>
            <a:pPr eaLnBrk="1" hangingPunct="1"/>
            <a:r>
              <a:rPr lang="en-US" dirty="0" smtClean="0"/>
              <a:t>Lack of physical evidence</a:t>
            </a:r>
          </a:p>
          <a:p>
            <a:pPr eaLnBrk="1" hangingPunct="1"/>
            <a:r>
              <a:rPr lang="en-US" dirty="0" smtClean="0"/>
              <a:t>Lack of recognition of assets</a:t>
            </a:r>
          </a:p>
          <a:p>
            <a:pPr eaLnBrk="1" hangingPunct="1"/>
            <a:r>
              <a:rPr lang="en-US" dirty="0" smtClean="0"/>
              <a:t>Lack of political impact</a:t>
            </a:r>
          </a:p>
          <a:p>
            <a:pPr eaLnBrk="1" hangingPunct="1"/>
            <a:r>
              <a:rPr lang="en-US" dirty="0" smtClean="0"/>
              <a:t>Complexity of case</a:t>
            </a:r>
          </a:p>
          <a:p>
            <a:pPr eaLnBrk="1" hangingPunct="1"/>
            <a:r>
              <a:rPr lang="en-US" dirty="0" smtClean="0"/>
              <a:t>Age of defendant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468E92-FBB4-4B85-862D-8B653EC205DC}" type="slidenum">
              <a:rPr lang="en-US"/>
              <a:pPr/>
              <a:t>21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Ethical Issues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Ethic: objectively defined standard of right and wrong</a:t>
            </a:r>
          </a:p>
          <a:p>
            <a:pPr eaLnBrk="1" hangingPunct="1"/>
            <a:r>
              <a:rPr lang="en-US" smtClean="0"/>
              <a:t>Ultimately, each person is responsible for deciding what to do in a specific situation</a:t>
            </a:r>
          </a:p>
          <a:p>
            <a:pPr eaLnBrk="1" hangingPunct="1"/>
            <a:r>
              <a:rPr lang="en-US" smtClean="0"/>
              <a:t>Ethical positions can and often do come into conflict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9BE3D7-785B-4655-A4F3-E256EC3EAF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371600" y="40386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429000"/>
            <a:ext cx="7391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000" b="1" dirty="0"/>
              <a:t>Information Assurance Courses</a:t>
            </a:r>
          </a:p>
          <a:p>
            <a:pPr algn="ctr"/>
            <a:r>
              <a:rPr lang="en-US" sz="4000" b="1" dirty="0"/>
              <a:t>At</a:t>
            </a:r>
          </a:p>
          <a:p>
            <a:pPr algn="ctr"/>
            <a:r>
              <a:rPr lang="en-US" sz="4000" b="1" dirty="0"/>
              <a:t>USC</a:t>
            </a:r>
            <a:endParaRPr lang="en-US" sz="3200" b="1" dirty="0">
              <a:cs typeface="Times New Roman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4800" y="39624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endParaRPr lang="de-DE" sz="900">
              <a:latin typeface="Tw Cen MT" pitchFamily="34" charset="0"/>
              <a:cs typeface="Times New Roman" pitchFamily="18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685800" y="3733800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 descr="diagnos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52400"/>
            <a:ext cx="3124200" cy="278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9BE3D7-785B-4655-A4F3-E256EC3EAF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90800" y="457200"/>
            <a:ext cx="62484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Courses and Faculty</a:t>
            </a: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1038" y="1963738"/>
            <a:ext cx="8010525" cy="40259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Courses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201 – Introduction to Security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517 – Computer Crime and Forensics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522 – Information Security Principles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557 – Introduction to Cryptography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548 – Secure Software Construction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Faculty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Csilla Farkas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Chin-Tser Huang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Wenyuan Xu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9BE3D7-785B-4655-A4F3-E256EC3EAF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43200" y="228600"/>
            <a:ext cx="579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IA Jobs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81000" y="1676400"/>
            <a:ext cx="8534400" cy="441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Job market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Civil (Join Information Systems Security Association, ISSA, </a:t>
            </a:r>
            <a:r>
              <a:rPr lang="en-US" dirty="0">
                <a:solidFill>
                  <a:schemeClr val="accent2"/>
                </a:solidFill>
              </a:rPr>
              <a:t>https://www.issa.org/</a:t>
            </a:r>
            <a:r>
              <a:rPr lang="en-US" dirty="0"/>
              <a:t> 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Government (Internship available at USC-UTS, and SC Dept. of Probation, Parole, and Pardon Services)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Military (Internship available at SPAWAR, Charleston)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Education and training requirements (B.S. degree, certification, hands-on experiments)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Salary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FUN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r>
              <a:rPr lang="en-US" dirty="0" smtClean="0"/>
              <a:t>If you see someone making </a:t>
            </a:r>
            <a:r>
              <a:rPr lang="en-US" dirty="0" smtClean="0"/>
              <a:t>a unofficial  </a:t>
            </a:r>
            <a:r>
              <a:rPr lang="en-US" dirty="0" smtClean="0"/>
              <a:t>copy of a computer game what would you do?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Report </a:t>
            </a:r>
            <a:r>
              <a:rPr lang="en-US" dirty="0" smtClean="0"/>
              <a:t>it to the authorities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Create diversion to ensure s/he is not </a:t>
            </a:r>
            <a:r>
              <a:rPr lang="en-US" dirty="0" smtClean="0"/>
              <a:t>caught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Ask if you can borrow </a:t>
            </a:r>
            <a:r>
              <a:rPr lang="en-US" dirty="0" smtClean="0"/>
              <a:t>the game later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Turn </a:t>
            </a:r>
            <a:r>
              <a:rPr lang="en-US" dirty="0" smtClean="0"/>
              <a:t>away </a:t>
            </a:r>
            <a:r>
              <a:rPr lang="en-US" dirty="0" smtClean="0"/>
              <a:t>and pretend you didn’t see </a:t>
            </a:r>
            <a:r>
              <a:rPr lang="en-US" dirty="0" smtClean="0"/>
              <a:t>anything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770A96-1EE5-453C-B8EC-ADD270708D1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09C02C5-FE07-4F02-9526-E40BA655F1BE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Ethics vs. Law</a:t>
            </a:r>
          </a:p>
        </p:txBody>
      </p:sp>
      <p:graphicFrame>
        <p:nvGraphicFramePr>
          <p:cNvPr id="434224" name="Group 48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229600" cy="500221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Law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Formal, written document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Unwritten principles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Interpreted by courts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Interpreted by each individual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Established by legislatures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Presented by philosophers, religious, professional groups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Applicable to everyone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Personal choice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Priority decided by court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Priority determined by individual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Court makes final decision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external decision maker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Enforceable by police and courts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Limited enforcement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FA85F3-2682-4646-B10E-D8F0453818EE}" type="slidenum">
              <a:rPr lang="en-US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Law and Computer Security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Laws</a:t>
            </a:r>
            <a:r>
              <a:rPr lang="en-US" dirty="0" smtClean="0"/>
              <a:t>: regulate the </a:t>
            </a:r>
            <a:r>
              <a:rPr lang="en-US" u="sng" dirty="0" smtClean="0"/>
              <a:t>use, development, and ownership</a:t>
            </a:r>
            <a:r>
              <a:rPr lang="en-US" dirty="0" smtClean="0"/>
              <a:t> of data and programs</a:t>
            </a:r>
          </a:p>
          <a:p>
            <a:pPr eaLnBrk="1" hangingPunct="1"/>
            <a:r>
              <a:rPr lang="en-US" dirty="0" smtClean="0"/>
              <a:t>Laws:  affect </a:t>
            </a:r>
            <a:r>
              <a:rPr lang="en-US" u="sng" dirty="0" smtClean="0"/>
              <a:t>actions</a:t>
            </a:r>
            <a:r>
              <a:rPr lang="en-US" dirty="0" smtClean="0"/>
              <a:t> that can be taken to protect the secrecy, integrity, and availability of computing </a:t>
            </a:r>
            <a:r>
              <a:rPr lang="en-US" dirty="0" smtClean="0"/>
              <a:t>resources</a:t>
            </a:r>
          </a:p>
          <a:p>
            <a:pPr eaLnBrk="1" hangingPunct="1"/>
            <a:r>
              <a:rPr lang="en-US" dirty="0" smtClean="0"/>
              <a:t>International, national, state, and city </a:t>
            </a:r>
            <a:r>
              <a:rPr lang="en-US" dirty="0" smtClean="0"/>
              <a:t>laws</a:t>
            </a:r>
            <a:endParaRPr lang="en-US" u="sng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252C61-377E-429A-AF41-8C4745A9282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Cyber Security:  Lack </a:t>
            </a:r>
            <a:r>
              <a:rPr lang="en-US" dirty="0" smtClean="0"/>
              <a:t>of Legislation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229600" cy="3124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Reactive </a:t>
            </a:r>
            <a:r>
              <a:rPr lang="en-US" sz="2400" dirty="0" smtClean="0"/>
              <a:t>procedures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Do not address </a:t>
            </a:r>
            <a:r>
              <a:rPr lang="en-US" sz="2400" dirty="0" smtClean="0"/>
              <a:t>improper acts</a:t>
            </a:r>
          </a:p>
          <a:p>
            <a:pPr eaLnBrk="1" hangingPunct="1"/>
            <a:r>
              <a:rPr lang="en-US" sz="2400" dirty="0" smtClean="0"/>
              <a:t>Lack of technical expertise of legal personnel 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What is an appropriate protection?</a:t>
            </a:r>
          </a:p>
          <a:p>
            <a:pPr lvl="1" eaLnBrk="1" hangingPunct="1"/>
            <a:r>
              <a:rPr lang="en-US" sz="2400" dirty="0" smtClean="0"/>
              <a:t>What is a security breach?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838200" y="2895600"/>
            <a:ext cx="1371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Demand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76600" y="2895600"/>
            <a:ext cx="1371600" cy="533400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Technology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791200" y="2895600"/>
            <a:ext cx="1371600" cy="5334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Law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2209800" y="3048000"/>
            <a:ext cx="10668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4648200" y="3048000"/>
            <a:ext cx="11430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75799E-C1E9-4B22-B887-E052FF4D81C8}" type="slidenum">
              <a:rPr lang="en-US"/>
              <a:pPr/>
              <a:t>7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Protection of Computer Systems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Protecting computing systems against criminals</a:t>
            </a:r>
          </a:p>
          <a:p>
            <a:pPr eaLnBrk="1" hangingPunct="1"/>
            <a:r>
              <a:rPr lang="en-US" smtClean="0"/>
              <a:t>Protecting code and data</a:t>
            </a:r>
          </a:p>
          <a:p>
            <a:pPr eaLnBrk="1" hangingPunct="1"/>
            <a:r>
              <a:rPr lang="en-US" smtClean="0"/>
              <a:t>Protecting programmers’ and employers’ rights</a:t>
            </a:r>
          </a:p>
          <a:p>
            <a:pPr eaLnBrk="1" hangingPunct="1"/>
            <a:r>
              <a:rPr lang="en-US" smtClean="0"/>
              <a:t>Protecting users of programs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A7D44F2-8FC3-485C-8819-69F2124595F2}" type="slidenum">
              <a:rPr lang="en-US"/>
              <a:pPr/>
              <a:t>8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Protecting Programs and Data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Copyright</a:t>
            </a:r>
          </a:p>
          <a:p>
            <a:pPr eaLnBrk="1" hangingPunct="1"/>
            <a:r>
              <a:rPr lang="en-US" smtClean="0"/>
              <a:t>Patents</a:t>
            </a:r>
          </a:p>
          <a:p>
            <a:pPr eaLnBrk="1" hangingPunct="1"/>
            <a:r>
              <a:rPr lang="en-US" smtClean="0"/>
              <a:t>Trade secrets</a:t>
            </a:r>
          </a:p>
          <a:p>
            <a:pPr eaLnBrk="1" hangingPunct="1"/>
            <a:r>
              <a:rPr lang="en-US" smtClean="0"/>
              <a:t>Protection for computer objects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EDFF78-8E6D-4CEB-A444-DB42D32F5974}" type="slidenum">
              <a:rPr lang="en-US"/>
              <a:pPr/>
              <a:t>9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Copyrights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Protect the expression of ideas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1978: U.S. copyright law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Updated in 1998: Digital Millennium Copyright Act (DMCA) – deals with computers and other electronic media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Give the copyright holder the exclusive right to make copies of the expression and sell them to the public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Simple procedure to register copyright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U.S. copyright expires 70 years beyond the death of last surviving holder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1340</TotalTime>
  <Words>935</Words>
  <Application>Microsoft Office PowerPoint</Application>
  <PresentationFormat>On-screen Show (4:3)</PresentationFormat>
  <Paragraphs>184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Pixel</vt:lpstr>
      <vt:lpstr>Legal and Ethical Issues in Computer Security</vt:lpstr>
      <vt:lpstr>Question 1.</vt:lpstr>
      <vt:lpstr>Question 2.</vt:lpstr>
      <vt:lpstr>Ethics vs. Law</vt:lpstr>
      <vt:lpstr>Law and Computer Security</vt:lpstr>
      <vt:lpstr>Cyber Security:  Lack of Legislation</vt:lpstr>
      <vt:lpstr>Protection of Computer Systems</vt:lpstr>
      <vt:lpstr>Protecting Programs and Data</vt:lpstr>
      <vt:lpstr>Copyrights</vt:lpstr>
      <vt:lpstr>Fair Use</vt:lpstr>
      <vt:lpstr>Copyright for Digital Objects</vt:lpstr>
      <vt:lpstr>Software Piracy </vt:lpstr>
      <vt:lpstr>Patents</vt:lpstr>
      <vt:lpstr>Interesting Patents 1.</vt:lpstr>
      <vt:lpstr>Interesting Patents 2.</vt:lpstr>
      <vt:lpstr>Patent Infringement</vt:lpstr>
      <vt:lpstr>Trade Secret</vt:lpstr>
      <vt:lpstr>Protection of Computer Objects</vt:lpstr>
      <vt:lpstr>Computer Crime</vt:lpstr>
      <vt:lpstr>Why Computer Crime is Hard to Prosecute? </vt:lpstr>
      <vt:lpstr>Ethical Issues</vt:lpstr>
      <vt:lpstr>Slide 22</vt:lpstr>
      <vt:lpstr>Slide 23</vt:lpstr>
      <vt:lpstr>Slide 24</vt:lpstr>
    </vt:vector>
  </TitlesOfParts>
  <Company>University of South Carolina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790 – Secure Database Systems</dc:title>
  <dc:creator>FARKAS</dc:creator>
  <cp:lastModifiedBy>FARKAS</cp:lastModifiedBy>
  <cp:revision>75</cp:revision>
  <dcterms:created xsi:type="dcterms:W3CDTF">2001-01-17T09:31:44Z</dcterms:created>
  <dcterms:modified xsi:type="dcterms:W3CDTF">2012-04-05T15:24:29Z</dcterms:modified>
</cp:coreProperties>
</file>