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D57E77-0A10-4EE6-B96A-89C5D0044D88}" type="datetimeFigureOut">
              <a:rPr lang="en-US" smtClean="0"/>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57E77-0A10-4EE6-B96A-89C5D0044D88}" type="datetimeFigureOut">
              <a:rPr lang="en-US" smtClean="0"/>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57E77-0A10-4EE6-B96A-89C5D0044D88}" type="datetimeFigureOut">
              <a:rPr lang="en-US" smtClean="0"/>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57E77-0A10-4EE6-B96A-89C5D0044D88}" type="datetimeFigureOut">
              <a:rPr lang="en-US" smtClean="0"/>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D57E77-0A10-4EE6-B96A-89C5D0044D88}" type="datetimeFigureOut">
              <a:rPr lang="en-US" smtClean="0"/>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D57E77-0A10-4EE6-B96A-89C5D0044D88}" type="datetimeFigureOut">
              <a:rPr lang="en-US" smtClean="0"/>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D57E77-0A10-4EE6-B96A-89C5D0044D88}" type="datetimeFigureOut">
              <a:rPr lang="en-US" smtClean="0"/>
              <a:t>4/19/2011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D57E77-0A10-4EE6-B96A-89C5D0044D88}" type="datetimeFigureOut">
              <a:rPr lang="en-US" smtClean="0"/>
              <a:t>4/19/2011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57E77-0A10-4EE6-B96A-89C5D0044D88}" type="datetimeFigureOut">
              <a:rPr lang="en-US" smtClean="0"/>
              <a:t>4/19/2011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D57E77-0A10-4EE6-B96A-89C5D0044D88}" type="datetimeFigureOut">
              <a:rPr lang="en-US" smtClean="0"/>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D57E77-0A10-4EE6-B96A-89C5D0044D88}" type="datetimeFigureOut">
              <a:rPr lang="en-US" smtClean="0"/>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61DAE-365E-4EEC-8727-D59DCB962B6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57E77-0A10-4EE6-B96A-89C5D0044D88}" type="datetimeFigureOut">
              <a:rPr lang="en-US" smtClean="0"/>
              <a:t>4/19/2011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61DAE-365E-4EEC-8727-D59DCB962B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2200"/>
            <a:ext cx="7772400" cy="1470025"/>
          </a:xfrm>
        </p:spPr>
        <p:txBody>
          <a:bodyPr/>
          <a:lstStyle/>
          <a:p>
            <a:r>
              <a:rPr lang="en-US" dirty="0" smtClean="0"/>
              <a:t>The Ethicality of Altering </a:t>
            </a:r>
            <a:br>
              <a:rPr lang="en-US" dirty="0" smtClean="0"/>
            </a:br>
            <a:r>
              <a:rPr lang="en-US" dirty="0" smtClean="0"/>
              <a:t>Google Traffic in China</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p>
            <a:r>
              <a:rPr lang="en-US" sz="2400" dirty="0" smtClean="0">
                <a:solidFill>
                  <a:schemeClr val="tx1"/>
                </a:solidFill>
              </a:rPr>
              <a:t>Kayley Paris</a:t>
            </a:r>
          </a:p>
          <a:p>
            <a:r>
              <a:rPr lang="en-US" sz="2400" dirty="0" smtClean="0">
                <a:solidFill>
                  <a:schemeClr val="tx1"/>
                </a:solidFill>
              </a:rPr>
              <a:t>CSCE 390</a:t>
            </a:r>
          </a:p>
          <a:p>
            <a:r>
              <a:rPr lang="en-US" sz="2400" dirty="0" smtClean="0">
                <a:solidFill>
                  <a:schemeClr val="tx1"/>
                </a:solidFill>
              </a:rPr>
              <a:t>April 17, 2011</a:t>
            </a:r>
            <a:endParaRPr lang="en-US" sz="2400" dirty="0">
              <a:solidFill>
                <a:schemeClr val="tx1"/>
              </a:solidFill>
            </a:endParaRPr>
          </a:p>
        </p:txBody>
      </p:sp>
      <p:pic>
        <p:nvPicPr>
          <p:cNvPr id="5" name="Picture 4" descr="china_google_x220.jpg"/>
          <p:cNvPicPr>
            <a:picLocks noChangeAspect="1"/>
          </p:cNvPicPr>
          <p:nvPr/>
        </p:nvPicPr>
        <p:blipFill>
          <a:blip r:embed="rId2" cstate="print"/>
          <a:stretch>
            <a:fillRect/>
          </a:stretch>
        </p:blipFill>
        <p:spPr>
          <a:xfrm>
            <a:off x="3581400" y="1143000"/>
            <a:ext cx="2095500" cy="13811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ina_flag.gif"/>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457200" y="533400"/>
            <a:ext cx="8229600" cy="762000"/>
          </a:xfrm>
        </p:spPr>
        <p:txBody>
          <a:bodyPr/>
          <a:lstStyle/>
          <a:p>
            <a:r>
              <a:rPr lang="en-US" dirty="0" smtClean="0"/>
              <a:t>Summary</a:t>
            </a:r>
            <a:endParaRPr lang="en-US" dirty="0"/>
          </a:p>
        </p:txBody>
      </p:sp>
      <p:sp>
        <p:nvSpPr>
          <p:cNvPr id="3" name="Content Placeholder 2"/>
          <p:cNvSpPr>
            <a:spLocks noGrp="1"/>
          </p:cNvSpPr>
          <p:nvPr>
            <p:ph idx="1"/>
          </p:nvPr>
        </p:nvSpPr>
        <p:spPr>
          <a:xfrm>
            <a:off x="533400" y="1447799"/>
            <a:ext cx="8001000" cy="4876801"/>
          </a:xfrm>
        </p:spPr>
        <p:txBody>
          <a:bodyPr>
            <a:normAutofit/>
          </a:bodyPr>
          <a:lstStyle/>
          <a:p>
            <a:pPr>
              <a:buNone/>
            </a:pPr>
            <a:r>
              <a:rPr lang="en-US" dirty="0" smtClean="0"/>
              <a:t>		The Chinese government has been interfering with Google’s Gmail service using intercepting, relaying, and possibly altering email traffic, while making it appear that Gmail is malfunctioning.  This “man in the middle” attack is likely a response to the political unrest in the Middle East in order to track and censor dissidents and protestors.</a:t>
            </a:r>
          </a:p>
          <a:p>
            <a:pPr>
              <a:buNone/>
            </a:pPr>
            <a:endParaRPr lang="en-US" sz="1200" dirty="0" smtClean="0"/>
          </a:p>
          <a:p>
            <a:pPr>
              <a:buNone/>
            </a:pPr>
            <a:r>
              <a:rPr lang="en-US" sz="1200" dirty="0" smtClean="0"/>
              <a:t>	</a:t>
            </a:r>
            <a:r>
              <a:rPr lang="en-US" sz="1200" dirty="0" err="1" smtClean="0"/>
              <a:t>Lemos</a:t>
            </a:r>
            <a:r>
              <a:rPr lang="en-US" sz="1200" dirty="0" smtClean="0"/>
              <a:t>, Robert.  “</a:t>
            </a:r>
            <a:r>
              <a:rPr lang="en-US" sz="1200" i="1" dirty="0" smtClean="0"/>
              <a:t>How China and Others Are Altering Web Traffic.</a:t>
            </a:r>
            <a:r>
              <a:rPr lang="en-US" sz="1200" dirty="0" smtClean="0"/>
              <a:t>”  Technology Review.com. 24 March 2011. 	&lt;http://www.technologyreview.com/web/37074/?a=f.&gt;. 17 April 2011.</a:t>
            </a: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fontScale="90000"/>
          </a:bodyPr>
          <a:lstStyle/>
          <a:p>
            <a:r>
              <a:rPr lang="en-US" dirty="0" smtClean="0"/>
              <a:t>The Ethical Decision-Making Process</a:t>
            </a:r>
            <a:endParaRPr lang="en-US" dirty="0"/>
          </a:p>
        </p:txBody>
      </p:sp>
      <p:sp>
        <p:nvSpPr>
          <p:cNvPr id="3" name="Content Placeholder 2"/>
          <p:cNvSpPr>
            <a:spLocks noGrp="1"/>
          </p:cNvSpPr>
          <p:nvPr>
            <p:ph idx="1"/>
          </p:nvPr>
        </p:nvSpPr>
        <p:spPr>
          <a:xfrm>
            <a:off x="228600" y="1219200"/>
            <a:ext cx="8686800" cy="5410200"/>
          </a:xfrm>
        </p:spPr>
        <p:txBody>
          <a:bodyPr>
            <a:normAutofit/>
          </a:bodyPr>
          <a:lstStyle/>
          <a:p>
            <a:r>
              <a:rPr lang="en-US" sz="1800" u="sng" dirty="0" smtClean="0"/>
              <a:t>Step 1</a:t>
            </a:r>
            <a:r>
              <a:rPr lang="en-US" sz="1800" dirty="0" smtClean="0"/>
              <a:t>: The ethical issues in this case involve the right to privacy, information, and free speech.</a:t>
            </a:r>
          </a:p>
          <a:p>
            <a:r>
              <a:rPr lang="en-US" sz="1800" u="sng" dirty="0" smtClean="0"/>
              <a:t>Step 2</a:t>
            </a:r>
            <a:r>
              <a:rPr lang="en-US" sz="1800" dirty="0" smtClean="0"/>
              <a:t>: The stakeholders in this case are the Chinese government, who want to censor the Web to protect the people, and the citizens of China, who want privacy and information.</a:t>
            </a:r>
          </a:p>
          <a:p>
            <a:r>
              <a:rPr lang="en-US" sz="1800" u="sng" dirty="0" smtClean="0"/>
              <a:t>Step 3</a:t>
            </a:r>
            <a:r>
              <a:rPr lang="en-US" sz="1800" dirty="0" smtClean="0"/>
              <a:t>: </a:t>
            </a:r>
          </a:p>
          <a:p>
            <a:pPr>
              <a:buNone/>
            </a:pPr>
            <a:r>
              <a:rPr lang="en-US" sz="1800" dirty="0"/>
              <a:t>	</a:t>
            </a:r>
            <a:r>
              <a:rPr lang="en-US" sz="1800" dirty="0" smtClean="0"/>
              <a:t>	-</a:t>
            </a:r>
            <a:r>
              <a:rPr lang="en-US" sz="1800" u="sng" dirty="0" smtClean="0"/>
              <a:t>Solution  A (</a:t>
            </a:r>
            <a:r>
              <a:rPr lang="en-US" sz="1800" i="1" u="sng" dirty="0" smtClean="0"/>
              <a:t>Extreme</a:t>
            </a:r>
            <a:r>
              <a:rPr lang="en-US" sz="1800" u="sng" dirty="0" smtClean="0"/>
              <a:t>)</a:t>
            </a:r>
            <a:r>
              <a:rPr lang="en-US" sz="1800" dirty="0" smtClean="0"/>
              <a:t>: The Chinese government monitors and censors all Internet 	traffic in China. </a:t>
            </a:r>
          </a:p>
          <a:p>
            <a:pPr>
              <a:buNone/>
            </a:pPr>
            <a:r>
              <a:rPr lang="en-US" sz="1800" dirty="0"/>
              <a:t>	</a:t>
            </a:r>
            <a:r>
              <a:rPr lang="en-US" sz="1800" dirty="0" smtClean="0"/>
              <a:t>		-</a:t>
            </a:r>
            <a:r>
              <a:rPr lang="en-US" sz="1800" u="sng" dirty="0" smtClean="0"/>
              <a:t>Best Case Scenario</a:t>
            </a:r>
            <a:r>
              <a:rPr lang="en-US" sz="1800" dirty="0" smtClean="0"/>
              <a:t>: The Internet is safe from protestors and dissidents.  </a:t>
            </a:r>
          </a:p>
          <a:p>
            <a:pPr>
              <a:buNone/>
            </a:pPr>
            <a:r>
              <a:rPr lang="en-US" sz="1800" dirty="0"/>
              <a:t>	</a:t>
            </a:r>
            <a:r>
              <a:rPr lang="en-US" sz="1800" dirty="0" smtClean="0"/>
              <a:t>		-</a:t>
            </a:r>
            <a:r>
              <a:rPr lang="en-US" sz="1800" u="sng" dirty="0" smtClean="0"/>
              <a:t>Worst Case Scenario</a:t>
            </a:r>
            <a:r>
              <a:rPr lang="en-US" sz="1800" dirty="0" smtClean="0"/>
              <a:t>: Internet users in China feel violated for their lack 		of privacy.</a:t>
            </a:r>
          </a:p>
          <a:p>
            <a:pPr>
              <a:buNone/>
            </a:pPr>
            <a:r>
              <a:rPr lang="en-US" sz="1800" dirty="0" smtClean="0"/>
              <a:t>		-</a:t>
            </a:r>
            <a:r>
              <a:rPr lang="en-US" sz="1800" u="sng" dirty="0" smtClean="0"/>
              <a:t>Solution B (</a:t>
            </a:r>
            <a:r>
              <a:rPr lang="en-US" sz="1800" i="1" u="sng" dirty="0" smtClean="0"/>
              <a:t>Extreme</a:t>
            </a:r>
            <a:r>
              <a:rPr lang="en-US" sz="1800" u="sng" dirty="0" smtClean="0"/>
              <a:t>): </a:t>
            </a:r>
            <a:r>
              <a:rPr lang="en-US" sz="1800" dirty="0" smtClean="0"/>
              <a:t>The Chinese government is not allowed to monitor nor 	censor any Internet traffic in China.</a:t>
            </a:r>
          </a:p>
          <a:p>
            <a:pPr>
              <a:buNone/>
            </a:pPr>
            <a:r>
              <a:rPr lang="en-US" sz="1800" dirty="0" smtClean="0"/>
              <a:t>			-</a:t>
            </a:r>
            <a:r>
              <a:rPr lang="en-US" sz="1800" u="sng" dirty="0" smtClean="0"/>
              <a:t>Best Case Scenario</a:t>
            </a:r>
            <a:r>
              <a:rPr lang="en-US" sz="1800" dirty="0" smtClean="0"/>
              <a:t>: The Internet remains relatively safe and secure 			without government interference.</a:t>
            </a:r>
          </a:p>
          <a:p>
            <a:pPr>
              <a:buNone/>
            </a:pPr>
            <a:r>
              <a:rPr lang="en-US" sz="1800" dirty="0" smtClean="0"/>
              <a:t>			-</a:t>
            </a:r>
            <a:r>
              <a:rPr lang="en-US" sz="1800" u="sng" dirty="0" smtClean="0"/>
              <a:t>Worst Case Scenario</a:t>
            </a:r>
            <a:r>
              <a:rPr lang="en-US" sz="1800" dirty="0" smtClean="0"/>
              <a:t>: The Internet becomes unsecure and harmful 			information can transfer freely.</a:t>
            </a:r>
          </a:p>
          <a:p>
            <a:pPr>
              <a:buNone/>
            </a:pPr>
            <a:endParaRPr lang="en-US" sz="1800" dirty="0"/>
          </a:p>
        </p:txBody>
      </p:sp>
      <p:pic>
        <p:nvPicPr>
          <p:cNvPr id="7" name="Picture 6" descr="google icon.jpg"/>
          <p:cNvPicPr>
            <a:picLocks noChangeAspect="1"/>
          </p:cNvPicPr>
          <p:nvPr/>
        </p:nvPicPr>
        <p:blipFill>
          <a:blip r:embed="rId2" cstate="print"/>
          <a:stretch>
            <a:fillRect/>
          </a:stretch>
        </p:blipFill>
        <p:spPr>
          <a:xfrm>
            <a:off x="7086600" y="6125468"/>
            <a:ext cx="1752600" cy="73253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oogle icon.jpg"/>
          <p:cNvPicPr>
            <a:picLocks noChangeAspect="1"/>
          </p:cNvPicPr>
          <p:nvPr/>
        </p:nvPicPr>
        <p:blipFill>
          <a:blip r:embed="rId2" cstate="print"/>
          <a:stretch>
            <a:fillRect/>
          </a:stretch>
        </p:blipFill>
        <p:spPr>
          <a:xfrm>
            <a:off x="7086600" y="6125468"/>
            <a:ext cx="1752600" cy="732532"/>
          </a:xfrm>
          <a:prstGeom prst="rect">
            <a:avLst/>
          </a:prstGeom>
        </p:spPr>
      </p:pic>
      <p:sp>
        <p:nvSpPr>
          <p:cNvPr id="2" name="Title 1"/>
          <p:cNvSpPr>
            <a:spLocks noGrp="1"/>
          </p:cNvSpPr>
          <p:nvPr>
            <p:ph type="title"/>
          </p:nvPr>
        </p:nvSpPr>
        <p:spPr>
          <a:xfrm>
            <a:off x="304800" y="274638"/>
            <a:ext cx="8534400" cy="792162"/>
          </a:xfrm>
        </p:spPr>
        <p:txBody>
          <a:bodyPr>
            <a:noAutofit/>
          </a:bodyPr>
          <a:lstStyle/>
          <a:p>
            <a:r>
              <a:rPr lang="en-US" sz="3600" dirty="0" smtClean="0"/>
              <a:t>The Ethical Decision-Making Process (Cont.)</a:t>
            </a:r>
            <a:endParaRPr lang="en-US" sz="3600" dirty="0"/>
          </a:p>
        </p:txBody>
      </p:sp>
      <p:sp>
        <p:nvSpPr>
          <p:cNvPr id="3" name="Content Placeholder 2"/>
          <p:cNvSpPr>
            <a:spLocks noGrp="1"/>
          </p:cNvSpPr>
          <p:nvPr>
            <p:ph idx="1"/>
          </p:nvPr>
        </p:nvSpPr>
        <p:spPr>
          <a:xfrm>
            <a:off x="228600" y="1143000"/>
            <a:ext cx="8686800" cy="5715000"/>
          </a:xfrm>
        </p:spPr>
        <p:txBody>
          <a:bodyPr>
            <a:normAutofit/>
          </a:bodyPr>
          <a:lstStyle/>
          <a:p>
            <a:pPr>
              <a:buNone/>
            </a:pPr>
            <a:r>
              <a:rPr lang="en-US" sz="1800" dirty="0" smtClean="0"/>
              <a:t>		-</a:t>
            </a:r>
            <a:r>
              <a:rPr lang="en-US" sz="1800" u="sng" dirty="0" smtClean="0"/>
              <a:t>Solution C (</a:t>
            </a:r>
            <a:r>
              <a:rPr lang="en-US" sz="1800" i="1" u="sng" dirty="0" smtClean="0"/>
              <a:t>Compromise</a:t>
            </a:r>
            <a:r>
              <a:rPr lang="en-US" sz="1800" u="sng" dirty="0" smtClean="0"/>
              <a:t>)</a:t>
            </a:r>
            <a:r>
              <a:rPr lang="en-US" sz="1800" dirty="0" smtClean="0"/>
              <a:t>: The Chinese government may monitor certain Web 	sites  (with the public’s knowledge) that appear harmful and censor them as 	needed.  This is the best solution.</a:t>
            </a:r>
          </a:p>
          <a:p>
            <a:pPr>
              <a:buNone/>
            </a:pPr>
            <a:r>
              <a:rPr lang="en-US" sz="1800" dirty="0" smtClean="0"/>
              <a:t>			-</a:t>
            </a:r>
            <a:r>
              <a:rPr lang="en-US" sz="1800" u="sng" dirty="0" smtClean="0"/>
              <a:t>Best Case Scenario</a:t>
            </a:r>
            <a:r>
              <a:rPr lang="en-US" sz="1800" dirty="0" smtClean="0"/>
              <a:t>: The Internet remains relatively safe and secure </a:t>
            </a:r>
            <a:r>
              <a:rPr lang="en-US" sz="1800" dirty="0" smtClean="0"/>
              <a:t>a</a:t>
            </a:r>
            <a:r>
              <a:rPr lang="en-US" sz="1800" dirty="0" smtClean="0"/>
              <a:t>nd 		the people are aware and comfortable with the surveillance.</a:t>
            </a:r>
          </a:p>
          <a:p>
            <a:pPr>
              <a:buNone/>
            </a:pPr>
            <a:r>
              <a:rPr lang="en-US" sz="1800" dirty="0" smtClean="0"/>
              <a:t>			-</a:t>
            </a:r>
            <a:r>
              <a:rPr lang="en-US" sz="1800" u="sng" dirty="0" smtClean="0"/>
              <a:t>Worst Case Scenario</a:t>
            </a:r>
            <a:r>
              <a:rPr lang="en-US" sz="1800" dirty="0" smtClean="0"/>
              <a:t>: Malicious users work around Internet 			surveillance and transmit potentially harmful information.</a:t>
            </a:r>
          </a:p>
          <a:p>
            <a:r>
              <a:rPr lang="en-US" sz="1800" u="sng" dirty="0" smtClean="0"/>
              <a:t>Step 4</a:t>
            </a:r>
            <a:r>
              <a:rPr lang="en-US" sz="1800" dirty="0" smtClean="0"/>
              <a:t>: Everyone would be permitted to use this solution.  This solution treats people as ends rather than a means because it respects in right to privacy.</a:t>
            </a:r>
          </a:p>
          <a:p>
            <a:r>
              <a:rPr lang="en-US" sz="1800" u="sng" dirty="0" smtClean="0"/>
              <a:t>Step 5</a:t>
            </a:r>
            <a:r>
              <a:rPr lang="en-US" sz="1800" dirty="0" smtClean="0"/>
              <a:t>: This solution is in accord with the rights to privacy and free speech.  It is a “real world” solution that is a balanced compromise between Solutions A and B.</a:t>
            </a:r>
          </a:p>
          <a:p>
            <a:r>
              <a:rPr lang="en-US" sz="1800" u="sng" dirty="0" smtClean="0"/>
              <a:t>Step 6</a:t>
            </a:r>
            <a:r>
              <a:rPr lang="en-US" sz="1800" dirty="0" smtClean="0"/>
              <a:t>: This solution is not the most efficient means to the end as one cannot possibly eliminate every apparent threat on the Internet.</a:t>
            </a:r>
            <a:r>
              <a:rPr lang="en-US" sz="1800" dirty="0"/>
              <a:t> </a:t>
            </a:r>
            <a:r>
              <a:rPr lang="en-US" sz="1800" dirty="0" smtClean="0"/>
              <a:t> This solution may not produce that greatest good for the greatest number of people, but it will produce the least harm.</a:t>
            </a:r>
          </a:p>
          <a:p>
            <a:r>
              <a:rPr lang="en-US" sz="1800" u="sng" dirty="0" smtClean="0"/>
              <a:t>Step 7</a:t>
            </a:r>
            <a:r>
              <a:rPr lang="en-US" sz="1800" dirty="0" smtClean="0"/>
              <a:t>: This solution is the most fair and unbiased for all sides, and personally made, without pressure or outside influence from a grou</a:t>
            </a:r>
            <a:r>
              <a:rPr lang="en-US" sz="1800" dirty="0" smtClean="0"/>
              <a:t>p.</a:t>
            </a:r>
          </a:p>
          <a:p>
            <a:r>
              <a:rPr lang="en-US" sz="1800" u="sng" dirty="0" smtClean="0"/>
              <a:t>Step 8</a:t>
            </a:r>
            <a:r>
              <a:rPr lang="en-US" sz="1800" dirty="0" smtClean="0"/>
              <a:t>: Right and left realism, which focuses on the control and prevention of criminal actions and relative deprivation.</a:t>
            </a:r>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 Code of Ethics</a:t>
            </a:r>
            <a:endParaRPr lang="en-US" dirty="0"/>
          </a:p>
        </p:txBody>
      </p:sp>
      <p:sp>
        <p:nvSpPr>
          <p:cNvPr id="3" name="Content Placeholder 2"/>
          <p:cNvSpPr>
            <a:spLocks noGrp="1"/>
          </p:cNvSpPr>
          <p:nvPr>
            <p:ph idx="1"/>
          </p:nvPr>
        </p:nvSpPr>
        <p:spPr>
          <a:xfrm>
            <a:off x="304800" y="1371600"/>
            <a:ext cx="8610600" cy="4754563"/>
          </a:xfrm>
        </p:spPr>
        <p:txBody>
          <a:bodyPr/>
          <a:lstStyle/>
          <a:p>
            <a:pPr>
              <a:buNone/>
            </a:pPr>
            <a:r>
              <a:rPr lang="en-US" dirty="0" smtClean="0"/>
              <a:t>		This ethical issue does not follow the ACM Code of Ethics, as it does not respect the privacy of others (1.7), nor does it avoid harm to others (1.2).  In this case, the privacy of the citizens of China is violated without their knowledge, and Google’s integrity is compromised by disguising surveillance as a technical issue on Gmail’s behalf.</a:t>
            </a:r>
            <a:endParaRPr lang="en-US" sz="1200" dirty="0"/>
          </a:p>
          <a:p>
            <a:pPr>
              <a:buNone/>
            </a:pPr>
            <a:endParaRPr lang="en-US" sz="1200" dirty="0" smtClean="0"/>
          </a:p>
          <a:p>
            <a:pPr>
              <a:buNone/>
            </a:pPr>
            <a:r>
              <a:rPr lang="en-US" sz="1200" dirty="0" smtClean="0"/>
              <a:t>	Association for Computing </a:t>
            </a:r>
            <a:r>
              <a:rPr lang="en-US" sz="1200" dirty="0" err="1" smtClean="0"/>
              <a:t>Machinger</a:t>
            </a:r>
            <a:r>
              <a:rPr lang="en-US" sz="1200" dirty="0" smtClean="0"/>
              <a:t>, “ACM: Code of Ethics.”  ACM.org. &lt;http://www.acm.org/constitution/code.html&gt;. 17 	April 2011.</a:t>
            </a:r>
            <a:endParaRPr lang="en-US" sz="1200" dirty="0"/>
          </a:p>
        </p:txBody>
      </p:sp>
      <p:pic>
        <p:nvPicPr>
          <p:cNvPr id="4" name="Picture 3" descr="acm_logo_nouveau.gif"/>
          <p:cNvPicPr>
            <a:picLocks noChangeAspect="1"/>
          </p:cNvPicPr>
          <p:nvPr/>
        </p:nvPicPr>
        <p:blipFill>
          <a:blip r:embed="rId2" cstate="print"/>
          <a:stretch>
            <a:fillRect/>
          </a:stretch>
        </p:blipFill>
        <p:spPr>
          <a:xfrm>
            <a:off x="6019800" y="5827971"/>
            <a:ext cx="2952750" cy="103002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88</Words>
  <Application>Microsoft Office PowerPoint</Application>
  <PresentationFormat>On-screen Show (4:3)</PresentationFormat>
  <Paragraphs>37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The Ethicality of Altering  Google Traffic in China</vt:lpstr>
      <vt:lpstr>Summary</vt:lpstr>
      <vt:lpstr>The Ethical Decision-Making Process</vt:lpstr>
      <vt:lpstr>The Ethical Decision-Making Process (Cont.)</vt:lpstr>
      <vt:lpstr>ACM Code of Ethics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Ethicality of Altering  Google Traffic in China</dc:title>
  <dc:creator>Kayley Paris</dc:creator>
  <cp:lastModifiedBy>Kayley Paris</cp:lastModifiedBy>
  <cp:revision>22</cp:revision>
  <dcterms:created xsi:type="dcterms:W3CDTF">2011-04-19T17:50:29Z</dcterms:created>
  <dcterms:modified xsi:type="dcterms:W3CDTF">2011-04-19T20:30:08Z</dcterms:modified>
</cp:coreProperties>
</file>