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2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7683500" y="64008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1000" y="2286000"/>
            <a:ext cx="5638800" cy="3810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00200"/>
            <a:ext cx="5638800" cy="682625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54775"/>
            <a:ext cx="21336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C70839-3833-4AB3-B24A-5BFB693A2D06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54775"/>
            <a:ext cx="19812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429000" y="6454775"/>
            <a:ext cx="21336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022C3-905E-483B-85BF-392A9F156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17D98-46BF-4BFF-A32B-B2BB3EAA8170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099F1-4B37-450A-ACA5-5D05851C9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16843-0F5B-4B31-8F10-78D549A7BD4D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22ADC-8EEF-42DC-96EA-63D7FA766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975" y="457200"/>
            <a:ext cx="4114800" cy="487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28581-F112-4D7A-8FE3-B3526D7C56EE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BB6DB-F057-41D5-BAFA-6B07B3A79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17CC-040F-40CD-B61B-23A62BDB2678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E3FF7-15D2-4CD3-B3F0-F584B0C7F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DB2D1-084B-4BCA-960D-188758C152A2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27361-77A6-4199-BD55-9BA59C462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A5E48-F385-46D9-BB4C-DA2E969A8F6A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C8AB2-B4A9-4845-B542-84493E7AF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B6395-045B-4DA6-B961-1F105C576158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F3DE3-CCE9-49F3-971C-38833B742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500EE-E003-4B27-937C-75C66E61B06E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92A1E-5318-435E-948E-11B7FAAD2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CADE4-90E0-40ED-9501-517A47E417BE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EA7B2-9B78-4A8D-868A-2C8BA486E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3314A-5C5A-45AE-BD66-E30316854349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070CC-A7AC-459F-8CCF-1BA56A214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AD3C4-9666-4136-BCB5-9EC691C87105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A61FB-C1AB-4F36-BDBE-8FEDA666F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6"/>
          <p:cNvGrpSpPr>
            <a:grpSpLocks/>
          </p:cNvGrpSpPr>
          <p:nvPr/>
        </p:nvGrpSpPr>
        <p:grpSpPr bwMode="auto">
          <a:xfrm>
            <a:off x="7938" y="501650"/>
            <a:ext cx="1108075" cy="336550"/>
            <a:chOff x="5" y="316"/>
            <a:chExt cx="698" cy="212"/>
          </a:xfrm>
        </p:grpSpPr>
        <p:sp>
          <p:nvSpPr>
            <p:cNvPr id="1044" name="Rectangle 20"/>
            <p:cNvSpPr>
              <a:spLocks noChangeArrowheads="1"/>
            </p:cNvSpPr>
            <p:nvPr userDrawn="1"/>
          </p:nvSpPr>
          <p:spPr bwMode="gray">
            <a:xfrm>
              <a:off x="5" y="480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gray">
            <a:xfrm>
              <a:off x="5" y="427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gray">
            <a:xfrm>
              <a:off x="5" y="369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gray">
            <a:xfrm>
              <a:off x="5" y="316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D9ABE93B-3101-47FF-BA66-00ED92A57FF6}" type="datetimeFigureOut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50013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4800" y="6400800"/>
            <a:ext cx="838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fld id="{3BB9E6D7-3B23-42F2-B787-175176B3A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gray">
          <a:xfrm>
            <a:off x="7580313" y="6384925"/>
            <a:ext cx="954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196975" y="457200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77" name="Freeform 53"/>
          <p:cNvSpPr>
            <a:spLocks/>
          </p:cNvSpPr>
          <p:nvPr/>
        </p:nvSpPr>
        <p:spPr bwMode="gray">
          <a:xfrm>
            <a:off x="1143000" y="457200"/>
            <a:ext cx="130175" cy="457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288"/>
              </a:cxn>
              <a:cxn ang="0">
                <a:pos x="96" y="288"/>
              </a:cxn>
            </a:cxnLst>
            <a:rect l="0" t="0" r="r" b="b"/>
            <a:pathLst>
              <a:path w="96" h="288">
                <a:moveTo>
                  <a:pt x="96" y="0"/>
                </a:moveTo>
                <a:lnTo>
                  <a:pt x="0" y="0"/>
                </a:lnTo>
                <a:lnTo>
                  <a:pt x="0" y="288"/>
                </a:lnTo>
                <a:lnTo>
                  <a:pt x="96" y="2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h-TH"/>
          </a:p>
        </p:txBody>
      </p:sp>
      <p:grpSp>
        <p:nvGrpSpPr>
          <p:cNvPr id="1034" name="Group 55"/>
          <p:cNvGrpSpPr>
            <a:grpSpLocks/>
          </p:cNvGrpSpPr>
          <p:nvPr/>
        </p:nvGrpSpPr>
        <p:grpSpPr bwMode="auto">
          <a:xfrm>
            <a:off x="5311775" y="457200"/>
            <a:ext cx="3832225" cy="457200"/>
            <a:chOff x="3346" y="288"/>
            <a:chExt cx="2414" cy="288"/>
          </a:xfrm>
        </p:grpSpPr>
        <p:sp>
          <p:nvSpPr>
            <p:cNvPr id="1071" name="Rectangle 47"/>
            <p:cNvSpPr>
              <a:spLocks noChangeArrowheads="1"/>
            </p:cNvSpPr>
            <p:nvPr userDrawn="1"/>
          </p:nvSpPr>
          <p:spPr bwMode="gray">
            <a:xfrm>
              <a:off x="3422" y="493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1072" name="Rectangle 48"/>
            <p:cNvSpPr>
              <a:spLocks noChangeArrowheads="1"/>
            </p:cNvSpPr>
            <p:nvPr userDrawn="1"/>
          </p:nvSpPr>
          <p:spPr bwMode="gray">
            <a:xfrm>
              <a:off x="3422" y="440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1073" name="Rectangle 49"/>
            <p:cNvSpPr>
              <a:spLocks noChangeArrowheads="1"/>
            </p:cNvSpPr>
            <p:nvPr userDrawn="1"/>
          </p:nvSpPr>
          <p:spPr bwMode="gray">
            <a:xfrm>
              <a:off x="3421" y="382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1074" name="Rectangle 50"/>
            <p:cNvSpPr>
              <a:spLocks noChangeArrowheads="1"/>
            </p:cNvSpPr>
            <p:nvPr userDrawn="1"/>
          </p:nvSpPr>
          <p:spPr bwMode="gray">
            <a:xfrm>
              <a:off x="3421" y="329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  <p:sp>
          <p:nvSpPr>
            <p:cNvPr id="1078" name="Freeform 54"/>
            <p:cNvSpPr>
              <a:spLocks/>
            </p:cNvSpPr>
            <p:nvPr userDrawn="1"/>
          </p:nvSpPr>
          <p:spPr bwMode="gray">
            <a:xfrm flipH="1">
              <a:off x="3346" y="288"/>
              <a:ext cx="48" cy="288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96" y="288"/>
                </a:cxn>
              </a:cxnLst>
              <a:rect l="0" t="0" r="r" b="b"/>
              <a:pathLst>
                <a:path w="96" h="288">
                  <a:moveTo>
                    <a:pt x="96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96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h-TH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rojects.washingtonpost.com/staff/articles/joby+warrick+and+rob+pegorar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leaks.ch/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hyperlink" Target="http://technews.acm.org/archives.cfm?fo=2010-12-dec/dec-10-2010.html#496606" TargetMode="External"/><Relationship Id="rId4" Type="http://schemas.openxmlformats.org/officeDocument/2006/relationships/hyperlink" Target="http://www.wikileaks.ch/Abou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152400" y="4724400"/>
            <a:ext cx="5794375" cy="1463675"/>
          </a:xfrm>
          <a:solidFill>
            <a:schemeClr val="tx1">
              <a:lumMod val="75000"/>
            </a:schemeClr>
          </a:solidFill>
          <a:ln>
            <a:noFill/>
          </a:ln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By: Stephen 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Bradley</a:t>
            </a:r>
            <a:b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CSCE 390 Dr. </a:t>
            </a:r>
            <a:r>
              <a:rPr lang="en-US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Valtorta </a:t>
            </a:r>
            <a:endParaRPr lang="en-US" dirty="0" smtClean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0" y="1676400"/>
            <a:ext cx="4876800" cy="38164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“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...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could become as important a journalistic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tool as </a:t>
            </a:r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Freedom of Information Act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 </a:t>
            </a: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„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— Time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Magazine</a:t>
            </a: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global defense of sources and press freedoms, circa 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now —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17 March, 2011</a:t>
            </a:r>
          </a:p>
          <a:p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52600" y="0"/>
            <a:ext cx="47244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WikiLeaks</a:t>
            </a:r>
            <a:endParaRPr lang="en-US" sz="7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gray">
          <a:xfrm>
            <a:off x="6477000" y="1"/>
            <a:ext cx="2667000" cy="533399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April 19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45000">
              <a:schemeClr val="accent2">
                <a:lumMod val="60000"/>
                <a:lumOff val="40000"/>
              </a:schemeClr>
            </a:gs>
            <a:gs pos="70000">
              <a:schemeClr val="tx1">
                <a:lumMod val="60000"/>
                <a:lumOff val="40000"/>
              </a:schemeClr>
            </a:gs>
            <a:gs pos="100000">
              <a:schemeClr val="tx1">
                <a:lumMod val="5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WikiLeaks unethical?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467600" cy="31543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</a:t>
            </a:r>
            <a:r>
              <a:rPr lang="en-US" dirty="0" smtClean="0"/>
              <a:t>W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ikiLeaks unethical or is it ethically correct for freedom of the press to show everything; including government intelligence?</a:t>
            </a:r>
          </a:p>
          <a:p>
            <a:r>
              <a:rPr lang="en-US" dirty="0" smtClean="0"/>
              <a:t>Unethical due to the way it reveals private and sensitive government data to the world</a:t>
            </a:r>
          </a:p>
          <a:p>
            <a:r>
              <a:rPr lang="en-US" dirty="0" smtClean="0"/>
              <a:t>Ethical because it show the American people what is going 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45000">
              <a:schemeClr val="accent2">
                <a:lumMod val="60000"/>
                <a:lumOff val="40000"/>
              </a:schemeClr>
            </a:gs>
            <a:gs pos="70000">
              <a:schemeClr val="tx1">
                <a:lumMod val="60000"/>
                <a:lumOff val="40000"/>
              </a:schemeClr>
            </a:gs>
            <a:gs pos="100000">
              <a:schemeClr val="tx1">
                <a:lumMod val="5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196975" y="457200"/>
            <a:ext cx="4114800" cy="487363"/>
          </a:xfrm>
        </p:spPr>
        <p:txBody>
          <a:bodyPr/>
          <a:lstStyle/>
          <a:p>
            <a:r>
              <a:rPr lang="en-US" dirty="0" smtClean="0"/>
              <a:t>What topics are a problem?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7467600" cy="3230563"/>
          </a:xfrm>
        </p:spPr>
        <p:txBody>
          <a:bodyPr/>
          <a:lstStyle/>
          <a:p>
            <a:r>
              <a:rPr lang="en-US" dirty="0" smtClean="0"/>
              <a:t>Freedom of Speech/Press = Constitutional Right</a:t>
            </a:r>
          </a:p>
          <a:p>
            <a:r>
              <a:rPr lang="en-US" dirty="0" smtClean="0"/>
              <a:t>Create a way for the enemy to gather more </a:t>
            </a:r>
            <a:r>
              <a:rPr lang="en-US" dirty="0" err="1" smtClean="0"/>
              <a:t>intel</a:t>
            </a:r>
            <a:r>
              <a:rPr lang="en-US" dirty="0" smtClean="0"/>
              <a:t> about the US’s military strategy = loss of life</a:t>
            </a:r>
          </a:p>
          <a:p>
            <a:r>
              <a:rPr lang="en-US" dirty="0" smtClean="0"/>
              <a:t>Breaking codes of keeping private data private</a:t>
            </a:r>
          </a:p>
          <a:p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45000">
              <a:schemeClr val="accent2">
                <a:lumMod val="60000"/>
                <a:lumOff val="40000"/>
              </a:schemeClr>
            </a:gs>
            <a:gs pos="70000">
              <a:schemeClr val="tx1">
                <a:lumMod val="60000"/>
                <a:lumOff val="40000"/>
              </a:schemeClr>
            </a:gs>
            <a:gs pos="100000">
              <a:schemeClr val="tx1">
                <a:lumMod val="5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Sticking it to the MAN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ACM Tech News post:</a:t>
            </a:r>
          </a:p>
          <a:p>
            <a:pPr lvl="1"/>
            <a:r>
              <a:rPr lang="en-US" sz="1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WikiLeaks avoids shutdown as supporters worldwide go on the offensive</a:t>
            </a:r>
          </a:p>
          <a:p>
            <a:pPr lvl="1">
              <a:buNone/>
            </a:pPr>
            <a:r>
              <a:rPr lang="en-US" sz="16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By </a:t>
            </a:r>
            <a:r>
              <a:rPr lang="en-US" sz="16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Joby Warrick and Rob Pegoraro</a:t>
            </a:r>
            <a:r>
              <a:rPr lang="en-US" sz="16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Washington Post Staff Writers; Wednesday, December 8, 2010; 10:53 PM</a:t>
            </a:r>
          </a:p>
          <a:p>
            <a:pPr lvl="1"/>
            <a:r>
              <a:rPr lang="en-US" sz="1600" dirty="0" smtClean="0"/>
              <a:t>WikiLeaks managed to avoid any government attempt at shutting them down.</a:t>
            </a:r>
            <a:endParaRPr lang="en-US" sz="1600" smtClean="0"/>
          </a:p>
          <a:p>
            <a:pPr lvl="1">
              <a:buNone/>
            </a:pPr>
            <a:endParaRPr lang="en-US" sz="1600" dirty="0" smtClean="0"/>
          </a:p>
          <a:p>
            <a:r>
              <a:rPr lang="en-US" sz="1600" dirty="0" smtClean="0"/>
              <a:t>“</a:t>
            </a:r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Its primary Web address was deactivated, its PayPal account was frozen, and its Internet server gave it the boot.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result: WikiLeaks is now stronger than ever, at least as measured by its ability to publish online.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Blocked from using one Internet host, WikiLeaks simply jumped to another. Meanwhile, the number of "mirror" Web sites - effectively clones of WikiLeaks' main contents pages - grew from a few dozen last week to 200 by Sunday. By early Wednesday, the number of such sites surpassed 1,000.”</a:t>
            </a:r>
          </a:p>
          <a:p>
            <a:pPr lvl="1"/>
            <a:endParaRPr lang="en-US" sz="16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45000">
              <a:schemeClr val="accent2">
                <a:lumMod val="60000"/>
                <a:lumOff val="40000"/>
              </a:schemeClr>
            </a:gs>
            <a:gs pos="70000">
              <a:schemeClr val="tx1">
                <a:lumMod val="60000"/>
                <a:lumOff val="40000"/>
              </a:schemeClr>
            </a:gs>
            <a:gs pos="100000">
              <a:schemeClr val="tx1">
                <a:lumMod val="5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to think about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WikiLeaks do know?</a:t>
            </a:r>
          </a:p>
          <a:p>
            <a:r>
              <a:rPr lang="en-US" dirty="0" smtClean="0"/>
              <a:t>Should they be held accountable for the damage they have caused?</a:t>
            </a:r>
          </a:p>
          <a:p>
            <a:r>
              <a:rPr lang="en-US" dirty="0" smtClean="0"/>
              <a:t>Should they be allowed to continue what they are doing?</a:t>
            </a:r>
          </a:p>
          <a:p>
            <a:r>
              <a:rPr lang="en-US" dirty="0" smtClean="0"/>
              <a:t>Should they be completely shut down?</a:t>
            </a:r>
          </a:p>
          <a:p>
            <a:r>
              <a:rPr lang="en-US" dirty="0" smtClean="0"/>
              <a:t>Should the government allow anything like this to ever happen again?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45000">
              <a:schemeClr val="accent2">
                <a:lumMod val="60000"/>
                <a:lumOff val="40000"/>
              </a:schemeClr>
            </a:gs>
            <a:gs pos="70000">
              <a:schemeClr val="tx1">
                <a:lumMod val="60000"/>
                <a:lumOff val="40000"/>
              </a:schemeClr>
            </a:gs>
            <a:gs pos="100000">
              <a:schemeClr val="tx1">
                <a:lumMod val="5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WikiLeaks website: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http://www.wikileaks.ch/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http://www.wikileaks.ch/About.html</a:t>
            </a:r>
            <a:endParaRPr lang="en-US" dirty="0" smtClean="0">
              <a:ea typeface="+mn-ea"/>
              <a:cs typeface="+mn-cs"/>
            </a:endParaRPr>
          </a:p>
          <a:p>
            <a:r>
              <a:rPr lang="en-US" dirty="0" smtClean="0"/>
              <a:t>ACM Tech News webpage: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hlinkClick r:id="rId5"/>
              </a:rPr>
              <a:t>http://technews.acm.org/archives.cfm?fo=2010-12-dec/dec-10-2010.html#496606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owerpoint-templates-19 - Copy">
  <a:themeElements>
    <a:clrScheme name="Office Theme 3">
      <a:dk1>
        <a:srgbClr val="0E3558"/>
      </a:dk1>
      <a:lt1>
        <a:srgbClr val="FFFFFF"/>
      </a:lt1>
      <a:dk2>
        <a:srgbClr val="006699"/>
      </a:dk2>
      <a:lt2>
        <a:srgbClr val="969696"/>
      </a:lt2>
      <a:accent1>
        <a:srgbClr val="3B86CB"/>
      </a:accent1>
      <a:accent2>
        <a:srgbClr val="5CB68D"/>
      </a:accent2>
      <a:accent3>
        <a:srgbClr val="FFFFFF"/>
      </a:accent3>
      <a:accent4>
        <a:srgbClr val="0A2C4A"/>
      </a:accent4>
      <a:accent5>
        <a:srgbClr val="AFC3E2"/>
      </a:accent5>
      <a:accent6>
        <a:srgbClr val="53A57F"/>
      </a:accent6>
      <a:hlink>
        <a:srgbClr val="CC3300"/>
      </a:hlink>
      <a:folHlink>
        <a:srgbClr val="333399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37175B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2D124C"/>
        </a:accent4>
        <a:accent5>
          <a:srgbClr val="C3CCF4"/>
        </a:accent5>
        <a:accent6>
          <a:srgbClr val="D9943A"/>
        </a:accent6>
        <a:hlink>
          <a:srgbClr val="33835F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E3558"/>
        </a:dk1>
        <a:lt1>
          <a:srgbClr val="FFFFFF"/>
        </a:lt1>
        <a:dk2>
          <a:srgbClr val="006699"/>
        </a:dk2>
        <a:lt2>
          <a:srgbClr val="969696"/>
        </a:lt2>
        <a:accent1>
          <a:srgbClr val="3B86CB"/>
        </a:accent1>
        <a:accent2>
          <a:srgbClr val="5CB68D"/>
        </a:accent2>
        <a:accent3>
          <a:srgbClr val="FFFFFF"/>
        </a:accent3>
        <a:accent4>
          <a:srgbClr val="0A2C4A"/>
        </a:accent4>
        <a:accent5>
          <a:srgbClr val="AFC3E2"/>
        </a:accent5>
        <a:accent6>
          <a:srgbClr val="53A57F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 Theme 3">
    <a:dk1>
      <a:srgbClr val="0E3558"/>
    </a:dk1>
    <a:lt1>
      <a:srgbClr val="FFFFFF"/>
    </a:lt1>
    <a:dk2>
      <a:srgbClr val="006699"/>
    </a:dk2>
    <a:lt2>
      <a:srgbClr val="969696"/>
    </a:lt2>
    <a:accent1>
      <a:srgbClr val="3B86CB"/>
    </a:accent1>
    <a:accent2>
      <a:srgbClr val="5CB68D"/>
    </a:accent2>
    <a:accent3>
      <a:srgbClr val="FFFFFF"/>
    </a:accent3>
    <a:accent4>
      <a:srgbClr val="0A2C4A"/>
    </a:accent4>
    <a:accent5>
      <a:srgbClr val="AFC3E2"/>
    </a:accent5>
    <a:accent6>
      <a:srgbClr val="53A57F"/>
    </a:accent6>
    <a:hlink>
      <a:srgbClr val="CC3300"/>
    </a:hlink>
    <a:folHlink>
      <a:srgbClr val="333399"/>
    </a:folHlink>
  </a:clrScheme>
</a:themeOverride>
</file>

<file path=ppt/theme/themeOverride2.xml><?xml version="1.0" encoding="utf-8"?>
<a:themeOverride xmlns:a="http://schemas.openxmlformats.org/drawingml/2006/main">
  <a:clrScheme name="Office Theme 3">
    <a:dk1>
      <a:srgbClr val="0E3558"/>
    </a:dk1>
    <a:lt1>
      <a:srgbClr val="FFFFFF"/>
    </a:lt1>
    <a:dk2>
      <a:srgbClr val="006699"/>
    </a:dk2>
    <a:lt2>
      <a:srgbClr val="969696"/>
    </a:lt2>
    <a:accent1>
      <a:srgbClr val="3B86CB"/>
    </a:accent1>
    <a:accent2>
      <a:srgbClr val="5CB68D"/>
    </a:accent2>
    <a:accent3>
      <a:srgbClr val="FFFFFF"/>
    </a:accent3>
    <a:accent4>
      <a:srgbClr val="0A2C4A"/>
    </a:accent4>
    <a:accent5>
      <a:srgbClr val="AFC3E2"/>
    </a:accent5>
    <a:accent6>
      <a:srgbClr val="53A57F"/>
    </a:accent6>
    <a:hlink>
      <a:srgbClr val="CC3300"/>
    </a:hlink>
    <a:folHlink>
      <a:srgbClr val="333399"/>
    </a:folHlink>
  </a:clrScheme>
</a:themeOverride>
</file>

<file path=ppt/theme/themeOverride3.xml><?xml version="1.0" encoding="utf-8"?>
<a:themeOverride xmlns:a="http://schemas.openxmlformats.org/drawingml/2006/main">
  <a:clrScheme name="Office Theme 3">
    <a:dk1>
      <a:srgbClr val="0E3558"/>
    </a:dk1>
    <a:lt1>
      <a:srgbClr val="FFFFFF"/>
    </a:lt1>
    <a:dk2>
      <a:srgbClr val="006699"/>
    </a:dk2>
    <a:lt2>
      <a:srgbClr val="969696"/>
    </a:lt2>
    <a:accent1>
      <a:srgbClr val="3B86CB"/>
    </a:accent1>
    <a:accent2>
      <a:srgbClr val="5CB68D"/>
    </a:accent2>
    <a:accent3>
      <a:srgbClr val="FFFFFF"/>
    </a:accent3>
    <a:accent4>
      <a:srgbClr val="0A2C4A"/>
    </a:accent4>
    <a:accent5>
      <a:srgbClr val="AFC3E2"/>
    </a:accent5>
    <a:accent6>
      <a:srgbClr val="53A57F"/>
    </a:accent6>
    <a:hlink>
      <a:srgbClr val="CC3300"/>
    </a:hlink>
    <a:folHlink>
      <a:srgbClr val="333399"/>
    </a:folHlink>
  </a:clrScheme>
</a:themeOverride>
</file>

<file path=ppt/theme/themeOverride4.xml><?xml version="1.0" encoding="utf-8"?>
<a:themeOverride xmlns:a="http://schemas.openxmlformats.org/drawingml/2006/main">
  <a:clrScheme name="Office Theme 3">
    <a:dk1>
      <a:srgbClr val="0E3558"/>
    </a:dk1>
    <a:lt1>
      <a:srgbClr val="FFFFFF"/>
    </a:lt1>
    <a:dk2>
      <a:srgbClr val="006699"/>
    </a:dk2>
    <a:lt2>
      <a:srgbClr val="969696"/>
    </a:lt2>
    <a:accent1>
      <a:srgbClr val="3B86CB"/>
    </a:accent1>
    <a:accent2>
      <a:srgbClr val="5CB68D"/>
    </a:accent2>
    <a:accent3>
      <a:srgbClr val="FFFFFF"/>
    </a:accent3>
    <a:accent4>
      <a:srgbClr val="0A2C4A"/>
    </a:accent4>
    <a:accent5>
      <a:srgbClr val="AFC3E2"/>
    </a:accent5>
    <a:accent6>
      <a:srgbClr val="53A57F"/>
    </a:accent6>
    <a:hlink>
      <a:srgbClr val="CC3300"/>
    </a:hlink>
    <a:folHlink>
      <a:srgbClr val="3333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</TotalTime>
  <Words>205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powerpoint-templates-19 - Copy</vt:lpstr>
      <vt:lpstr>By: Stephen Bradley CSCE 390 Dr. Valtorta </vt:lpstr>
      <vt:lpstr>WikiLeaks unethical?</vt:lpstr>
      <vt:lpstr>What topics are a problem?</vt:lpstr>
      <vt:lpstr>Sticking it to the MAN</vt:lpstr>
      <vt:lpstr>Actions to think about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By: Brandon Greene</dc:title>
  <dc:creator>Brandon Greene</dc:creator>
  <cp:lastModifiedBy>Stephen</cp:lastModifiedBy>
  <cp:revision>27</cp:revision>
  <dcterms:created xsi:type="dcterms:W3CDTF">2010-04-20T14:14:06Z</dcterms:created>
  <dcterms:modified xsi:type="dcterms:W3CDTF">2011-04-24T14:57:54Z</dcterms:modified>
</cp:coreProperties>
</file>