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256" r:id="rId2"/>
    <p:sldId id="375" r:id="rId3"/>
    <p:sldId id="376" r:id="rId4"/>
    <p:sldId id="377" r:id="rId5"/>
    <p:sldId id="378" r:id="rId6"/>
    <p:sldId id="325" r:id="rId7"/>
    <p:sldId id="326" r:id="rId8"/>
    <p:sldId id="327" r:id="rId9"/>
    <p:sldId id="328" r:id="rId10"/>
    <p:sldId id="329" r:id="rId11"/>
    <p:sldId id="332" r:id="rId12"/>
    <p:sldId id="333" r:id="rId13"/>
    <p:sldId id="334" r:id="rId14"/>
    <p:sldId id="335" r:id="rId15"/>
    <p:sldId id="336" r:id="rId16"/>
    <p:sldId id="337" r:id="rId17"/>
    <p:sldId id="330" r:id="rId18"/>
    <p:sldId id="338" r:id="rId19"/>
    <p:sldId id="339" r:id="rId20"/>
    <p:sldId id="340" r:id="rId21"/>
    <p:sldId id="341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50A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-8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7F3692B-7865-4D77-9AF4-E93E9EA69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3D9F28B-9F53-4588-8D04-DC639F54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18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18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AAAD70-0588-4831-86C7-679DC9099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EB010-B7D3-414C-A6A1-03473025A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799E9-B171-4606-B24D-A88D68278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7849-75CF-47BA-A3E9-E209EF890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70A96-1EE5-453C-B8EC-ADD270708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5A516-E5DE-4A28-BF29-8CCB7C30B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DC474-25F4-4711-9F26-B95C9660C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868E-0850-48A9-A9BB-B7A322F0C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20350-9882-4DC4-8570-D0A6AB0EB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E3D7-785B-4655-A4F3-E256EC3E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FC690-768F-4B30-8C3B-7076BBC9D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1C11B-78CD-4AA7-8F92-3235F17F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CSCE 522 - Farkas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8F1A0CD1-33CA-4946-8765-7817A488B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08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208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08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08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rkas@cec.sc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400" smtClean="0"/>
              <a:t>Legal and Ethical Issues in Computer Security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343400"/>
            <a:ext cx="5638800" cy="2047875"/>
          </a:xfrm>
        </p:spPr>
        <p:txBody>
          <a:bodyPr/>
          <a:lstStyle/>
          <a:p>
            <a:pPr marL="609600" indent="-609600" eaLnBrk="1" hangingPunct="1"/>
            <a:r>
              <a:rPr lang="en-US" sz="3600" dirty="0" smtClean="0"/>
              <a:t>Csilla Farkas</a:t>
            </a:r>
          </a:p>
          <a:p>
            <a:pPr marL="609600" indent="-609600" eaLnBrk="1" hangingPunct="1"/>
            <a:r>
              <a:rPr lang="en-US" sz="3600" dirty="0" smtClean="0">
                <a:hlinkClick r:id="rId2"/>
              </a:rPr>
              <a:t>farkas@cec.sc.edu</a:t>
            </a:r>
            <a:r>
              <a:rPr lang="en-US" sz="3600" dirty="0" smtClean="0"/>
              <a:t> 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EDFF78-8E6D-4CEB-A444-DB42D32F5974}" type="slidenum">
              <a:rPr lang="en-US"/>
              <a:pPr/>
              <a:t>10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Protect the expression of ideas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1978: U.S. copyright law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Updated in 1998: Digital Millennium Copyright Act (DMCA) – deals with computers and other electronic media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Give the copyright holder the exclusive right to make copies of the expression and sell them to the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Simple procedure to register copyright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U.S. copyright expires 70 years beyond the death of last surviving holder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3B2418-8508-459C-ACF4-351D6AC85A44}" type="slidenum">
              <a:rPr lang="en-US"/>
              <a:pPr/>
              <a:t>11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Fair Use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purchaser has the right to use the product in the manner for which it was intended and in a way that does not interfere with the author’s right.</a:t>
            </a:r>
          </a:p>
          <a:p>
            <a:pPr eaLnBrk="1" hangingPunct="1"/>
            <a:r>
              <a:rPr lang="en-US" smtClean="0"/>
              <a:t>Piracy</a:t>
            </a:r>
          </a:p>
          <a:p>
            <a:pPr eaLnBrk="1" hangingPunct="1"/>
            <a:r>
              <a:rPr lang="en-US" smtClean="0"/>
              <a:t>First sale</a:t>
            </a:r>
          </a:p>
          <a:p>
            <a:pPr eaLnBrk="1" hangingPunct="1"/>
            <a:r>
              <a:rPr lang="en-US" smtClean="0"/>
              <a:t>Copyright infringement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10A997-A212-4668-B839-A3E20C917960}" type="slidenum">
              <a:rPr lang="en-US"/>
              <a:pPr/>
              <a:t>12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 for Digital Objects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Digital Millennium Copyright 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Digital objects can be copyrighted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is a crime to circumvent or disable anti-piracy functionality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is a crime to manufacture, sell, or distribute devices that disable anti-piracy functionality or that copy digital objects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Exempt: when used for educational and research purposes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is legal to make a backup to protect against loss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Libraries can make three backups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801619-D88C-4284-812C-5E06BBF826A6}" type="slidenum">
              <a:rPr lang="en-US"/>
              <a:pPr/>
              <a:t>13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Patents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Protects inventions – results of science, technology, and engineering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Requirement of novelty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Truly novel and unique </a:t>
            </a:r>
            <a:r>
              <a:rPr lang="en-US" sz="2400" smtClean="0">
                <a:sym typeface="Wingdings" pitchFamily="2" charset="2"/>
              </a:rPr>
              <a:t> only one patent for a given invention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sym typeface="Wingdings" pitchFamily="2" charset="2"/>
              </a:rPr>
              <a:t>Non-obvious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U.S. Patent and Trademark Office: register patent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Patent attorney: verifies that the invention has not been patented and identifies similar inventions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7BB32E-DDED-4574-BE71-3EADD6956B22}" type="slidenum">
              <a:rPr lang="en-US"/>
              <a:pPr/>
              <a:t>14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Patent Infringement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Copyright: holder can decide which violations prosecute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Patent: all violations must be prosecuted or patent can be lost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Suing for patent infringement may cause the patent owner to loose the paten. Infringer may argue that: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This isn’t infringement (different inventions)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patent is invalid (a prior infringement was not opposed)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invention is not novel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infringer invented the object first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09B5AA-4173-4BC6-97B2-26109EDACB45}" type="slidenum">
              <a:rPr lang="en-US"/>
              <a:pPr/>
              <a:t>15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 Secret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Information that gives one company a competitive edge over the others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Must always be kept secret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If someone obtains it improperly, the owner can recover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Profits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Damages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Lost revenues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Legal cost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Reverse Engineering!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705F05-2F39-4536-83D2-EA1C201EE782}" type="slidenum">
              <a:rPr lang="en-US"/>
              <a:pPr/>
              <a:t>16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Protection of Computer Objects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Protecting </a:t>
            </a:r>
            <a:r>
              <a:rPr lang="en-US" dirty="0" smtClean="0"/>
              <a:t>hardware, firmware, object code software, source code software, documentation, web content, domain names, etc.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89D55A-0DEA-4903-9E3B-35AEC8041764}" type="slidenum">
              <a:rPr lang="en-US"/>
              <a:pPr/>
              <a:t>17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Crime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Least clear area of law in computing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Separate category for computer crime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access to the physical object </a:t>
            </a:r>
            <a:r>
              <a:rPr lang="en-US" smtClean="0">
                <a:sym typeface="Wingdings" pitchFamily="2" charset="2"/>
              </a:rPr>
              <a:t> Is it a serious crime?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Rules of evidence  How to prove the authenticity?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Threats to integrity and confidentiality   How to measure loss of privacy?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 of data </a:t>
            </a:r>
            <a:r>
              <a:rPr lang="en-US" smtClean="0">
                <a:sym typeface="Wingdings" pitchFamily="2" charset="2"/>
              </a:rPr>
              <a:t> How to measure it?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236D9E-DB76-49FF-AE7B-0A05D899D1BB}" type="slidenum">
              <a:rPr lang="en-US"/>
              <a:pPr/>
              <a:t>18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Why Computer Crime is Hard to Prosecute? 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Lack of understanding</a:t>
            </a:r>
          </a:p>
          <a:p>
            <a:pPr eaLnBrk="1" hangingPunct="1"/>
            <a:r>
              <a:rPr lang="en-US" smtClean="0"/>
              <a:t>Lack of physical evidence</a:t>
            </a:r>
          </a:p>
          <a:p>
            <a:pPr eaLnBrk="1" hangingPunct="1"/>
            <a:r>
              <a:rPr lang="en-US" smtClean="0"/>
              <a:t>Lack of recognition of assets</a:t>
            </a:r>
          </a:p>
          <a:p>
            <a:pPr eaLnBrk="1" hangingPunct="1"/>
            <a:r>
              <a:rPr lang="en-US" smtClean="0"/>
              <a:t>Lack of political impact</a:t>
            </a:r>
          </a:p>
          <a:p>
            <a:pPr eaLnBrk="1" hangingPunct="1"/>
            <a:r>
              <a:rPr lang="en-US" smtClean="0"/>
              <a:t>Complexity of case</a:t>
            </a:r>
          </a:p>
          <a:p>
            <a:pPr eaLnBrk="1" hangingPunct="1"/>
            <a:r>
              <a:rPr lang="en-US" smtClean="0"/>
              <a:t>Age of defendant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717893-28CC-4097-AA49-86AE33B6710D}" type="slidenum">
              <a:rPr lang="en-US"/>
              <a:pPr/>
              <a:t>19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Laws for Computer Crime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U.S. Computer Fraud and Abuse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U.S. Economic Espionage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U.S. Electronic Fund Transfer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U.S. Freedom of Information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U.S. Privacy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U.S. Electronic Communication Privacy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HIPAA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USA Patriot 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CAN SPAM Act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770A96-1EE5-453C-B8EC-ADD270708D1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81000" y="761744"/>
            <a:ext cx="8037513" cy="5535869"/>
            <a:chOff x="336" y="69"/>
            <a:chExt cx="5395" cy="4088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438" y="69"/>
              <a:ext cx="482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3200" b="1" dirty="0" smtClean="0">
                  <a:solidFill>
                    <a:schemeClr val="tx2"/>
                  </a:solidFill>
                </a:rPr>
                <a:t>Attack </a:t>
              </a:r>
              <a:r>
                <a:rPr lang="en-US" sz="3200" b="1" dirty="0">
                  <a:solidFill>
                    <a:schemeClr val="tx2"/>
                  </a:solidFill>
                </a:rPr>
                <a:t>Sophistication vs.</a:t>
              </a:r>
              <a:br>
                <a:rPr lang="en-US" sz="3200" b="1" dirty="0">
                  <a:solidFill>
                    <a:schemeClr val="tx2"/>
                  </a:solidFill>
                </a:rPr>
              </a:br>
              <a:r>
                <a:rPr lang="en-US" sz="3200" b="1" dirty="0">
                  <a:solidFill>
                    <a:schemeClr val="tx2"/>
                  </a:solidFill>
                </a:rPr>
                <a:t>	</a:t>
              </a:r>
              <a:r>
                <a:rPr lang="en-US" sz="3200" b="1" dirty="0" smtClean="0">
                  <a:solidFill>
                    <a:schemeClr val="tx2"/>
                  </a:solidFill>
                </a:rPr>
                <a:t>Intruder </a:t>
              </a:r>
              <a:r>
                <a:rPr lang="en-US" sz="3200" b="1" dirty="0">
                  <a:solidFill>
                    <a:schemeClr val="tx2"/>
                  </a:solidFill>
                </a:rPr>
                <a:t>Technical Knowledge</a:t>
              </a:r>
            </a:p>
            <a:p>
              <a:pPr defTabSz="915988" eaLnBrk="0" hangingPunct="0">
                <a:lnSpc>
                  <a:spcPct val="90000"/>
                </a:lnSpc>
              </a:pPr>
              <a:endParaRPr lang="en-US" sz="3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104" y="1152"/>
              <a:ext cx="0" cy="253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1109" y="3685"/>
              <a:ext cx="416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25" y="1181"/>
              <a:ext cx="463" cy="2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2000" b="1">
                  <a:latin typeface="Arial" charset="0"/>
                </a:rPr>
                <a:t>High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631" y="3466"/>
              <a:ext cx="428" cy="2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2000" b="1">
                  <a:latin typeface="Arial" charset="0"/>
                </a:rPr>
                <a:t>Low</a:t>
              </a: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053" y="3735"/>
              <a:ext cx="428" cy="2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800" b="1">
                  <a:latin typeface="Arial" charset="0"/>
                </a:rPr>
                <a:t>1980</a:t>
              </a: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1935" y="3735"/>
              <a:ext cx="428" cy="2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800" b="1">
                  <a:latin typeface="Arial" charset="0"/>
                </a:rPr>
                <a:t>1985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2854" y="3735"/>
              <a:ext cx="429" cy="2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800" b="1">
                  <a:latin typeface="Arial" charset="0"/>
                </a:rPr>
                <a:t>1990</a:t>
              </a: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789" y="3735"/>
              <a:ext cx="428" cy="2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800" b="1">
                  <a:latin typeface="Arial" charset="0"/>
                </a:rPr>
                <a:t>1995</a:t>
              </a: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4921" y="3722"/>
              <a:ext cx="428" cy="2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800" b="1">
                  <a:latin typeface="Arial" charset="0"/>
                </a:rPr>
                <a:t>2000</a:t>
              </a: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1531" y="1224"/>
              <a:ext cx="3870" cy="1987"/>
            </a:xfrm>
            <a:prstGeom prst="line">
              <a:avLst/>
            </a:prstGeom>
            <a:noFill/>
            <a:ln w="254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1495" y="3157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1945" y="2932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8"/>
            <p:cNvSpPr>
              <a:spLocks noChangeArrowheads="1"/>
            </p:cNvSpPr>
            <p:nvPr/>
          </p:nvSpPr>
          <p:spPr bwMode="auto">
            <a:xfrm>
              <a:off x="2071" y="2869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2189" y="2806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2638" y="2581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2872" y="2464"/>
              <a:ext cx="73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2"/>
            <p:cNvSpPr>
              <a:spLocks noChangeArrowheads="1"/>
            </p:cNvSpPr>
            <p:nvPr/>
          </p:nvSpPr>
          <p:spPr bwMode="auto">
            <a:xfrm>
              <a:off x="3035" y="2374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3"/>
            <p:cNvSpPr>
              <a:spLocks noChangeArrowheads="1"/>
            </p:cNvSpPr>
            <p:nvPr/>
          </p:nvSpPr>
          <p:spPr bwMode="auto">
            <a:xfrm>
              <a:off x="3197" y="2293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4"/>
            <p:cNvSpPr>
              <a:spLocks noChangeArrowheads="1"/>
            </p:cNvSpPr>
            <p:nvPr/>
          </p:nvSpPr>
          <p:spPr bwMode="auto">
            <a:xfrm>
              <a:off x="3359" y="2212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3512" y="2140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1523" y="3234"/>
              <a:ext cx="0" cy="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495" y="3434"/>
              <a:ext cx="105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password guessing</a:t>
              </a: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1981" y="2981"/>
              <a:ext cx="0" cy="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963" y="3254"/>
              <a:ext cx="109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self-replicating code</a:t>
              </a:r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2107" y="2901"/>
              <a:ext cx="0" cy="3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2088" y="3064"/>
              <a:ext cx="1026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password cracking</a:t>
              </a: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346" y="2876"/>
              <a:ext cx="1639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exploiting known vulnerabilities</a:t>
              </a: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2225" y="2847"/>
              <a:ext cx="0" cy="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674" y="2496"/>
              <a:ext cx="0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821" y="2416"/>
              <a:ext cx="884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disabling audits</a:t>
              </a:r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2899" y="2333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2275" y="2255"/>
              <a:ext cx="656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back doors</a:t>
              </a:r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 flipV="1">
              <a:off x="3071" y="2387"/>
              <a:ext cx="0" cy="4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043" y="2579"/>
              <a:ext cx="583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hijacking </a:t>
              </a:r>
            </a:p>
            <a:p>
              <a:pPr defTabSz="1028700" eaLnBrk="0" hangingPunct="0"/>
              <a:r>
                <a:rPr lang="en-US" sz="1300" b="1">
                  <a:latin typeface="Arial" charset="0"/>
                </a:rPr>
                <a:t>sessions</a:t>
              </a:r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3233" y="1875"/>
              <a:ext cx="0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2724" y="1796"/>
              <a:ext cx="577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sweepers</a:t>
              </a:r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3395" y="1676"/>
              <a:ext cx="0" cy="5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952" y="1598"/>
              <a:ext cx="483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sniffers</a:t>
              </a:r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3548" y="1470"/>
              <a:ext cx="0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2688" y="1402"/>
              <a:ext cx="889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packet spoofing</a:t>
              </a:r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3907" y="1933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3943" y="1991"/>
              <a:ext cx="0" cy="2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3920" y="2066"/>
              <a:ext cx="299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GUI</a:t>
              </a:r>
            </a:p>
          </p:txBody>
        </p:sp>
        <p:sp>
          <p:nvSpPr>
            <p:cNvPr id="54" name="Oval 49"/>
            <p:cNvSpPr>
              <a:spLocks noChangeArrowheads="1"/>
            </p:cNvSpPr>
            <p:nvPr/>
          </p:nvSpPr>
          <p:spPr bwMode="auto">
            <a:xfrm>
              <a:off x="4116" y="1834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4152" y="1866"/>
              <a:ext cx="0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4194" y="1978"/>
              <a:ext cx="1299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automated probes/scans</a:t>
              </a:r>
            </a:p>
          </p:txBody>
        </p:sp>
        <p:sp>
          <p:nvSpPr>
            <p:cNvPr id="57" name="Oval 52"/>
            <p:cNvSpPr>
              <a:spLocks noChangeArrowheads="1"/>
            </p:cNvSpPr>
            <p:nvPr/>
          </p:nvSpPr>
          <p:spPr bwMode="auto">
            <a:xfrm>
              <a:off x="4429" y="1672"/>
              <a:ext cx="72" cy="71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>
              <a:off x="4471" y="1450"/>
              <a:ext cx="0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4"/>
            <p:cNvSpPr>
              <a:spLocks noChangeShapeType="1"/>
            </p:cNvSpPr>
            <p:nvPr/>
          </p:nvSpPr>
          <p:spPr bwMode="auto">
            <a:xfrm>
              <a:off x="4711" y="1545"/>
              <a:ext cx="0" cy="3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3600" y="1402"/>
              <a:ext cx="90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denial of service</a:t>
              </a:r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4669" y="1826"/>
              <a:ext cx="904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www attacks</a:t>
              </a: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5200" y="945"/>
              <a:ext cx="531" cy="2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2000" b="1">
                  <a:latin typeface="Arial" charset="0"/>
                </a:rPr>
                <a:t>Tools</a:t>
              </a: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4471" y="3321"/>
              <a:ext cx="820" cy="2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2000" b="1">
                  <a:latin typeface="Arial" charset="0"/>
                </a:rPr>
                <a:t>Attackers</a:t>
              </a:r>
            </a:p>
          </p:txBody>
        </p:sp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1488" y="1008"/>
              <a:ext cx="655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solidFill>
                    <a:srgbClr val="006600"/>
                  </a:solidFill>
                  <a:latin typeface="Arial" charset="0"/>
                </a:rPr>
                <a:t>Intruder</a:t>
              </a:r>
            </a:p>
            <a:p>
              <a:pPr defTabSz="1028700" eaLnBrk="0" hangingPunct="0"/>
              <a:r>
                <a:rPr lang="en-US" sz="1300" b="1">
                  <a:solidFill>
                    <a:srgbClr val="006600"/>
                  </a:solidFill>
                  <a:latin typeface="Arial" charset="0"/>
                </a:rPr>
                <a:t>Knowledge</a:t>
              </a: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1056" y="2736"/>
              <a:ext cx="812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solidFill>
                    <a:srgbClr val="CC3300"/>
                  </a:solidFill>
                  <a:latin typeface="Arial" charset="0"/>
                </a:rPr>
                <a:t>Attack</a:t>
              </a:r>
            </a:p>
            <a:p>
              <a:pPr defTabSz="1028700" eaLnBrk="0" hangingPunct="0"/>
              <a:r>
                <a:rPr lang="en-US" sz="1300" b="1">
                  <a:solidFill>
                    <a:srgbClr val="CC3300"/>
                  </a:solidFill>
                  <a:latin typeface="Arial" charset="0"/>
                </a:rPr>
                <a:t>Sophistication</a:t>
              </a: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4885" y="114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auto">
            <a:xfrm>
              <a:off x="3607" y="1065"/>
              <a:ext cx="1296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“stealth” / advanced scanning techniques</a:t>
              </a: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auto">
            <a:xfrm>
              <a:off x="4855" y="1450"/>
              <a:ext cx="72" cy="70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64"/>
            <p:cNvSpPr>
              <a:spLocks noChangeArrowheads="1"/>
            </p:cNvSpPr>
            <p:nvPr/>
          </p:nvSpPr>
          <p:spPr bwMode="auto">
            <a:xfrm>
              <a:off x="2757" y="2531"/>
              <a:ext cx="74" cy="71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>
              <a:off x="2791" y="2601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2483" y="2698"/>
              <a:ext cx="60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burglaries</a:t>
              </a: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>
              <a:off x="3487" y="2229"/>
              <a:ext cx="0" cy="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3510" y="2402"/>
              <a:ext cx="141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network mgmt. diagnostics</a:t>
              </a:r>
            </a:p>
          </p:txBody>
        </p:sp>
        <p:sp>
          <p:nvSpPr>
            <p:cNvPr id="74" name="Oval 69"/>
            <p:cNvSpPr>
              <a:spLocks noChangeArrowheads="1"/>
            </p:cNvSpPr>
            <p:nvPr/>
          </p:nvSpPr>
          <p:spPr bwMode="auto">
            <a:xfrm>
              <a:off x="3440" y="2183"/>
              <a:ext cx="72" cy="71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70"/>
            <p:cNvSpPr>
              <a:spLocks noChangeArrowheads="1"/>
            </p:cNvSpPr>
            <p:nvPr/>
          </p:nvSpPr>
          <p:spPr bwMode="auto">
            <a:xfrm>
              <a:off x="5011" y="1379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5015" y="1562"/>
              <a:ext cx="679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distributed</a:t>
              </a:r>
            </a:p>
            <a:p>
              <a:pPr defTabSz="1028700" eaLnBrk="0" hangingPunct="0"/>
              <a:r>
                <a:rPr lang="en-US" sz="1300" b="1">
                  <a:latin typeface="Arial" charset="0"/>
                </a:rPr>
                <a:t>attack tools</a:t>
              </a:r>
            </a:p>
          </p:txBody>
        </p:sp>
        <p:sp>
          <p:nvSpPr>
            <p:cNvPr id="77" name="Oval 72"/>
            <p:cNvSpPr>
              <a:spLocks noChangeArrowheads="1"/>
            </p:cNvSpPr>
            <p:nvPr/>
          </p:nvSpPr>
          <p:spPr bwMode="auto">
            <a:xfrm>
              <a:off x="4681" y="1546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3"/>
            <p:cNvSpPr>
              <a:spLocks noChangeShapeType="1"/>
            </p:cNvSpPr>
            <p:nvPr/>
          </p:nvSpPr>
          <p:spPr bwMode="auto">
            <a:xfrm>
              <a:off x="5051" y="1415"/>
              <a:ext cx="0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1495" y="1301"/>
              <a:ext cx="3671" cy="2000"/>
            </a:xfrm>
            <a:custGeom>
              <a:avLst/>
              <a:gdLst>
                <a:gd name="T0" fmla="*/ 0 w 3264"/>
                <a:gd name="T1" fmla="*/ 0 h 1784"/>
                <a:gd name="T2" fmla="*/ 1883 w 3264"/>
                <a:gd name="T3" fmla="*/ 467 h 1784"/>
                <a:gd name="T4" fmla="*/ 3546 w 3264"/>
                <a:gd name="T5" fmla="*/ 2388 h 1784"/>
                <a:gd name="T6" fmla="*/ 5223 w 3264"/>
                <a:gd name="T7" fmla="*/ 2817 h 17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64"/>
                <a:gd name="T13" fmla="*/ 0 h 1784"/>
                <a:gd name="T14" fmla="*/ 3264 w 3264"/>
                <a:gd name="T15" fmla="*/ 1784 h 17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64" h="1784">
                  <a:moveTo>
                    <a:pt x="0" y="0"/>
                  </a:moveTo>
                  <a:cubicBezTo>
                    <a:pt x="403" y="22"/>
                    <a:pt x="807" y="44"/>
                    <a:pt x="1176" y="296"/>
                  </a:cubicBezTo>
                  <a:cubicBezTo>
                    <a:pt x="1545" y="548"/>
                    <a:pt x="1868" y="1264"/>
                    <a:pt x="2216" y="1512"/>
                  </a:cubicBezTo>
                  <a:cubicBezTo>
                    <a:pt x="2564" y="1760"/>
                    <a:pt x="2914" y="1772"/>
                    <a:pt x="3264" y="1784"/>
                  </a:cubicBezTo>
                </a:path>
              </a:pathLst>
            </a:custGeom>
            <a:noFill/>
            <a:ln w="28575">
              <a:solidFill>
                <a:srgbClr val="99FF33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Oval 75"/>
            <p:cNvSpPr>
              <a:spLocks noChangeArrowheads="1"/>
            </p:cNvSpPr>
            <p:nvPr/>
          </p:nvSpPr>
          <p:spPr bwMode="auto">
            <a:xfrm>
              <a:off x="5164" y="1298"/>
              <a:ext cx="72" cy="72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76"/>
            <p:cNvSpPr>
              <a:spLocks noChangeShapeType="1"/>
            </p:cNvSpPr>
            <p:nvPr/>
          </p:nvSpPr>
          <p:spPr bwMode="auto">
            <a:xfrm>
              <a:off x="5195" y="1011"/>
              <a:ext cx="0" cy="3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4134" y="845"/>
              <a:ext cx="1055" cy="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algn="r" defTabSz="1028700" eaLnBrk="0" hangingPunct="0"/>
              <a:r>
                <a:rPr lang="en-US" sz="1300" b="1">
                  <a:latin typeface="Arial" charset="0"/>
                </a:rPr>
                <a:t>Cross site scripting</a:t>
              </a:r>
            </a:p>
          </p:txBody>
        </p:sp>
        <p:sp>
          <p:nvSpPr>
            <p:cNvPr id="83" name="Oval 78"/>
            <p:cNvSpPr>
              <a:spLocks noChangeArrowheads="1"/>
            </p:cNvSpPr>
            <p:nvPr/>
          </p:nvSpPr>
          <p:spPr bwMode="auto">
            <a:xfrm>
              <a:off x="5263" y="1236"/>
              <a:ext cx="72" cy="71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 flipH="1">
              <a:off x="5309" y="1274"/>
              <a:ext cx="0" cy="16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5272" y="1311"/>
              <a:ext cx="455" cy="3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777" tIns="49995" rIns="101777" bIns="49995">
              <a:spAutoFit/>
            </a:bodyPr>
            <a:lstStyle/>
            <a:p>
              <a:pPr defTabSz="1028700" eaLnBrk="0" hangingPunct="0"/>
              <a:r>
                <a:rPr lang="en-US" sz="1300" b="1">
                  <a:latin typeface="Arial" charset="0"/>
                </a:rPr>
                <a:t>Staged</a:t>
              </a:r>
              <a:br>
                <a:rPr lang="en-US" sz="1300" b="1">
                  <a:latin typeface="Arial" charset="0"/>
                </a:rPr>
              </a:br>
              <a:r>
                <a:rPr lang="en-US" sz="1300" b="1">
                  <a:latin typeface="Arial" charset="0"/>
                </a:rPr>
                <a:t>attack</a:t>
              </a:r>
            </a:p>
          </p:txBody>
        </p:sp>
        <p:sp>
          <p:nvSpPr>
            <p:cNvPr id="86" name="Text Box 81"/>
            <p:cNvSpPr txBox="1">
              <a:spLocks noChangeArrowheads="1"/>
            </p:cNvSpPr>
            <p:nvPr/>
          </p:nvSpPr>
          <p:spPr bwMode="auto">
            <a:xfrm>
              <a:off x="336" y="3984"/>
              <a:ext cx="9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Copyright: CERT, 2000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468E92-FBB4-4B85-862D-8B653EC205DC}" type="slidenum">
              <a:rPr lang="en-US"/>
              <a:pPr/>
              <a:t>20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Ethical Issues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Ethic: objectively defined standard of right and wrong</a:t>
            </a:r>
          </a:p>
          <a:p>
            <a:pPr eaLnBrk="1" hangingPunct="1"/>
            <a:r>
              <a:rPr lang="en-US" smtClean="0"/>
              <a:t>Ultimately, each person is responsible for deciding what to do in a specific situation</a:t>
            </a:r>
          </a:p>
          <a:p>
            <a:pPr eaLnBrk="1" hangingPunct="1"/>
            <a:r>
              <a:rPr lang="en-US" smtClean="0"/>
              <a:t>Ethical positions can and often do come into conflict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9C02C5-FE07-4F02-9526-E40BA655F1BE}" type="slidenum">
              <a:rPr lang="en-US"/>
              <a:pPr/>
              <a:t>21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Ethics vs. Law</a:t>
            </a:r>
          </a:p>
        </p:txBody>
      </p:sp>
      <p:graphicFrame>
        <p:nvGraphicFramePr>
          <p:cNvPr id="434224" name="Group 48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229600" cy="500221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Law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Formal, written document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Unwritten principles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Interpreted by courts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Interpreted by each 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Established by legislatures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Presented by philosophers, religious, professional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Applicable to everyone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 choice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Priority decided by court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Priority determined by 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Court makes final 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external decision maker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Enforceable by police and courts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Limited enforcement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371600" y="40386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429000"/>
            <a:ext cx="7391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000" b="1" dirty="0"/>
              <a:t>Information Assurance Courses</a:t>
            </a:r>
          </a:p>
          <a:p>
            <a:pPr algn="ctr"/>
            <a:r>
              <a:rPr lang="en-US" sz="4000" b="1" dirty="0"/>
              <a:t>At</a:t>
            </a:r>
          </a:p>
          <a:p>
            <a:pPr algn="ctr"/>
            <a:r>
              <a:rPr lang="en-US" sz="4000" b="1" dirty="0"/>
              <a:t>USC</a:t>
            </a:r>
            <a:endParaRPr lang="en-US" sz="3200" b="1" dirty="0">
              <a:cs typeface="Times New Roman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39624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</a:pPr>
            <a:endParaRPr lang="de-DE" sz="900">
              <a:latin typeface="Tw Cen MT" pitchFamily="34" charset="0"/>
              <a:cs typeface="Times New Roman" pitchFamily="18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685800" y="3733800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 descr="diagnos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52400"/>
            <a:ext cx="3124200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90800" y="457200"/>
            <a:ext cx="62484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Courses and Faculty</a:t>
            </a: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1038" y="1963738"/>
            <a:ext cx="8010525" cy="40259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Courses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201 – Introduction to Security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517 – Computer Crime and Forensics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522 – Information Security Principles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557 – Introduction to Cryptography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CSCE 548 – Secure Software Construction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Faculty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Csilla Farkas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Chin-Tser Huang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Wenyuan Xu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9BE3D7-785B-4655-A4F3-E256EC3EAF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43200" y="228600"/>
            <a:ext cx="579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IA Jobs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1000" y="1676400"/>
            <a:ext cx="8534400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Job market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Civil (Join Information Systems Security Association, ISSA, </a:t>
            </a:r>
            <a:r>
              <a:rPr lang="en-US" dirty="0">
                <a:solidFill>
                  <a:schemeClr val="accent2"/>
                </a:solidFill>
              </a:rPr>
              <a:t>https://www.issa.org/</a:t>
            </a:r>
            <a:r>
              <a:rPr lang="en-US" dirty="0"/>
              <a:t> 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Government (Internship available at USC-UTS, and SC Dept. of Probation, Parole, and Pardon Services)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/>
              <a:t>Military (Internship available at SPAWAR, Charleston)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Education and training requirements (B.S. degree, certification, hands-on experiments)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Salary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FUN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FA85F3-2682-4646-B10E-D8F0453818EE}" type="slidenum">
              <a:rPr lang="en-US"/>
              <a:pPr/>
              <a:t>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 and Computer Security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International, national, state, and city laws: affect </a:t>
            </a:r>
            <a:r>
              <a:rPr lang="en-US" u="sng" smtClean="0"/>
              <a:t>privacy</a:t>
            </a:r>
            <a:r>
              <a:rPr lang="en-US" smtClean="0"/>
              <a:t> and </a:t>
            </a:r>
            <a:r>
              <a:rPr lang="en-US" u="sng" smtClean="0"/>
              <a:t>secrecy</a:t>
            </a:r>
          </a:p>
          <a:p>
            <a:pPr eaLnBrk="1" hangingPunct="1"/>
            <a:r>
              <a:rPr lang="en-US" smtClean="0"/>
              <a:t>Laws: regulate the </a:t>
            </a:r>
            <a:r>
              <a:rPr lang="en-US" u="sng" smtClean="0"/>
              <a:t>use, development, and ownership</a:t>
            </a:r>
            <a:r>
              <a:rPr lang="en-US" smtClean="0"/>
              <a:t> of data and programs</a:t>
            </a:r>
          </a:p>
          <a:p>
            <a:pPr eaLnBrk="1" hangingPunct="1"/>
            <a:r>
              <a:rPr lang="en-US" smtClean="0"/>
              <a:t>Laws:  affect </a:t>
            </a:r>
            <a:r>
              <a:rPr lang="en-US" u="sng" smtClean="0"/>
              <a:t>actions</a:t>
            </a:r>
            <a:r>
              <a:rPr lang="en-US" smtClean="0"/>
              <a:t> that can be taken to protect the secrecy, integrity, and availability of computing resources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252C61-377E-429A-AF41-8C4745A92828}" type="slidenum">
              <a:rPr lang="en-US"/>
              <a:pPr/>
              <a:t>7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Lack of Legislation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Reactive procedures</a:t>
            </a:r>
          </a:p>
          <a:p>
            <a:pPr eaLnBrk="1" hangingPunct="1"/>
            <a:r>
              <a:rPr lang="en-US" smtClean="0"/>
              <a:t>Not addressed improper acts</a:t>
            </a:r>
          </a:p>
          <a:p>
            <a:pPr eaLnBrk="1" hangingPunct="1"/>
            <a:r>
              <a:rPr lang="en-US" smtClean="0"/>
              <a:t>Lack of technical expertise of legal personnel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75799E-C1E9-4B22-B887-E052FF4D81C8}" type="slidenum">
              <a:rPr lang="en-US"/>
              <a:pPr/>
              <a:t>8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Protection of Computer Systems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Protecting computing systems against criminals</a:t>
            </a:r>
          </a:p>
          <a:p>
            <a:pPr eaLnBrk="1" hangingPunct="1"/>
            <a:r>
              <a:rPr lang="en-US" smtClean="0"/>
              <a:t>Protecting code and data</a:t>
            </a:r>
          </a:p>
          <a:p>
            <a:pPr eaLnBrk="1" hangingPunct="1"/>
            <a:r>
              <a:rPr lang="en-US" smtClean="0"/>
              <a:t>Protecting programmers’ and employers’ rights</a:t>
            </a:r>
          </a:p>
          <a:p>
            <a:pPr eaLnBrk="1" hangingPunct="1"/>
            <a:r>
              <a:rPr lang="en-US" smtClean="0"/>
              <a:t>Protecting users of programs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7D44F2-8FC3-485C-8819-69F2124595F2}" type="slidenum">
              <a:rPr lang="en-US"/>
              <a:pPr/>
              <a:t>9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Protecting Programs and Data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Copyright</a:t>
            </a:r>
          </a:p>
          <a:p>
            <a:pPr eaLnBrk="1" hangingPunct="1"/>
            <a:r>
              <a:rPr lang="en-US" smtClean="0"/>
              <a:t>Patents</a:t>
            </a:r>
          </a:p>
          <a:p>
            <a:pPr eaLnBrk="1" hangingPunct="1"/>
            <a:r>
              <a:rPr lang="en-US" smtClean="0"/>
              <a:t>Trade secrets</a:t>
            </a:r>
          </a:p>
          <a:p>
            <a:pPr eaLnBrk="1" hangingPunct="1"/>
            <a:r>
              <a:rPr lang="en-US" smtClean="0"/>
              <a:t>Protection for computer objects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1276</TotalTime>
  <Words>901</Words>
  <Application>Microsoft PowerPoint</Application>
  <PresentationFormat>On-screen Show (4:3)</PresentationFormat>
  <Paragraphs>192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Wingdings</vt:lpstr>
      <vt:lpstr>Times New Roman</vt:lpstr>
      <vt:lpstr>Arial Black</vt:lpstr>
      <vt:lpstr>Comic Sans MS</vt:lpstr>
      <vt:lpstr>Tw Cen MT</vt:lpstr>
      <vt:lpstr>Pixel</vt:lpstr>
      <vt:lpstr>Legal and Ethical Issues in Computer Security</vt:lpstr>
      <vt:lpstr>Slide 2</vt:lpstr>
      <vt:lpstr>Slide 3</vt:lpstr>
      <vt:lpstr>Slide 4</vt:lpstr>
      <vt:lpstr>Slide 5</vt:lpstr>
      <vt:lpstr>Law and Computer Security</vt:lpstr>
      <vt:lpstr>Lack of Legislation</vt:lpstr>
      <vt:lpstr>Protection of Computer Systems</vt:lpstr>
      <vt:lpstr>Protecting Programs and Data</vt:lpstr>
      <vt:lpstr>Copyrights</vt:lpstr>
      <vt:lpstr>Fair Use</vt:lpstr>
      <vt:lpstr>Copyright for Digital Objects</vt:lpstr>
      <vt:lpstr>Patents</vt:lpstr>
      <vt:lpstr>Patent Infringement</vt:lpstr>
      <vt:lpstr>Trade Secret</vt:lpstr>
      <vt:lpstr>Protection of Computer Objects</vt:lpstr>
      <vt:lpstr>Computer Crime</vt:lpstr>
      <vt:lpstr>Why Computer Crime is Hard to Prosecute? </vt:lpstr>
      <vt:lpstr>Laws for Computer Crime</vt:lpstr>
      <vt:lpstr>Ethical Issues</vt:lpstr>
      <vt:lpstr>Ethics vs. Law</vt:lpstr>
    </vt:vector>
  </TitlesOfParts>
  <Company>University of South Carolina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790 – Secure Database Systems</dc:title>
  <dc:creator>FARKAS</dc:creator>
  <cp:lastModifiedBy>farkas</cp:lastModifiedBy>
  <cp:revision>67</cp:revision>
  <dcterms:created xsi:type="dcterms:W3CDTF">2001-01-17T09:31:44Z</dcterms:created>
  <dcterms:modified xsi:type="dcterms:W3CDTF">2011-03-03T20:26:43Z</dcterms:modified>
</cp:coreProperties>
</file>