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56" r:id="rId2"/>
    <p:sldId id="389" r:id="rId3"/>
    <p:sldId id="257" r:id="rId4"/>
    <p:sldId id="453" r:id="rId5"/>
    <p:sldId id="392" r:id="rId6"/>
    <p:sldId id="400" r:id="rId7"/>
    <p:sldId id="409" r:id="rId8"/>
    <p:sldId id="401" r:id="rId9"/>
    <p:sldId id="445" r:id="rId10"/>
    <p:sldId id="458" r:id="rId11"/>
    <p:sldId id="406" r:id="rId12"/>
    <p:sldId id="407" r:id="rId13"/>
    <p:sldId id="408" r:id="rId14"/>
    <p:sldId id="410" r:id="rId15"/>
    <p:sldId id="414" r:id="rId16"/>
    <p:sldId id="411" r:id="rId17"/>
    <p:sldId id="420" r:id="rId18"/>
    <p:sldId id="415" r:id="rId19"/>
    <p:sldId id="440" r:id="rId20"/>
    <p:sldId id="416" r:id="rId21"/>
    <p:sldId id="417" r:id="rId22"/>
    <p:sldId id="421" r:id="rId23"/>
    <p:sldId id="459" r:id="rId24"/>
    <p:sldId id="422" r:id="rId25"/>
    <p:sldId id="448" r:id="rId26"/>
    <p:sldId id="424" r:id="rId27"/>
    <p:sldId id="425" r:id="rId28"/>
    <p:sldId id="426" r:id="rId29"/>
    <p:sldId id="427" r:id="rId30"/>
    <p:sldId id="428" r:id="rId31"/>
    <p:sldId id="429" r:id="rId32"/>
    <p:sldId id="430" r:id="rId33"/>
    <p:sldId id="431" r:id="rId34"/>
    <p:sldId id="432" r:id="rId35"/>
    <p:sldId id="433" r:id="rId36"/>
    <p:sldId id="434" r:id="rId37"/>
    <p:sldId id="435" r:id="rId38"/>
    <p:sldId id="436" r:id="rId39"/>
    <p:sldId id="437" r:id="rId40"/>
    <p:sldId id="449" r:id="rId41"/>
    <p:sldId id="447" r:id="rId42"/>
    <p:sldId id="456" r:id="rId43"/>
    <p:sldId id="457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AD78CA"/>
    <a:srgbClr val="A491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55E0CDD-328C-4378-846A-EAC9F2A218B7}" v="6" dt="2024-09-10T21:47:55.7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1"/>
    <p:restoredTop sz="94694"/>
  </p:normalViewPr>
  <p:slideViewPr>
    <p:cSldViewPr snapToGrid="0" snapToObjects="1">
      <p:cViewPr varScale="1">
        <p:scale>
          <a:sx n="54" d="100"/>
          <a:sy n="54" d="100"/>
        </p:scale>
        <p:origin x="96" y="13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63" d="100"/>
          <a:sy n="163" d="100"/>
        </p:scale>
        <p:origin x="4576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microsoft.com/office/2016/11/relationships/changesInfo" Target="changesInfos/changesInfo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schvoss, Nicholas" userId="6d72544a-3f17-4a8f-a2c3-d4b85c672dc3" providerId="ADAL" clId="{955E0CDD-328C-4378-846A-EAC9F2A218B7}"/>
    <pc:docChg chg="undo custSel addSld delSld modSld">
      <pc:chgData name="Paschvoss, Nicholas" userId="6d72544a-3f17-4a8f-a2c3-d4b85c672dc3" providerId="ADAL" clId="{955E0CDD-328C-4378-846A-EAC9F2A218B7}" dt="2024-09-10T21:48:05.546" v="95" actId="20577"/>
      <pc:docMkLst>
        <pc:docMk/>
      </pc:docMkLst>
      <pc:sldChg chg="modSp mod">
        <pc:chgData name="Paschvoss, Nicholas" userId="6d72544a-3f17-4a8f-a2c3-d4b85c672dc3" providerId="ADAL" clId="{955E0CDD-328C-4378-846A-EAC9F2A218B7}" dt="2024-09-10T21:20:41.126" v="77" actId="20577"/>
        <pc:sldMkLst>
          <pc:docMk/>
          <pc:sldMk cId="3587006069" sldId="256"/>
        </pc:sldMkLst>
        <pc:spChg chg="mod">
          <ac:chgData name="Paschvoss, Nicholas" userId="6d72544a-3f17-4a8f-a2c3-d4b85c672dc3" providerId="ADAL" clId="{955E0CDD-328C-4378-846A-EAC9F2A218B7}" dt="2024-09-10T21:20:41.126" v="77" actId="20577"/>
          <ac:spMkLst>
            <pc:docMk/>
            <pc:sldMk cId="3587006069" sldId="256"/>
            <ac:spMk id="3" creationId="{8B96A461-863C-424F-BAE7-45F2ACA74C3E}"/>
          </ac:spMkLst>
        </pc:spChg>
      </pc:sldChg>
      <pc:sldChg chg="addSp delSp modSp mod">
        <pc:chgData name="Paschvoss, Nicholas" userId="6d72544a-3f17-4a8f-a2c3-d4b85c672dc3" providerId="ADAL" clId="{955E0CDD-328C-4378-846A-EAC9F2A218B7}" dt="2024-09-06T16:08:27.936" v="52" actId="1076"/>
        <pc:sldMkLst>
          <pc:docMk/>
          <pc:sldMk cId="2426062241" sldId="389"/>
        </pc:sldMkLst>
        <pc:picChg chg="add mod modCrop">
          <ac:chgData name="Paschvoss, Nicholas" userId="6d72544a-3f17-4a8f-a2c3-d4b85c672dc3" providerId="ADAL" clId="{955E0CDD-328C-4378-846A-EAC9F2A218B7}" dt="2024-09-06T16:08:27.936" v="52" actId="1076"/>
          <ac:picMkLst>
            <pc:docMk/>
            <pc:sldMk cId="2426062241" sldId="389"/>
            <ac:picMk id="5" creationId="{0CB66001-501E-F09B-3F7E-447F25D3AE74}"/>
          </ac:picMkLst>
        </pc:picChg>
        <pc:picChg chg="del">
          <ac:chgData name="Paschvoss, Nicholas" userId="6d72544a-3f17-4a8f-a2c3-d4b85c672dc3" providerId="ADAL" clId="{955E0CDD-328C-4378-846A-EAC9F2A218B7}" dt="2024-09-06T16:07:55.056" v="44" actId="478"/>
          <ac:picMkLst>
            <pc:docMk/>
            <pc:sldMk cId="2426062241" sldId="389"/>
            <ac:picMk id="7" creationId="{1A02E08F-397E-24E3-CA2F-48F7A0B3C5FF}"/>
          </ac:picMkLst>
        </pc:picChg>
      </pc:sldChg>
      <pc:sldChg chg="delSp modSp mod">
        <pc:chgData name="Paschvoss, Nicholas" userId="6d72544a-3f17-4a8f-a2c3-d4b85c672dc3" providerId="ADAL" clId="{955E0CDD-328C-4378-846A-EAC9F2A218B7}" dt="2024-09-10T21:22:02.411" v="81" actId="207"/>
        <pc:sldMkLst>
          <pc:docMk/>
          <pc:sldMk cId="1824810577" sldId="392"/>
        </pc:sldMkLst>
        <pc:spChg chg="mod">
          <ac:chgData name="Paschvoss, Nicholas" userId="6d72544a-3f17-4a8f-a2c3-d4b85c672dc3" providerId="ADAL" clId="{955E0CDD-328C-4378-846A-EAC9F2A218B7}" dt="2024-09-10T21:22:02.411" v="81" actId="207"/>
          <ac:spMkLst>
            <pc:docMk/>
            <pc:sldMk cId="1824810577" sldId="392"/>
            <ac:spMk id="2" creationId="{2333FBAD-F450-1448-A36A-72F6AB77EEC3}"/>
          </ac:spMkLst>
        </pc:spChg>
        <pc:spChg chg="mod">
          <ac:chgData name="Paschvoss, Nicholas" userId="6d72544a-3f17-4a8f-a2c3-d4b85c672dc3" providerId="ADAL" clId="{955E0CDD-328C-4378-846A-EAC9F2A218B7}" dt="2024-09-10T21:21:08.423" v="80" actId="27636"/>
          <ac:spMkLst>
            <pc:docMk/>
            <pc:sldMk cId="1824810577" sldId="392"/>
            <ac:spMk id="3" creationId="{A3FC7E89-62C2-B143-BEBA-CA6D34981BFF}"/>
          </ac:spMkLst>
        </pc:spChg>
        <pc:spChg chg="del">
          <ac:chgData name="Paschvoss, Nicholas" userId="6d72544a-3f17-4a8f-a2c3-d4b85c672dc3" providerId="ADAL" clId="{955E0CDD-328C-4378-846A-EAC9F2A218B7}" dt="2024-09-10T21:21:05.716" v="78" actId="478"/>
          <ac:spMkLst>
            <pc:docMk/>
            <pc:sldMk cId="1824810577" sldId="392"/>
            <ac:spMk id="6" creationId="{A00FC0F4-7319-C4F1-4A7A-6A104DE0FE27}"/>
          </ac:spMkLst>
        </pc:spChg>
      </pc:sldChg>
      <pc:sldChg chg="mod modShow">
        <pc:chgData name="Paschvoss, Nicholas" userId="6d72544a-3f17-4a8f-a2c3-d4b85c672dc3" providerId="ADAL" clId="{955E0CDD-328C-4378-846A-EAC9F2A218B7}" dt="2024-09-10T21:22:27.034" v="82" actId="729"/>
        <pc:sldMkLst>
          <pc:docMk/>
          <pc:sldMk cId="1236063592" sldId="400"/>
        </pc:sldMkLst>
      </pc:sldChg>
      <pc:sldChg chg="del">
        <pc:chgData name="Paschvoss, Nicholas" userId="6d72544a-3f17-4a8f-a2c3-d4b85c672dc3" providerId="ADAL" clId="{955E0CDD-328C-4378-846A-EAC9F2A218B7}" dt="2024-09-10T21:32:34.405" v="84" actId="47"/>
        <pc:sldMkLst>
          <pc:docMk/>
          <pc:sldMk cId="410779226" sldId="413"/>
        </pc:sldMkLst>
      </pc:sldChg>
      <pc:sldChg chg="mod modShow">
        <pc:chgData name="Paschvoss, Nicholas" userId="6d72544a-3f17-4a8f-a2c3-d4b85c672dc3" providerId="ADAL" clId="{955E0CDD-328C-4378-846A-EAC9F2A218B7}" dt="2024-09-10T21:44:47.601" v="85" actId="729"/>
        <pc:sldMkLst>
          <pc:docMk/>
          <pc:sldMk cId="2195677174" sldId="417"/>
        </pc:sldMkLst>
      </pc:sldChg>
      <pc:sldChg chg="del">
        <pc:chgData name="Paschvoss, Nicholas" userId="6d72544a-3f17-4a8f-a2c3-d4b85c672dc3" providerId="ADAL" clId="{955E0CDD-328C-4378-846A-EAC9F2A218B7}" dt="2024-09-10T21:46:21.873" v="89" actId="47"/>
        <pc:sldMkLst>
          <pc:docMk/>
          <pc:sldMk cId="4214261080" sldId="419"/>
        </pc:sldMkLst>
      </pc:sldChg>
      <pc:sldChg chg="modSp mod">
        <pc:chgData name="Paschvoss, Nicholas" userId="6d72544a-3f17-4a8f-a2c3-d4b85c672dc3" providerId="ADAL" clId="{955E0CDD-328C-4378-846A-EAC9F2A218B7}" dt="2024-09-10T21:48:05.546" v="95" actId="20577"/>
        <pc:sldMkLst>
          <pc:docMk/>
          <pc:sldMk cId="4221549550" sldId="434"/>
        </pc:sldMkLst>
        <pc:spChg chg="mod">
          <ac:chgData name="Paschvoss, Nicholas" userId="6d72544a-3f17-4a8f-a2c3-d4b85c672dc3" providerId="ADAL" clId="{955E0CDD-328C-4378-846A-EAC9F2A218B7}" dt="2024-09-10T21:48:05.546" v="95" actId="20577"/>
          <ac:spMkLst>
            <pc:docMk/>
            <pc:sldMk cId="4221549550" sldId="434"/>
            <ac:spMk id="3" creationId="{A3FC7E89-62C2-B143-BEBA-CA6D34981BFF}"/>
          </ac:spMkLst>
        </pc:spChg>
      </pc:sldChg>
      <pc:sldChg chg="add">
        <pc:chgData name="Paschvoss, Nicholas" userId="6d72544a-3f17-4a8f-a2c3-d4b85c672dc3" providerId="ADAL" clId="{955E0CDD-328C-4378-846A-EAC9F2A218B7}" dt="2024-09-10T21:32:32.743" v="83"/>
        <pc:sldMkLst>
          <pc:docMk/>
          <pc:sldMk cId="306287490" sldId="458"/>
        </pc:sldMkLst>
      </pc:sldChg>
      <pc:sldChg chg="add del">
        <pc:chgData name="Paschvoss, Nicholas" userId="6d72544a-3f17-4a8f-a2c3-d4b85c672dc3" providerId="ADAL" clId="{955E0CDD-328C-4378-846A-EAC9F2A218B7}" dt="2024-09-10T21:46:08.564" v="87" actId="47"/>
        <pc:sldMkLst>
          <pc:docMk/>
          <pc:sldMk cId="182542125" sldId="459"/>
        </pc:sldMkLst>
      </pc:sldChg>
      <pc:sldChg chg="add">
        <pc:chgData name="Paschvoss, Nicholas" userId="6d72544a-3f17-4a8f-a2c3-d4b85c672dc3" providerId="ADAL" clId="{955E0CDD-328C-4378-846A-EAC9F2A218B7}" dt="2024-09-10T21:46:19.588" v="88"/>
        <pc:sldMkLst>
          <pc:docMk/>
          <pc:sldMk cId="1105103643" sldId="459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5684E1E-E540-AC43-BC13-F90D5530553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041BA6-039E-8F4D-B7F7-3C8E20B40A7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038C9C-4B69-864E-9EEE-DFA43CC144D2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469921-4617-FB4C-9847-172FF830234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50DCBB-D829-754E-9E76-36A9E36432E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947A92-5E9C-F94E-8B11-4D34C67AD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2213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D9A61E-B1D6-C34D-A321-B3E90F6DE630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A3E603-0EE4-3042-9661-047EB577E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949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A3E603-0EE4-3042-9661-047EB577E4A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437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A3E603-0EE4-3042-9661-047EB577E4A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8342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A3E603-0EE4-3042-9661-047EB577E4A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8693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A3E603-0EE4-3042-9661-047EB577E4A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0788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A3E603-0EE4-3042-9661-047EB577E4A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287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A3E603-0EE4-3042-9661-047EB577E4A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9488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A3E603-0EE4-3042-9661-047EB577E4A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9762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A3E603-0EE4-3042-9661-047EB577E4A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1546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A3E603-0EE4-3042-9661-047EB577E4A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1938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A3E603-0EE4-3042-9661-047EB577E4A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6230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A3E603-0EE4-3042-9661-047EB577E4A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797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A3E603-0EE4-3042-9661-047EB577E4A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5036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A3E603-0EE4-3042-9661-047EB577E4A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9335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A3E603-0EE4-3042-9661-047EB577E4A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9643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A3E603-0EE4-3042-9661-047EB577E4A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5478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A3E603-0EE4-3042-9661-047EB577E4A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1122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A3E603-0EE4-3042-9661-047EB577E4A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3532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A3E603-0EE4-3042-9661-047EB577E4A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36101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A3E603-0EE4-3042-9661-047EB577E4A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38258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A3E603-0EE4-3042-9661-047EB577E4A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23444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A3E603-0EE4-3042-9661-047EB577E4A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75420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A3E603-0EE4-3042-9661-047EB577E4A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8248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A3E603-0EE4-3042-9661-047EB577E4A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12373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A3E603-0EE4-3042-9661-047EB577E4A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8752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A3E603-0EE4-3042-9661-047EB577E4A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7539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A3E603-0EE4-3042-9661-047EB577E4A2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69750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A3E603-0EE4-3042-9661-047EB577E4A2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82650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A3E603-0EE4-3042-9661-047EB577E4A2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9057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A3E603-0EE4-3042-9661-047EB577E4A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0820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A3E603-0EE4-3042-9661-047EB577E4A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5670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A3E603-0EE4-3042-9661-047EB577E4A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8974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A3E603-0EE4-3042-9661-047EB577E4A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9029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A3E603-0EE4-3042-9661-047EB577E4A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2937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A3E603-0EE4-3042-9661-047EB577E4A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768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C6703-D0F7-E745-A687-AC990D0C464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734056"/>
            <a:ext cx="9144000" cy="2387600"/>
          </a:xfrm>
        </p:spPr>
        <p:txBody>
          <a:bodyPr anchor="b"/>
          <a:lstStyle>
            <a:lvl1pPr algn="ctr">
              <a:defRPr sz="6000">
                <a:latin typeface="Impact" panose="020B080603090205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E6FFF2-58E4-794E-892D-6FF45321C2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31393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A7C03E-EF71-2C40-9E45-BF08314EE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5991633"/>
            <a:ext cx="2587831" cy="365125"/>
          </a:xfrm>
        </p:spPr>
        <p:txBody>
          <a:bodyPr/>
          <a:lstStyle/>
          <a:p>
            <a:fld id="{B4E9AFF7-6653-6A4D-A979-64D2F5BECA26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University of South Carolina logo.">
            <a:extLst>
              <a:ext uri="{FF2B5EF4-FFF2-40B4-BE49-F238E27FC236}">
                <a16:creationId xmlns:a16="http://schemas.microsoft.com/office/drawing/2014/main" id="{C81DC1BB-A980-8448-BB01-0788DE4349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09370" y="4429919"/>
            <a:ext cx="3173260" cy="2115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40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onclus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24E78-1993-A540-9F01-A28635FB48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656521"/>
            <a:ext cx="10515600" cy="2187986"/>
          </a:xfrm>
        </p:spPr>
        <p:txBody>
          <a:bodyPr anchor="t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Conclusion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C1F37B-372F-0146-A20D-449355B2540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867949"/>
            <a:ext cx="5493794" cy="1500187"/>
          </a:xfrm>
        </p:spPr>
        <p:txBody>
          <a:bodyPr anchor="b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Title</a:t>
            </a:r>
          </a:p>
          <a:p>
            <a:pPr lvl="0"/>
            <a:r>
              <a:rPr lang="en-US" dirty="0"/>
              <a:t>Email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3EDFD73-0710-2244-860D-4BA6234A0E5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726555" y="5790260"/>
            <a:ext cx="2892287" cy="57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776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9ED37-4F17-3341-80DD-6302FD9C03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6E732-1F86-874D-B35F-F0D15E08E9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C13372-CC48-6246-83C0-B536F3DCA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75CF31-8755-3E42-B89A-9D67D96D7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004323"/>
            <a:ext cx="2635332" cy="365125"/>
          </a:xfrm>
        </p:spPr>
        <p:txBody>
          <a:bodyPr/>
          <a:lstStyle/>
          <a:p>
            <a:fld id="{B4E9AFF7-6653-6A4D-A979-64D2F5BEC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65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24E78-1993-A540-9F01-A28635FB4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C1F37B-372F-0146-A20D-449355B254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20173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ADC64B-5CD5-7341-B6E0-9B4F677F9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918467-A91D-B840-9781-A402C93E7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004322"/>
            <a:ext cx="2665021" cy="365125"/>
          </a:xfrm>
        </p:spPr>
        <p:txBody>
          <a:bodyPr/>
          <a:lstStyle/>
          <a:p>
            <a:fld id="{B4E9AFF7-6653-6A4D-A979-64D2F5BEC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017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BC8D6-6BCB-BD4B-B6E0-92A778004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C4099C-8353-F44E-8406-26AC07974C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0437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F8CC49-08EF-8048-B6B2-BC247008F0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0437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CCBEF1-4544-884E-86EB-537413909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77F880-2CCE-9044-8CE8-A7CF47CE5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004323"/>
            <a:ext cx="2688771" cy="365125"/>
          </a:xfrm>
        </p:spPr>
        <p:txBody>
          <a:bodyPr/>
          <a:lstStyle/>
          <a:p>
            <a:fld id="{B4E9AFF7-6653-6A4D-A979-64D2F5BEC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532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CE802-B46A-204D-94D4-E50D913AE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D7812B-2A55-D049-A1C2-A4C973ACA5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58766B-6B24-3B45-B55F-3D85F881F9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3921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A7F728-2418-1540-9191-5FDFA36D85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948585-BFC1-9148-A0B5-07C83C2F21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3921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1371BF-1A9F-5641-95DB-6C0FE67BB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121846-D4EB-5949-B8F3-E40099164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004323"/>
            <a:ext cx="2682834" cy="365125"/>
          </a:xfrm>
        </p:spPr>
        <p:txBody>
          <a:bodyPr/>
          <a:lstStyle/>
          <a:p>
            <a:fld id="{B4E9AFF7-6653-6A4D-A979-64D2F5BEC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83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59A27-C210-CF48-97F8-943B5EBAC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5EC86A-0D15-764F-AA81-41016E208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633FAA-B5EA-C54D-A18B-17F16CA5F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005974"/>
            <a:ext cx="2670958" cy="365125"/>
          </a:xfrm>
        </p:spPr>
        <p:txBody>
          <a:bodyPr/>
          <a:lstStyle/>
          <a:p>
            <a:fld id="{B4E9AFF7-6653-6A4D-A979-64D2F5BEC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224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BC8BA86-4F41-AF40-BBD9-45DCB3C33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538831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E991BC-E157-B340-860E-81A4EBD04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6805CF-1707-5749-8109-20FA44953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004322"/>
            <a:ext cx="2605644" cy="365125"/>
          </a:xfrm>
        </p:spPr>
        <p:txBody>
          <a:bodyPr/>
          <a:lstStyle/>
          <a:p>
            <a:fld id="{B4E9AFF7-6653-6A4D-A979-64D2F5BEC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746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654A1-6207-5141-AAB1-9A7630DA9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39F95B-0887-9F4F-BA1C-0B9CBE5AED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6515B1-8A32-AB43-82F2-51A60BC2E3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C3D973-68F9-5B46-A3D8-B7AF20B00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AA68CE-A588-FE4D-9C1E-5BE4A1A82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004323"/>
            <a:ext cx="2670958" cy="365125"/>
          </a:xfrm>
        </p:spPr>
        <p:txBody>
          <a:bodyPr/>
          <a:lstStyle/>
          <a:p>
            <a:fld id="{B4E9AFF7-6653-6A4D-A979-64D2F5BEC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330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75185-7056-B946-8F27-7890BB2A3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0AF3B6-3151-9346-B00D-EBED7ED75F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5EF208-3C62-3840-A816-A69F27E0BF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0C1DD0-6624-6048-953E-41055A0D3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4C492C-9027-2B43-9637-56046A063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004323"/>
            <a:ext cx="2676896" cy="365125"/>
          </a:xfrm>
        </p:spPr>
        <p:txBody>
          <a:bodyPr/>
          <a:lstStyle/>
          <a:p>
            <a:fld id="{B4E9AFF7-6653-6A4D-A979-64D2F5BEC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403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4BC199-4655-F541-83EE-721E1D086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445D78-BC86-6C4A-8173-07BC8BF4F0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92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89E362-4DC4-BA42-AD46-DCFCBF72CE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00432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5AB465-CD1B-7A41-8A74-7F4A07B232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00432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9AFF7-6653-6A4D-A979-64D2F5BECA2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A0032F1-0121-BE4C-B781-236291AD7975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 t="4530" b="4530"/>
          <a:stretch/>
        </p:blipFill>
        <p:spPr>
          <a:xfrm>
            <a:off x="9022846" y="5946775"/>
            <a:ext cx="2695388" cy="487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130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Impact" panose="020B080603090205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emf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9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7.jp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svg"/><Relationship Id="rId4" Type="http://schemas.openxmlformats.org/officeDocument/2006/relationships/image" Target="../media/image4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trello.com/b/4AoMPvci/career-center-student-toolbox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7.jpg"/><Relationship Id="rId4" Type="http://schemas.openxmlformats.org/officeDocument/2006/relationships/hyperlink" Target="sc.joinhandshake.com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.edu/about/offices_and_divisions/system_affairs/system_students/south-carolina-internship-program/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0.png"/><Relationship Id="rId4" Type="http://schemas.openxmlformats.org/officeDocument/2006/relationships/image" Target="../media/image5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F9F61-B891-3944-9E22-503B0C38A7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54065"/>
            <a:ext cx="9144000" cy="280944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Career Center Services</a:t>
            </a:r>
            <a:br>
              <a:rPr lang="en-US" dirty="0"/>
            </a:br>
            <a:r>
              <a:rPr lang="en-US" sz="600" dirty="0"/>
              <a:t> </a:t>
            </a:r>
            <a:br>
              <a:rPr lang="en-US" dirty="0"/>
            </a:br>
            <a:r>
              <a:rPr lang="en-US" dirty="0">
                <a:solidFill>
                  <a:schemeClr val="tx2"/>
                </a:solidFill>
              </a:rPr>
              <a:t>+</a:t>
            </a:r>
            <a:r>
              <a:rPr lang="en-US" dirty="0"/>
              <a:t> Resume Writing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sz="600" dirty="0">
                <a:solidFill>
                  <a:schemeClr val="tx2"/>
                </a:solidFill>
              </a:rPr>
              <a:t> </a:t>
            </a:r>
            <a:br>
              <a:rPr lang="en-US" sz="1700" dirty="0"/>
            </a:br>
            <a:r>
              <a:rPr lang="en-US" dirty="0">
                <a:solidFill>
                  <a:schemeClr val="tx2"/>
                </a:solidFill>
              </a:rPr>
              <a:t>+ </a:t>
            </a:r>
            <a:r>
              <a:rPr lang="en-US" dirty="0"/>
              <a:t>career fair Prep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96A461-863C-424F-BAE7-45F2ACA74C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14247"/>
            <a:ext cx="9144000" cy="658958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chemeClr val="tx2"/>
                </a:solidFill>
              </a:rPr>
              <a:t>Professional Issues in Computer Science &amp; Engineering</a:t>
            </a:r>
          </a:p>
          <a:p>
            <a:r>
              <a:rPr lang="en-US" b="1" dirty="0">
                <a:solidFill>
                  <a:schemeClr val="tx2"/>
                </a:solidFill>
              </a:rPr>
              <a:t>CSCE 390</a:t>
            </a:r>
          </a:p>
        </p:txBody>
      </p:sp>
    </p:spTree>
    <p:extLst>
      <p:ext uri="{BB962C8B-B14F-4D97-AF65-F5344CB8AC3E}">
        <p14:creationId xmlns:p14="http://schemas.microsoft.com/office/powerpoint/2010/main" val="35870060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47BA4-1F3B-9464-21C7-CA7E3D59A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or update your resume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152BB7-CFAE-E60A-A2ED-854A292317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589464"/>
            <a:ext cx="10755702" cy="793420"/>
          </a:xfrm>
        </p:spPr>
        <p:txBody>
          <a:bodyPr>
            <a:norm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Tailored Resume  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■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  Emphasize Projects  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■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 Highlight Achievements   </a:t>
            </a:r>
            <a:r>
              <a:rPr lang="en-US" dirty="0">
                <a:solidFill>
                  <a:schemeClr val="bg1"/>
                </a:solidFill>
              </a:rPr>
              <a:t>|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   Formatting Tips      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■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    Gained Experiences      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■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    Developed Skills</a:t>
            </a: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CB695FD2-275B-944D-B20A-6314F83013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7868" y="5937080"/>
            <a:ext cx="2989395" cy="637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874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3FBAD-F450-1448-A36A-72F6AB77E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What is a resume?</a:t>
            </a:r>
            <a:r>
              <a:rPr lang="en-US" dirty="0"/>
              <a:t> </a:t>
            </a: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E7D4A11E-3B31-5DCD-2CF0-80F1C6D814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7868" y="5937080"/>
            <a:ext cx="2989395" cy="637967"/>
          </a:xfrm>
          <a:prstGeom prst="rect">
            <a:avLst/>
          </a:prstGeom>
        </p:spPr>
      </p:pic>
      <p:pic>
        <p:nvPicPr>
          <p:cNvPr id="26" name="Content Placeholder 4">
            <a:extLst>
              <a:ext uri="{FF2B5EF4-FFF2-40B4-BE49-F238E27FC236}">
                <a16:creationId xmlns:a16="http://schemas.microsoft.com/office/drawing/2014/main" id="{67DAE27A-1FE8-F3B6-09C9-B36AB6B93A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963018" y="1663308"/>
            <a:ext cx="1607269" cy="1607269"/>
          </a:xfr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263CAE9-A598-682F-FDD4-0672E367DF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8477" y="3121216"/>
            <a:ext cx="1339391" cy="133939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1258329-2F7C-EB7F-EE5D-DEBE547E10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22810" y="4578640"/>
            <a:ext cx="1071513" cy="1071513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D20CDC58-4B4E-7B1A-0650-8D58FD31487B}"/>
              </a:ext>
            </a:extLst>
          </p:cNvPr>
          <p:cNvSpPr txBox="1"/>
          <p:nvPr/>
        </p:nvSpPr>
        <p:spPr>
          <a:xfrm>
            <a:off x="3196105" y="2588006"/>
            <a:ext cx="1916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Education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B86B398-9C0F-698E-2B92-B0EA2CD20083}"/>
              </a:ext>
            </a:extLst>
          </p:cNvPr>
          <p:cNvSpPr txBox="1"/>
          <p:nvPr/>
        </p:nvSpPr>
        <p:spPr>
          <a:xfrm>
            <a:off x="2993627" y="3669969"/>
            <a:ext cx="2182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Experiences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9E159BC-5734-C76B-B387-E57584E3736F}"/>
              </a:ext>
            </a:extLst>
          </p:cNvPr>
          <p:cNvSpPr txBox="1"/>
          <p:nvPr/>
        </p:nvSpPr>
        <p:spPr>
          <a:xfrm>
            <a:off x="3399329" y="4803741"/>
            <a:ext cx="1071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Skills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4448606-82B8-99E9-1E1E-9108B1B2E4DF}"/>
              </a:ext>
            </a:extLst>
          </p:cNvPr>
          <p:cNvSpPr txBox="1"/>
          <p:nvPr/>
        </p:nvSpPr>
        <p:spPr>
          <a:xfrm>
            <a:off x="4776879" y="1975967"/>
            <a:ext cx="1857488" cy="285078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7925" dirty="0"/>
              <a:t>}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2AE13D3-E15B-2317-7C4B-1EACABC89B08}"/>
              </a:ext>
            </a:extLst>
          </p:cNvPr>
          <p:cNvSpPr txBox="1"/>
          <p:nvPr/>
        </p:nvSpPr>
        <p:spPr>
          <a:xfrm>
            <a:off x="5646157" y="3290304"/>
            <a:ext cx="14951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4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4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E57FD66-E2F9-C2FD-8587-CB51BB3A9435}"/>
              </a:ext>
            </a:extLst>
          </p:cNvPr>
          <p:cNvGrpSpPr/>
          <p:nvPr/>
        </p:nvGrpSpPr>
        <p:grpSpPr>
          <a:xfrm>
            <a:off x="6980072" y="2004879"/>
            <a:ext cx="3457890" cy="3826578"/>
            <a:chOff x="8056004" y="1945174"/>
            <a:chExt cx="3508348" cy="3740704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8ACC359F-95AB-6446-99B1-B6F7F96CCDFF}"/>
                </a:ext>
              </a:extLst>
            </p:cNvPr>
            <p:cNvSpPr/>
            <p:nvPr/>
          </p:nvSpPr>
          <p:spPr>
            <a:xfrm>
              <a:off x="8394962" y="2176665"/>
              <a:ext cx="2695575" cy="2695575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78D1F5C2-1982-6E5F-DF7A-C1206B3639C6}"/>
                </a:ext>
              </a:extLst>
            </p:cNvPr>
            <p:cNvSpPr/>
            <p:nvPr/>
          </p:nvSpPr>
          <p:spPr>
            <a:xfrm>
              <a:off x="8195133" y="2092931"/>
              <a:ext cx="1161589" cy="12344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pic>
          <p:nvPicPr>
            <p:cNvPr id="37" name="Content Placeholder 4">
              <a:extLst>
                <a:ext uri="{FF2B5EF4-FFF2-40B4-BE49-F238E27FC236}">
                  <a16:creationId xmlns:a16="http://schemas.microsoft.com/office/drawing/2014/main" id="{19DF5B3B-A373-F1BD-12CD-B585EEE825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56004" y="1945174"/>
              <a:ext cx="1579278" cy="1579278"/>
            </a:xfrm>
            <a:prstGeom prst="rect">
              <a:avLst/>
            </a:prstGeom>
          </p:spPr>
        </p:pic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4569E62C-1611-E841-8CDC-4071A550E770}"/>
                </a:ext>
              </a:extLst>
            </p:cNvPr>
            <p:cNvSpPr/>
            <p:nvPr/>
          </p:nvSpPr>
          <p:spPr>
            <a:xfrm>
              <a:off x="10311371" y="2644771"/>
              <a:ext cx="1161589" cy="12344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C0CAB542-5B37-2D6A-201A-B202182A2E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192753" y="2518863"/>
              <a:ext cx="1371599" cy="1371599"/>
            </a:xfrm>
            <a:prstGeom prst="rect">
              <a:avLst/>
            </a:prstGeom>
          </p:spPr>
        </p:pic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95E6A1DD-4E1C-6575-4A98-9E3D24CE3040}"/>
                </a:ext>
              </a:extLst>
            </p:cNvPr>
            <p:cNvSpPr/>
            <p:nvPr/>
          </p:nvSpPr>
          <p:spPr>
            <a:xfrm>
              <a:off x="8878875" y="4451449"/>
              <a:ext cx="1161589" cy="12344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B83C8AAC-3F90-3C03-8D27-8DBD0D0F4D6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865948" y="4161675"/>
              <a:ext cx="1142999" cy="1142999"/>
            </a:xfrm>
            <a:prstGeom prst="rect">
              <a:avLst/>
            </a:prstGeom>
          </p:spPr>
        </p:pic>
        <p:sp>
          <p:nvSpPr>
            <p:cNvPr id="42" name="Triangle 26">
              <a:extLst>
                <a:ext uri="{FF2B5EF4-FFF2-40B4-BE49-F238E27FC236}">
                  <a16:creationId xmlns:a16="http://schemas.microsoft.com/office/drawing/2014/main" id="{BD243B0C-B1AD-E3E6-1674-BA16B1E3211D}"/>
                </a:ext>
              </a:extLst>
            </p:cNvPr>
            <p:cNvSpPr/>
            <p:nvPr/>
          </p:nvSpPr>
          <p:spPr>
            <a:xfrm rot="867289">
              <a:off x="8207523" y="3271979"/>
              <a:ext cx="441587" cy="24992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43" name="Triangle 27">
              <a:extLst>
                <a:ext uri="{FF2B5EF4-FFF2-40B4-BE49-F238E27FC236}">
                  <a16:creationId xmlns:a16="http://schemas.microsoft.com/office/drawing/2014/main" id="{A9B5FD62-FA7C-3E6E-831C-1EAC30B119B3}"/>
                </a:ext>
              </a:extLst>
            </p:cNvPr>
            <p:cNvSpPr/>
            <p:nvPr/>
          </p:nvSpPr>
          <p:spPr>
            <a:xfrm rot="8659782">
              <a:off x="10487163" y="2459558"/>
              <a:ext cx="441587" cy="24992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44" name="Triangle 28">
              <a:extLst>
                <a:ext uri="{FF2B5EF4-FFF2-40B4-BE49-F238E27FC236}">
                  <a16:creationId xmlns:a16="http://schemas.microsoft.com/office/drawing/2014/main" id="{DBEBC153-0885-77DD-5178-244CA0C79A71}"/>
                </a:ext>
              </a:extLst>
            </p:cNvPr>
            <p:cNvSpPr/>
            <p:nvPr/>
          </p:nvSpPr>
          <p:spPr>
            <a:xfrm rot="15699614">
              <a:off x="9758162" y="4727314"/>
              <a:ext cx="441587" cy="24992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</p:grpSp>
    </p:spTree>
    <p:extLst>
      <p:ext uri="{BB962C8B-B14F-4D97-AF65-F5344CB8AC3E}">
        <p14:creationId xmlns:p14="http://schemas.microsoft.com/office/powerpoint/2010/main" val="973006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3FBAD-F450-1448-A36A-72F6AB77E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Resume to Interview</a:t>
            </a:r>
            <a:r>
              <a:rPr lang="en-US" dirty="0"/>
              <a:t> </a:t>
            </a: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45B9DF38-1112-04CC-3E31-99EB3A144D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7868" y="5937080"/>
            <a:ext cx="2989395" cy="637967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631AF34-E164-DEFE-8BB9-FEF99B58CD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6659" y="1765671"/>
            <a:ext cx="3584122" cy="245719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dirty="0">
                <a:cs typeface="Times New Roman" panose="02020603050405020304" pitchFamily="18" charset="0"/>
              </a:rPr>
              <a:t>How long do you think employers tend to spend on their initial review of a candidate’s resume?</a:t>
            </a:r>
          </a:p>
          <a:p>
            <a:pPr marL="0" indent="0">
              <a:buNone/>
            </a:pPr>
            <a:endParaRPr lang="en-US" sz="2400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AA49AE8-C5CC-39FC-A514-D69D01D9F7B1}"/>
              </a:ext>
            </a:extLst>
          </p:cNvPr>
          <p:cNvCxnSpPr>
            <a:cxnSpLocks/>
          </p:cNvCxnSpPr>
          <p:nvPr/>
        </p:nvCxnSpPr>
        <p:spPr>
          <a:xfrm flipV="1">
            <a:off x="2369342" y="943545"/>
            <a:ext cx="8700724" cy="457673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Graphic 15" descr="Hourglass">
            <a:extLst>
              <a:ext uri="{FF2B5EF4-FFF2-40B4-BE49-F238E27FC236}">
                <a16:creationId xmlns:a16="http://schemas.microsoft.com/office/drawing/2014/main" id="{A2953C8B-A605-2F8A-5B28-4643D8DC91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41230" y="3748538"/>
            <a:ext cx="1771745" cy="177174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42B746B-13EA-294A-62F8-7091C0F93A0E}"/>
              </a:ext>
            </a:extLst>
          </p:cNvPr>
          <p:cNvSpPr txBox="1"/>
          <p:nvPr/>
        </p:nvSpPr>
        <p:spPr>
          <a:xfrm>
            <a:off x="7829198" y="4034245"/>
            <a:ext cx="3986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2"/>
                </a:solidFill>
                <a:cs typeface="Times New Roman" panose="02020603050405020304" pitchFamily="18" charset="0"/>
              </a:rPr>
              <a:t>Between 6 </a:t>
            </a:r>
          </a:p>
          <a:p>
            <a:r>
              <a:rPr lang="en-US" sz="3600" b="1" dirty="0">
                <a:solidFill>
                  <a:schemeClr val="accent2"/>
                </a:solidFill>
                <a:cs typeface="Times New Roman" panose="02020603050405020304" pitchFamily="18" charset="0"/>
              </a:rPr>
              <a:t>and 30 seconds!</a:t>
            </a:r>
          </a:p>
        </p:txBody>
      </p:sp>
      <p:pic>
        <p:nvPicPr>
          <p:cNvPr id="18" name="Graphic 17" descr="Help">
            <a:extLst>
              <a:ext uri="{FF2B5EF4-FFF2-40B4-BE49-F238E27FC236}">
                <a16:creationId xmlns:a16="http://schemas.microsoft.com/office/drawing/2014/main" id="{8707B106-4A72-EE4D-8B24-1D835D0334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48944" y="2264519"/>
            <a:ext cx="1340966" cy="1340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727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3FBAD-F450-1448-A36A-72F6AB77E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6708" y="365125"/>
            <a:ext cx="10077091" cy="1325563"/>
          </a:xfrm>
        </p:spPr>
        <p:txBody>
          <a:bodyPr/>
          <a:lstStyle/>
          <a:p>
            <a:r>
              <a:rPr lang="en-US" dirty="0"/>
              <a:t>Resume appearance </a:t>
            </a: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E7D4A11E-3B31-5DCD-2CF0-80F1C6D814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7868" y="5937080"/>
            <a:ext cx="2989395" cy="637967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257ADE2-CED7-1C33-5062-A62A13E981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721" y="1553531"/>
            <a:ext cx="6238703" cy="4884359"/>
          </a:xfrm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Page Length 	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page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Margins 	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0.5” – 1” 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Font Style 	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Times New Roman, 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Calibri</a:t>
            </a:r>
            <a:endParaRPr lang="en-US" sz="15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Font Size 	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pt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except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your name (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pt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Spacing 	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Single-spacing between bullets/content</a:t>
            </a:r>
          </a:p>
          <a:p>
            <a:pPr marL="0" indent="0">
              <a:buNone/>
            </a:pP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Double-spacing between sects/headers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Emphasis 	Bold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italics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UPPER CASE, </a:t>
            </a:r>
            <a:r>
              <a:rPr lang="en-US" sz="1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underline,  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&amp; absolutely </a:t>
            </a:r>
            <a:r>
              <a:rPr lang="en-US" sz="15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1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400" b="1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sz="1500" b="1" dirty="0">
              <a:solidFill>
                <a:srgbClr val="CC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500" dirty="0">
              <a:solidFill>
                <a:srgbClr val="CC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Your format will assist in impressing potential employers!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94C0BAA-0145-4DF6-80C4-7EB571CB8B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6904" y="302335"/>
            <a:ext cx="4840360" cy="627271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494824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45B9DF38-1112-04CC-3E31-99EB3A144D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7868" y="5937080"/>
            <a:ext cx="2989395" cy="6379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B6C3FBF-422F-4E88-62C2-008EACF63F42}"/>
              </a:ext>
            </a:extLst>
          </p:cNvPr>
          <p:cNvSpPr txBox="1"/>
          <p:nvPr/>
        </p:nvSpPr>
        <p:spPr>
          <a:xfrm>
            <a:off x="8927868" y="434992"/>
            <a:ext cx="1592112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2">
                    <a:lumMod val="60000"/>
                    <a:lumOff val="40000"/>
                  </a:schemeClr>
                </a:solidFill>
                <a:latin typeface="Impact" panose="020B0806030902050204" pitchFamily="34" charset="0"/>
              </a:rPr>
              <a:t>HEADER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B83FE0B-1392-8A0F-0D88-B6871146DAD6}"/>
              </a:ext>
            </a:extLst>
          </p:cNvPr>
          <p:cNvSpPr txBox="1"/>
          <p:nvPr/>
        </p:nvSpPr>
        <p:spPr>
          <a:xfrm>
            <a:off x="383442" y="758158"/>
            <a:ext cx="2180449" cy="646331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Impact" panose="020B0806030902050204" pitchFamily="34" charset="0"/>
              </a:rPr>
              <a:t>EDUCATION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0401DF-39BF-C9CD-50E9-C0CD624334D7}"/>
              </a:ext>
            </a:extLst>
          </p:cNvPr>
          <p:cNvSpPr txBox="1"/>
          <p:nvPr/>
        </p:nvSpPr>
        <p:spPr>
          <a:xfrm>
            <a:off x="9491092" y="3195223"/>
            <a:ext cx="2287972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Impact" panose="020B0806030902050204" pitchFamily="34" charset="0"/>
              </a:rPr>
              <a:t>EXPERIENCE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43AE441-FDF0-0371-3B28-567201D78ACE}"/>
              </a:ext>
            </a:extLst>
          </p:cNvPr>
          <p:cNvSpPr txBox="1"/>
          <p:nvPr/>
        </p:nvSpPr>
        <p:spPr>
          <a:xfrm>
            <a:off x="997013" y="5788267"/>
            <a:ext cx="1444529" cy="646331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Impact" panose="020B0806030902050204" pitchFamily="34" charset="0"/>
              </a:rPr>
              <a:t>SKILLS</a:t>
            </a:r>
          </a:p>
        </p:txBody>
      </p:sp>
      <p:pic>
        <p:nvPicPr>
          <p:cNvPr id="14" name="Picture 13" descr="A picture containing text&#10;&#10;Description automatically generated">
            <a:extLst>
              <a:ext uri="{FF2B5EF4-FFF2-40B4-BE49-F238E27FC236}">
                <a16:creationId xmlns:a16="http://schemas.microsoft.com/office/drawing/2014/main" id="{AD64E131-4351-E54A-408D-3BB24620B41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272"/>
          <a:stretch/>
        </p:blipFill>
        <p:spPr>
          <a:xfrm>
            <a:off x="3480626" y="233406"/>
            <a:ext cx="5290536" cy="634164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Arrow: Right 14">
            <a:extLst>
              <a:ext uri="{FF2B5EF4-FFF2-40B4-BE49-F238E27FC236}">
                <a16:creationId xmlns:a16="http://schemas.microsoft.com/office/drawing/2014/main" id="{2B7989F5-12F1-BE3D-0363-C8DBE887F48F}"/>
              </a:ext>
            </a:extLst>
          </p:cNvPr>
          <p:cNvSpPr/>
          <p:nvPr/>
        </p:nvSpPr>
        <p:spPr>
          <a:xfrm rot="10800000">
            <a:off x="7635710" y="370678"/>
            <a:ext cx="1207435" cy="392000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C0ACD82D-A10F-ECF1-3338-B6CEB5455C16}"/>
              </a:ext>
            </a:extLst>
          </p:cNvPr>
          <p:cNvSpPr/>
          <p:nvPr/>
        </p:nvSpPr>
        <p:spPr>
          <a:xfrm rot="12882907">
            <a:off x="8528622" y="2698080"/>
            <a:ext cx="1008670" cy="3920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DF89A519-FDAB-F27F-F1D7-3A961B5FA33C}"/>
              </a:ext>
            </a:extLst>
          </p:cNvPr>
          <p:cNvSpPr/>
          <p:nvPr/>
        </p:nvSpPr>
        <p:spPr>
          <a:xfrm>
            <a:off x="2692650" y="904322"/>
            <a:ext cx="849560" cy="392000"/>
          </a:xfrm>
          <a:prstGeom prst="rightArrow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F8E8E34C-2347-AADC-CF16-3A47028BA7DF}"/>
              </a:ext>
            </a:extLst>
          </p:cNvPr>
          <p:cNvSpPr/>
          <p:nvPr/>
        </p:nvSpPr>
        <p:spPr>
          <a:xfrm>
            <a:off x="2559083" y="5976987"/>
            <a:ext cx="983127" cy="392000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B420B1D9-096E-BB46-9E15-9FE943997216}"/>
              </a:ext>
            </a:extLst>
          </p:cNvPr>
          <p:cNvSpPr/>
          <p:nvPr/>
        </p:nvSpPr>
        <p:spPr>
          <a:xfrm rot="8118468">
            <a:off x="8558428" y="4052549"/>
            <a:ext cx="1008670" cy="3920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3025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3FBAD-F450-1448-A36A-72F6AB77E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2322" y="736615"/>
            <a:ext cx="1955534" cy="727075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Header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FC7E89-62C2-B143-BEBA-CA6D34981B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9519"/>
            <a:ext cx="10515600" cy="4059699"/>
          </a:xfrm>
        </p:spPr>
        <p:txBody>
          <a:bodyPr>
            <a:normAutofit/>
          </a:bodyPr>
          <a:lstStyle/>
          <a:p>
            <a:r>
              <a:rPr lang="en-US" sz="2400" dirty="0">
                <a:cs typeface="Times New Roman" panose="02020603050405020304" pitchFamily="18" charset="0"/>
              </a:rPr>
              <a:t>Full Name </a:t>
            </a:r>
            <a:r>
              <a:rPr lang="en-US" sz="2400" b="1" u="sng" dirty="0">
                <a:cs typeface="Times New Roman" panose="02020603050405020304" pitchFamily="18" charset="0"/>
              </a:rPr>
              <a:t>or</a:t>
            </a:r>
            <a:r>
              <a:rPr lang="en-US" sz="2400" b="1" dirty="0">
                <a:cs typeface="Times New Roman" panose="02020603050405020304" pitchFamily="18" charset="0"/>
              </a:rPr>
              <a:t> </a:t>
            </a:r>
            <a:r>
              <a:rPr lang="en-US" sz="2400" dirty="0">
                <a:cs typeface="Times New Roman" panose="02020603050405020304" pitchFamily="18" charset="0"/>
              </a:rPr>
              <a:t>First ‘Nickname or Preference’ Last</a:t>
            </a:r>
          </a:p>
          <a:p>
            <a:r>
              <a:rPr lang="en-US" sz="2400" dirty="0">
                <a:cs typeface="Times New Roman" panose="02020603050405020304" pitchFamily="18" charset="0"/>
              </a:rPr>
              <a:t>Phone number</a:t>
            </a:r>
          </a:p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Professional</a:t>
            </a:r>
            <a:r>
              <a:rPr lang="en-US" sz="2400" dirty="0">
                <a:cs typeface="Times New Roman" panose="02020603050405020304" pitchFamily="18" charset="0"/>
              </a:rPr>
              <a:t> Email Address</a:t>
            </a:r>
          </a:p>
          <a:p>
            <a:r>
              <a:rPr lang="en-US" sz="2400" dirty="0">
                <a:cs typeface="Times New Roman" panose="02020603050405020304" pitchFamily="18" charset="0"/>
              </a:rPr>
              <a:t>Full Address (</a:t>
            </a:r>
            <a:r>
              <a:rPr lang="en-US" sz="2400" i="1" dirty="0">
                <a:cs typeface="Times New Roman" panose="02020603050405020304" pitchFamily="18" charset="0"/>
              </a:rPr>
              <a:t>optional</a:t>
            </a:r>
            <a:r>
              <a:rPr lang="en-US" sz="2400" dirty="0">
                <a:cs typeface="Times New Roman" panose="02020603050405020304" pitchFamily="18" charset="0"/>
              </a:rPr>
              <a:t>)</a:t>
            </a:r>
          </a:p>
          <a:p>
            <a:pPr lvl="1"/>
            <a:r>
              <a:rPr lang="en-US" sz="1800" dirty="0">
                <a:cs typeface="Times New Roman" panose="02020603050405020304" pitchFamily="18" charset="0"/>
              </a:rPr>
              <a:t>Location (city, state)</a:t>
            </a:r>
            <a:endParaRPr lang="en-US" sz="1800" i="1" dirty="0">
              <a:cs typeface="Times New Roman" panose="02020603050405020304" pitchFamily="18" charset="0"/>
            </a:endParaRPr>
          </a:p>
          <a:p>
            <a:pPr lvl="1"/>
            <a:r>
              <a:rPr lang="en-US" sz="1800" dirty="0">
                <a:cs typeface="Times New Roman" panose="02020603050405020304" pitchFamily="18" charset="0"/>
              </a:rPr>
              <a:t>Permanent </a:t>
            </a:r>
            <a:r>
              <a:rPr lang="en-US" sz="1800" b="1" dirty="0">
                <a:cs typeface="Times New Roman" panose="02020603050405020304" pitchFamily="18" charset="0"/>
              </a:rPr>
              <a:t>or</a:t>
            </a:r>
            <a:r>
              <a:rPr lang="en-US" sz="1800" dirty="0">
                <a:cs typeface="Times New Roman" panose="02020603050405020304" pitchFamily="18" charset="0"/>
              </a:rPr>
              <a:t> local</a:t>
            </a:r>
          </a:p>
          <a:p>
            <a:r>
              <a:rPr lang="en-US" sz="2400" dirty="0">
                <a:cs typeface="Times New Roman" panose="02020603050405020304" pitchFamily="18" charset="0"/>
              </a:rPr>
              <a:t>Personal Website or LinkedIn (</a:t>
            </a:r>
            <a:r>
              <a:rPr lang="en-US" sz="2400" i="1" dirty="0">
                <a:cs typeface="Times New Roman" panose="02020603050405020304" pitchFamily="18" charset="0"/>
              </a:rPr>
              <a:t>optional</a:t>
            </a:r>
            <a:r>
              <a:rPr lang="en-US" sz="2400" dirty="0">
                <a:cs typeface="Times New Roman" panose="02020603050405020304" pitchFamily="18" charset="0"/>
              </a:rPr>
              <a:t>)</a:t>
            </a:r>
          </a:p>
          <a:p>
            <a:pPr lvl="1"/>
            <a:r>
              <a:rPr lang="en-US" sz="1800" dirty="0">
                <a:cs typeface="Times New Roman" panose="02020603050405020304" pitchFamily="18" charset="0"/>
              </a:rPr>
              <a:t>Remove hyperlink (</a:t>
            </a:r>
            <a:r>
              <a:rPr lang="en-US" sz="1800" b="1" dirty="0">
                <a:solidFill>
                  <a:srgbClr val="0012C0"/>
                </a:solidFill>
                <a:cs typeface="Times New Roman" panose="02020603050405020304" pitchFamily="18" charset="0"/>
              </a:rPr>
              <a:t>blue</a:t>
            </a:r>
            <a:r>
              <a:rPr lang="en-US" sz="1800" dirty="0">
                <a:solidFill>
                  <a:schemeClr val="accent5"/>
                </a:solidFill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cs typeface="Times New Roman" panose="02020603050405020304" pitchFamily="18" charset="0"/>
              </a:rPr>
              <a:t>font</a:t>
            </a:r>
            <a:r>
              <a:rPr lang="en-US" sz="1800" dirty="0">
                <a:solidFill>
                  <a:schemeClr val="accent5"/>
                </a:solidFill>
                <a:cs typeface="Times New Roman" panose="02020603050405020304" pitchFamily="18" charset="0"/>
              </a:rPr>
              <a:t> </a:t>
            </a:r>
            <a:r>
              <a:rPr lang="en-US" sz="1800" dirty="0">
                <a:cs typeface="Times New Roman" panose="02020603050405020304" pitchFamily="18" charset="0"/>
              </a:rPr>
              <a:t>and </a:t>
            </a:r>
            <a:r>
              <a:rPr lang="en-US" sz="1800" u="sng" dirty="0">
                <a:cs typeface="Times New Roman" panose="02020603050405020304" pitchFamily="18" charset="0"/>
              </a:rPr>
              <a:t>underline</a:t>
            </a:r>
            <a:r>
              <a:rPr lang="en-US" sz="1800" dirty="0">
                <a:cs typeface="Times New Roman" panose="02020603050405020304" pitchFamily="18" charset="0"/>
              </a:rPr>
              <a:t>)</a:t>
            </a:r>
          </a:p>
          <a:p>
            <a:pPr lvl="1"/>
            <a:r>
              <a:rPr lang="en-US" sz="1800" dirty="0">
                <a:cs typeface="Times New Roman" panose="02020603050405020304" pitchFamily="18" charset="0"/>
              </a:rPr>
              <a:t>Personal website could be a GitHub or link to your personal projects for employers to view and grasp an understanding of your technical achievements!</a:t>
            </a:r>
          </a:p>
          <a:p>
            <a:pPr lvl="1"/>
            <a:r>
              <a:rPr lang="en-US" sz="1800" dirty="0">
                <a:cs typeface="Times New Roman" panose="02020603050405020304" pitchFamily="18" charset="0"/>
              </a:rPr>
              <a:t>Now, 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beware of your second resume for all to see….</a:t>
            </a:r>
          </a:p>
          <a:p>
            <a:endParaRPr lang="en-US" dirty="0"/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45B9DF38-1112-04CC-3E31-99EB3A144D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7868" y="5937080"/>
            <a:ext cx="2989395" cy="637967"/>
          </a:xfrm>
          <a:prstGeom prst="rect">
            <a:avLst/>
          </a:prstGeom>
        </p:spPr>
      </p:pic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14F7BEA1-0AD3-43CD-48AF-76354D35340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78" r="7318"/>
          <a:stretch/>
        </p:blipFill>
        <p:spPr>
          <a:xfrm>
            <a:off x="4483103" y="512186"/>
            <a:ext cx="6394573" cy="120168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7" name="Picture 6" descr="A yellow steering wheel on a black background&#10;&#10;Description automatically generated">
            <a:extLst>
              <a:ext uri="{FF2B5EF4-FFF2-40B4-BE49-F238E27FC236}">
                <a16:creationId xmlns:a16="http://schemas.microsoft.com/office/drawing/2014/main" id="{3A056CCF-824D-E11E-ECDA-4768A317D8B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041" t="15506" r="17157" b="18773"/>
          <a:stretch/>
        </p:blipFill>
        <p:spPr>
          <a:xfrm>
            <a:off x="658872" y="501665"/>
            <a:ext cx="933450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3543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3FBAD-F450-1448-A36A-72F6AB77E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2869276" cy="1325563"/>
          </a:xfrm>
        </p:spPr>
        <p:txBody>
          <a:bodyPr/>
          <a:lstStyle/>
          <a:p>
            <a:r>
              <a:rPr lang="en-US" sz="4400" dirty="0">
                <a:solidFill>
                  <a:schemeClr val="accent5"/>
                </a:solidFill>
              </a:rPr>
              <a:t>Education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FC7E89-62C2-B143-BEBA-CA6D34981B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6825" y="3164639"/>
            <a:ext cx="5319176" cy="332823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5"/>
                </a:solidFill>
              </a:rPr>
              <a:t>Name of the school or university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Reverse chronological order if more than one school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List only school(s) where degree was earned or currently attending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City and state in which the school is located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Expected graduation date (Month Year)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/>
              <a:t>Always</a:t>
            </a:r>
            <a:r>
              <a:rPr lang="en-US" dirty="0"/>
              <a:t> spell out your degree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i="1" dirty="0"/>
              <a:t>Bachelor of Science in Industrial Engineering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Major, minor, concentration or specialization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GPA if above a 3.0 (specify cumulative or major, not both)</a:t>
            </a:r>
          </a:p>
          <a:p>
            <a:endParaRPr lang="en-US" dirty="0"/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E7D4A11E-3B31-5DCD-2CF0-80F1C6D814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7868" y="5937080"/>
            <a:ext cx="2989395" cy="637967"/>
          </a:xfrm>
          <a:prstGeom prst="rect">
            <a:avLst/>
          </a:prstGeom>
        </p:spPr>
      </p:pic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B63E3E08-CA4C-E2D1-D20D-A55B54016F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4501" y="241390"/>
            <a:ext cx="1205356" cy="1205356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27E123B-CABD-E345-C57D-33ECD944E7D1}"/>
              </a:ext>
            </a:extLst>
          </p:cNvPr>
          <p:cNvSpPr txBox="1">
            <a:spLocks/>
          </p:cNvSpPr>
          <p:nvPr/>
        </p:nvSpPr>
        <p:spPr>
          <a:xfrm>
            <a:off x="6096001" y="3164639"/>
            <a:ext cx="5617742" cy="309813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300" b="1" dirty="0">
                <a:solidFill>
                  <a:schemeClr val="accent5"/>
                </a:solidFill>
              </a:rPr>
              <a:t>Awards/Honors/Scholarships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300" dirty="0"/>
              <a:t>Consider a separate section if more than 3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300" dirty="0"/>
              <a:t>Dean’s List, President’s List, Scholarship Programs, Honors College, Capstone Scholars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300" dirty="0"/>
          </a:p>
          <a:p>
            <a:pPr marL="0" indent="0">
              <a:buNone/>
            </a:pPr>
            <a:r>
              <a:rPr lang="en-US" sz="2300" b="1" dirty="0">
                <a:solidFill>
                  <a:schemeClr val="accent5"/>
                </a:solidFill>
              </a:rPr>
              <a:t>Study Abroad Experiences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3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300" b="1" dirty="0">
                <a:solidFill>
                  <a:schemeClr val="accent5"/>
                </a:solidFill>
              </a:rPr>
              <a:t>Relevant Coursework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300" dirty="0"/>
              <a:t>Typically, only specific majors need this</a:t>
            </a:r>
          </a:p>
          <a:p>
            <a:endParaRPr lang="en-US" dirty="0"/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9C263BA6-A594-81F3-E72E-72C6CE660D7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181" b="7222"/>
          <a:stretch/>
        </p:blipFill>
        <p:spPr>
          <a:xfrm>
            <a:off x="1854680" y="1540171"/>
            <a:ext cx="8925894" cy="131219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670625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3FBAD-F450-1448-A36A-72F6AB77E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960" y="638184"/>
            <a:ext cx="2885902" cy="801677"/>
          </a:xfrm>
        </p:spPr>
        <p:txBody>
          <a:bodyPr/>
          <a:lstStyle/>
          <a:p>
            <a:r>
              <a:rPr lang="en-US" sz="4400" dirty="0">
                <a:solidFill>
                  <a:srgbClr val="C00000"/>
                </a:solidFill>
              </a:rPr>
              <a:t>Experience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45B9DF38-1112-04CC-3E31-99EB3A144D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7868" y="5937080"/>
            <a:ext cx="2989395" cy="637967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18A1BC8E-DC6A-AE83-4110-10DC8C234D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8447" y="352996"/>
            <a:ext cx="7255338" cy="544928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00C0BE6-E5B3-5EC8-9965-DE678F637503}"/>
              </a:ext>
            </a:extLst>
          </p:cNvPr>
          <p:cNvSpPr txBox="1"/>
          <p:nvPr/>
        </p:nvSpPr>
        <p:spPr>
          <a:xfrm>
            <a:off x="1059617" y="6043339"/>
            <a:ext cx="3072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C00000"/>
                </a:solidFill>
                <a:latin typeface="Bradley Hand ITC" panose="03070402050302030203" pitchFamily="66" charset="0"/>
              </a:rPr>
              <a:t>Consistency Is Key!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65DA81-1D2D-B071-605E-DDAF972AE5B3}"/>
              </a:ext>
            </a:extLst>
          </p:cNvPr>
          <p:cNvSpPr txBox="1"/>
          <p:nvPr/>
        </p:nvSpPr>
        <p:spPr>
          <a:xfrm>
            <a:off x="1059617" y="1725283"/>
            <a:ext cx="325858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rgbClr val="C00000"/>
                </a:solidFill>
              </a:rPr>
              <a:t>Start By Asking Yourself…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/>
              <a:t>What experiences in my past support my career goals?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/>
              <a:t>What experiences have I had that are relevant to this position?</a:t>
            </a:r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r>
              <a:rPr lang="en-US" sz="1800" b="1" dirty="0">
                <a:solidFill>
                  <a:srgbClr val="C00000"/>
                </a:solidFill>
              </a:rPr>
              <a:t>Label Options: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/>
              <a:t>Work Experience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/>
              <a:t>Relevant Experience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Project Experience</a:t>
            </a:r>
            <a:endParaRPr lang="en-US" sz="18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/>
              <a:t>Research Experience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Leadership Experience</a:t>
            </a:r>
            <a:endParaRPr lang="en-US" sz="18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/>
              <a:t>Volunteer Experience</a:t>
            </a:r>
          </a:p>
          <a:p>
            <a:endParaRPr lang="en-US" dirty="0"/>
          </a:p>
        </p:txBody>
      </p:sp>
      <p:pic>
        <p:nvPicPr>
          <p:cNvPr id="3" name="Picture 2" descr="Red dots on a black background&#10;&#10;Description automatically generated">
            <a:extLst>
              <a:ext uri="{FF2B5EF4-FFF2-40B4-BE49-F238E27FC236}">
                <a16:creationId xmlns:a16="http://schemas.microsoft.com/office/drawing/2014/main" id="{6D1E3F00-E622-AC92-D374-EBAE875903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20054"/>
            <a:ext cx="1463043" cy="1463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0197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3FBAD-F450-1448-A36A-72F6AB77E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245" y="365125"/>
            <a:ext cx="10620555" cy="1325563"/>
          </a:xfrm>
        </p:spPr>
        <p:txBody>
          <a:bodyPr/>
          <a:lstStyle/>
          <a:p>
            <a:r>
              <a:rPr lang="en-US" dirty="0">
                <a:solidFill>
                  <a:srgbClr val="A49137"/>
                </a:solidFill>
              </a:rPr>
              <a:t>Experience</a:t>
            </a: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E7D4A11E-3B31-5DCD-2CF0-80F1C6D814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7868" y="5937080"/>
            <a:ext cx="2989395" cy="637967"/>
          </a:xfrm>
          <a:prstGeom prst="rect">
            <a:avLst/>
          </a:prstGeom>
        </p:spPr>
      </p:pic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C85B972D-6793-5CD9-F1CB-4E95C31BC3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892" y="282954"/>
            <a:ext cx="7250372" cy="544555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EDAA850-31BA-6B7D-00F5-3521308D605A}"/>
              </a:ext>
            </a:extLst>
          </p:cNvPr>
          <p:cNvSpPr txBox="1"/>
          <p:nvPr/>
        </p:nvSpPr>
        <p:spPr>
          <a:xfrm>
            <a:off x="5637362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61ABAC8-F634-4DD3-0ABA-CDC656140CFF}"/>
              </a:ext>
            </a:extLst>
          </p:cNvPr>
          <p:cNvSpPr txBox="1"/>
          <p:nvPr/>
        </p:nvSpPr>
        <p:spPr>
          <a:xfrm>
            <a:off x="612476" y="1417904"/>
            <a:ext cx="405441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A49137"/>
                </a:solidFill>
              </a:rPr>
              <a:t>Include: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Employer Name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Employer Location (City, State </a:t>
            </a:r>
            <a:r>
              <a:rPr lang="en-US" sz="1400" b="1" dirty="0"/>
              <a:t>or</a:t>
            </a:r>
            <a:r>
              <a:rPr lang="en-US" sz="1400" dirty="0"/>
              <a:t> School)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Your position title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Dates of employment</a:t>
            </a:r>
          </a:p>
          <a:p>
            <a:endParaRPr lang="en-US" b="1" dirty="0">
              <a:solidFill>
                <a:schemeClr val="tx2"/>
              </a:solidFill>
            </a:endParaRPr>
          </a:p>
          <a:p>
            <a:r>
              <a:rPr lang="en-US" b="1" dirty="0">
                <a:solidFill>
                  <a:srgbClr val="A49137"/>
                </a:solidFill>
              </a:rPr>
              <a:t>Bullet Points:</a:t>
            </a:r>
            <a:endParaRPr lang="en-US" dirty="0">
              <a:solidFill>
                <a:srgbClr val="A49137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/>
              <a:t>Describe your most </a:t>
            </a:r>
            <a:r>
              <a:rPr lang="en-US" sz="1400" dirty="0">
                <a:solidFill>
                  <a:srgbClr val="A49137"/>
                </a:solidFill>
              </a:rPr>
              <a:t>essential tasks </a:t>
            </a:r>
            <a:r>
              <a:rPr lang="en-US" sz="1400" dirty="0"/>
              <a:t>and </a:t>
            </a:r>
            <a:r>
              <a:rPr lang="en-US" sz="1400" dirty="0">
                <a:solidFill>
                  <a:srgbClr val="A49137"/>
                </a:solidFill>
              </a:rPr>
              <a:t>biggest accomplishments</a:t>
            </a:r>
          </a:p>
          <a:p>
            <a:endParaRPr lang="en-US" sz="1400" dirty="0">
              <a:solidFill>
                <a:schemeClr val="tx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/>
              <a:t>Use “formula” </a:t>
            </a:r>
            <a:r>
              <a:rPr lang="en-US" sz="1400" dirty="0" err="1"/>
              <a:t>Situation+Task+Action+Scope</a:t>
            </a:r>
            <a:endParaRPr lang="en-US" sz="14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/>
              <a:t>Use clear, concise bullets (1-2 lines per)</a:t>
            </a:r>
          </a:p>
          <a:p>
            <a:endParaRPr lang="en-US" sz="1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/>
              <a:t>3-6 bullets per experience</a:t>
            </a:r>
          </a:p>
          <a:p>
            <a:endParaRPr lang="en-US" sz="1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/>
              <a:t>Describe “soft” (</a:t>
            </a:r>
            <a:r>
              <a:rPr lang="en-US" sz="1400" i="1" dirty="0"/>
              <a:t>transferable</a:t>
            </a:r>
            <a:r>
              <a:rPr lang="en-US" sz="1400" dirty="0"/>
              <a:t>) skills you utilized (</a:t>
            </a:r>
            <a:r>
              <a:rPr lang="en-US" sz="1400" i="1" dirty="0"/>
              <a:t>e.g. communication, teamwork</a:t>
            </a:r>
            <a:r>
              <a:rPr lang="en-US" sz="1400" dirty="0"/>
              <a:t>)</a:t>
            </a:r>
          </a:p>
          <a:p>
            <a:endParaRPr lang="en-US" sz="1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/>
              <a:t>Use Quantifiers (</a:t>
            </a:r>
            <a:r>
              <a:rPr lang="en-US" sz="1400" i="1" dirty="0"/>
              <a:t>e.g. #’s, %’s, and $’s</a:t>
            </a:r>
            <a:r>
              <a:rPr lang="en-US" sz="1400" dirty="0"/>
              <a:t>) </a:t>
            </a:r>
          </a:p>
          <a:p>
            <a:endParaRPr lang="en-US" sz="1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/>
              <a:t>Past tense for past experience(s),        present tense for current experience(s)</a:t>
            </a:r>
          </a:p>
          <a:p>
            <a:endParaRPr lang="en-US" dirty="0"/>
          </a:p>
        </p:txBody>
      </p:sp>
      <p:pic>
        <p:nvPicPr>
          <p:cNvPr id="13" name="Picture 12" descr="A yellow rectangle with black background&#10;&#10;Description automatically generated">
            <a:extLst>
              <a:ext uri="{FF2B5EF4-FFF2-40B4-BE49-F238E27FC236}">
                <a16:creationId xmlns:a16="http://schemas.microsoft.com/office/drawing/2014/main" id="{1D768669-E30B-9E13-1C49-AAED6553BE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0340" y="117499"/>
            <a:ext cx="1463805" cy="1463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3421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3FBAD-F450-1448-A36A-72F6AB77E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2599" y="355406"/>
            <a:ext cx="9626802" cy="1325563"/>
          </a:xfrm>
        </p:spPr>
        <p:txBody>
          <a:bodyPr/>
          <a:lstStyle/>
          <a:p>
            <a:r>
              <a:rPr lang="en-US" dirty="0">
                <a:solidFill>
                  <a:schemeClr val="accent5"/>
                </a:solidFill>
              </a:rPr>
              <a:t>N</a:t>
            </a:r>
            <a:r>
              <a:rPr lang="en-US" dirty="0">
                <a:solidFill>
                  <a:srgbClr val="00B050"/>
                </a:solidFill>
              </a:rPr>
              <a:t>A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C</a:t>
            </a:r>
            <a:r>
              <a:rPr lang="en-US" dirty="0">
                <a:solidFill>
                  <a:schemeClr val="accent2"/>
                </a:solidFill>
              </a:rPr>
              <a:t>E </a:t>
            </a:r>
            <a:r>
              <a:rPr lang="en-US" dirty="0">
                <a:solidFill>
                  <a:srgbClr val="7030A0"/>
                </a:solidFill>
              </a:rPr>
              <a:t>8</a:t>
            </a:r>
            <a:r>
              <a:rPr lang="en-US" dirty="0"/>
              <a:t> career readiness competencies </a:t>
            </a: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E7D4A11E-3B31-5DCD-2CF0-80F1C6D814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7868" y="5937080"/>
            <a:ext cx="2989395" cy="637967"/>
          </a:xfrm>
          <a:prstGeom prst="rect">
            <a:avLst/>
          </a:prstGeom>
        </p:spPr>
      </p:pic>
      <p:pic>
        <p:nvPicPr>
          <p:cNvPr id="9" name="Picture 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E13328C3-B100-2432-9B24-B880D9A635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7028" y="1392791"/>
            <a:ext cx="1758232" cy="1758232"/>
          </a:xfrm>
          <a:prstGeom prst="rect">
            <a:avLst/>
          </a:prstGeom>
        </p:spPr>
      </p:pic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47AD090A-4DE8-383F-3111-3D0ACCBBB4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1148" y="1470428"/>
            <a:ext cx="1759639" cy="1758232"/>
          </a:xfrm>
          <a:prstGeom prst="rect">
            <a:avLst/>
          </a:prstGeom>
        </p:spPr>
      </p:pic>
      <p:pic>
        <p:nvPicPr>
          <p:cNvPr id="10" name="Picture 9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D21B5A1-1C0F-DFDD-8170-6CBE04C7A0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26295" y="1469021"/>
            <a:ext cx="1759639" cy="1759639"/>
          </a:xfrm>
          <a:prstGeom prst="rect">
            <a:avLst/>
          </a:prstGeom>
        </p:spPr>
      </p:pic>
      <p:pic>
        <p:nvPicPr>
          <p:cNvPr id="13" name="Picture 1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7DE011D9-3675-4763-5482-F962E8ED60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88953" y="1541036"/>
            <a:ext cx="1758232" cy="1759639"/>
          </a:xfrm>
          <a:prstGeom prst="rect">
            <a:avLst/>
          </a:prstGeom>
        </p:spPr>
      </p:pic>
      <p:pic>
        <p:nvPicPr>
          <p:cNvPr id="15" name="Picture 1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B2EAC93-7DC5-4A4C-4734-6B0F6483FFA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47923" y="3512335"/>
            <a:ext cx="1759639" cy="1758232"/>
          </a:xfrm>
          <a:prstGeom prst="rect">
            <a:avLst/>
          </a:prstGeom>
        </p:spPr>
      </p:pic>
      <p:pic>
        <p:nvPicPr>
          <p:cNvPr id="17" name="Picture 1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DFE1E699-1F0C-A648-704E-A8AD0896683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32555" y="3706976"/>
            <a:ext cx="1758232" cy="1759639"/>
          </a:xfrm>
          <a:prstGeom prst="rect">
            <a:avLst/>
          </a:prstGeom>
        </p:spPr>
      </p:pic>
      <p:pic>
        <p:nvPicPr>
          <p:cNvPr id="19" name="Picture 18" descr="A white rectangle in the middle of a black background&#10;&#10;Description automatically generated">
            <a:extLst>
              <a:ext uri="{FF2B5EF4-FFF2-40B4-BE49-F238E27FC236}">
                <a16:creationId xmlns:a16="http://schemas.microsoft.com/office/drawing/2014/main" id="{7416CD97-89D6-AB39-44D0-DDA1C52D810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15781" y="3941921"/>
            <a:ext cx="1759639" cy="1759639"/>
          </a:xfrm>
          <a:prstGeom prst="rect">
            <a:avLst/>
          </a:prstGeom>
        </p:spPr>
      </p:pic>
      <p:pic>
        <p:nvPicPr>
          <p:cNvPr id="21" name="Picture 20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C1C8737E-86BF-68CD-1B47-ED34596AEDB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024269" y="3787146"/>
            <a:ext cx="1759639" cy="175963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AC8D7C4-CB48-FD4F-D14D-DCDA4E6A3116}"/>
              </a:ext>
            </a:extLst>
          </p:cNvPr>
          <p:cNvSpPr txBox="1"/>
          <p:nvPr/>
        </p:nvSpPr>
        <p:spPr>
          <a:xfrm>
            <a:off x="1777608" y="2488347"/>
            <a:ext cx="2354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Career &amp; Self </a:t>
            </a:r>
          </a:p>
          <a:p>
            <a:r>
              <a:rPr lang="en-US" sz="1400" dirty="0"/>
              <a:t>Development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0CBE77A-2F18-4004-2ABB-65CAADAEAD9C}"/>
              </a:ext>
            </a:extLst>
          </p:cNvPr>
          <p:cNvSpPr txBox="1"/>
          <p:nvPr/>
        </p:nvSpPr>
        <p:spPr>
          <a:xfrm>
            <a:off x="4407166" y="2843246"/>
            <a:ext cx="14521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Communication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E6BFE49-3343-A89A-75CA-8022F9365C9F}"/>
              </a:ext>
            </a:extLst>
          </p:cNvPr>
          <p:cNvSpPr txBox="1"/>
          <p:nvPr/>
        </p:nvSpPr>
        <p:spPr>
          <a:xfrm>
            <a:off x="6769528" y="3061285"/>
            <a:ext cx="1452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Critical Thinking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F4DD20A-9D67-24A6-1447-C2243219314F}"/>
              </a:ext>
            </a:extLst>
          </p:cNvPr>
          <p:cNvSpPr txBox="1"/>
          <p:nvPr/>
        </p:nvSpPr>
        <p:spPr>
          <a:xfrm>
            <a:off x="9105700" y="3275111"/>
            <a:ext cx="15967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Equity &amp; Inclusion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8A907B9-0A03-EB62-813B-7DE09D0C6627}"/>
              </a:ext>
            </a:extLst>
          </p:cNvPr>
          <p:cNvSpPr txBox="1"/>
          <p:nvPr/>
        </p:nvSpPr>
        <p:spPr>
          <a:xfrm>
            <a:off x="1777608" y="5393783"/>
            <a:ext cx="14521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Leadership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EE6AFD3-BD25-851F-0A40-ACA5B258BF17}"/>
              </a:ext>
            </a:extLst>
          </p:cNvPr>
          <p:cNvSpPr txBox="1"/>
          <p:nvPr/>
        </p:nvSpPr>
        <p:spPr>
          <a:xfrm>
            <a:off x="4337063" y="5254700"/>
            <a:ext cx="14521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Professionalism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0A94EC9-FC4B-1679-BDC0-42532D70B8DF}"/>
              </a:ext>
            </a:extLst>
          </p:cNvPr>
          <p:cNvSpPr txBox="1"/>
          <p:nvPr/>
        </p:nvSpPr>
        <p:spPr>
          <a:xfrm>
            <a:off x="7062570" y="5403700"/>
            <a:ext cx="10052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Teamwork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4C657D6-EC68-7B8D-4D77-1FE64166DF85}"/>
              </a:ext>
            </a:extLst>
          </p:cNvPr>
          <p:cNvSpPr txBox="1"/>
          <p:nvPr/>
        </p:nvSpPr>
        <p:spPr>
          <a:xfrm>
            <a:off x="9351997" y="5254700"/>
            <a:ext cx="11041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Technology</a:t>
            </a:r>
          </a:p>
        </p:txBody>
      </p:sp>
    </p:spTree>
    <p:extLst>
      <p:ext uri="{BB962C8B-B14F-4D97-AF65-F5344CB8AC3E}">
        <p14:creationId xmlns:p14="http://schemas.microsoft.com/office/powerpoint/2010/main" val="1605141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6FA4F-F193-0FF2-B716-3CA90A542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291" y="862642"/>
            <a:ext cx="8861777" cy="242402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4000" dirty="0"/>
              <a:t>	</a:t>
            </a:r>
            <a:r>
              <a:rPr lang="en-US" dirty="0"/>
              <a:t>CC services </a:t>
            </a:r>
            <a:r>
              <a:rPr lang="en-US" dirty="0">
                <a:solidFill>
                  <a:schemeClr val="tx2"/>
                </a:solidFill>
              </a:rPr>
              <a:t>+</a:t>
            </a:r>
            <a:r>
              <a:rPr lang="en-US" dirty="0"/>
              <a:t> </a:t>
            </a:r>
            <a:br>
              <a:rPr lang="en-US" dirty="0"/>
            </a:br>
            <a:r>
              <a:rPr lang="en-US" sz="1100" dirty="0"/>
              <a:t>    </a:t>
            </a:r>
            <a:br>
              <a:rPr lang="en-US" sz="1100" dirty="0"/>
            </a:br>
            <a:r>
              <a:rPr lang="en-US" sz="4000" dirty="0"/>
              <a:t>		</a:t>
            </a:r>
            <a:r>
              <a:rPr lang="en-US" dirty="0"/>
              <a:t>Resume writing </a:t>
            </a:r>
            <a:r>
              <a:rPr lang="en-US" dirty="0">
                <a:solidFill>
                  <a:schemeClr val="tx2"/>
                </a:solidFill>
              </a:rPr>
              <a:t>+ </a:t>
            </a:r>
            <a:br>
              <a:rPr lang="en-US" sz="4000" dirty="0"/>
            </a:br>
            <a:br>
              <a:rPr lang="en-US" sz="1000" dirty="0"/>
            </a:br>
            <a:r>
              <a:rPr lang="en-US" sz="4000" dirty="0"/>
              <a:t>                                 </a:t>
            </a:r>
            <a:r>
              <a:rPr lang="en-US" dirty="0"/>
              <a:t>career fair prep</a:t>
            </a:r>
          </a:p>
        </p:txBody>
      </p:sp>
      <p:sp>
        <p:nvSpPr>
          <p:cNvPr id="4" name="Google Shape;833;p34">
            <a:extLst>
              <a:ext uri="{FF2B5EF4-FFF2-40B4-BE49-F238E27FC236}">
                <a16:creationId xmlns:a16="http://schemas.microsoft.com/office/drawing/2014/main" id="{383DF1AE-8E0F-F555-7EEC-02A87AB7EBDE}"/>
              </a:ext>
            </a:extLst>
          </p:cNvPr>
          <p:cNvSpPr txBox="1">
            <a:spLocks/>
          </p:cNvSpPr>
          <p:nvPr/>
        </p:nvSpPr>
        <p:spPr>
          <a:xfrm>
            <a:off x="696292" y="4925683"/>
            <a:ext cx="11003258" cy="1817024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b="1" i="1" dirty="0">
                <a:solidFill>
                  <a:schemeClr val="bg2">
                    <a:lumMod val="50000"/>
                  </a:schemeClr>
                </a:solidFill>
              </a:rPr>
              <a:t>Presentation Outcomes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000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chemeClr val="tx2"/>
                </a:solidFill>
              </a:rPr>
              <a:t>Following this presentation, you will be able to: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/>
              <a:t>Learn of one service offered by the university career center, 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/>
              <a:t>Create or update resume, </a:t>
            </a:r>
            <a:r>
              <a:rPr lang="en-US" sz="2400" b="1" dirty="0"/>
              <a:t>and</a:t>
            </a:r>
            <a:r>
              <a:rPr lang="en-US" sz="2400" dirty="0"/>
              <a:t> 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/>
              <a:t>Identify employer(s) of interest attending the career fair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400" b="1" dirty="0"/>
          </a:p>
          <a:p>
            <a:pPr marL="285750" indent="-285750">
              <a:spcBef>
                <a:spcPts val="0"/>
              </a:spcBef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E137CC-8D43-D484-DC79-CC0089FC49B7}"/>
              </a:ext>
            </a:extLst>
          </p:cNvPr>
          <p:cNvSpPr txBox="1"/>
          <p:nvPr/>
        </p:nvSpPr>
        <p:spPr>
          <a:xfrm>
            <a:off x="9318982" y="1244922"/>
            <a:ext cx="2447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b="1" i="1" dirty="0">
                <a:solidFill>
                  <a:schemeClr val="tx2"/>
                </a:solidFill>
              </a:rPr>
              <a:t>Scan</a:t>
            </a:r>
            <a:r>
              <a:rPr lang="en-US" sz="2400" b="1" i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b="1" i="1" dirty="0"/>
              <a:t>QR</a:t>
            </a:r>
            <a:r>
              <a:rPr lang="en-US" sz="2400" b="1" i="1" dirty="0">
                <a:solidFill>
                  <a:schemeClr val="bg2">
                    <a:lumMod val="50000"/>
                  </a:schemeClr>
                </a:solidFill>
              </a:rPr>
              <a:t> Code</a:t>
            </a:r>
            <a:endParaRPr lang="en-US" sz="18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Picture 4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0CB66001-501E-F09B-3F7E-447F25D3AE7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2669" t="23899" r="32320" b="55095"/>
          <a:stretch/>
        </p:blipFill>
        <p:spPr>
          <a:xfrm>
            <a:off x="9159789" y="1776319"/>
            <a:ext cx="2735294" cy="2735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0622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3FBAD-F450-1448-A36A-72F6AB77E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Bullet Point Rewrites </a:t>
            </a: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45B9DF38-1112-04CC-3E31-99EB3A144D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7868" y="5937080"/>
            <a:ext cx="2989395" cy="637967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8A049EEF-CF1D-2BA2-CF93-3FA8F31A16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462" y="1529175"/>
            <a:ext cx="11353801" cy="4726888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en-US" sz="9200" b="1" dirty="0"/>
              <a:t>“Took care of children” </a:t>
            </a:r>
            <a:r>
              <a:rPr lang="en-US" sz="9200" dirty="0">
                <a:solidFill>
                  <a:srgbClr val="00B050"/>
                </a:solidFill>
              </a:rPr>
              <a:t>		  </a:t>
            </a:r>
            <a:r>
              <a:rPr lang="en-US" sz="9200" b="1" dirty="0">
                <a:solidFill>
                  <a:srgbClr val="00B050"/>
                </a:solidFill>
              </a:rPr>
              <a:t>“</a:t>
            </a:r>
            <a:r>
              <a:rPr lang="en-US" sz="9200" dirty="0">
                <a:solidFill>
                  <a:srgbClr val="00B050"/>
                </a:solidFill>
              </a:rPr>
              <a:t>Managed caretaking duties for 4 children ages 4-8, including planning educational, recreational, and social activities.”</a:t>
            </a:r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endParaRPr lang="en-US" sz="9200" dirty="0"/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en-US" sz="9200" b="1" dirty="0"/>
              <a:t>“Worked in food service.”</a:t>
            </a:r>
            <a:r>
              <a:rPr lang="en-US" sz="9200" dirty="0">
                <a:solidFill>
                  <a:srgbClr val="0070C0"/>
                </a:solidFill>
              </a:rPr>
              <a:t>		      “Delivered exemplary customer service in high volume operations, completing an average of 15 transactions per hour.” </a:t>
            </a:r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endParaRPr lang="en-US" sz="9200" dirty="0"/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en-US" sz="9200" b="1" dirty="0"/>
              <a:t>“Tutored students in math courses.” </a:t>
            </a:r>
            <a:r>
              <a:rPr lang="en-US" sz="9200" dirty="0"/>
              <a:t>	  </a:t>
            </a:r>
            <a:r>
              <a:rPr lang="en-US" sz="9200" dirty="0">
                <a:solidFill>
                  <a:srgbClr val="7030A0"/>
                </a:solidFill>
              </a:rPr>
              <a:t>           “Planned developmental activities designed to support student learning within 2 SI sessions per week.” </a:t>
            </a:r>
          </a:p>
          <a:p>
            <a:pPr marL="0" indent="0">
              <a:spcBef>
                <a:spcPts val="200"/>
              </a:spcBef>
              <a:buNone/>
            </a:pPr>
            <a:endParaRPr lang="en-US" sz="9200" dirty="0"/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en-US" sz="9200" b="1" dirty="0"/>
              <a:t>“Trained new employees.” </a:t>
            </a:r>
            <a:r>
              <a:rPr lang="en-US" sz="9200" dirty="0">
                <a:solidFill>
                  <a:schemeClr val="accent2"/>
                </a:solidFill>
              </a:rPr>
              <a:t>	      “Onboarded 3 new employees per month, cultivating their skills and abilities to manage sales, create positive customer experiences, and be effective representatives of the company’s brand.”</a:t>
            </a:r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endParaRPr lang="en-US" b="1" dirty="0"/>
          </a:p>
          <a:p>
            <a:pPr marL="0" indent="0">
              <a:spcBef>
                <a:spcPts val="200"/>
              </a:spcBef>
              <a:buNone/>
            </a:pPr>
            <a:r>
              <a:rPr lang="en-US" dirty="0"/>
              <a:t>  </a:t>
            </a:r>
          </a:p>
        </p:txBody>
      </p:sp>
      <p:sp>
        <p:nvSpPr>
          <p:cNvPr id="16" name="Right Arrow 3">
            <a:extLst>
              <a:ext uri="{FF2B5EF4-FFF2-40B4-BE49-F238E27FC236}">
                <a16:creationId xmlns:a16="http://schemas.microsoft.com/office/drawing/2014/main" id="{2BF79BF7-72A4-68DC-A238-F4E59A86CC0C}"/>
              </a:ext>
            </a:extLst>
          </p:cNvPr>
          <p:cNvSpPr/>
          <p:nvPr/>
        </p:nvSpPr>
        <p:spPr>
          <a:xfrm>
            <a:off x="4093390" y="1564475"/>
            <a:ext cx="1142546" cy="303731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4">
            <a:extLst>
              <a:ext uri="{FF2B5EF4-FFF2-40B4-BE49-F238E27FC236}">
                <a16:creationId xmlns:a16="http://schemas.microsoft.com/office/drawing/2014/main" id="{60473EC2-43DE-60FE-FD53-069F35C2278F}"/>
              </a:ext>
            </a:extLst>
          </p:cNvPr>
          <p:cNvSpPr/>
          <p:nvPr/>
        </p:nvSpPr>
        <p:spPr>
          <a:xfrm>
            <a:off x="4414429" y="2650940"/>
            <a:ext cx="1142546" cy="303731"/>
          </a:xfrm>
          <a:prstGeom prst="rightArrow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5">
            <a:extLst>
              <a:ext uri="{FF2B5EF4-FFF2-40B4-BE49-F238E27FC236}">
                <a16:creationId xmlns:a16="http://schemas.microsoft.com/office/drawing/2014/main" id="{0284DF76-B0D4-FF29-F1AA-DDEC54628654}"/>
              </a:ext>
            </a:extLst>
          </p:cNvPr>
          <p:cNvSpPr/>
          <p:nvPr/>
        </p:nvSpPr>
        <p:spPr>
          <a:xfrm>
            <a:off x="5829301" y="3747649"/>
            <a:ext cx="1191990" cy="303731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ight Arrow 6">
            <a:extLst>
              <a:ext uri="{FF2B5EF4-FFF2-40B4-BE49-F238E27FC236}">
                <a16:creationId xmlns:a16="http://schemas.microsoft.com/office/drawing/2014/main" id="{7F9A473A-A1BF-75BF-E2D8-F35FC4C44BD5}"/>
              </a:ext>
            </a:extLst>
          </p:cNvPr>
          <p:cNvSpPr/>
          <p:nvPr/>
        </p:nvSpPr>
        <p:spPr>
          <a:xfrm>
            <a:off x="4430758" y="4767180"/>
            <a:ext cx="1142546" cy="303731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7923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3FBAD-F450-1448-A36A-72F6AB77E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819775" cy="1325563"/>
          </a:xfrm>
        </p:spPr>
        <p:txBody>
          <a:bodyPr/>
          <a:lstStyle/>
          <a:p>
            <a:r>
              <a:rPr lang="en-US" sz="4400" dirty="0">
                <a:solidFill>
                  <a:schemeClr val="accent5">
                    <a:lumMod val="75000"/>
                  </a:schemeClr>
                </a:solidFill>
              </a:rPr>
              <a:t>What is My Skill Set?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FC7E89-62C2-B143-BEBA-CA6D34981B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5376" y="1978025"/>
            <a:ext cx="2671502" cy="4005429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Fund-raising</a:t>
            </a:r>
          </a:p>
          <a:p>
            <a:r>
              <a:rPr lang="en-US" dirty="0"/>
              <a:t>Honesty/Integrity</a:t>
            </a:r>
          </a:p>
          <a:p>
            <a:r>
              <a:rPr lang="en-US" dirty="0"/>
              <a:t>Initiative</a:t>
            </a:r>
          </a:p>
          <a:p>
            <a:r>
              <a:rPr lang="en-US" dirty="0"/>
              <a:t>Independent</a:t>
            </a:r>
          </a:p>
          <a:p>
            <a:r>
              <a:rPr lang="en-US" dirty="0"/>
              <a:t>Interpersonal</a:t>
            </a:r>
          </a:p>
          <a:p>
            <a:r>
              <a:rPr lang="en-US" dirty="0"/>
              <a:t>Leadership</a:t>
            </a:r>
          </a:p>
          <a:p>
            <a:r>
              <a:rPr lang="en-US" dirty="0"/>
              <a:t>Listening skills</a:t>
            </a:r>
          </a:p>
          <a:p>
            <a:r>
              <a:rPr lang="en-US" dirty="0"/>
              <a:t>Maturity</a:t>
            </a:r>
          </a:p>
          <a:p>
            <a:r>
              <a:rPr lang="en-US" dirty="0"/>
              <a:t>Multi-tasking</a:t>
            </a:r>
          </a:p>
          <a:p>
            <a:r>
              <a:rPr lang="en-US" dirty="0"/>
              <a:t>Organizational</a:t>
            </a:r>
          </a:p>
          <a:p>
            <a:r>
              <a:rPr lang="en-US" dirty="0"/>
              <a:t>Persuasive</a:t>
            </a:r>
          </a:p>
          <a:p>
            <a:r>
              <a:rPr lang="en-US" dirty="0"/>
              <a:t>Positive attitude</a:t>
            </a:r>
          </a:p>
          <a:p>
            <a:endParaRPr lang="en-US" dirty="0"/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45B9DF38-1112-04CC-3E31-99EB3A144D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7868" y="5937080"/>
            <a:ext cx="2989395" cy="637967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DC917FD-45DD-3CAC-A3E0-796E51E4C90A}"/>
              </a:ext>
            </a:extLst>
          </p:cNvPr>
          <p:cNvSpPr txBox="1">
            <a:spLocks/>
          </p:cNvSpPr>
          <p:nvPr/>
        </p:nvSpPr>
        <p:spPr>
          <a:xfrm>
            <a:off x="990600" y="1978025"/>
            <a:ext cx="2989395" cy="4318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Analytical</a:t>
            </a:r>
          </a:p>
          <a:p>
            <a:r>
              <a:rPr lang="en-US" dirty="0"/>
              <a:t>Computer literacy</a:t>
            </a:r>
          </a:p>
          <a:p>
            <a:r>
              <a:rPr lang="en-US" dirty="0"/>
              <a:t>Conflict resolution</a:t>
            </a:r>
          </a:p>
          <a:p>
            <a:r>
              <a:rPr lang="en-US" dirty="0"/>
              <a:t>Conscientiousness</a:t>
            </a:r>
          </a:p>
          <a:p>
            <a:r>
              <a:rPr lang="en-US" dirty="0"/>
              <a:t>Creativity</a:t>
            </a:r>
          </a:p>
          <a:p>
            <a:r>
              <a:rPr lang="en-US" dirty="0"/>
              <a:t>Critical thinking</a:t>
            </a:r>
          </a:p>
          <a:p>
            <a:r>
              <a:rPr lang="en-US" dirty="0"/>
              <a:t>Customer service</a:t>
            </a:r>
          </a:p>
          <a:p>
            <a:r>
              <a:rPr lang="en-US" dirty="0"/>
              <a:t>Dependability</a:t>
            </a:r>
          </a:p>
          <a:p>
            <a:r>
              <a:rPr lang="en-US" dirty="0"/>
              <a:t>Diversity-oriented</a:t>
            </a:r>
          </a:p>
          <a:p>
            <a:r>
              <a:rPr lang="en-US" dirty="0"/>
              <a:t>Enthusiastic</a:t>
            </a:r>
          </a:p>
          <a:p>
            <a:r>
              <a:rPr lang="en-US" dirty="0"/>
              <a:t>Etiquette</a:t>
            </a:r>
          </a:p>
          <a:p>
            <a:r>
              <a:rPr lang="en-US" dirty="0"/>
              <a:t>Financial Management</a:t>
            </a:r>
          </a:p>
          <a:p>
            <a:r>
              <a:rPr lang="en-US" dirty="0"/>
              <a:t>Flexibility</a:t>
            </a:r>
          </a:p>
          <a:p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5B78258-5A90-9C00-F307-80741D04FA2A}"/>
              </a:ext>
            </a:extLst>
          </p:cNvPr>
          <p:cNvSpPr txBox="1">
            <a:spLocks/>
          </p:cNvSpPr>
          <p:nvPr/>
        </p:nvSpPr>
        <p:spPr>
          <a:xfrm>
            <a:off x="8266590" y="1978024"/>
            <a:ext cx="2610960" cy="4005429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Problem solving</a:t>
            </a:r>
          </a:p>
          <a:p>
            <a:r>
              <a:rPr lang="en-US" dirty="0"/>
              <a:t>Punctuality</a:t>
            </a:r>
          </a:p>
          <a:p>
            <a:r>
              <a:rPr lang="en-US" dirty="0"/>
              <a:t>Purposeful</a:t>
            </a:r>
          </a:p>
          <a:p>
            <a:r>
              <a:rPr lang="en-US" dirty="0"/>
              <a:t>Quick learner</a:t>
            </a:r>
          </a:p>
          <a:p>
            <a:r>
              <a:rPr lang="en-US" dirty="0"/>
              <a:t>Recruiting</a:t>
            </a:r>
          </a:p>
          <a:p>
            <a:r>
              <a:rPr lang="en-US" dirty="0"/>
              <a:t>Resourcefulness</a:t>
            </a:r>
          </a:p>
          <a:p>
            <a:r>
              <a:rPr lang="en-US" dirty="0"/>
              <a:t>Responsibility</a:t>
            </a:r>
          </a:p>
          <a:p>
            <a:r>
              <a:rPr lang="en-US" dirty="0"/>
              <a:t>Sales</a:t>
            </a:r>
          </a:p>
          <a:p>
            <a:r>
              <a:rPr lang="en-US" dirty="0"/>
              <a:t>Self confidence</a:t>
            </a:r>
          </a:p>
          <a:p>
            <a:r>
              <a:rPr lang="en-US" dirty="0"/>
              <a:t>Self discipline</a:t>
            </a:r>
          </a:p>
          <a:p>
            <a:r>
              <a:rPr lang="en-US" dirty="0"/>
              <a:t>Time management</a:t>
            </a:r>
          </a:p>
          <a:p>
            <a:r>
              <a:rPr lang="en-US" dirty="0"/>
              <a:t>Team player</a:t>
            </a:r>
          </a:p>
          <a:p>
            <a:endParaRPr lang="en-US" dirty="0"/>
          </a:p>
        </p:txBody>
      </p:sp>
      <p:pic>
        <p:nvPicPr>
          <p:cNvPr id="7" name="Picture 6" descr="A blue and black symbol with tools&#10;&#10;Description automatically generated">
            <a:extLst>
              <a:ext uri="{FF2B5EF4-FFF2-40B4-BE49-F238E27FC236}">
                <a16:creationId xmlns:a16="http://schemas.microsoft.com/office/drawing/2014/main" id="{10220280-AFE4-835A-7858-C0A9FC58325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161" t="21258" r="19069" b="20799"/>
          <a:stretch/>
        </p:blipFill>
        <p:spPr>
          <a:xfrm>
            <a:off x="6657975" y="365125"/>
            <a:ext cx="1347271" cy="1223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6771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3FBAD-F450-1448-A36A-72F6AB77E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solidFill>
                  <a:srgbClr val="A49137"/>
                </a:solidFill>
              </a:rPr>
              <a:t>You’ve Got…..Skills</a:t>
            </a:r>
            <a:r>
              <a:rPr lang="en-US" dirty="0">
                <a:solidFill>
                  <a:srgbClr val="A49137"/>
                </a:solidFill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FC7E89-62C2-B143-BEBA-CA6D34981B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9464" y="1864620"/>
            <a:ext cx="4541936" cy="332848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Avoid listing “soft skills”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Skills developed and honed over time + experience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Skills: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Career &amp; Self-Development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Communication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Critical Thinking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Equity &amp; Inclusion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Leadership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Professionalism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Teamwork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Technology</a:t>
            </a: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45B9DF38-1112-04CC-3E31-99EB3A144D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7868" y="5937080"/>
            <a:ext cx="2989395" cy="637967"/>
          </a:xfrm>
          <a:prstGeom prst="rect">
            <a:avLst/>
          </a:prstGeom>
        </p:spPr>
      </p:pic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390799C-3D7E-B381-844B-34A8CBAAADE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55" t="4547" r="14311"/>
          <a:stretch/>
        </p:blipFill>
        <p:spPr>
          <a:xfrm>
            <a:off x="838200" y="5193102"/>
            <a:ext cx="7565009" cy="118181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FEF99EF-D705-9D92-D172-678C3A1B6D25}"/>
              </a:ext>
            </a:extLst>
          </p:cNvPr>
          <p:cNvSpPr txBox="1">
            <a:spLocks/>
          </p:cNvSpPr>
          <p:nvPr/>
        </p:nvSpPr>
        <p:spPr>
          <a:xfrm>
            <a:off x="1841740" y="1869894"/>
            <a:ext cx="4541936" cy="272929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Focus on “hard skills”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Technical proficiencies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Sub-Categories, if needed: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Programming Languages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Networking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Design Software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Foreign Languages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Web Systems &amp; Technologies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Platform Technologies</a:t>
            </a:r>
          </a:p>
          <a:p>
            <a:endParaRPr lang="en-US" dirty="0"/>
          </a:p>
        </p:txBody>
      </p:sp>
      <p:pic>
        <p:nvPicPr>
          <p:cNvPr id="9" name="Picture 8" descr="A yellow and black apple&#10;&#10;Description automatically generated">
            <a:extLst>
              <a:ext uri="{FF2B5EF4-FFF2-40B4-BE49-F238E27FC236}">
                <a16:creationId xmlns:a16="http://schemas.microsoft.com/office/drawing/2014/main" id="{C70B12A2-32AE-7300-D36A-A1962111F5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6497" y="231871"/>
            <a:ext cx="1463805" cy="1463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1387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3FBAD-F450-1448-A36A-72F6AB77E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solidFill>
                  <a:schemeClr val="tx2"/>
                </a:solidFill>
              </a:rPr>
              <a:t>(</a:t>
            </a:r>
            <a:r>
              <a:rPr lang="en-US" sz="4400" dirty="0"/>
              <a:t>Optional</a:t>
            </a:r>
            <a:r>
              <a:rPr lang="en-US" sz="4400" dirty="0">
                <a:solidFill>
                  <a:schemeClr val="tx2"/>
                </a:solidFill>
              </a:rPr>
              <a:t>)</a:t>
            </a:r>
            <a:r>
              <a:rPr lang="en-US" sz="4400" dirty="0"/>
              <a:t> Sections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FC7E89-62C2-B143-BEBA-CA6D34981B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3795"/>
            <a:ext cx="10885098" cy="4580575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LEADERSHIP &amp; VOLUNTEER EXPERIENCES </a:t>
            </a:r>
            <a:r>
              <a:rPr lang="en-US" b="1" dirty="0"/>
              <a:t>or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ACTIVITIES / INVOLVEMENT </a:t>
            </a:r>
            <a:r>
              <a:rPr lang="en-US" b="1" dirty="0"/>
              <a:t>Sections </a:t>
            </a:r>
          </a:p>
          <a:p>
            <a:r>
              <a:rPr lang="en-US" dirty="0"/>
              <a:t>Format like an experience OR include as a list</a:t>
            </a:r>
          </a:p>
          <a:p>
            <a:r>
              <a:rPr lang="en-US" dirty="0"/>
              <a:t>Demonstrate your involvement in the community/on campus</a:t>
            </a:r>
          </a:p>
          <a:p>
            <a:r>
              <a:rPr lang="en-US" dirty="0"/>
              <a:t>Including professional associations can display your involvement in the field</a:t>
            </a:r>
          </a:p>
          <a:p>
            <a:r>
              <a:rPr lang="en-US" dirty="0"/>
              <a:t>Avoid personal interests/activities like knitting or rock climbing – those won’t carry much weight unless you’re applying for very specific industries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chemeClr val="accent2"/>
                </a:solidFill>
              </a:rPr>
              <a:t>HONORS &amp; AWARDS</a:t>
            </a:r>
            <a:r>
              <a:rPr lang="en-US" b="1" dirty="0"/>
              <a:t> Section or Subsection</a:t>
            </a:r>
          </a:p>
          <a:p>
            <a:r>
              <a:rPr lang="en-US" dirty="0"/>
              <a:t>&gt;3, include in the Education section at the    top</a:t>
            </a:r>
          </a:p>
          <a:p>
            <a:r>
              <a:rPr lang="en-US" dirty="0"/>
              <a:t>&lt;3, create separate section on its own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chemeClr val="accent5"/>
                </a:solidFill>
              </a:rPr>
              <a:t>PROJECT EXPERIENCE</a:t>
            </a:r>
            <a:r>
              <a:rPr lang="en-US" b="1" dirty="0"/>
              <a:t> or </a:t>
            </a:r>
            <a:r>
              <a:rPr lang="en-US" b="1" dirty="0">
                <a:solidFill>
                  <a:schemeClr val="accent5"/>
                </a:solidFill>
              </a:rPr>
              <a:t>RELEVANT COURSEWORK </a:t>
            </a:r>
            <a:r>
              <a:rPr lang="en-US" b="1" dirty="0"/>
              <a:t>Sections</a:t>
            </a:r>
          </a:p>
          <a:p>
            <a:r>
              <a:rPr lang="en-US" dirty="0"/>
              <a:t>Include if relevant work experience is limited</a:t>
            </a:r>
          </a:p>
          <a:p>
            <a:r>
              <a:rPr lang="en-US" dirty="0"/>
              <a:t>Demonstrates theory  practice</a:t>
            </a:r>
          </a:p>
          <a:p>
            <a:r>
              <a:rPr lang="en-US" dirty="0"/>
              <a:t>Even if relevant work experience is not limited, it’s usually good to include a Capstone project!</a:t>
            </a:r>
          </a:p>
          <a:p>
            <a:endParaRPr lang="en-US" dirty="0"/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E7D4A11E-3B31-5DCD-2CF0-80F1C6D814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7868" y="5854908"/>
            <a:ext cx="2989395" cy="637967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DB1B8B3A-4360-E4D4-7A39-8C0767470C8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0315"/>
          <a:stretch/>
        </p:blipFill>
        <p:spPr>
          <a:xfrm>
            <a:off x="7749806" y="1749784"/>
            <a:ext cx="923414" cy="828166"/>
          </a:xfrm>
          <a:prstGeom prst="rect">
            <a:avLst/>
          </a:prstGeom>
        </p:spPr>
      </p:pic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72C5BF0B-778B-9FBA-94DF-292E4D7260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6237" y="3465212"/>
            <a:ext cx="853672" cy="853672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8C601696-60C2-8EE7-1969-DE164B6C4E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08196" y="4020128"/>
            <a:ext cx="1415704" cy="141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1036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3FBAD-F450-1448-A36A-72F6AB77E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Non-Traditional </a:t>
            </a:r>
            <a:r>
              <a:rPr lang="en-US" sz="4400" dirty="0">
                <a:solidFill>
                  <a:schemeClr val="tx2"/>
                </a:solidFill>
              </a:rPr>
              <a:t>(</a:t>
            </a:r>
            <a:r>
              <a:rPr lang="en-US" sz="4400" dirty="0"/>
              <a:t>Optional</a:t>
            </a:r>
            <a:r>
              <a:rPr lang="en-US" sz="4400" dirty="0">
                <a:solidFill>
                  <a:schemeClr val="tx2"/>
                </a:solidFill>
              </a:rPr>
              <a:t>)</a:t>
            </a:r>
            <a:r>
              <a:rPr lang="en-US" sz="4400" dirty="0"/>
              <a:t> Sections	</a:t>
            </a:r>
            <a:endParaRPr lang="en-US" dirty="0"/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E7D4A11E-3B31-5DCD-2CF0-80F1C6D814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7868" y="5937080"/>
            <a:ext cx="2989395" cy="637967"/>
          </a:xfrm>
          <a:prstGeom prst="rect">
            <a:avLst/>
          </a:prstGeom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2A2E61B2-BF8A-FD54-C555-7606A8D69F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3986" y="365125"/>
            <a:ext cx="1449814" cy="1313533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334CE138-655F-1D57-3BB3-0B3FC979CD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2551" y="5429508"/>
            <a:ext cx="1120466" cy="1015143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FD24642C-6854-BF29-CE63-7D5813167D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883" y="1690688"/>
            <a:ext cx="10515600" cy="3992079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3300" b="1" dirty="0">
                <a:solidFill>
                  <a:schemeClr val="tx2"/>
                </a:solidFill>
              </a:rPr>
              <a:t>Freelance or Contract Projects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300" dirty="0"/>
              <a:t>As the economy moves more toward contingency workers and temporary contracts, chances are that you may have worked on a freelance basis</a:t>
            </a:r>
          </a:p>
          <a:p>
            <a:endParaRPr lang="en-US" sz="3300" dirty="0"/>
          </a:p>
          <a:p>
            <a:pPr marL="0" indent="0">
              <a:buNone/>
            </a:pPr>
            <a:r>
              <a:rPr lang="en-US" sz="3300" b="1" dirty="0">
                <a:solidFill>
                  <a:schemeClr val="tx2"/>
                </a:solidFill>
              </a:rPr>
              <a:t>Entrepreneurial Spirit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300" dirty="0"/>
              <a:t>What if you are attempting to pursue work that may not exist or be very niche?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300" dirty="0"/>
              <a:t>What if you are attempting to re-enter an industry that you left many years ago? An employer may wonder what you were doing throughout those years.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300" dirty="0"/>
              <a:t>Many create their own business, even if it’s part-time or ‘on the side’/‘side hustle’ while earning money elsewhere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3300" dirty="0"/>
          </a:p>
          <a:p>
            <a:pPr marL="0" indent="0">
              <a:buNone/>
            </a:pPr>
            <a:r>
              <a:rPr lang="en-US" sz="3300" b="1" dirty="0">
                <a:solidFill>
                  <a:schemeClr val="tx2"/>
                </a:solidFill>
              </a:rPr>
              <a:t>Continuing Education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300" dirty="0"/>
              <a:t>Have you attended training within your company, at the industry level, or through a national association?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300" dirty="0"/>
              <a:t>Include the names of the trainings, along with the organization that led the events.</a:t>
            </a:r>
          </a:p>
        </p:txBody>
      </p:sp>
    </p:spTree>
    <p:extLst>
      <p:ext uri="{BB962C8B-B14F-4D97-AF65-F5344CB8AC3E}">
        <p14:creationId xmlns:p14="http://schemas.microsoft.com/office/powerpoint/2010/main" val="41339871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DF39D-389D-5426-4B1F-16DBC5B88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35682B-4ABA-D922-930B-F0D1F09B48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STEM</a:t>
            </a:r>
          </a:p>
        </p:txBody>
      </p:sp>
      <p:pic>
        <p:nvPicPr>
          <p:cNvPr id="7" name="Picture 6" descr="A flyer with a picture of a science figure and a qr code&#10;&#10;Description automatically generated">
            <a:extLst>
              <a:ext uri="{FF2B5EF4-FFF2-40B4-BE49-F238E27FC236}">
                <a16:creationId xmlns:a16="http://schemas.microsoft.com/office/drawing/2014/main" id="{BBD77EF7-0747-216D-791A-89C99B541A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635"/>
          <a:stretch/>
        </p:blipFill>
        <p:spPr>
          <a:xfrm>
            <a:off x="224287" y="214044"/>
            <a:ext cx="11811477" cy="640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8926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3FBAD-F450-1448-A36A-72F6AB77E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Importance of Networking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FC7E89-62C2-B143-BEBA-CA6D34981B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2112"/>
            <a:ext cx="10515600" cy="468731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70% of job vacancies: never advertised</a:t>
            </a:r>
          </a:p>
          <a:p>
            <a:pPr marL="0" indent="0">
              <a:buNone/>
            </a:pPr>
            <a:r>
              <a:rPr lang="en-US" dirty="0"/>
              <a:t>80% of jobs are filled through personal/professional connections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overall time needed to find a job can </a:t>
            </a:r>
          </a:p>
          <a:p>
            <a:pPr marL="0" indent="0">
              <a:buNone/>
            </a:pPr>
            <a:r>
              <a:rPr lang="en-US" dirty="0"/>
              <a:t>be drastically reduced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4-6 mon. (networking) vs.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6-9 mon. (not networking)</a:t>
            </a:r>
            <a:br>
              <a:rPr lang="en-US" dirty="0"/>
            </a:b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 marL="0" indent="0">
              <a:buNone/>
            </a:pPr>
            <a:r>
              <a:rPr lang="en-US" dirty="0"/>
              <a:t>Learn about occupations, employers, and </a:t>
            </a:r>
          </a:p>
          <a:p>
            <a:pPr marL="0" indent="0">
              <a:buNone/>
            </a:pPr>
            <a:r>
              <a:rPr lang="en-US" dirty="0"/>
              <a:t>industries of interest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chemeClr val="tx2"/>
                </a:solidFill>
              </a:rPr>
              <a:t>START EARLY!</a:t>
            </a:r>
          </a:p>
          <a:p>
            <a:endParaRPr lang="en-US" dirty="0"/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E7D4A11E-3B31-5DCD-2CF0-80F1C6D814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7868" y="5937080"/>
            <a:ext cx="2989395" cy="637967"/>
          </a:xfrm>
          <a:prstGeom prst="rect">
            <a:avLst/>
          </a:prstGeom>
        </p:spPr>
      </p:pic>
      <p:pic>
        <p:nvPicPr>
          <p:cNvPr id="5" name="Picture 2" descr="Image result for networking">
            <a:extLst>
              <a:ext uri="{FF2B5EF4-FFF2-40B4-BE49-F238E27FC236}">
                <a16:creationId xmlns:a16="http://schemas.microsoft.com/office/drawing/2014/main" id="{E862BB1F-1FE3-045E-6625-197D79AD5D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196" y="1946191"/>
            <a:ext cx="6299804" cy="412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99363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3FBAD-F450-1448-A36A-72F6AB77E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Prepare your </a:t>
            </a:r>
            <a:r>
              <a:rPr lang="en-US" sz="4400" dirty="0">
                <a:solidFill>
                  <a:srgbClr val="FFC000"/>
                </a:solidFill>
              </a:rPr>
              <a:t>Pitch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FC7E89-62C2-B143-BEBA-CA6D34981B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9"/>
            <a:ext cx="7158156" cy="412701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Elevator Pitch: </a:t>
            </a:r>
            <a:br>
              <a:rPr lang="en-US" b="1" dirty="0"/>
            </a:br>
            <a:r>
              <a:rPr lang="en-US" b="1" dirty="0"/>
              <a:t>Marketing message for your professional self – </a:t>
            </a:r>
          </a:p>
          <a:p>
            <a:r>
              <a:rPr lang="en-US" b="1" dirty="0"/>
              <a:t>Clear, concise, inviting, enthusiastic</a:t>
            </a:r>
            <a:br>
              <a:rPr lang="en-US" b="1" dirty="0"/>
            </a:br>
            <a:endParaRPr lang="en-US" b="1" dirty="0"/>
          </a:p>
          <a:p>
            <a:r>
              <a:rPr lang="en-US" b="1" dirty="0"/>
              <a:t>Your qualifications + Your interests/goals = Your Pitch</a:t>
            </a:r>
            <a:br>
              <a:rPr lang="en-US" b="1" dirty="0"/>
            </a:br>
            <a:endParaRPr lang="en-US" b="1" dirty="0"/>
          </a:p>
          <a:p>
            <a:r>
              <a:rPr lang="en-US" b="1" dirty="0"/>
              <a:t>30-60 seconds</a:t>
            </a:r>
            <a:br>
              <a:rPr lang="en-US" b="1" dirty="0"/>
            </a:br>
            <a:endParaRPr lang="en-US" b="1" dirty="0"/>
          </a:p>
          <a:p>
            <a:r>
              <a:rPr lang="en-US" b="1" dirty="0"/>
              <a:t>Practice, practice, practice!</a:t>
            </a:r>
          </a:p>
          <a:p>
            <a:endParaRPr lang="en-US" dirty="0"/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45B9DF38-1112-04CC-3E31-99EB3A144D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7868" y="5937080"/>
            <a:ext cx="2989395" cy="637967"/>
          </a:xfrm>
          <a:prstGeom prst="rect">
            <a:avLst/>
          </a:prstGeom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2B0441FD-9604-385D-8D88-2A799E45FC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8831" y="646980"/>
            <a:ext cx="3364706" cy="501182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633299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3FBAD-F450-1448-A36A-72F6AB77E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428" y="365125"/>
            <a:ext cx="9692641" cy="1325563"/>
          </a:xfrm>
        </p:spPr>
        <p:txBody>
          <a:bodyPr/>
          <a:lstStyle/>
          <a:p>
            <a:r>
              <a:rPr lang="en-US" sz="4400" dirty="0">
                <a:solidFill>
                  <a:schemeClr val="accent2">
                    <a:lumMod val="50000"/>
                  </a:schemeClr>
                </a:solidFill>
              </a:rPr>
              <a:t>Elevator Pitch </a:t>
            </a:r>
            <a:r>
              <a:rPr lang="en-US" sz="4400" dirty="0"/>
              <a:t>Questions to assist you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FC7E89-62C2-B143-BEBA-CA6D34981B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90687"/>
            <a:ext cx="11152517" cy="488436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What sparked your interest in this field? </a:t>
            </a:r>
          </a:p>
          <a:p>
            <a:endParaRPr lang="en-US" dirty="0"/>
          </a:p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What are some supporting experiences that have helped you further develop the skills that would be useful for this job? </a:t>
            </a:r>
          </a:p>
          <a:p>
            <a:endParaRPr lang="en-US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dirty="0"/>
              <a:t>What have you already learned about the field and what are you hoping to learn from this opportunity? </a:t>
            </a:r>
          </a:p>
          <a:p>
            <a:endParaRPr lang="en-US" dirty="0"/>
          </a:p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What activities or groups are you affiliated with? What experiences or exposure are you gaining from the affiliation? </a:t>
            </a:r>
          </a:p>
          <a:p>
            <a:endParaRPr lang="en-US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dirty="0"/>
              <a:t>What about this company do you find particularly exciting?</a:t>
            </a:r>
          </a:p>
          <a:p>
            <a:endParaRPr lang="en-US" dirty="0"/>
          </a:p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What questions do you have for the employer? </a:t>
            </a:r>
          </a:p>
          <a:p>
            <a:endParaRPr lang="en-US" dirty="0"/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E7D4A11E-3B31-5DCD-2CF0-80F1C6D814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7868" y="5937080"/>
            <a:ext cx="2989395" cy="637967"/>
          </a:xfrm>
          <a:prstGeom prst="rect">
            <a:avLst/>
          </a:prstGeom>
        </p:spPr>
      </p:pic>
      <p:pic>
        <p:nvPicPr>
          <p:cNvPr id="6" name="Graphic 5" descr="Warning">
            <a:extLst>
              <a:ext uri="{FF2B5EF4-FFF2-40B4-BE49-F238E27FC236}">
                <a16:creationId xmlns:a16="http://schemas.microsoft.com/office/drawing/2014/main" id="{A1F77CEE-FE91-7F24-0C57-63A7F7FD8E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07698" y="544533"/>
            <a:ext cx="770730" cy="770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5207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3FBAD-F450-1448-A36A-72F6AB77E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Your Research: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Employers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FC7E89-62C2-B143-BEBA-CA6D34981B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104" y="1894107"/>
            <a:ext cx="8335156" cy="406022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Review the list of employers attending the fair!!!! They are in alphabetical order and will list if they are looking for </a:t>
            </a:r>
            <a:r>
              <a:rPr lang="en-US" b="1" dirty="0"/>
              <a:t>1) </a:t>
            </a:r>
            <a:r>
              <a:rPr lang="en-US" dirty="0"/>
              <a:t>internship vs. full-time, </a:t>
            </a:r>
            <a:r>
              <a:rPr lang="en-US" b="1" dirty="0"/>
              <a:t>2) </a:t>
            </a:r>
            <a:r>
              <a:rPr lang="en-US" dirty="0"/>
              <a:t>years of students desired as well as what </a:t>
            </a:r>
            <a:r>
              <a:rPr lang="en-US" b="1" dirty="0"/>
              <a:t>3) </a:t>
            </a:r>
            <a:r>
              <a:rPr lang="en-US" dirty="0"/>
              <a:t>majors they could employ.</a:t>
            </a:r>
          </a:p>
          <a:p>
            <a:r>
              <a:rPr lang="en-US" dirty="0"/>
              <a:t>Handshake </a:t>
            </a:r>
            <a:r>
              <a:rPr lang="en-US" b="1" dirty="0">
                <a:sym typeface="Wingdings" panose="05000000000000000000" pitchFamily="2" charset="2"/>
              </a:rPr>
              <a:t></a:t>
            </a:r>
            <a:r>
              <a:rPr lang="en-US" dirty="0"/>
              <a:t> Career Center Tab </a:t>
            </a:r>
            <a:r>
              <a:rPr lang="en-US" b="1" dirty="0">
                <a:sym typeface="Wingdings" panose="05000000000000000000" pitchFamily="2" charset="2"/>
              </a:rPr>
              <a:t></a:t>
            </a:r>
            <a:r>
              <a:rPr lang="en-US" dirty="0"/>
              <a:t> Events </a:t>
            </a:r>
            <a:r>
              <a:rPr lang="en-US" b="1" dirty="0">
                <a:sym typeface="Wingdings" panose="05000000000000000000" pitchFamily="2" charset="2"/>
              </a:rPr>
              <a:t></a:t>
            </a:r>
            <a:r>
              <a:rPr lang="en-US" dirty="0"/>
              <a:t> Career Fair</a:t>
            </a:r>
            <a:br>
              <a:rPr lang="en-US" dirty="0"/>
            </a:b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Use your resources:</a:t>
            </a:r>
          </a:p>
          <a:p>
            <a:r>
              <a:rPr lang="en-US" dirty="0"/>
              <a:t>Network, company websites, annual reports, social media, LinkedIn, Google News or Wall Street Journal, other websites (</a:t>
            </a:r>
            <a:r>
              <a:rPr lang="en-US" dirty="0" err="1"/>
              <a:t>Wetfeet</a:t>
            </a:r>
            <a:r>
              <a:rPr lang="en-US" dirty="0"/>
              <a:t>, Glassdoor, Vault, Hoover’s)</a:t>
            </a:r>
            <a:br>
              <a:rPr lang="en-US" dirty="0"/>
            </a:b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Narrow your focus &amp; prioritize what is most important!</a:t>
            </a:r>
          </a:p>
          <a:p>
            <a:endParaRPr lang="en-US" dirty="0"/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E7D4A11E-3B31-5DCD-2CF0-80F1C6D814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7868" y="5937080"/>
            <a:ext cx="2989395" cy="637967"/>
          </a:xfrm>
          <a:prstGeom prst="rect">
            <a:avLst/>
          </a:prstGeom>
        </p:spPr>
      </p:pic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C85C553A-83EA-D04D-D985-73CDF4D307A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" r="-1024" b="60939"/>
          <a:stretch/>
        </p:blipFill>
        <p:spPr>
          <a:xfrm>
            <a:off x="9089469" y="3355115"/>
            <a:ext cx="2827790" cy="651988"/>
          </a:xfrm>
          <a:prstGeom prst="rect">
            <a:avLst/>
          </a:prstGeom>
        </p:spPr>
      </p:pic>
      <p:pic>
        <p:nvPicPr>
          <p:cNvPr id="6" name="Picture 5" descr="Graphical user interface&#10;&#10;Description automatically generated">
            <a:extLst>
              <a:ext uri="{FF2B5EF4-FFF2-40B4-BE49-F238E27FC236}">
                <a16:creationId xmlns:a16="http://schemas.microsoft.com/office/drawing/2014/main" id="{CD1F2014-0086-0DA4-0B1F-33CFB895A37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7928" b="30065"/>
          <a:stretch/>
        </p:blipFill>
        <p:spPr>
          <a:xfrm>
            <a:off x="9118117" y="4362990"/>
            <a:ext cx="2799142" cy="534257"/>
          </a:xfrm>
          <a:prstGeom prst="rect">
            <a:avLst/>
          </a:prstGeom>
        </p:spPr>
      </p:pic>
      <p:pic>
        <p:nvPicPr>
          <p:cNvPr id="7" name="Picture 6" descr="Graphical user interface&#10;&#10;Description automatically generated">
            <a:extLst>
              <a:ext uri="{FF2B5EF4-FFF2-40B4-BE49-F238E27FC236}">
                <a16:creationId xmlns:a16="http://schemas.microsoft.com/office/drawing/2014/main" id="{8D692E97-1816-11AE-F292-BD4145E2ED7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7993"/>
          <a:stretch/>
        </p:blipFill>
        <p:spPr>
          <a:xfrm>
            <a:off x="9118119" y="5267886"/>
            <a:ext cx="2799142" cy="534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200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3FBAD-F450-1448-A36A-72F6AB77E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Raise your hand if  . . .  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FC7E89-62C2-B143-BEBA-CA6D34981B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712" y="1613140"/>
            <a:ext cx="8875148" cy="4204564"/>
          </a:xfrm>
        </p:spPr>
        <p:txBody>
          <a:bodyPr/>
          <a:lstStyle/>
          <a:p>
            <a:pPr marL="457200" marR="0" lvl="0" indent="-330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2400"/>
              </a:buClr>
              <a:buSzPts val="1000"/>
              <a:buFont typeface="Barlow"/>
              <a:buChar char="●"/>
              <a:tabLst>
                <a:tab pos="457200" algn="l"/>
              </a:tabLst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482400"/>
                </a:solidFill>
                <a:effectLst/>
                <a:uLnTx/>
                <a:uFillTx/>
                <a:latin typeface="Barlow" pitchFamily="2" charset="77"/>
                <a:ea typeface="Calibri" panose="020F0502020204030204" pitchFamily="34" charset="0"/>
                <a:sym typeface="Barlow"/>
              </a:rPr>
              <a:t>Are looking for a co-</a:t>
            </a:r>
            <a:r>
              <a:rPr lang="en-US" sz="2400" b="1" kern="0" dirty="0">
                <a:solidFill>
                  <a:srgbClr val="482400"/>
                </a:solidFill>
                <a:latin typeface="Barlow" pitchFamily="2" charset="77"/>
                <a:ea typeface="Calibri" panose="020F0502020204030204" pitchFamily="34" charset="0"/>
                <a:sym typeface="Barlow"/>
              </a:rPr>
              <a:t>op in spring 2025 or a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482400"/>
                </a:solidFill>
                <a:effectLst/>
                <a:uLnTx/>
                <a:uFillTx/>
                <a:latin typeface="Barlow" pitchFamily="2" charset="77"/>
                <a:ea typeface="Calibri" panose="020F0502020204030204" pitchFamily="34" charset="0"/>
                <a:sym typeface="Barlow"/>
              </a:rPr>
              <a:t>summer 202</a:t>
            </a:r>
            <a:r>
              <a:rPr lang="en-US" sz="2400" b="1" kern="0" dirty="0">
                <a:solidFill>
                  <a:srgbClr val="482400"/>
                </a:solidFill>
                <a:latin typeface="Barlow" pitchFamily="2" charset="77"/>
                <a:ea typeface="Calibri" panose="020F0502020204030204" pitchFamily="34" charset="0"/>
                <a:sym typeface="Barlow"/>
              </a:rPr>
              <a:t>5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482400"/>
                </a:solidFill>
                <a:effectLst/>
                <a:uLnTx/>
                <a:uFillTx/>
                <a:latin typeface="Barlow" pitchFamily="2" charset="77"/>
                <a:ea typeface="Calibri" panose="020F0502020204030204" pitchFamily="34" charset="0"/>
                <a:sym typeface="Barlow"/>
              </a:rPr>
              <a:t>internship or a full-time job?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2400"/>
              </a:buClr>
              <a:buSzPts val="1000"/>
              <a:buFont typeface="Barlow"/>
              <a:buNone/>
              <a:tabLst>
                <a:tab pos="457200" algn="l"/>
              </a:tabLst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482400"/>
                </a:solidFill>
                <a:effectLst/>
                <a:uLnTx/>
                <a:uFillTx/>
                <a:latin typeface="Barlow" pitchFamily="2" charset="77"/>
                <a:ea typeface="Calibri" panose="020F0502020204030204" pitchFamily="34" charset="0"/>
                <a:sym typeface="Barlow"/>
              </a:rPr>
              <a:t>  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482400"/>
                </a:solidFill>
                <a:effectLst/>
                <a:uLnTx/>
                <a:uFillTx/>
                <a:latin typeface="Barlow" pitchFamily="2" charset="77"/>
                <a:ea typeface="Calibri" panose="020F0502020204030204" pitchFamily="34" charset="0"/>
                <a:sym typeface="Barlow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2400"/>
              </a:buClr>
              <a:buSzPts val="1000"/>
              <a:buFont typeface="Barlow"/>
              <a:buNone/>
              <a:tabLst>
                <a:tab pos="457200" algn="l"/>
              </a:tabLst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482400"/>
              </a:solidFill>
              <a:effectLst/>
              <a:uLnTx/>
              <a:uFillTx/>
              <a:latin typeface="Barlow" pitchFamily="2" charset="77"/>
              <a:ea typeface="Calibri" panose="020F0502020204030204" pitchFamily="34" charset="0"/>
              <a:sym typeface="Barlow"/>
            </a:endParaRPr>
          </a:p>
          <a:p>
            <a:pPr marL="457200" marR="0" lvl="0" indent="-330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2400"/>
              </a:buClr>
              <a:buSzPts val="1000"/>
              <a:buFont typeface="Barlow"/>
              <a:buChar char="●"/>
              <a:tabLst>
                <a:tab pos="457200" algn="l"/>
              </a:tabLst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arlow" pitchFamily="2" charset="77"/>
                <a:ea typeface="Calibri" panose="020F0502020204030204" pitchFamily="34" charset="0"/>
                <a:sym typeface="Barlow"/>
              </a:rPr>
              <a:t>Asking yourself what companies you can work for upon graduation?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2400"/>
              </a:buClr>
              <a:buSzPts val="1000"/>
              <a:buFont typeface="Barlow"/>
              <a:buNone/>
              <a:tabLst>
                <a:tab pos="457200" algn="l"/>
              </a:tabLst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482400"/>
              </a:solidFill>
              <a:effectLst/>
              <a:uLnTx/>
              <a:uFillTx/>
              <a:latin typeface="Barlow" pitchFamily="2" charset="77"/>
              <a:ea typeface="Calibri" panose="020F0502020204030204" pitchFamily="34" charset="0"/>
              <a:sym typeface="Barlow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2400"/>
              </a:buClr>
              <a:buSzPts val="1000"/>
              <a:buFont typeface="Barlow"/>
              <a:buNone/>
              <a:tabLst>
                <a:tab pos="457200" algn="l"/>
              </a:tabLst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482400"/>
              </a:solidFill>
              <a:effectLst/>
              <a:uLnTx/>
              <a:uFillTx/>
              <a:latin typeface="Barlow" pitchFamily="2" charset="77"/>
              <a:ea typeface="Calibri" panose="020F0502020204030204" pitchFamily="34" charset="0"/>
              <a:sym typeface="Barlow"/>
            </a:endParaRPr>
          </a:p>
          <a:p>
            <a:pPr marL="457200" marR="0" lvl="0" indent="-330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2400"/>
              </a:buClr>
              <a:buSzPts val="1000"/>
              <a:buFont typeface="Barlow"/>
              <a:buChar char="●"/>
              <a:tabLst>
                <a:tab pos="457200" algn="l"/>
              </a:tabLst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482400"/>
                </a:solidFill>
                <a:effectLst/>
                <a:uLnTx/>
                <a:uFillTx/>
                <a:latin typeface="Barlow" pitchFamily="2" charset="77"/>
                <a:ea typeface="Calibri" panose="020F0502020204030204" pitchFamily="34" charset="0"/>
                <a:sym typeface="Barlow"/>
              </a:rPr>
              <a:t>Curious to what jobs you can do with your major and what responsibilities they entail?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2400"/>
              </a:buClr>
              <a:buSzPts val="1000"/>
              <a:buFont typeface="Barlow"/>
              <a:buNone/>
              <a:tabLst>
                <a:tab pos="457200" algn="l"/>
              </a:tabLst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482400"/>
              </a:solidFill>
              <a:effectLst/>
              <a:uLnTx/>
              <a:uFillTx/>
              <a:latin typeface="Barlow" pitchFamily="2" charset="77"/>
              <a:ea typeface="Calibri" panose="020F0502020204030204" pitchFamily="34" charset="0"/>
              <a:sym typeface="Barlow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2400"/>
              </a:buClr>
              <a:buSzPts val="1000"/>
              <a:buFont typeface="Barlow"/>
              <a:buNone/>
              <a:tabLst>
                <a:tab pos="457200" algn="l"/>
              </a:tabLst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482400"/>
              </a:solidFill>
              <a:effectLst/>
              <a:uLnTx/>
              <a:uFillTx/>
              <a:latin typeface="Barlow" pitchFamily="2" charset="77"/>
              <a:ea typeface="Calibri" panose="020F0502020204030204" pitchFamily="34" charset="0"/>
              <a:sym typeface="Barlow"/>
            </a:endParaRPr>
          </a:p>
          <a:p>
            <a:pPr marL="457200" marR="0" lvl="0" indent="-330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2400"/>
              </a:buClr>
              <a:buSzPts val="1000"/>
              <a:buFont typeface="Barlow"/>
              <a:buChar char="●"/>
              <a:tabLst>
                <a:tab pos="457200" algn="l"/>
              </a:tabLst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arlow" pitchFamily="2" charset="77"/>
                <a:ea typeface="Calibri" panose="020F0502020204030204" pitchFamily="34" charset="0"/>
                <a:sym typeface="Barlow"/>
              </a:rPr>
              <a:t>What step(s) should you take in the next few semesters to get you to your career goals?</a:t>
            </a:r>
          </a:p>
          <a:p>
            <a:endParaRPr lang="en-US" dirty="0"/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45B9DF38-1112-04CC-3E31-99EB3A144D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7868" y="5937080"/>
            <a:ext cx="2989395" cy="637967"/>
          </a:xfrm>
          <a:prstGeom prst="rect">
            <a:avLst/>
          </a:prstGeom>
        </p:spPr>
      </p:pic>
      <p:pic>
        <p:nvPicPr>
          <p:cNvPr id="6" name="Graphic 5" descr="Raised hand">
            <a:extLst>
              <a:ext uri="{FF2B5EF4-FFF2-40B4-BE49-F238E27FC236}">
                <a16:creationId xmlns:a16="http://schemas.microsoft.com/office/drawing/2014/main" id="{2A2A808E-876C-1C1F-DE0D-BB9ACD66B32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8558" r="18480"/>
          <a:stretch/>
        </p:blipFill>
        <p:spPr>
          <a:xfrm>
            <a:off x="9756474" y="3138806"/>
            <a:ext cx="1923689" cy="305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1417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3FBAD-F450-1448-A36A-72F6AB77E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‘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S</a:t>
            </a:r>
            <a:r>
              <a:rPr lang="en-US" dirty="0"/>
              <a:t>u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i</a:t>
            </a:r>
            <a:r>
              <a:rPr lang="en-US" dirty="0"/>
              <a:t>t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U</a:t>
            </a:r>
            <a:r>
              <a:rPr lang="en-US" dirty="0"/>
              <a:t>p’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:</a:t>
            </a:r>
            <a:r>
              <a:rPr lang="en-US" dirty="0"/>
              <a:t> Dress to impress!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FC7E89-62C2-B143-BEBA-CA6D34981B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263946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Dress as if the career fair is an interview</a:t>
            </a:r>
          </a:p>
          <a:p>
            <a:r>
              <a:rPr lang="en-US" dirty="0"/>
              <a:t>Make sure clothes are clean and pressed</a:t>
            </a:r>
          </a:p>
          <a:p>
            <a:r>
              <a:rPr lang="en-US" dirty="0"/>
              <a:t>Minimal or no overwhelming fragrances – Be Hygienic!</a:t>
            </a:r>
          </a:p>
          <a:p>
            <a:r>
              <a:rPr lang="en-US" dirty="0"/>
              <a:t>Dress like yourself - Be comfortable &amp; confident!</a:t>
            </a:r>
          </a:p>
          <a:p>
            <a:r>
              <a:rPr lang="en-US" dirty="0"/>
              <a:t>Remember Carolina Closet (located in Coliseum)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Be prepared for all weather,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good</a:t>
            </a:r>
            <a:r>
              <a:rPr lang="en-US" dirty="0"/>
              <a:t> and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bad</a:t>
            </a:r>
          </a:p>
          <a:p>
            <a:r>
              <a:rPr lang="en-US" dirty="0"/>
              <a:t>Consider travel time/parking</a:t>
            </a:r>
          </a:p>
          <a:p>
            <a:r>
              <a:rPr lang="en-US" dirty="0"/>
              <a:t>Allow ample time for delays!</a:t>
            </a:r>
          </a:p>
          <a:p>
            <a:r>
              <a:rPr lang="en-US" dirty="0"/>
              <a:t>Talk to professors about class conflicts</a:t>
            </a:r>
          </a:p>
          <a:p>
            <a:endParaRPr lang="en-US" dirty="0"/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E7D4A11E-3B31-5DCD-2CF0-80F1C6D814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7868" y="5937080"/>
            <a:ext cx="2989395" cy="637967"/>
          </a:xfrm>
          <a:prstGeom prst="rect">
            <a:avLst/>
          </a:prstGeom>
        </p:spPr>
      </p:pic>
      <p:pic>
        <p:nvPicPr>
          <p:cNvPr id="5" name="Picture 8" descr="C:\Documents and Settings\bervine\Local Settings\Temporary Internet Files\Content.IE5\1GBVBKMR\MCj03825980000[1].jpg">
            <a:extLst>
              <a:ext uri="{FF2B5EF4-FFF2-40B4-BE49-F238E27FC236}">
                <a16:creationId xmlns:a16="http://schemas.microsoft.com/office/drawing/2014/main" id="{202E54CB-EC2B-A146-E2F9-E329BDBC79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02020" y="1224951"/>
            <a:ext cx="3415243" cy="478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70730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3FBAD-F450-1448-A36A-72F6AB77E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solidFill>
                  <a:schemeClr val="bg2">
                    <a:lumMod val="50000"/>
                  </a:schemeClr>
                </a:solidFill>
              </a:rPr>
              <a:t>Now, 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</a:rPr>
              <a:t>What Do I Bring?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FC7E89-62C2-B143-BEBA-CA6D34981B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11455"/>
          </a:xfrm>
        </p:spPr>
        <p:txBody>
          <a:bodyPr>
            <a:normAutofit fontScale="55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600" b="1" dirty="0">
                <a:solidFill>
                  <a:schemeClr val="tx2"/>
                </a:solidFill>
              </a:rPr>
              <a:t>10-20+ </a:t>
            </a:r>
            <a:r>
              <a:rPr lang="en-US" sz="3600" dirty="0"/>
              <a:t>copies of your </a:t>
            </a:r>
            <a:r>
              <a:rPr lang="en-US" sz="3600" b="1" u="sng" dirty="0">
                <a:solidFill>
                  <a:schemeClr val="tx2"/>
                </a:solidFill>
              </a:rPr>
              <a:t>critiqued</a:t>
            </a:r>
            <a:r>
              <a:rPr lang="en-US" sz="3600" dirty="0"/>
              <a:t> resume on nice paper (</a:t>
            </a:r>
            <a:r>
              <a:rPr lang="en-US" sz="3600" i="1" dirty="0"/>
              <a:t>better to have too many than</a:t>
            </a:r>
            <a:r>
              <a:rPr lang="en-US" sz="3600" dirty="0"/>
              <a:t>)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/>
              <a:t>A list of questions based on your employer research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/>
              <a:t>A list of the companies that fit your search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/>
              <a:t>At least 2 pens and a notepad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/>
              <a:t>A folder or padfolio to keep resumes, business cards, notes, brochures, and giveaways organized</a:t>
            </a:r>
            <a:br>
              <a:rPr lang="en-US" dirty="0"/>
            </a:br>
            <a:r>
              <a:rPr lang="en-US" dirty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 marL="0" indent="0">
              <a:buNone/>
            </a:pPr>
            <a:r>
              <a:rPr lang="en-US" sz="4400" b="1" dirty="0">
                <a:solidFill>
                  <a:schemeClr val="tx2"/>
                </a:solidFill>
              </a:rPr>
              <a:t>Anticipate mishaps: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/>
              <a:t>Umbrella/raincoat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/>
              <a:t>Lint brush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/>
              <a:t>Comb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/>
              <a:t>Mints</a:t>
            </a:r>
          </a:p>
          <a:p>
            <a:endParaRPr lang="en-US" dirty="0"/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45B9DF38-1112-04CC-3E31-99EB3A144D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7868" y="5937080"/>
            <a:ext cx="2989395" cy="637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4612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3FBAD-F450-1448-A36A-72F6AB77E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During the FAIR: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Make a Good Impression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FC7E89-62C2-B143-BEBA-CA6D34981B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770694" cy="4359044"/>
          </a:xfrm>
        </p:spPr>
        <p:txBody>
          <a:bodyPr>
            <a:normAutofit/>
          </a:bodyPr>
          <a:lstStyle/>
          <a:p>
            <a:r>
              <a:rPr lang="en-US" dirty="0"/>
              <a:t>Arrive within the window of event time</a:t>
            </a:r>
          </a:p>
          <a:p>
            <a:r>
              <a:rPr lang="en-US" dirty="0"/>
              <a:t>Behave professionally</a:t>
            </a:r>
          </a:p>
          <a:p>
            <a:r>
              <a:rPr lang="en-US" dirty="0"/>
              <a:t>Establish rapport with the recruiters</a:t>
            </a:r>
          </a:p>
          <a:p>
            <a:r>
              <a:rPr lang="en-US" dirty="0"/>
              <a:t>Remember your body language</a:t>
            </a:r>
          </a:p>
          <a:p>
            <a:r>
              <a:rPr lang="en-US" dirty="0"/>
              <a:t>Listen to the recruiter</a:t>
            </a:r>
          </a:p>
          <a:p>
            <a:r>
              <a:rPr lang="en-US" dirty="0"/>
              <a:t>Don’t ramble</a:t>
            </a:r>
          </a:p>
          <a:p>
            <a:r>
              <a:rPr lang="en-US" dirty="0"/>
              <a:t>Ask at least </a:t>
            </a:r>
            <a:r>
              <a:rPr lang="en-US" b="1" dirty="0">
                <a:solidFill>
                  <a:schemeClr val="tx2"/>
                </a:solidFill>
              </a:rPr>
              <a:t>2</a:t>
            </a:r>
            <a:r>
              <a:rPr lang="en-US" dirty="0"/>
              <a:t> intelligent questions of each organization</a:t>
            </a:r>
          </a:p>
          <a:p>
            <a:endParaRPr lang="en-US" dirty="0"/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E7D4A11E-3B31-5DCD-2CF0-80F1C6D814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7868" y="5937080"/>
            <a:ext cx="2989395" cy="6379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F3318FC-4ED5-6B28-318C-4120E1A4ED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8325" y="3666153"/>
            <a:ext cx="3176347" cy="2159495"/>
          </a:xfrm>
          <a:prstGeom prst="rect">
            <a:avLst/>
          </a:prstGeom>
        </p:spPr>
      </p:pic>
      <p:pic>
        <p:nvPicPr>
          <p:cNvPr id="6" name="Picture 5" descr="A group of people standing around a table&#10;&#10;Description automatically generated with low confidence">
            <a:extLst>
              <a:ext uri="{FF2B5EF4-FFF2-40B4-BE49-F238E27FC236}">
                <a16:creationId xmlns:a16="http://schemas.microsoft.com/office/drawing/2014/main" id="{66FB547F-ED72-F85D-E095-C727E73EFF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5902" y="1495785"/>
            <a:ext cx="3108773" cy="193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5158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3FBAD-F450-1448-A36A-72F6AB77E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during the fair: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Tips &amp; Tricks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FC7E89-62C2-B143-BEBA-CA6D34981B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50976" cy="399207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Wear comfortable, appropriate shoes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Take the literature/freebies from the employers you’ve spoken to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But DON’T take freebies from employers you don’t talk to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Request business cards and take good notes to send a follow up email!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Step to the side to take notes before moving to the next employer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Be cognizant of your non-verbal communication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Network with the other students </a:t>
            </a:r>
          </a:p>
          <a:p>
            <a:endParaRPr lang="en-US" dirty="0"/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E7D4A11E-3B31-5DCD-2CF0-80F1C6D814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7868" y="5937080"/>
            <a:ext cx="2989395" cy="637967"/>
          </a:xfrm>
          <a:prstGeom prst="rect">
            <a:avLst/>
          </a:prstGeom>
        </p:spPr>
      </p:pic>
      <p:pic>
        <p:nvPicPr>
          <p:cNvPr id="54" name="Picture 53" descr="A red rectangular object with dots&#10;&#10;Description automatically generated">
            <a:extLst>
              <a:ext uri="{FF2B5EF4-FFF2-40B4-BE49-F238E27FC236}">
                <a16:creationId xmlns:a16="http://schemas.microsoft.com/office/drawing/2014/main" id="{367D5D92-E3A1-8AA6-49A2-1A65C61E601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360" t="14856" r="22447" b="18518"/>
          <a:stretch/>
        </p:blipFill>
        <p:spPr>
          <a:xfrm>
            <a:off x="9834113" y="3600861"/>
            <a:ext cx="2147978" cy="250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6108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3FBAD-F450-1448-A36A-72F6AB77E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the fair: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Always</a:t>
            </a:r>
            <a:r>
              <a:rPr lang="en-US" dirty="0"/>
              <a:t>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Follow</a:t>
            </a:r>
            <a:r>
              <a:rPr lang="en-US" dirty="0"/>
              <a:t> Up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FC7E89-62C2-B143-BEBA-CA6D34981B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828478" cy="3992079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More important than ever before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If conducting </a:t>
            </a:r>
            <a:r>
              <a:rPr lang="en-US" b="1" dirty="0">
                <a:solidFill>
                  <a:schemeClr val="tx2"/>
                </a:solidFill>
              </a:rPr>
              <a:t>Day-After Interviews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submit your application materials</a:t>
            </a:r>
            <a:br>
              <a:rPr lang="en-US" dirty="0"/>
            </a:br>
            <a:r>
              <a:rPr lang="en-US" b="1" dirty="0">
                <a:solidFill>
                  <a:schemeClr val="tx2"/>
                </a:solidFill>
              </a:rPr>
              <a:t>well before the deadline</a:t>
            </a:r>
            <a:r>
              <a:rPr lang="en-US" dirty="0"/>
              <a:t>!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Email </a:t>
            </a:r>
            <a:r>
              <a:rPr lang="en-US" b="1" dirty="0">
                <a:solidFill>
                  <a:schemeClr val="tx2"/>
                </a:solidFill>
              </a:rPr>
              <a:t>Thank-You note </a:t>
            </a:r>
            <a:r>
              <a:rPr lang="en-US" dirty="0"/>
              <a:t>(and resume) to selected employers as soon as possible (within 24 hours)</a:t>
            </a: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E7D4A11E-3B31-5DCD-2CF0-80F1C6D814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7868" y="5937080"/>
            <a:ext cx="2989395" cy="637967"/>
          </a:xfrm>
          <a:prstGeom prst="rect">
            <a:avLst/>
          </a:prstGeom>
        </p:spPr>
      </p:pic>
      <p:pic>
        <p:nvPicPr>
          <p:cNvPr id="5" name="Picture 2" descr="Image result for thank you note">
            <a:extLst>
              <a:ext uri="{FF2B5EF4-FFF2-40B4-BE49-F238E27FC236}">
                <a16:creationId xmlns:a16="http://schemas.microsoft.com/office/drawing/2014/main" id="{95EB720D-CD63-D119-A25B-31981D7AC8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7" t="15512" r="3940" b="13046"/>
          <a:stretch/>
        </p:blipFill>
        <p:spPr bwMode="auto">
          <a:xfrm>
            <a:off x="7815532" y="1956075"/>
            <a:ext cx="3791180" cy="294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16913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3FBAD-F450-1448-A36A-72F6AB77E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next? </a:t>
            </a:r>
            <a:r>
              <a:rPr lang="en-US" dirty="0">
                <a:solidFill>
                  <a:schemeClr val="tx2"/>
                </a:solidFill>
              </a:rPr>
              <a:t>Create a plan with goals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FC7E89-62C2-B143-BEBA-CA6D34981B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Secure an internship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Earn </a:t>
            </a:r>
            <a:r>
              <a:rPr lang="en-US" b="1" dirty="0">
                <a:solidFill>
                  <a:schemeClr val="tx2"/>
                </a:solidFill>
              </a:rPr>
              <a:t>2-4</a:t>
            </a:r>
            <a:r>
              <a:rPr lang="en-US" dirty="0"/>
              <a:t> internship offers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Interview with </a:t>
            </a:r>
            <a:r>
              <a:rPr lang="en-US" b="1" dirty="0">
                <a:solidFill>
                  <a:schemeClr val="tx2"/>
                </a:solidFill>
              </a:rPr>
              <a:t>8</a:t>
            </a:r>
            <a:r>
              <a:rPr lang="en-US" dirty="0"/>
              <a:t> companies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Apply to </a:t>
            </a:r>
            <a:r>
              <a:rPr lang="en-US" b="1" dirty="0">
                <a:solidFill>
                  <a:schemeClr val="tx2"/>
                </a:solidFill>
              </a:rPr>
              <a:t>~20</a:t>
            </a:r>
            <a:r>
              <a:rPr lang="en-US" dirty="0"/>
              <a:t> jobs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Connect with </a:t>
            </a:r>
            <a:r>
              <a:rPr lang="en-US" b="1" dirty="0">
                <a:solidFill>
                  <a:schemeClr val="tx2"/>
                </a:solidFill>
              </a:rPr>
              <a:t>25</a:t>
            </a:r>
            <a:r>
              <a:rPr lang="en-US" dirty="0"/>
              <a:t> employers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Research </a:t>
            </a:r>
            <a:r>
              <a:rPr lang="en-US" b="1" dirty="0">
                <a:solidFill>
                  <a:schemeClr val="tx2"/>
                </a:solidFill>
              </a:rPr>
              <a:t>40 </a:t>
            </a:r>
            <a:r>
              <a:rPr lang="en-US" dirty="0"/>
              <a:t>employers attending STEM Fair or beyond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Create candidate documents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Resumes, Cover Letters, LinkedIn Profile</a:t>
            </a:r>
          </a:p>
          <a:p>
            <a:endParaRPr lang="en-US" dirty="0"/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45B9DF38-1112-04CC-3E31-99EB3A144D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7868" y="5937080"/>
            <a:ext cx="2989395" cy="637967"/>
          </a:xfrm>
          <a:prstGeom prst="rect">
            <a:avLst/>
          </a:prstGeom>
        </p:spPr>
      </p:pic>
      <p:pic>
        <p:nvPicPr>
          <p:cNvPr id="5" name="Picture 4" descr="A black background with a glass of wine&#10;&#10;Description automatically generated">
            <a:extLst>
              <a:ext uri="{FF2B5EF4-FFF2-40B4-BE49-F238E27FC236}">
                <a16:creationId xmlns:a16="http://schemas.microsoft.com/office/drawing/2014/main" id="{2CF6F0A2-E0BC-A4C5-57FB-5C196F61EF4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803" t="14347" r="27409" b="13757"/>
          <a:stretch/>
        </p:blipFill>
        <p:spPr>
          <a:xfrm>
            <a:off x="10170543" y="3254172"/>
            <a:ext cx="1587261" cy="2547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7997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3FBAD-F450-1448-A36A-72F6AB77E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Helpful Knowledge &amp; Links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FC7E89-62C2-B143-BEBA-CA6D34981B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tx2"/>
                </a:solidFill>
                <a:hlinkClick r:id="rId3"/>
              </a:rPr>
              <a:t>Career Center Trello Student Toolbox</a:t>
            </a:r>
            <a:endParaRPr lang="en-US" b="1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>
                <a:hlinkClick r:id="rId4"/>
              </a:rPr>
              <a:t>Handshake</a:t>
            </a:r>
            <a:r>
              <a:rPr lang="en-US" dirty="0"/>
              <a:t> = sc.joinhandshake.com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What does the Career Center do?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More than just the resume place…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Here to assist you with anything regarding the topics to the left &amp; utilize Handshake to promote success!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Located in Swearingen 1A03 next to Wired Cafe</a:t>
            </a:r>
          </a:p>
          <a:p>
            <a:endParaRPr lang="en-US" dirty="0"/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E7D4A11E-3B31-5DCD-2CF0-80F1C6D814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27868" y="5937080"/>
            <a:ext cx="2989395" cy="637967"/>
          </a:xfrm>
          <a:prstGeom prst="rect">
            <a:avLst/>
          </a:prstGeom>
        </p:spPr>
      </p:pic>
      <p:pic>
        <p:nvPicPr>
          <p:cNvPr id="5" name="Picture 4" descr="Qr code&#10;&#10;Description automatically generated">
            <a:extLst>
              <a:ext uri="{FF2B5EF4-FFF2-40B4-BE49-F238E27FC236}">
                <a16:creationId xmlns:a16="http://schemas.microsoft.com/office/drawing/2014/main" id="{A7E8338D-56A8-CE14-E049-12611DA4833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3026" t="9122" r="12723" b="27223"/>
          <a:stretch/>
        </p:blipFill>
        <p:spPr>
          <a:xfrm>
            <a:off x="7743702" y="658093"/>
            <a:ext cx="1413282" cy="1417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5495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3FBAD-F450-1448-A36A-72F6AB77E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Carolina Internship &amp; co-op program (</a:t>
            </a:r>
            <a:r>
              <a:rPr lang="en-US" dirty="0">
                <a:solidFill>
                  <a:schemeClr val="tx2"/>
                </a:solidFill>
              </a:rPr>
              <a:t>CIP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FC7E89-62C2-B143-BEBA-CA6D34981B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809" y="1402387"/>
            <a:ext cx="5561162" cy="500503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tx2"/>
                </a:solidFill>
              </a:rPr>
              <a:t>Student eligibility requirements: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Be in good academic standing (have at least a cumulative GPA of 2.5 @ USC) and have completed at least 15 college-level credit hours prior to experience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Report your internship or co-op on Handshake and submit necessary documents before the drop/add deadline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Successfully complete all CIP/co-op program requirements in conjunction with Career Center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For International Students: Must be approved by the USC Office of International Student and Scholar Support and complete a Curricular Practical Training Application</a:t>
            </a: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E7D4A11E-3B31-5DCD-2CF0-80F1C6D814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7868" y="5937080"/>
            <a:ext cx="2989395" cy="637967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7CA6F08-B45D-D4E2-B0A0-9F85F24B026D}"/>
              </a:ext>
            </a:extLst>
          </p:cNvPr>
          <p:cNvSpPr txBox="1">
            <a:spLocks/>
          </p:cNvSpPr>
          <p:nvPr/>
        </p:nvSpPr>
        <p:spPr>
          <a:xfrm>
            <a:off x="6399362" y="1487837"/>
            <a:ext cx="5340510" cy="4631287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chemeClr val="tx2"/>
                </a:solidFill>
              </a:rPr>
              <a:t>Benefits to students include:</a:t>
            </a:r>
          </a:p>
          <a:p>
            <a:r>
              <a:rPr lang="en-US" dirty="0"/>
              <a:t>Earn 15 academic credit hours</a:t>
            </a:r>
          </a:p>
          <a:p>
            <a:r>
              <a:rPr lang="en-US" dirty="0"/>
              <a:t>Being placed in  “placeholder class” and keep </a:t>
            </a:r>
            <a:r>
              <a:rPr lang="en-US" b="1" dirty="0">
                <a:solidFill>
                  <a:schemeClr val="tx2"/>
                </a:solidFill>
              </a:rPr>
              <a:t>ALL</a:t>
            </a:r>
            <a:r>
              <a:rPr lang="en-US" dirty="0"/>
              <a:t> scholarships/financial aid (student status) </a:t>
            </a:r>
          </a:p>
          <a:p>
            <a:r>
              <a:rPr lang="en-US" dirty="0"/>
              <a:t>Not paying tuition that semester</a:t>
            </a:r>
          </a:p>
          <a:p>
            <a:r>
              <a:rPr lang="en-US" dirty="0"/>
              <a:t>Gain new skills and knowledge to build out resume and gain a new reference!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chemeClr val="tx2"/>
                </a:solidFill>
              </a:rPr>
              <a:t>Students need to complete the following:</a:t>
            </a:r>
          </a:p>
          <a:p>
            <a:r>
              <a:rPr lang="en-US" dirty="0"/>
              <a:t>Experiential Education form with experience info which </a:t>
            </a:r>
            <a:r>
              <a:rPr lang="en-US" b="1" dirty="0">
                <a:solidFill>
                  <a:schemeClr val="tx2"/>
                </a:solidFill>
              </a:rPr>
              <a:t>MUST</a:t>
            </a:r>
            <a:r>
              <a:rPr lang="en-US" dirty="0"/>
              <a:t> be signed by a Career Center Coach to be approved</a:t>
            </a:r>
          </a:p>
          <a:p>
            <a:r>
              <a:rPr lang="en-US" dirty="0"/>
              <a:t>Create an experience on Handshake and upload that form and their signed offer letter from the company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1134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3FBAD-F450-1448-A36A-72F6AB77E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South Carolina Internship Program (</a:t>
            </a:r>
            <a:r>
              <a:rPr lang="en-US" dirty="0">
                <a:solidFill>
                  <a:schemeClr val="tx2"/>
                </a:solidFill>
              </a:rPr>
              <a:t>SCIP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FC7E89-62C2-B143-BEBA-CA6D34981B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66725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tx2"/>
                </a:solidFill>
              </a:rPr>
              <a:t>South Carolina Internship Program</a:t>
            </a:r>
          </a:p>
          <a:p>
            <a:pPr marL="0" indent="0">
              <a:buNone/>
            </a:pPr>
            <a:r>
              <a:rPr lang="en-US" dirty="0"/>
              <a:t>The University of South Carolina is able to offer financial supplements to students who obtain internships and co-ops that support high-demand industries within the state of South Carolina. Supplements of $3000 are distributed on a first-come, first-served basis for Fall 2023. Application submission does not guarantee award.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tx2"/>
                </a:solidFill>
              </a:rPr>
              <a:t>How to Apply:</a:t>
            </a:r>
          </a:p>
          <a:p>
            <a:r>
              <a:rPr lang="en-US" dirty="0"/>
              <a:t>Students wishing to apply for the </a:t>
            </a:r>
            <a:r>
              <a:rPr lang="en-US" dirty="0">
                <a:hlinkClick r:id="rId3"/>
              </a:rPr>
              <a:t>SCIP</a:t>
            </a:r>
            <a:r>
              <a:rPr lang="en-US" dirty="0"/>
              <a:t> Award must complete the following steps. Supplements are awarded on a first-come, first-served basis. Application does not guarantee award</a:t>
            </a:r>
            <a:r>
              <a:rPr lang="en-US" b="1" dirty="0">
                <a:solidFill>
                  <a:schemeClr val="tx2"/>
                </a:solidFill>
              </a:rPr>
              <a:t>. Application for Fall 2024 closes October 14, 2024.</a:t>
            </a:r>
          </a:p>
          <a:p>
            <a:r>
              <a:rPr lang="en-US" i="1" dirty="0"/>
              <a:t>Handshake </a:t>
            </a:r>
            <a:r>
              <a:rPr lang="en-US" i="1" dirty="0">
                <a:sym typeface="Wingdings" panose="05000000000000000000" pitchFamily="2" charset="2"/>
              </a:rPr>
              <a:t> </a:t>
            </a:r>
            <a:r>
              <a:rPr lang="en-US" i="1" dirty="0"/>
              <a:t>Experiences </a:t>
            </a:r>
            <a:r>
              <a:rPr lang="en-US" i="1" dirty="0">
                <a:sym typeface="Wingdings" panose="05000000000000000000" pitchFamily="2" charset="2"/>
              </a:rPr>
              <a:t></a:t>
            </a:r>
            <a:r>
              <a:rPr lang="en-US" i="1" dirty="0"/>
              <a:t> Submit </a:t>
            </a:r>
            <a:r>
              <a:rPr lang="en-US" i="1" dirty="0">
                <a:sym typeface="Wingdings" panose="05000000000000000000" pitchFamily="2" charset="2"/>
              </a:rPr>
              <a:t></a:t>
            </a:r>
            <a:r>
              <a:rPr lang="en-US" i="1" dirty="0"/>
              <a:t> Experience </a:t>
            </a:r>
            <a:r>
              <a:rPr lang="en-US" i="1" dirty="0">
                <a:sym typeface="Wingdings" panose="05000000000000000000" pitchFamily="2" charset="2"/>
              </a:rPr>
              <a:t></a:t>
            </a:r>
            <a:r>
              <a:rPr lang="en-US" i="1" dirty="0"/>
              <a:t> Select SCIP</a:t>
            </a:r>
          </a:p>
          <a:p>
            <a:endParaRPr lang="en-US" dirty="0"/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E7D4A11E-3B31-5DCD-2CF0-80F1C6D814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7868" y="5937080"/>
            <a:ext cx="2989395" cy="637967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B935005-8748-A0C1-D080-2FB34402F12C}"/>
              </a:ext>
            </a:extLst>
          </p:cNvPr>
          <p:cNvSpPr txBox="1">
            <a:spLocks/>
          </p:cNvSpPr>
          <p:nvPr/>
        </p:nvSpPr>
        <p:spPr>
          <a:xfrm>
            <a:off x="6095999" y="1828400"/>
            <a:ext cx="5821263" cy="437289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chemeClr val="tx2"/>
                </a:solidFill>
              </a:rPr>
              <a:t>Eligibility:</a:t>
            </a:r>
          </a:p>
          <a:p>
            <a:r>
              <a:rPr lang="en-US" dirty="0"/>
              <a:t>Open to current degree seeking students at the University of South Carolina-Columbia throughout the internship/co-op. Preference given to undergraduate students.</a:t>
            </a:r>
          </a:p>
          <a:p>
            <a:r>
              <a:rPr lang="en-US" dirty="0"/>
              <a:t>Preference given to award recipients who will not require sponsorship for US work authorization post-graduation.</a:t>
            </a:r>
          </a:p>
          <a:p>
            <a:r>
              <a:rPr lang="en-US" dirty="0"/>
              <a:t>Criteria for this award focuses on internship/co-op opportunities with South Carolina companies in the areas of Manufacturing, Aerospace, Automotive, Energy, Health and Life sciences, and Financial Services, as well as company information submitted through Handshake.</a:t>
            </a:r>
          </a:p>
          <a:p>
            <a:r>
              <a:rPr lang="en-US" dirty="0"/>
              <a:t>Internship/co-op is in-person and located in South Carolina during 2024-2025.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231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3FBAD-F450-1448-A36A-72F6AB77E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utilize your Handshake account </a:t>
            </a: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45B9DF38-1112-04CC-3E31-99EB3A144D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7868" y="5937080"/>
            <a:ext cx="2989395" cy="637967"/>
          </a:xfrm>
          <a:prstGeom prst="rect">
            <a:avLst/>
          </a:prstGeom>
        </p:spPr>
      </p:pic>
      <p:sp>
        <p:nvSpPr>
          <p:cNvPr id="7" name="Google Shape;1131;p39">
            <a:extLst>
              <a:ext uri="{FF2B5EF4-FFF2-40B4-BE49-F238E27FC236}">
                <a16:creationId xmlns:a16="http://schemas.microsoft.com/office/drawing/2014/main" id="{D2C07F73-D8BB-4E4B-9673-C6A4005CB261}"/>
              </a:ext>
            </a:extLst>
          </p:cNvPr>
          <p:cNvSpPr txBox="1">
            <a:spLocks/>
          </p:cNvSpPr>
          <p:nvPr/>
        </p:nvSpPr>
        <p:spPr>
          <a:xfrm>
            <a:off x="8927868" y="2936810"/>
            <a:ext cx="2549757" cy="476904"/>
          </a:xfrm>
          <a:prstGeom prst="rect">
            <a:avLst/>
          </a:prstGeom>
          <a:ln w="38100">
            <a:solidFill>
              <a:schemeClr val="tx2"/>
            </a:solidFill>
          </a:ln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600" dirty="0">
                <a:solidFill>
                  <a:schemeClr val="tx2"/>
                </a:solidFill>
              </a:rPr>
              <a:t>Search for Jobs</a:t>
            </a:r>
          </a:p>
        </p:txBody>
      </p:sp>
      <p:sp>
        <p:nvSpPr>
          <p:cNvPr id="8" name="Google Shape;1132;p39">
            <a:extLst>
              <a:ext uri="{FF2B5EF4-FFF2-40B4-BE49-F238E27FC236}">
                <a16:creationId xmlns:a16="http://schemas.microsoft.com/office/drawing/2014/main" id="{6003D4EA-40C6-DA3A-2F87-8CFC31BDE174}"/>
              </a:ext>
            </a:extLst>
          </p:cNvPr>
          <p:cNvSpPr txBox="1">
            <a:spLocks/>
          </p:cNvSpPr>
          <p:nvPr/>
        </p:nvSpPr>
        <p:spPr>
          <a:xfrm>
            <a:off x="8775488" y="3439624"/>
            <a:ext cx="2320881" cy="20672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/>
              <a:t>Full time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/>
              <a:t>Part-Time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/>
              <a:t>On-Campus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/>
              <a:t>Internships 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/>
              <a:t>Co-ops </a:t>
            </a:r>
          </a:p>
        </p:txBody>
      </p:sp>
      <p:sp>
        <p:nvSpPr>
          <p:cNvPr id="9" name="Google Shape;1133;p39">
            <a:extLst>
              <a:ext uri="{FF2B5EF4-FFF2-40B4-BE49-F238E27FC236}">
                <a16:creationId xmlns:a16="http://schemas.microsoft.com/office/drawing/2014/main" id="{7809CB5A-3778-1F0E-98FB-D70BF6BFC7F2}"/>
              </a:ext>
            </a:extLst>
          </p:cNvPr>
          <p:cNvSpPr txBox="1">
            <a:spLocks/>
          </p:cNvSpPr>
          <p:nvPr/>
        </p:nvSpPr>
        <p:spPr>
          <a:xfrm>
            <a:off x="799173" y="2204026"/>
            <a:ext cx="2449015" cy="1247774"/>
          </a:xfrm>
          <a:prstGeom prst="rect">
            <a:avLst/>
          </a:prstGeom>
          <a:ln w="38100">
            <a:solidFill>
              <a:schemeClr val="tx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600" dirty="0">
                <a:solidFill>
                  <a:schemeClr val="tx2"/>
                </a:solidFill>
              </a:rPr>
              <a:t>Schedule a career center appointment</a:t>
            </a:r>
          </a:p>
        </p:txBody>
      </p:sp>
      <p:sp>
        <p:nvSpPr>
          <p:cNvPr id="10" name="Google Shape;1134;p39">
            <a:extLst>
              <a:ext uri="{FF2B5EF4-FFF2-40B4-BE49-F238E27FC236}">
                <a16:creationId xmlns:a16="http://schemas.microsoft.com/office/drawing/2014/main" id="{9EF55970-939A-E03F-2174-9907D6854350}"/>
              </a:ext>
            </a:extLst>
          </p:cNvPr>
          <p:cNvSpPr txBox="1">
            <a:spLocks/>
          </p:cNvSpPr>
          <p:nvPr/>
        </p:nvSpPr>
        <p:spPr>
          <a:xfrm>
            <a:off x="379476" y="3451800"/>
            <a:ext cx="2940536" cy="30523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b="1" u="sng" dirty="0"/>
              <a:t>Go to:</a:t>
            </a:r>
          </a:p>
          <a:p>
            <a:pPr marL="457200" indent="-457200" algn="ctr">
              <a:spcBef>
                <a:spcPts val="0"/>
              </a:spcBef>
              <a:buFont typeface="+mj-lt"/>
              <a:buAutoNum type="arabicPeriod"/>
            </a:pPr>
            <a:r>
              <a:rPr lang="en-US" sz="2400" dirty="0"/>
              <a:t>Career Center</a:t>
            </a:r>
          </a:p>
          <a:p>
            <a:pPr marL="457200" indent="-457200" algn="ctr">
              <a:spcBef>
                <a:spcPts val="0"/>
              </a:spcBef>
              <a:buFont typeface="+mj-lt"/>
              <a:buAutoNum type="arabicPeriod"/>
            </a:pPr>
            <a:r>
              <a:rPr lang="en-US" sz="2400" dirty="0">
                <a:sym typeface="Wingdings" pitchFamily="2" charset="2"/>
              </a:rPr>
              <a:t>Appointments </a:t>
            </a:r>
          </a:p>
          <a:p>
            <a:pPr marL="457200" indent="-457200" algn="ctr">
              <a:spcBef>
                <a:spcPts val="0"/>
              </a:spcBef>
              <a:buFont typeface="+mj-lt"/>
              <a:buAutoNum type="arabicPeriod"/>
            </a:pPr>
            <a:r>
              <a:rPr lang="en-US" sz="2400" dirty="0">
                <a:sym typeface="Wingdings" pitchFamily="2" charset="2"/>
              </a:rPr>
              <a:t>Request an Appointment </a:t>
            </a:r>
          </a:p>
          <a:p>
            <a:pPr algn="ctr">
              <a:spcBef>
                <a:spcPts val="0"/>
              </a:spcBef>
              <a:buFont typeface="+mj-lt"/>
              <a:buAutoNum type="arabicPeriod"/>
            </a:pPr>
            <a:endParaRPr lang="en-US" sz="500" dirty="0">
              <a:sym typeface="Wingdings" pitchFamily="2" charset="2"/>
            </a:endParaRPr>
          </a:p>
          <a:p>
            <a:pPr marL="342900" indent="-342900" algn="ctr">
              <a:spcBef>
                <a:spcPts val="0"/>
              </a:spcBef>
              <a:buFont typeface="+mj-lt"/>
              <a:buAutoNum type="arabicPeriod"/>
            </a:pPr>
            <a:endParaRPr lang="en-US" sz="1400" dirty="0">
              <a:solidFill>
                <a:schemeClr val="tx2"/>
              </a:solidFill>
              <a:sym typeface="Wingdings" pitchFamily="2" charset="2"/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600" dirty="0">
                <a:solidFill>
                  <a:schemeClr val="tx2"/>
                </a:solidFill>
                <a:sym typeface="Wingdings" pitchFamily="2" charset="2"/>
              </a:rPr>
              <a:t>Here you can find/schedule with your correct Career Coach or Career Studio appointment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11" name="Google Shape;1135;p39">
            <a:extLst>
              <a:ext uri="{FF2B5EF4-FFF2-40B4-BE49-F238E27FC236}">
                <a16:creationId xmlns:a16="http://schemas.microsoft.com/office/drawing/2014/main" id="{2A6B469B-CBD7-4E1F-E898-DC38A56835B6}"/>
              </a:ext>
            </a:extLst>
          </p:cNvPr>
          <p:cNvSpPr txBox="1">
            <a:spLocks/>
          </p:cNvSpPr>
          <p:nvPr/>
        </p:nvSpPr>
        <p:spPr>
          <a:xfrm>
            <a:off x="4636028" y="2413854"/>
            <a:ext cx="2939883" cy="998114"/>
          </a:xfrm>
          <a:prstGeom prst="rect">
            <a:avLst/>
          </a:prstGeom>
          <a:ln w="38100">
            <a:solidFill>
              <a:schemeClr val="tx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600" dirty="0">
                <a:solidFill>
                  <a:schemeClr val="tx2"/>
                </a:solidFill>
              </a:rPr>
              <a:t>Search for events &amp; career fairs</a:t>
            </a:r>
          </a:p>
        </p:txBody>
      </p:sp>
      <p:sp>
        <p:nvSpPr>
          <p:cNvPr id="12" name="Google Shape;1136;p39">
            <a:extLst>
              <a:ext uri="{FF2B5EF4-FFF2-40B4-BE49-F238E27FC236}">
                <a16:creationId xmlns:a16="http://schemas.microsoft.com/office/drawing/2014/main" id="{B54955AA-F852-3E3C-5D14-DD195AA7211D}"/>
              </a:ext>
            </a:extLst>
          </p:cNvPr>
          <p:cNvSpPr txBox="1">
            <a:spLocks/>
          </p:cNvSpPr>
          <p:nvPr/>
        </p:nvSpPr>
        <p:spPr>
          <a:xfrm>
            <a:off x="4594903" y="3544320"/>
            <a:ext cx="3022135" cy="30904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b="1" u="sng" dirty="0"/>
              <a:t>Go to: </a:t>
            </a:r>
          </a:p>
          <a:p>
            <a:pPr marL="457200" indent="-457200" algn="ctr">
              <a:spcBef>
                <a:spcPts val="0"/>
              </a:spcBef>
              <a:buFont typeface="+mj-lt"/>
              <a:buAutoNum type="arabicPeriod"/>
            </a:pPr>
            <a:r>
              <a:rPr lang="en-US" sz="2400" dirty="0"/>
              <a:t>Events</a:t>
            </a:r>
          </a:p>
          <a:p>
            <a:pPr marL="457200" indent="-457200" algn="ctr">
              <a:spcBef>
                <a:spcPts val="0"/>
              </a:spcBef>
              <a:buFont typeface="+mj-lt"/>
              <a:buAutoNum type="arabicPeriod"/>
            </a:pPr>
            <a:r>
              <a:rPr lang="en-US" sz="2400" dirty="0">
                <a:sym typeface="Wingdings" pitchFamily="2" charset="2"/>
              </a:rPr>
              <a:t>Search based on your major</a:t>
            </a:r>
          </a:p>
          <a:p>
            <a:pPr marL="457200" indent="-457200" algn="ctr">
              <a:spcBef>
                <a:spcPts val="0"/>
              </a:spcBef>
              <a:buFont typeface="+mj-lt"/>
              <a:buAutoNum type="arabicPeriod"/>
            </a:pPr>
            <a:r>
              <a:rPr lang="en-US" sz="2400" dirty="0">
                <a:sym typeface="Wingdings" pitchFamily="2" charset="2"/>
              </a:rPr>
              <a:t>Select Career Fairs or what is happening by week or month</a:t>
            </a:r>
            <a:endParaRPr lang="en-US" sz="2400" dirty="0"/>
          </a:p>
        </p:txBody>
      </p:sp>
      <p:pic>
        <p:nvPicPr>
          <p:cNvPr id="70" name="Picture 69" descr="Qr code&#10;&#10;Description automatically generated">
            <a:extLst>
              <a:ext uri="{FF2B5EF4-FFF2-40B4-BE49-F238E27FC236}">
                <a16:creationId xmlns:a16="http://schemas.microsoft.com/office/drawing/2014/main" id="{BBD0BD69-9224-E20B-8CD2-77911FBACC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3786" y="540552"/>
            <a:ext cx="1910014" cy="1897848"/>
          </a:xfrm>
          <a:prstGeom prst="rect">
            <a:avLst/>
          </a:prstGeom>
        </p:spPr>
      </p:pic>
      <p:pic>
        <p:nvPicPr>
          <p:cNvPr id="6" name="Picture 5" descr="A red rectangular object with dots&#10;&#10;Description automatically generated">
            <a:extLst>
              <a:ext uri="{FF2B5EF4-FFF2-40B4-BE49-F238E27FC236}">
                <a16:creationId xmlns:a16="http://schemas.microsoft.com/office/drawing/2014/main" id="{D33B91CD-342B-1F1A-BC0C-B616E759B67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977" t="19707" r="18872" b="17672"/>
          <a:stretch/>
        </p:blipFill>
        <p:spPr>
          <a:xfrm>
            <a:off x="2825368" y="4772025"/>
            <a:ext cx="1784562" cy="1769566"/>
          </a:xfrm>
          <a:prstGeom prst="rect">
            <a:avLst/>
          </a:prstGeom>
        </p:spPr>
      </p:pic>
      <p:pic>
        <p:nvPicPr>
          <p:cNvPr id="13" name="Picture 12" descr="A green wallet with a black background&#10;&#10;Description automatically generated">
            <a:extLst>
              <a:ext uri="{FF2B5EF4-FFF2-40B4-BE49-F238E27FC236}">
                <a16:creationId xmlns:a16="http://schemas.microsoft.com/office/drawing/2014/main" id="{A552E28C-5CC3-A5D3-F9FC-14903154E06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9083" t="19228" r="17798" b="18151"/>
          <a:stretch/>
        </p:blipFill>
        <p:spPr>
          <a:xfrm>
            <a:off x="10496550" y="4458591"/>
            <a:ext cx="1519981" cy="1507208"/>
          </a:xfrm>
          <a:prstGeom prst="rect">
            <a:avLst/>
          </a:prstGeom>
        </p:spPr>
      </p:pic>
      <p:pic>
        <p:nvPicPr>
          <p:cNvPr id="17" name="Picture 16" descr="Qr code&#10;&#10;Description automatically generated">
            <a:extLst>
              <a:ext uri="{FF2B5EF4-FFF2-40B4-BE49-F238E27FC236}">
                <a16:creationId xmlns:a16="http://schemas.microsoft.com/office/drawing/2014/main" id="{C0980F2A-BFAD-EAF8-0F40-1DA7D53409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3786" y="517752"/>
            <a:ext cx="1910014" cy="1897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222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F7E51-7A43-12B9-8D91-52E2E242A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286664"/>
            <a:ext cx="7846324" cy="1275811"/>
          </a:xfrm>
        </p:spPr>
        <p:txBody>
          <a:bodyPr/>
          <a:lstStyle/>
          <a:p>
            <a:r>
              <a:rPr lang="en-US" dirty="0"/>
              <a:t>Career center services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F431F9-C38B-FDFC-DCE4-F2FBE1252E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7992973" cy="1201737"/>
          </a:xfrm>
        </p:spPr>
        <p:txBody>
          <a:bodyPr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/>
              <a:t>The mission of the </a:t>
            </a:r>
            <a:r>
              <a:rPr lang="en-US" sz="1600" b="1" dirty="0">
                <a:solidFill>
                  <a:schemeClr val="tx2"/>
                </a:solidFill>
              </a:rPr>
              <a:t>University of South Carolina Career Center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/>
              <a:t>is to </a:t>
            </a:r>
            <a:r>
              <a:rPr lang="en-US" sz="1600" b="1" dirty="0">
                <a:solidFill>
                  <a:schemeClr val="tx2"/>
                </a:solidFill>
              </a:rPr>
              <a:t>empower 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/>
              <a:t>and </a:t>
            </a:r>
            <a:r>
              <a:rPr lang="en-US" sz="1600" b="1" dirty="0">
                <a:solidFill>
                  <a:schemeClr val="tx2"/>
                </a:solidFill>
              </a:rPr>
              <a:t>educate</a:t>
            </a:r>
            <a:r>
              <a:rPr lang="en-US" sz="1600" dirty="0"/>
              <a:t> students in the development of </a:t>
            </a:r>
            <a:r>
              <a:rPr lang="en-US" sz="1600" b="1" dirty="0">
                <a:solidFill>
                  <a:schemeClr val="tx2"/>
                </a:solidFill>
              </a:rPr>
              <a:t>lifelong career management skills</a:t>
            </a:r>
            <a:r>
              <a:rPr lang="en-US" sz="1600" dirty="0"/>
              <a:t>.</a:t>
            </a: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F88255A7-3133-50DE-9FC4-4659815E53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7868" y="5937080"/>
            <a:ext cx="2989395" cy="637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0529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84CB0-252C-DA69-D01E-C9AEA34E4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597A24-3A0A-1C89-9571-258EEAC724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STEM</a:t>
            </a:r>
          </a:p>
        </p:txBody>
      </p:sp>
      <p:pic>
        <p:nvPicPr>
          <p:cNvPr id="7" name="Picture 6" descr="A yellow and blue flyer with a picture of a science and scientific equipment&#10;&#10;Description automatically generated with medium confidence">
            <a:extLst>
              <a:ext uri="{FF2B5EF4-FFF2-40B4-BE49-F238E27FC236}">
                <a16:creationId xmlns:a16="http://schemas.microsoft.com/office/drawing/2014/main" id="{FB559246-D42B-107A-E3AC-A8CDD2CE91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501"/>
          <a:stretch/>
        </p:blipFill>
        <p:spPr>
          <a:xfrm>
            <a:off x="215660" y="203798"/>
            <a:ext cx="11829691" cy="6421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33079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7718D-8743-E784-4375-C66350ED3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Mock Interview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93E48A-6199-F23F-EA0D-74A8560993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B63EECD-F1B7-D00E-9E75-5DD8E66E10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0"/>
          <a:stretch/>
        </p:blipFill>
        <p:spPr bwMode="auto">
          <a:xfrm>
            <a:off x="225849" y="203072"/>
            <a:ext cx="11735779" cy="6442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3147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CBFBC-3CC8-56C9-E137-EAE4A5F67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Upcoming MCEC Career Center Event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AC9322-4BDE-EBEE-D623-A3BC781B63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459" y="1825625"/>
            <a:ext cx="6001835" cy="42301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tx2"/>
                </a:solidFill>
              </a:rPr>
              <a:t>"Mingle and Master: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2"/>
                </a:solidFill>
              </a:rPr>
              <a:t>Networking Dinner with an Etiquette Twist“ </a:t>
            </a:r>
            <a:r>
              <a:rPr lang="en-US" sz="2400" i="1" dirty="0"/>
              <a:t>(STEM Dining Etiquette)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Monday, September 16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5:30-8:30p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Russell House Ballroom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469F2A7-4D15-BF93-4BBF-5A28D8E636BF}"/>
              </a:ext>
            </a:extLst>
          </p:cNvPr>
          <p:cNvSpPr txBox="1">
            <a:spLocks/>
          </p:cNvSpPr>
          <p:nvPr/>
        </p:nvSpPr>
        <p:spPr>
          <a:xfrm>
            <a:off x="6096001" y="1949086"/>
            <a:ext cx="5257800" cy="3992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02EBBD4-3264-8E99-0102-D605F70A601D}"/>
              </a:ext>
            </a:extLst>
          </p:cNvPr>
          <p:cNvSpPr txBox="1">
            <a:spLocks/>
          </p:cNvSpPr>
          <p:nvPr/>
        </p:nvSpPr>
        <p:spPr>
          <a:xfrm>
            <a:off x="6366294" y="1834508"/>
            <a:ext cx="5731540" cy="465836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tx2"/>
                </a:solidFill>
              </a:rPr>
              <a:t>Headshots for STEM Students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2 Upcoming Dates: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1" strike="sngStrike" dirty="0"/>
              <a:t>Tues., Sept. 3</a:t>
            </a:r>
            <a:r>
              <a:rPr lang="en-US" b="1" strike="sngStrike" baseline="30000" dirty="0"/>
              <a:t>rd</a:t>
            </a:r>
            <a:r>
              <a:rPr lang="en-US" b="1" strike="sngStrike" dirty="0"/>
              <a:t>  11:30a-12:30p </a:t>
            </a:r>
            <a:r>
              <a:rPr lang="en-US" i="1" strike="sngStrike" dirty="0"/>
              <a:t>(confirmed</a:t>
            </a:r>
            <a:r>
              <a:rPr lang="en-US" strike="sngStrike" dirty="0"/>
              <a:t>)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trike="sngStrike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1" strike="sngStrike" dirty="0"/>
              <a:t>Thurs. Sept. 5</a:t>
            </a:r>
            <a:r>
              <a:rPr lang="en-US" b="1" strike="sngStrike" baseline="30000" dirty="0"/>
              <a:t>th</a:t>
            </a:r>
            <a:r>
              <a:rPr lang="en-US" b="1" strike="sngStrike" dirty="0"/>
              <a:t> 10:30a-12p</a:t>
            </a:r>
          </a:p>
          <a:p>
            <a:pPr marL="457200" lvl="1" indent="0">
              <a:buNone/>
            </a:pPr>
            <a:r>
              <a:rPr lang="en-US" strike="sngStrike" dirty="0"/>
              <a:t>   (</a:t>
            </a:r>
            <a:r>
              <a:rPr lang="en-US" i="1" strike="sngStrike" dirty="0"/>
              <a:t>confirmed</a:t>
            </a:r>
            <a:r>
              <a:rPr lang="en-US" strike="sngStrike" dirty="0"/>
              <a:t>)</a:t>
            </a:r>
          </a:p>
          <a:p>
            <a:pPr marL="457200" lvl="1" indent="0">
              <a:buNone/>
            </a:pP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1" dirty="0"/>
              <a:t>Tuesday, Sept. 12</a:t>
            </a:r>
            <a:r>
              <a:rPr lang="en-US" b="1" baseline="30000" dirty="0"/>
              <a:t>th</a:t>
            </a:r>
            <a:r>
              <a:rPr lang="en-US" b="1" dirty="0"/>
              <a:t> 10a-12p </a:t>
            </a:r>
          </a:p>
          <a:p>
            <a:pPr marL="457200" lvl="1" indent="0">
              <a:buNone/>
            </a:pPr>
            <a:r>
              <a:rPr lang="en-US" b="1" dirty="0"/>
              <a:t>    </a:t>
            </a:r>
            <a:r>
              <a:rPr lang="en-US" dirty="0"/>
              <a:t>(</a:t>
            </a:r>
            <a:r>
              <a:rPr lang="en-US" i="1" dirty="0"/>
              <a:t>confirmed</a:t>
            </a:r>
            <a:r>
              <a:rPr lang="en-US" dirty="0"/>
              <a:t>) 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1" dirty="0"/>
              <a:t>Tuesday, Sept. 24</a:t>
            </a:r>
            <a:r>
              <a:rPr lang="en-US" b="1" baseline="30000" dirty="0"/>
              <a:t>th</a:t>
            </a:r>
            <a:r>
              <a:rPr lang="en-US" b="1" dirty="0"/>
              <a:t> 11:30a-12:30p </a:t>
            </a:r>
            <a:r>
              <a:rPr lang="en-US" dirty="0"/>
              <a:t>(</a:t>
            </a:r>
            <a:r>
              <a:rPr lang="en-US" i="1" dirty="0"/>
              <a:t>confirmed</a:t>
            </a:r>
            <a:r>
              <a:rPr lang="en-US" dirty="0"/>
              <a:t>) 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b="1" dirty="0"/>
              <a:t>More to Come</a:t>
            </a:r>
            <a:r>
              <a:rPr lang="en-US" dirty="0"/>
              <a:t>….</a:t>
            </a:r>
          </a:p>
        </p:txBody>
      </p:sp>
      <p:pic>
        <p:nvPicPr>
          <p:cNvPr id="7" name="Picture 6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00AE66D1-B6B8-9713-5916-9DABE723CD4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1201" t="22814" r="31692" b="54214"/>
          <a:stretch/>
        </p:blipFill>
        <p:spPr>
          <a:xfrm>
            <a:off x="634754" y="4917500"/>
            <a:ext cx="1526876" cy="157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19433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14FC6-FE3D-7B45-84BE-3C726AB1D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7269" y="5036364"/>
            <a:ext cx="3071004" cy="76200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AD78CA"/>
                </a:solidFill>
              </a:rPr>
              <a:t>T</a:t>
            </a:r>
            <a:r>
              <a:rPr lang="en-US" dirty="0">
                <a:solidFill>
                  <a:schemeClr val="accent5"/>
                </a:solidFill>
              </a:rPr>
              <a:t>h</a:t>
            </a:r>
            <a:r>
              <a:rPr lang="en-US" dirty="0">
                <a:solidFill>
                  <a:schemeClr val="accent6"/>
                </a:solidFill>
              </a:rPr>
              <a:t>a</a:t>
            </a:r>
            <a:r>
              <a:rPr lang="en-US" dirty="0">
                <a:solidFill>
                  <a:srgbClr val="FFC000"/>
                </a:solidFill>
              </a:rPr>
              <a:t>n</a:t>
            </a:r>
            <a:r>
              <a:rPr lang="en-US" dirty="0">
                <a:solidFill>
                  <a:schemeClr val="accent2"/>
                </a:solidFill>
              </a:rPr>
              <a:t>k</a:t>
            </a:r>
            <a:r>
              <a:rPr lang="en-US" dirty="0">
                <a:solidFill>
                  <a:schemeClr val="accent5"/>
                </a:solidFill>
              </a:rPr>
              <a:t>s</a:t>
            </a:r>
            <a:r>
              <a:rPr lang="en-US" dirty="0">
                <a:solidFill>
                  <a:srgbClr val="AD78CA"/>
                </a:solidFill>
              </a:rPr>
              <a:t>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A473F4-C73D-8C4A-8929-A707A37594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Nicholas Paschvoss</a:t>
            </a:r>
            <a:r>
              <a:rPr lang="en-US" dirty="0"/>
              <a:t>, M.Ed., GCDF	</a:t>
            </a:r>
          </a:p>
          <a:p>
            <a:r>
              <a:rPr lang="en-US" dirty="0"/>
              <a:t>Career Development Coach</a:t>
            </a:r>
          </a:p>
          <a:p>
            <a:r>
              <a:rPr lang="en-US" dirty="0"/>
              <a:t>paschvoss@sc.edu</a:t>
            </a:r>
          </a:p>
          <a:p>
            <a:r>
              <a:rPr lang="en-US" dirty="0"/>
              <a:t>www.linkedin.com/</a:t>
            </a:r>
            <a:r>
              <a:rPr lang="en-US" b="1" dirty="0"/>
              <a:t>in/nicholaspaschvoss</a:t>
            </a:r>
          </a:p>
        </p:txBody>
      </p:sp>
      <p:pic>
        <p:nvPicPr>
          <p:cNvPr id="5" name="Picture 4" descr="A qr code with a few black squares&#10;&#10;Description automatically generated">
            <a:extLst>
              <a:ext uri="{FF2B5EF4-FFF2-40B4-BE49-F238E27FC236}">
                <a16:creationId xmlns:a16="http://schemas.microsoft.com/office/drawing/2014/main" id="{DEBE1D74-AAE9-26F3-51F9-09A469B242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7488" y="1785764"/>
            <a:ext cx="2828103" cy="282810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5EF89F3-793A-863F-613B-DE91FA4BAF0A}"/>
              </a:ext>
            </a:extLst>
          </p:cNvPr>
          <p:cNvSpPr txBox="1">
            <a:spLocks/>
          </p:cNvSpPr>
          <p:nvPr/>
        </p:nvSpPr>
        <p:spPr>
          <a:xfrm>
            <a:off x="606582" y="1023041"/>
            <a:ext cx="4744016" cy="58106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bg1"/>
                </a:solidFill>
                <a:latin typeface="Impact" panose="020B080603090205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Please complete survey</a:t>
            </a:r>
          </a:p>
        </p:txBody>
      </p:sp>
    </p:spTree>
    <p:extLst>
      <p:ext uri="{BB962C8B-B14F-4D97-AF65-F5344CB8AC3E}">
        <p14:creationId xmlns:p14="http://schemas.microsoft.com/office/powerpoint/2010/main" val="684074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3FBAD-F450-1448-A36A-72F6AB77E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sz="4400" dirty="0"/>
              <a:t>About </a:t>
            </a:r>
            <a:r>
              <a:rPr lang="en" sz="4400" dirty="0">
                <a:solidFill>
                  <a:schemeClr val="tx2"/>
                </a:solidFill>
              </a:rPr>
              <a:t>Us</a:t>
            </a:r>
            <a:r>
              <a:rPr lang="en" sz="4400" dirty="0"/>
              <a:t>!</a:t>
            </a:r>
            <a:br>
              <a:rPr lang="en" sz="4400" dirty="0"/>
            </a:br>
            <a:r>
              <a:rPr lang="en" sz="1800" dirty="0">
                <a:latin typeface="Arial Narrow" panose="020B0606020202030204" pitchFamily="34" charset="0"/>
              </a:rPr>
              <a:t>www.sc.edu/career</a:t>
            </a:r>
            <a:r>
              <a:rPr lang="en-US" sz="1800" dirty="0"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FC7E89-62C2-B143-BEBA-CA6D34981B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0611"/>
            <a:ext cx="10515600" cy="5151689"/>
          </a:xfrm>
        </p:spPr>
        <p:txBody>
          <a:bodyPr>
            <a:normAutofit fontScale="925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75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750" dirty="0"/>
          </a:p>
          <a:p>
            <a:pPr marL="0" lvl="0" indent="0">
              <a:buNone/>
            </a:pPr>
            <a:r>
              <a:rPr lang="en-US" sz="1750" b="1" dirty="0"/>
              <a:t>Hours of Operation </a:t>
            </a:r>
            <a:r>
              <a:rPr lang="en-US" sz="1750" dirty="0"/>
              <a:t>= 8:30-5:00pm M-F</a:t>
            </a:r>
          </a:p>
          <a:p>
            <a:pPr marL="0" lvl="0" indent="0">
              <a:buNone/>
            </a:pPr>
            <a:r>
              <a:rPr lang="en-US" sz="1750" b="1" dirty="0"/>
              <a:t>Career Studio (Drop-In) Hours </a:t>
            </a:r>
            <a:r>
              <a:rPr lang="en-US" sz="1750" dirty="0"/>
              <a:t>= 1:00pm-4:00pm M-F</a:t>
            </a:r>
          </a:p>
          <a:p>
            <a:pPr marL="0" lvl="0" indent="0">
              <a:buNone/>
            </a:pPr>
            <a:r>
              <a:rPr lang="en-US" sz="1750" b="1" dirty="0"/>
              <a:t>Locations for Use </a:t>
            </a:r>
            <a:r>
              <a:rPr lang="en-US" sz="1750" dirty="0"/>
              <a:t>=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b="1" dirty="0"/>
              <a:t>Molinaroli College of Engineering and Computing</a:t>
            </a:r>
            <a:r>
              <a:rPr lang="en-US" dirty="0"/>
              <a:t> in Swearingen, Suite 1A03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b="1" dirty="0"/>
              <a:t>Thomas Cooper Library </a:t>
            </a:r>
            <a:r>
              <a:rPr lang="en-US" dirty="0"/>
              <a:t>5</a:t>
            </a:r>
            <a:r>
              <a:rPr lang="en-US" baseline="30000" dirty="0"/>
              <a:t>th</a:t>
            </a:r>
            <a:r>
              <a:rPr lang="en-US" dirty="0"/>
              <a:t> Floor (</a:t>
            </a:r>
            <a:r>
              <a:rPr lang="en-US" i="1" dirty="0"/>
              <a:t>one floor down from main floor</a:t>
            </a:r>
            <a:r>
              <a:rPr lang="en-US" dirty="0"/>
              <a:t>)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b="1" dirty="0"/>
              <a:t>Grad Hub </a:t>
            </a:r>
            <a:r>
              <a:rPr lang="en-US" dirty="0"/>
              <a:t>located in Close-</a:t>
            </a:r>
            <a:r>
              <a:rPr lang="en-US" dirty="0" err="1"/>
              <a:t>Hipp</a:t>
            </a:r>
            <a:r>
              <a:rPr lang="en-US" dirty="0"/>
              <a:t>, 4</a:t>
            </a:r>
            <a:r>
              <a:rPr lang="en-US" baseline="30000" dirty="0"/>
              <a:t>th</a:t>
            </a:r>
            <a:r>
              <a:rPr lang="en-US" dirty="0"/>
              <a:t> floor (</a:t>
            </a:r>
            <a:r>
              <a:rPr lang="en-US" i="1" dirty="0"/>
              <a:t>pursuing graduate school</a:t>
            </a:r>
            <a:r>
              <a:rPr lang="en-US" dirty="0"/>
              <a:t>) and 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b="1" dirty="0"/>
              <a:t>Office of Pre-Professional Advising </a:t>
            </a:r>
            <a:r>
              <a:rPr lang="en-US" dirty="0"/>
              <a:t>(OPPA) located in </a:t>
            </a:r>
            <a:r>
              <a:rPr lang="en-US" dirty="0" err="1"/>
              <a:t>Sumwalt</a:t>
            </a:r>
            <a:r>
              <a:rPr lang="en-US" dirty="0"/>
              <a:t> Room 208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	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We are here to help you with:</a:t>
            </a:r>
          </a:p>
          <a:p>
            <a:pPr lvl="3">
              <a:buFont typeface="Wingdings" panose="05000000000000000000" pitchFamily="2" charset="2"/>
              <a:buChar char="ü"/>
            </a:pPr>
            <a:r>
              <a:rPr lang="en-US" dirty="0"/>
              <a:t>Resume preparation </a:t>
            </a:r>
            <a:r>
              <a:rPr lang="en-US" dirty="0">
                <a:sym typeface="Wingdings" pitchFamily="2" charset="2"/>
              </a:rPr>
              <a:t> Cover Letters  Internship/Co-Op/Job Search</a:t>
            </a:r>
          </a:p>
          <a:p>
            <a:pPr lvl="3">
              <a:buFont typeface="Wingdings" panose="05000000000000000000" pitchFamily="2" charset="2"/>
              <a:buChar char="ü"/>
            </a:pPr>
            <a:r>
              <a:rPr lang="en-US" dirty="0">
                <a:sym typeface="Wingdings" pitchFamily="2" charset="2"/>
              </a:rPr>
              <a:t>Interview Preparation  Job Fair Preparation  Networking </a:t>
            </a:r>
          </a:p>
          <a:p>
            <a:pPr lvl="3">
              <a:buFont typeface="Wingdings" panose="05000000000000000000" pitchFamily="2" charset="2"/>
              <a:buChar char="ü"/>
            </a:pPr>
            <a:r>
              <a:rPr lang="en-US" dirty="0">
                <a:sym typeface="Wingdings" pitchFamily="2" charset="2"/>
              </a:rPr>
              <a:t>Salary Negotiation  Email Etiquette  Discussing your Path Forward! 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E7D4A11E-3B31-5DCD-2CF0-80F1C6D814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7868" y="5937080"/>
            <a:ext cx="2989395" cy="637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810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3FBAD-F450-1448-A36A-72F6AB77E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FC7E89-62C2-B143-BEBA-CA6D34981B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7845" y="1870192"/>
            <a:ext cx="7173466" cy="877243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2400" b="1" dirty="0">
                <a:sym typeface="Wingdings" pitchFamily="2" charset="2"/>
              </a:rPr>
              <a:t>Make informed career decisions </a:t>
            </a:r>
          </a:p>
          <a:p>
            <a:pPr marL="0" indent="0" algn="l">
              <a:buNone/>
            </a:pPr>
            <a:r>
              <a:rPr lang="en-US" sz="2400" dirty="0">
                <a:sym typeface="Wingdings" pitchFamily="2" charset="2"/>
              </a:rPr>
              <a:t>(</a:t>
            </a:r>
            <a:r>
              <a:rPr lang="en-US" sz="2400" i="1" dirty="0">
                <a:sym typeface="Wingdings" pitchFamily="2" charset="2"/>
              </a:rPr>
              <a:t>figure out majors to career path interests</a:t>
            </a:r>
            <a:r>
              <a:rPr lang="en-US" sz="2400" dirty="0">
                <a:sym typeface="Wingdings" pitchFamily="2" charset="2"/>
              </a:rPr>
              <a:t>)</a:t>
            </a:r>
          </a:p>
          <a:p>
            <a:endParaRPr lang="en-US" dirty="0"/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E7D4A11E-3B31-5DCD-2CF0-80F1C6D814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7868" y="5937080"/>
            <a:ext cx="2989395" cy="637967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EC33D6B-323C-A109-B1C2-AD31E5EAF8CD}"/>
              </a:ext>
            </a:extLst>
          </p:cNvPr>
          <p:cNvSpPr txBox="1">
            <a:spLocks/>
          </p:cNvSpPr>
          <p:nvPr/>
        </p:nvSpPr>
        <p:spPr>
          <a:xfrm>
            <a:off x="3432028" y="3304457"/>
            <a:ext cx="7798280" cy="9539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2400" b="1" dirty="0">
                <a:sym typeface="Wingdings" pitchFamily="2" charset="2"/>
              </a:rPr>
              <a:t>Get relevant experience before graduation</a:t>
            </a:r>
          </a:p>
          <a:p>
            <a:pPr marL="0" indent="0" algn="l">
              <a:buNone/>
            </a:pPr>
            <a:r>
              <a:rPr lang="en-US" sz="2400" dirty="0">
                <a:sym typeface="Wingdings" pitchFamily="2" charset="2"/>
              </a:rPr>
              <a:t>(</a:t>
            </a:r>
            <a:r>
              <a:rPr lang="en-US" sz="2400" i="1" dirty="0">
                <a:sym typeface="Wingdings" pitchFamily="2" charset="2"/>
              </a:rPr>
              <a:t>explore work environments related to career interests</a:t>
            </a:r>
            <a:r>
              <a:rPr lang="en-US" sz="2400" dirty="0">
                <a:sym typeface="Wingdings" pitchFamily="2" charset="2"/>
              </a:rPr>
              <a:t>)</a:t>
            </a:r>
            <a:endParaRPr lang="en-US" sz="24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587A991-A34A-EBCA-9856-6BFE69228BD2}"/>
              </a:ext>
            </a:extLst>
          </p:cNvPr>
          <p:cNvSpPr txBox="1">
            <a:spLocks/>
          </p:cNvSpPr>
          <p:nvPr/>
        </p:nvSpPr>
        <p:spPr>
          <a:xfrm>
            <a:off x="3427845" y="4775050"/>
            <a:ext cx="7290900" cy="9539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2400" b="1" dirty="0">
                <a:sym typeface="Wingdings" pitchFamily="2" charset="2"/>
              </a:rPr>
              <a:t>Prepare for the “college to work” transition</a:t>
            </a:r>
          </a:p>
          <a:p>
            <a:pPr marL="0" indent="0" algn="l">
              <a:buNone/>
            </a:pPr>
            <a:r>
              <a:rPr lang="en-US" sz="2400" dirty="0">
                <a:sym typeface="Wingdings" pitchFamily="2" charset="2"/>
              </a:rPr>
              <a:t>(</a:t>
            </a:r>
            <a:r>
              <a:rPr lang="en-US" sz="2400" i="1" dirty="0">
                <a:sym typeface="Wingdings" pitchFamily="2" charset="2"/>
              </a:rPr>
              <a:t>work towards the right post-graduate opportunities</a:t>
            </a:r>
            <a:r>
              <a:rPr lang="en-US" sz="2400" dirty="0">
                <a:sym typeface="Wingdings" pitchFamily="2" charset="2"/>
              </a:rPr>
              <a:t>)</a:t>
            </a: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DD9C88-2A70-9BAB-55FD-ED97102E06EC}"/>
              </a:ext>
            </a:extLst>
          </p:cNvPr>
          <p:cNvSpPr txBox="1"/>
          <p:nvPr/>
        </p:nvSpPr>
        <p:spPr>
          <a:xfrm>
            <a:off x="773347" y="2028215"/>
            <a:ext cx="215401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accent6"/>
                </a:solidFill>
                <a:latin typeface="Barlow" pitchFamily="2" charset="77"/>
              </a:rPr>
              <a:t>Decide It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8B5C5D-B324-D521-F04C-9C5A825925BF}"/>
              </a:ext>
            </a:extLst>
          </p:cNvPr>
          <p:cNvSpPr txBox="1"/>
          <p:nvPr/>
        </p:nvSpPr>
        <p:spPr>
          <a:xfrm>
            <a:off x="144940" y="3426699"/>
            <a:ext cx="265865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accent5"/>
                </a:solidFill>
                <a:latin typeface="Barlow" pitchFamily="2" charset="77"/>
              </a:rPr>
              <a:t>Experience It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0AC16F1-BFD2-DD6C-D46C-FC9FF7FBA384}"/>
              </a:ext>
            </a:extLst>
          </p:cNvPr>
          <p:cNvSpPr txBox="1"/>
          <p:nvPr/>
        </p:nvSpPr>
        <p:spPr>
          <a:xfrm>
            <a:off x="629728" y="4959629"/>
            <a:ext cx="28321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7030A0"/>
                </a:solidFill>
                <a:latin typeface="Barlow" pitchFamily="2" charset="77"/>
              </a:rPr>
              <a:t>Live It</a:t>
            </a:r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DBE1159C-4CD9-0FE3-DCB1-C9C78A999EAC}"/>
              </a:ext>
            </a:extLst>
          </p:cNvPr>
          <p:cNvSpPr/>
          <p:nvPr/>
        </p:nvSpPr>
        <p:spPr>
          <a:xfrm>
            <a:off x="2803590" y="5072100"/>
            <a:ext cx="662580" cy="401056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ight Arrow 5">
            <a:extLst>
              <a:ext uri="{FF2B5EF4-FFF2-40B4-BE49-F238E27FC236}">
                <a16:creationId xmlns:a16="http://schemas.microsoft.com/office/drawing/2014/main" id="{A0E3DFAF-D915-7414-E0EC-9927DB19E395}"/>
              </a:ext>
            </a:extLst>
          </p:cNvPr>
          <p:cNvSpPr/>
          <p:nvPr/>
        </p:nvSpPr>
        <p:spPr>
          <a:xfrm>
            <a:off x="2803591" y="3560714"/>
            <a:ext cx="662580" cy="401056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ight Arrow 5">
            <a:extLst>
              <a:ext uri="{FF2B5EF4-FFF2-40B4-BE49-F238E27FC236}">
                <a16:creationId xmlns:a16="http://schemas.microsoft.com/office/drawing/2014/main" id="{AEA7E56B-5DA2-988C-5907-B5B7B539568A}"/>
              </a:ext>
            </a:extLst>
          </p:cNvPr>
          <p:cNvSpPr/>
          <p:nvPr/>
        </p:nvSpPr>
        <p:spPr>
          <a:xfrm>
            <a:off x="2803590" y="2145612"/>
            <a:ext cx="662580" cy="401056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063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3FBAD-F450-1448-A36A-72F6AB77E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Services offered </a:t>
            </a: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E7D4A11E-3B31-5DCD-2CF0-80F1C6D814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7868" y="5937080"/>
            <a:ext cx="2989395" cy="6379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796ABB4-2676-4C9C-C20D-0084FB85143B}"/>
              </a:ext>
            </a:extLst>
          </p:cNvPr>
          <p:cNvSpPr txBox="1"/>
          <p:nvPr/>
        </p:nvSpPr>
        <p:spPr>
          <a:xfrm>
            <a:off x="8521257" y="2991436"/>
            <a:ext cx="14779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Live It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C3E8AF-0043-499E-D7F7-A638DD1BDE6F}"/>
              </a:ext>
            </a:extLst>
          </p:cNvPr>
          <p:cNvSpPr txBox="1"/>
          <p:nvPr/>
        </p:nvSpPr>
        <p:spPr>
          <a:xfrm>
            <a:off x="4590690" y="2006680"/>
            <a:ext cx="30106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accent5"/>
                </a:solidFill>
              </a:rPr>
              <a:t>Experience 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D868BE-80B3-8B0F-CB1E-35E7AE9CD121}"/>
              </a:ext>
            </a:extLst>
          </p:cNvPr>
          <p:cNvSpPr txBox="1"/>
          <p:nvPr/>
        </p:nvSpPr>
        <p:spPr>
          <a:xfrm>
            <a:off x="1708021" y="1628929"/>
            <a:ext cx="273475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accent6"/>
                </a:solidFill>
              </a:rPr>
              <a:t>Decide It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889D6D-1ED4-B021-6F2B-090AE54DEC3F}"/>
              </a:ext>
            </a:extLst>
          </p:cNvPr>
          <p:cNvSpPr txBox="1"/>
          <p:nvPr/>
        </p:nvSpPr>
        <p:spPr>
          <a:xfrm>
            <a:off x="1708021" y="2144169"/>
            <a:ext cx="2937958" cy="2298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800" dirty="0"/>
              <a:t>Career Assessments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800" dirty="0"/>
              <a:t>Job Shadowing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800" dirty="0"/>
              <a:t>Drop-In Hours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800" dirty="0"/>
              <a:t>Presentations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800" dirty="0"/>
              <a:t>Career Appointments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800" dirty="0"/>
              <a:t>Web Resources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800" dirty="0"/>
              <a:t>Tip Sheets</a:t>
            </a:r>
          </a:p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E80EFD4-F1AE-A271-98DA-6776790FB5E3}"/>
              </a:ext>
            </a:extLst>
          </p:cNvPr>
          <p:cNvSpPr txBox="1"/>
          <p:nvPr/>
        </p:nvSpPr>
        <p:spPr>
          <a:xfrm>
            <a:off x="4756779" y="2512917"/>
            <a:ext cx="323490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dirty="0"/>
              <a:t>Part-time Jobs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dirty="0"/>
              <a:t>Internships &amp; Co-ops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dirty="0"/>
              <a:t>Micro-internships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dirty="0"/>
              <a:t>Leadership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dirty="0"/>
              <a:t>Volunteer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dirty="0"/>
              <a:t>Undergraduate Research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dirty="0"/>
              <a:t>Study Abroad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dirty="0"/>
              <a:t>Pathways to Professions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dirty="0"/>
              <a:t>Drop-In Hours &amp; 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dirty="0"/>
              <a:t>Career Appointments</a:t>
            </a:r>
          </a:p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07FF861-1AD5-E2E3-6B61-40624167567F}"/>
              </a:ext>
            </a:extLst>
          </p:cNvPr>
          <p:cNvSpPr txBox="1"/>
          <p:nvPr/>
        </p:nvSpPr>
        <p:spPr>
          <a:xfrm>
            <a:off x="7990337" y="3485062"/>
            <a:ext cx="27668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Wingdings" panose="05000000000000000000" pitchFamily="2" charset="2"/>
              <a:buChar char="ü"/>
            </a:pPr>
            <a:r>
              <a:rPr lang="en-US" dirty="0"/>
              <a:t>Optimal Resume</a:t>
            </a:r>
          </a:p>
          <a:p>
            <a:pPr algn="l">
              <a:buFont typeface="Wingdings" panose="05000000000000000000" pitchFamily="2" charset="2"/>
              <a:buChar char="ü"/>
            </a:pPr>
            <a:r>
              <a:rPr lang="en-US" dirty="0"/>
              <a:t>Mock Interviews</a:t>
            </a:r>
          </a:p>
          <a:p>
            <a:pPr algn="l">
              <a:buFont typeface="Wingdings" panose="05000000000000000000" pitchFamily="2" charset="2"/>
              <a:buChar char="ü"/>
            </a:pPr>
            <a:r>
              <a:rPr lang="en-US" dirty="0"/>
              <a:t>On-campus Interviews</a:t>
            </a:r>
          </a:p>
          <a:p>
            <a:pPr algn="l">
              <a:buFont typeface="Wingdings" panose="05000000000000000000" pitchFamily="2" charset="2"/>
              <a:buChar char="ü"/>
            </a:pPr>
            <a:r>
              <a:rPr lang="en-US" dirty="0"/>
              <a:t>Grad School Prep</a:t>
            </a:r>
          </a:p>
          <a:p>
            <a:pPr algn="l">
              <a:buFont typeface="Wingdings" panose="05000000000000000000" pitchFamily="2" charset="2"/>
              <a:buChar char="ü"/>
            </a:pPr>
            <a:r>
              <a:rPr lang="en-US" dirty="0"/>
              <a:t>Job Fairs</a:t>
            </a:r>
          </a:p>
          <a:p>
            <a:pPr algn="l">
              <a:buFont typeface="Wingdings" panose="05000000000000000000" pitchFamily="2" charset="2"/>
              <a:buChar char="ü"/>
            </a:pPr>
            <a:r>
              <a:rPr lang="en-US" dirty="0"/>
              <a:t>Information Sessions</a:t>
            </a:r>
          </a:p>
          <a:p>
            <a:pPr algn="l">
              <a:buFont typeface="Wingdings" panose="05000000000000000000" pitchFamily="2" charset="2"/>
              <a:buChar char="ü"/>
            </a:pPr>
            <a:r>
              <a:rPr lang="en-US" dirty="0"/>
              <a:t>Handshake</a:t>
            </a:r>
          </a:p>
          <a:p>
            <a:endParaRPr lang="en-US" dirty="0"/>
          </a:p>
        </p:txBody>
      </p:sp>
      <p:pic>
        <p:nvPicPr>
          <p:cNvPr id="6" name="Picture 5" descr="A blue and black logo&#10;&#10;Description automatically generated">
            <a:extLst>
              <a:ext uri="{FF2B5EF4-FFF2-40B4-BE49-F238E27FC236}">
                <a16:creationId xmlns:a16="http://schemas.microsoft.com/office/drawing/2014/main" id="{21D860F4-3B1A-C9B5-0189-6A11435C0C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6256" y="141619"/>
            <a:ext cx="2441765" cy="2440494"/>
          </a:xfrm>
          <a:prstGeom prst="rect">
            <a:avLst/>
          </a:prstGeom>
        </p:spPr>
      </p:pic>
      <p:pic>
        <p:nvPicPr>
          <p:cNvPr id="7" name="Picture 6" descr="A yellow and black checkered flag&#10;&#10;Description automatically generated">
            <a:extLst>
              <a:ext uri="{FF2B5EF4-FFF2-40B4-BE49-F238E27FC236}">
                <a16:creationId xmlns:a16="http://schemas.microsoft.com/office/drawing/2014/main" id="{D2A6A57B-6415-9917-AE17-ED055DF58D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737" y="4565422"/>
            <a:ext cx="2580976" cy="217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8022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3FBAD-F450-1448-A36A-72F6AB77E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341" y="365125"/>
            <a:ext cx="10611459" cy="1319241"/>
          </a:xfrm>
        </p:spPr>
        <p:txBody>
          <a:bodyPr/>
          <a:lstStyle/>
          <a:p>
            <a:r>
              <a:rPr lang="en-US" dirty="0"/>
              <a:t>Every job starts with a handshake</a:t>
            </a: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45B9DF38-1112-04CC-3E31-99EB3A144D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7868" y="5937080"/>
            <a:ext cx="2989395" cy="637967"/>
          </a:xfrm>
          <a:prstGeom prst="rect">
            <a:avLst/>
          </a:prstGeom>
        </p:spPr>
      </p:pic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223C587F-4653-B627-3B31-BEC26DD552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70000"/>
          </a:blip>
          <a:srcRect l="50000" t="12085" r="5848" b="27559"/>
          <a:stretch/>
        </p:blipFill>
        <p:spPr>
          <a:xfrm>
            <a:off x="221328" y="1268575"/>
            <a:ext cx="11755764" cy="4519666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6AB1685-A705-AA2B-FBA0-3A060DC10CEA}"/>
              </a:ext>
            </a:extLst>
          </p:cNvPr>
          <p:cNvSpPr txBox="1">
            <a:spLocks/>
          </p:cNvSpPr>
          <p:nvPr/>
        </p:nvSpPr>
        <p:spPr>
          <a:xfrm rot="1016249">
            <a:off x="1561412" y="4122098"/>
            <a:ext cx="3978367" cy="48476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Schedule a career coaching appointment AND access Experience dashboard (CIP)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D8C590C-D9EE-4DFC-CC53-D86B2BA0C486}"/>
              </a:ext>
            </a:extLst>
          </p:cNvPr>
          <p:cNvSpPr txBox="1">
            <a:spLocks/>
          </p:cNvSpPr>
          <p:nvPr/>
        </p:nvSpPr>
        <p:spPr>
          <a:xfrm>
            <a:off x="1511970" y="2551259"/>
            <a:ext cx="5275994" cy="32793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9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Tabling, Career Fairs, Workshops, Info Sessions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0DC2991-5169-1619-A5D7-64D87DA68C24}"/>
              </a:ext>
            </a:extLst>
          </p:cNvPr>
          <p:cNvSpPr txBox="1">
            <a:spLocks/>
          </p:cNvSpPr>
          <p:nvPr/>
        </p:nvSpPr>
        <p:spPr>
          <a:xfrm rot="20690457">
            <a:off x="1476786" y="1705096"/>
            <a:ext cx="4302264" cy="30338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PT, Internships, Full-Time Job Postings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D75E013-9E11-D206-8B68-90C49F90075F}"/>
              </a:ext>
            </a:extLst>
          </p:cNvPr>
          <p:cNvSpPr txBox="1">
            <a:spLocks/>
          </p:cNvSpPr>
          <p:nvPr/>
        </p:nvSpPr>
        <p:spPr>
          <a:xfrm>
            <a:off x="1640837" y="3047478"/>
            <a:ext cx="2872098" cy="257417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NEW – Employer Collections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BA30AEF5-A88B-C76C-362B-0C072D6D4849}"/>
              </a:ext>
            </a:extLst>
          </p:cNvPr>
          <p:cNvSpPr/>
          <p:nvPr/>
        </p:nvSpPr>
        <p:spPr>
          <a:xfrm rot="20832565">
            <a:off x="867089" y="2440030"/>
            <a:ext cx="431321" cy="251374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97B12B33-CABB-39B2-98E7-82C520453DD1}"/>
              </a:ext>
            </a:extLst>
          </p:cNvPr>
          <p:cNvSpPr/>
          <p:nvPr/>
        </p:nvSpPr>
        <p:spPr>
          <a:xfrm>
            <a:off x="1164566" y="3022366"/>
            <a:ext cx="476271" cy="272537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160E96AA-4127-FAA6-2228-A450FF85F492}"/>
              </a:ext>
            </a:extLst>
          </p:cNvPr>
          <p:cNvSpPr/>
          <p:nvPr/>
        </p:nvSpPr>
        <p:spPr>
          <a:xfrm rot="1332119">
            <a:off x="1273836" y="3416298"/>
            <a:ext cx="476271" cy="272537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72368DA9-8858-0A06-5D2B-4AE50023CAA4}"/>
              </a:ext>
            </a:extLst>
          </p:cNvPr>
          <p:cNvSpPr/>
          <p:nvPr/>
        </p:nvSpPr>
        <p:spPr>
          <a:xfrm rot="21039476">
            <a:off x="954654" y="2734820"/>
            <a:ext cx="476271" cy="272537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2002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3FBAD-F450-1448-A36A-72F6AB77E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Fall 2024 fairs</a:t>
            </a: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45B9DF38-1112-04CC-3E31-99EB3A144D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7868" y="5937080"/>
            <a:ext cx="2989395" cy="63796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75BB76B-1F1E-2C6F-7AEC-23DB1F9C5364}"/>
              </a:ext>
            </a:extLst>
          </p:cNvPr>
          <p:cNvSpPr txBox="1"/>
          <p:nvPr/>
        </p:nvSpPr>
        <p:spPr>
          <a:xfrm>
            <a:off x="274738" y="6086786"/>
            <a:ext cx="85864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ym typeface="Wingdings" pitchFamily="2" charset="2"/>
              </a:rPr>
              <a:t>We recommend attending BOTH in-person STEM days as employers are unique to each day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F00514A-5E40-F622-4BF1-CBCE09F474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sz="4500" b="1" strike="sngStrike" dirty="0">
                <a:solidFill>
                  <a:schemeClr val="tx2"/>
                </a:solidFill>
              </a:rPr>
              <a:t>Part-Time Job Fair </a:t>
            </a:r>
            <a:r>
              <a:rPr lang="en-US" sz="4500" strike="sngStrike" dirty="0"/>
              <a:t>(on and off-campus)</a:t>
            </a:r>
          </a:p>
          <a:p>
            <a:r>
              <a:rPr lang="en-US" sz="4500" strike="sngStrike" dirty="0"/>
              <a:t>Fri., Aug. 23rd from 10a-1p @ RHUU Ballroom</a:t>
            </a:r>
          </a:p>
          <a:p>
            <a:pPr marL="0" indent="0">
              <a:buNone/>
            </a:pPr>
            <a:r>
              <a:rPr lang="en-US" sz="4500" b="1" dirty="0">
                <a:solidFill>
                  <a:schemeClr val="tx2"/>
                </a:solidFill>
              </a:rPr>
              <a:t>Health Professions Fair </a:t>
            </a:r>
          </a:p>
          <a:p>
            <a:r>
              <a:rPr lang="en-US" sz="4500" dirty="0"/>
              <a:t>Tues., Sept. 10th from 12-4p @ Coliseum</a:t>
            </a:r>
          </a:p>
          <a:p>
            <a:pPr marL="0" indent="0">
              <a:buNone/>
            </a:pPr>
            <a:r>
              <a:rPr lang="en-US" sz="4500" b="1" dirty="0">
                <a:solidFill>
                  <a:schemeClr val="tx2"/>
                </a:solidFill>
              </a:rPr>
              <a:t>STEM Career &amp; Internship Fair </a:t>
            </a:r>
            <a:r>
              <a:rPr lang="en-US" sz="4500" dirty="0"/>
              <a:t>from 12-4pm @ the Coliseum </a:t>
            </a:r>
            <a:endParaRPr lang="en-US" sz="4500" b="1" dirty="0">
              <a:solidFill>
                <a:schemeClr val="tx2"/>
              </a:solidFill>
            </a:endParaRPr>
          </a:p>
          <a:p>
            <a:r>
              <a:rPr lang="en-US" sz="4500" dirty="0"/>
              <a:t>Tues., Sept. 17th and Wed., Sept. 18th  </a:t>
            </a:r>
          </a:p>
          <a:p>
            <a:pPr marL="0" indent="0">
              <a:buNone/>
            </a:pPr>
            <a:r>
              <a:rPr lang="en-US" sz="4500" b="1" dirty="0">
                <a:solidFill>
                  <a:schemeClr val="tx2"/>
                </a:solidFill>
              </a:rPr>
              <a:t>All Majors Career &amp; Internship Fair</a:t>
            </a:r>
            <a:r>
              <a:rPr lang="en-US" sz="4500" dirty="0"/>
              <a:t> from 10a-2p @ RHUU Ballroom</a:t>
            </a:r>
            <a:endParaRPr lang="en-US" sz="4500" b="1" dirty="0">
              <a:solidFill>
                <a:schemeClr val="tx2"/>
              </a:solidFill>
            </a:endParaRPr>
          </a:p>
          <a:p>
            <a:r>
              <a:rPr lang="en-US" sz="4500" dirty="0"/>
              <a:t>Tues., Oct. 8th &amp; Wed., Oct. 9th</a:t>
            </a:r>
          </a:p>
          <a:p>
            <a:pPr marL="0" indent="0">
              <a:buNone/>
            </a:pPr>
            <a:endParaRPr lang="en-US" sz="45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4500" b="1" dirty="0">
                <a:solidFill>
                  <a:schemeClr val="tx2"/>
                </a:solidFill>
              </a:rPr>
              <a:t>Law School Fair</a:t>
            </a:r>
            <a:r>
              <a:rPr lang="en-US" sz="4500" dirty="0"/>
              <a:t>, Wed., Sept. 25th , 1-4p @ Coliseum</a:t>
            </a:r>
          </a:p>
          <a:p>
            <a:pPr marL="0" indent="0">
              <a:buNone/>
            </a:pPr>
            <a:r>
              <a:rPr lang="en-US" sz="4500" b="1" dirty="0">
                <a:solidFill>
                  <a:schemeClr val="tx2"/>
                </a:solidFill>
              </a:rPr>
              <a:t>HRSM Experience Expo</a:t>
            </a:r>
            <a:r>
              <a:rPr lang="en-US" sz="4500" dirty="0"/>
              <a:t>, Spring 2025 @ Colonial Life Arena</a:t>
            </a:r>
          </a:p>
          <a:p>
            <a:pPr marL="0" indent="0">
              <a:buNone/>
            </a:pPr>
            <a:r>
              <a:rPr lang="en-US" sz="4500" b="1" dirty="0">
                <a:solidFill>
                  <a:schemeClr val="tx2"/>
                </a:solidFill>
              </a:rPr>
              <a:t>DMSB Expo</a:t>
            </a:r>
            <a:r>
              <a:rPr lang="en-US" sz="4500" dirty="0"/>
              <a:t>, Wed., Sept. 25th from 10a-4p @ Columbia Metropolitan Convention Center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09736"/>
      </p:ext>
    </p:extLst>
  </p:cSld>
  <p:clrMapOvr>
    <a:masterClrMapping/>
  </p:clrMapOvr>
</p:sld>
</file>

<file path=ppt/theme/theme1.xml><?xml version="1.0" encoding="utf-8"?>
<a:theme xmlns:a="http://schemas.openxmlformats.org/drawingml/2006/main" name="UofSC Simple Theme">
  <a:themeElements>
    <a:clrScheme name="Custom 1">
      <a:dk1>
        <a:srgbClr val="000000"/>
      </a:dk1>
      <a:lt1>
        <a:srgbClr val="FFFFFF"/>
      </a:lt1>
      <a:dk2>
        <a:srgbClr val="73000A"/>
      </a:dk2>
      <a:lt2>
        <a:srgbClr val="E7E6E6"/>
      </a:lt2>
      <a:accent1>
        <a:srgbClr val="0D3841"/>
      </a:accent1>
      <a:accent2>
        <a:srgbClr val="E23B38"/>
      </a:accent2>
      <a:accent3>
        <a:srgbClr val="759005"/>
      </a:accent3>
      <a:accent4>
        <a:srgbClr val="FFF89E"/>
      </a:accent4>
      <a:accent5>
        <a:srgbClr val="3277B6"/>
      </a:accent5>
      <a:accent6>
        <a:srgbClr val="C1D832"/>
      </a:accent6>
      <a:hlink>
        <a:srgbClr val="73000A"/>
      </a:hlink>
      <a:folHlink>
        <a:srgbClr val="E23B38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258CAB0-DDDD-8E42-8715-79BD1402BECB}" vid="{EC9F5A20-6D19-7048-A333-7BEF17D9B23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usc_ppt_substitute_fonts_wide (1)</Template>
  <TotalTime>22765</TotalTime>
  <Words>2954</Words>
  <Application>Microsoft Office PowerPoint</Application>
  <PresentationFormat>Widescreen</PresentationFormat>
  <Paragraphs>502</Paragraphs>
  <Slides>43</Slides>
  <Notes>34</Notes>
  <HiddenSlides>4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2" baseType="lpstr">
      <vt:lpstr>Arial</vt:lpstr>
      <vt:lpstr>Arial Narrow</vt:lpstr>
      <vt:lpstr>Barlow</vt:lpstr>
      <vt:lpstr>Bradley Hand ITC</vt:lpstr>
      <vt:lpstr>Calibri</vt:lpstr>
      <vt:lpstr>Impact</vt:lpstr>
      <vt:lpstr>Times New Roman</vt:lpstr>
      <vt:lpstr>Wingdings</vt:lpstr>
      <vt:lpstr>UofSC Simple Theme</vt:lpstr>
      <vt:lpstr> Career Center Services   + Resume Writing   + career fair Prep</vt:lpstr>
      <vt:lpstr> CC services +         Resume writing +                                    career fair prep</vt:lpstr>
      <vt:lpstr>Raise your hand if  . . .   </vt:lpstr>
      <vt:lpstr>Career center services</vt:lpstr>
      <vt:lpstr>About Us! www.sc.edu/career </vt:lpstr>
      <vt:lpstr>Purpose</vt:lpstr>
      <vt:lpstr>Services offered </vt:lpstr>
      <vt:lpstr>Every job starts with a handshake</vt:lpstr>
      <vt:lpstr>Fall 2024 fairs</vt:lpstr>
      <vt:lpstr>Create or update your resume</vt:lpstr>
      <vt:lpstr>What is a resume? </vt:lpstr>
      <vt:lpstr>Resume to Interview </vt:lpstr>
      <vt:lpstr>Resume appearance </vt:lpstr>
      <vt:lpstr>PowerPoint Presentation</vt:lpstr>
      <vt:lpstr>Header </vt:lpstr>
      <vt:lpstr>Education </vt:lpstr>
      <vt:lpstr>Experience</vt:lpstr>
      <vt:lpstr>Experience</vt:lpstr>
      <vt:lpstr>NACE 8 career readiness competencies </vt:lpstr>
      <vt:lpstr>Sample Bullet Point Rewrites </vt:lpstr>
      <vt:lpstr>What is My Skill Set? </vt:lpstr>
      <vt:lpstr>You’ve Got…..Skills </vt:lpstr>
      <vt:lpstr>(Optional) Sections</vt:lpstr>
      <vt:lpstr>Non-Traditional (Optional) Sections </vt:lpstr>
      <vt:lpstr>PowerPoint Presentation</vt:lpstr>
      <vt:lpstr>The Importance of Networking</vt:lpstr>
      <vt:lpstr>Prepare your Pitch</vt:lpstr>
      <vt:lpstr>Elevator Pitch Questions to assist you</vt:lpstr>
      <vt:lpstr>Do Your Research: Employers</vt:lpstr>
      <vt:lpstr>‘Suit Up’: Dress to impress! </vt:lpstr>
      <vt:lpstr>Now, What Do I Bring? </vt:lpstr>
      <vt:lpstr>During the FAIR: Make a Good Impression</vt:lpstr>
      <vt:lpstr>during the fair: Tips &amp; Tricks </vt:lpstr>
      <vt:lpstr>After the fair: Always Follow Up </vt:lpstr>
      <vt:lpstr>What’s next? Create a plan with goals </vt:lpstr>
      <vt:lpstr>Helpful Knowledge &amp; Links</vt:lpstr>
      <vt:lpstr>Carolina Internship &amp; co-op program (CIP)</vt:lpstr>
      <vt:lpstr>South Carolina Internship Program (SCIP)</vt:lpstr>
      <vt:lpstr>utilize your Handshake account </vt:lpstr>
      <vt:lpstr>PowerPoint Presentation</vt:lpstr>
      <vt:lpstr>Mock Interview</vt:lpstr>
      <vt:lpstr>Upcoming MCEC Career Center Event</vt:lpstr>
      <vt:lpstr>Thanks!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Resume Writing  +   career fair Prep</dc:title>
  <dc:creator>Paschvoss, Nicholas</dc:creator>
  <cp:lastModifiedBy>Paschvoss, Nicholas</cp:lastModifiedBy>
  <cp:revision>4</cp:revision>
  <dcterms:created xsi:type="dcterms:W3CDTF">2024-06-14T15:14:23Z</dcterms:created>
  <dcterms:modified xsi:type="dcterms:W3CDTF">2024-09-10T21:48:14Z</dcterms:modified>
</cp:coreProperties>
</file>