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handoutMasterIdLst>
    <p:handoutMasterId r:id="rId12"/>
  </p:handoutMasterIdLst>
  <p:sldIdLst>
    <p:sldId id="256" r:id="rId2"/>
    <p:sldId id="327" r:id="rId3"/>
    <p:sldId id="330" r:id="rId4"/>
    <p:sldId id="331" r:id="rId5"/>
    <p:sldId id="332" r:id="rId6"/>
    <p:sldId id="333" r:id="rId7"/>
    <p:sldId id="334" r:id="rId8"/>
    <p:sldId id="335" r:id="rId9"/>
    <p:sldId id="329" r:id="rId1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9432" autoAdjust="0"/>
  </p:normalViewPr>
  <p:slideViewPr>
    <p:cSldViewPr>
      <p:cViewPr varScale="1">
        <p:scale>
          <a:sx n="56" d="100"/>
          <a:sy n="56" d="100"/>
        </p:scale>
        <p:origin x="14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1B92E2EF-5534-4FB2-BF92-5856EFC3DF21}" type="slidenum">
              <a:rPr lang="en-US"/>
              <a:pPr>
                <a:defRPr/>
              </a:pPr>
              <a:t>‹#›</a:t>
            </a:fld>
            <a:endParaRPr lang="en-US"/>
          </a:p>
        </p:txBody>
      </p:sp>
    </p:spTree>
    <p:extLst>
      <p:ext uri="{BB962C8B-B14F-4D97-AF65-F5344CB8AC3E}">
        <p14:creationId xmlns:p14="http://schemas.microsoft.com/office/powerpoint/2010/main" val="388182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0BBAED95-BFA0-468D-A283-A35BD2D9DACA}" type="slidenum">
              <a:rPr lang="en-US"/>
              <a:pPr>
                <a:defRPr/>
              </a:pPr>
              <a:t>‹#›</a:t>
            </a:fld>
            <a:endParaRPr lang="en-US"/>
          </a:p>
        </p:txBody>
      </p:sp>
    </p:spTree>
    <p:extLst>
      <p:ext uri="{BB962C8B-B14F-4D97-AF65-F5344CB8AC3E}">
        <p14:creationId xmlns:p14="http://schemas.microsoft.com/office/powerpoint/2010/main" val="1666066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413030D-9B26-406B-A305-7BB3409A0D84}" type="slidenum">
              <a:rPr lang="en-US" altLang="en-US" smtClean="0"/>
              <a:pPr>
                <a:spcBef>
                  <a:spcPct val="0"/>
                </a:spcBef>
              </a:pPr>
              <a:t>1</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slides are based on [B], [B93], [M99], [M04], and other sources.</a:t>
            </a:r>
          </a:p>
        </p:txBody>
      </p:sp>
    </p:spTree>
    <p:extLst>
      <p:ext uri="{BB962C8B-B14F-4D97-AF65-F5344CB8AC3E}">
        <p14:creationId xmlns:p14="http://schemas.microsoft.com/office/powerpoint/2010/main" val="200609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03E7D5D-52B9-4AA8-8885-3D7A7AB39971}" type="slidenum">
              <a:rPr lang="en-US" altLang="en-US" smtClean="0"/>
              <a:pPr>
                <a:spcBef>
                  <a:spcPct val="0"/>
                </a:spcBef>
              </a:pPr>
              <a:t>2</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3507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CC8BEF-AEF8-4F4A-8F28-F64C22EE62DB}" type="slidenum">
              <a:rPr lang="en-US" altLang="en-US" smtClean="0"/>
              <a:pPr>
                <a:spcBef>
                  <a:spcPct val="0"/>
                </a:spcBef>
              </a:pPr>
              <a:t>3</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5100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DA83B8-4BF8-48B0-8C41-7B5E601FD066}" type="slidenum">
              <a:rPr lang="en-US" altLang="en-US" smtClean="0"/>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667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860FAE-2123-47F4-A670-1B23865A5312}"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Jean-Paul Sartre speaks to students at the Sorbonne main lecture hall on 21 May 1968.</a:t>
            </a:r>
          </a:p>
        </p:txBody>
      </p:sp>
    </p:spTree>
    <p:extLst>
      <p:ext uri="{BB962C8B-B14F-4D97-AF65-F5344CB8AC3E}">
        <p14:creationId xmlns:p14="http://schemas.microsoft.com/office/powerpoint/2010/main" val="347003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2246A22-BFCC-4157-A51C-D4C4D5AF8632}"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5816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B61B5B6-39A5-4FCD-B7E9-744567D540C0}" type="slidenum">
              <a:rPr lang="en-US" altLang="en-US" smtClean="0"/>
              <a:pPr>
                <a:spcBef>
                  <a:spcPct val="0"/>
                </a:spcBef>
              </a:pPr>
              <a:t>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https://commons.wikimedia.org/wiki/File:2012-0035-Tribun20130130.jpg (Giacometti Photo)</a:t>
            </a:r>
          </a:p>
        </p:txBody>
      </p:sp>
    </p:spTree>
    <p:extLst>
      <p:ext uri="{BB962C8B-B14F-4D97-AF65-F5344CB8AC3E}">
        <p14:creationId xmlns:p14="http://schemas.microsoft.com/office/powerpoint/2010/main" val="19137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Originally published in "Die </a:t>
            </a:r>
            <a:r>
              <a:rPr lang="en-US" altLang="en-US" dirty="0" err="1"/>
              <a:t>Aktualitat</a:t>
            </a:r>
            <a:r>
              <a:rPr lang="en-US" altLang="en-US" dirty="0"/>
              <a:t> der </a:t>
            </a:r>
            <a:r>
              <a:rPr lang="en-US" altLang="en-US" dirty="0" err="1"/>
              <a:t>Kardinaltugenden</a:t>
            </a:r>
            <a:r>
              <a:rPr lang="en-US" altLang="en-US" dirty="0"/>
              <a:t>", BUCHSTABIER-UBUNGEN (Munich: </a:t>
            </a:r>
            <a:r>
              <a:rPr lang="en-US" altLang="en-US" dirty="0" err="1"/>
              <a:t>Kosel-Verlag</a:t>
            </a:r>
            <a:r>
              <a:rPr lang="en-US" altLang="en-US" dirty="0"/>
              <a:t>, 1980). Translated by Margareta </a:t>
            </a:r>
            <a:r>
              <a:rPr lang="en-US" altLang="en-US" dirty="0" err="1"/>
              <a:t>Svjagintsev</a:t>
            </a:r>
            <a:r>
              <a:rPr lang="en-US" altLang="en-US" dirty="0"/>
              <a:t>.  Retrieved from http://www.pc.maricopa.edu/ss/phi101/supplementary/more/OUGHT_TO-PIEPER.htm on 2011-01-12.</a:t>
            </a:r>
          </a:p>
          <a:p>
            <a:r>
              <a:rPr lang="en-US" altLang="en-US" dirty="0"/>
              <a:t>Also see: http://bearspace.baylor.edu/Scott_Moore/www/Pieper_info.html</a:t>
            </a:r>
          </a:p>
          <a:p>
            <a:endParaRPr lang="en-US" altLang="en-US" dirty="0"/>
          </a:p>
          <a:p>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7EF6A5-5806-46C2-B46A-24A2D62D742A}" type="slidenum">
              <a:rPr lang="en-US" altLang="en-US" smtClean="0"/>
              <a:pPr>
                <a:spcBef>
                  <a:spcPct val="0"/>
                </a:spcBef>
              </a:pPr>
              <a:t>8</a:t>
            </a:fld>
            <a:endParaRPr lang="en-US" altLang="en-US"/>
          </a:p>
        </p:txBody>
      </p:sp>
    </p:spTree>
    <p:extLst>
      <p:ext uri="{BB962C8B-B14F-4D97-AF65-F5344CB8AC3E}">
        <p14:creationId xmlns:p14="http://schemas.microsoft.com/office/powerpoint/2010/main" val="331565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7066" indent="-291179" eaLnBrk="0" hangingPunct="0">
              <a:spcBef>
                <a:spcPct val="30000"/>
              </a:spcBef>
              <a:defRPr sz="1200">
                <a:solidFill>
                  <a:schemeClr val="tx1"/>
                </a:solidFill>
                <a:latin typeface="Times New Roman" pitchFamily="18" charset="0"/>
              </a:defRPr>
            </a:lvl2pPr>
            <a:lvl3pPr marL="1164717" indent="-232943" eaLnBrk="0" hangingPunct="0">
              <a:spcBef>
                <a:spcPct val="30000"/>
              </a:spcBef>
              <a:defRPr sz="1200">
                <a:solidFill>
                  <a:schemeClr val="tx1"/>
                </a:solidFill>
                <a:latin typeface="Times New Roman" pitchFamily="18" charset="0"/>
              </a:defRPr>
            </a:lvl3pPr>
            <a:lvl4pPr marL="1630604" indent="-232943" eaLnBrk="0" hangingPunct="0">
              <a:spcBef>
                <a:spcPct val="30000"/>
              </a:spcBef>
              <a:defRPr sz="1200">
                <a:solidFill>
                  <a:schemeClr val="tx1"/>
                </a:solidFill>
                <a:latin typeface="Times New Roman" pitchFamily="18" charset="0"/>
              </a:defRPr>
            </a:lvl4pPr>
            <a:lvl5pPr marL="2096491" indent="-232943" eaLnBrk="0" hangingPunct="0">
              <a:spcBef>
                <a:spcPct val="30000"/>
              </a:spcBef>
              <a:defRPr sz="1200">
                <a:solidFill>
                  <a:schemeClr val="tx1"/>
                </a:solidFill>
                <a:latin typeface="Times New Roman" pitchFamily="18" charset="0"/>
              </a:defRPr>
            </a:lvl5pPr>
            <a:lvl6pPr marL="2562377" indent="-232943" eaLnBrk="0" fontAlgn="base" hangingPunct="0">
              <a:spcBef>
                <a:spcPct val="30000"/>
              </a:spcBef>
              <a:spcAft>
                <a:spcPct val="0"/>
              </a:spcAft>
              <a:defRPr sz="1200">
                <a:solidFill>
                  <a:schemeClr val="tx1"/>
                </a:solidFill>
                <a:latin typeface="Times New Roman" pitchFamily="18" charset="0"/>
              </a:defRPr>
            </a:lvl6pPr>
            <a:lvl7pPr marL="3028264" indent="-232943" eaLnBrk="0" fontAlgn="base" hangingPunct="0">
              <a:spcBef>
                <a:spcPct val="30000"/>
              </a:spcBef>
              <a:spcAft>
                <a:spcPct val="0"/>
              </a:spcAft>
              <a:defRPr sz="1200">
                <a:solidFill>
                  <a:schemeClr val="tx1"/>
                </a:solidFill>
                <a:latin typeface="Times New Roman" pitchFamily="18" charset="0"/>
              </a:defRPr>
            </a:lvl7pPr>
            <a:lvl8pPr marL="3494151" indent="-232943" eaLnBrk="0" fontAlgn="base" hangingPunct="0">
              <a:spcBef>
                <a:spcPct val="30000"/>
              </a:spcBef>
              <a:spcAft>
                <a:spcPct val="0"/>
              </a:spcAft>
              <a:defRPr sz="1200">
                <a:solidFill>
                  <a:schemeClr val="tx1"/>
                </a:solidFill>
                <a:latin typeface="Times New Roman" pitchFamily="18" charset="0"/>
              </a:defRPr>
            </a:lvl8pPr>
            <a:lvl9pPr marL="3960038" indent="-23294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B5A520B-8776-47DF-B5B9-788E62F43DCB}" type="slidenum">
              <a:rPr lang="en-US" altLang="en-US" smtClean="0"/>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Quote from a </a:t>
            </a:r>
            <a:r>
              <a:rPr lang="en-US" altLang="en-US" dirty="0" err="1"/>
              <a:t>wikepedia</a:t>
            </a:r>
            <a:r>
              <a:rPr lang="en-US" altLang="en-US" dirty="0"/>
              <a:t> article: https://en.wikipedia.org/wiki/Veil_of_ignorance</a:t>
            </a:r>
          </a:p>
          <a:p>
            <a:r>
              <a:rPr lang="en-US" altLang="en-US" dirty="0"/>
              <a:t>James H. Moor.  “Just Consequentialism and Computing</a:t>
            </a:r>
            <a:r>
              <a:rPr lang="en-US" altLang="en-US" i="1" dirty="0"/>
              <a:t>.” Ethics and Information Technology</a:t>
            </a:r>
            <a:r>
              <a:rPr lang="en-US" altLang="en-US" dirty="0"/>
              <a:t>, 1, 65-69, 1999 (referred to as [M99]).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rPr>
              <a:t>James H. Moor. “Reason, Relativity, and Responsibility in Computer Ethics.” In: Terrell Ward Bynum and Simon Rogerson (eds.). </a:t>
            </a:r>
            <a:r>
              <a:rPr lang="en-US" sz="1800" i="1" dirty="0">
                <a:effectLst/>
                <a:latin typeface="Calibri" panose="020F0502020204030204" pitchFamily="34" charset="0"/>
                <a:ea typeface="Calibri" panose="020F0502020204030204" pitchFamily="34" charset="0"/>
              </a:rPr>
              <a:t>Computer Ethics and Professional Responsibility</a:t>
            </a:r>
            <a:r>
              <a:rPr lang="en-US" sz="1800" dirty="0">
                <a:effectLst/>
                <a:latin typeface="Calibri" panose="020F0502020204030204" pitchFamily="34" charset="0"/>
                <a:ea typeface="Calibri" panose="020F0502020204030204" pitchFamily="34" charset="0"/>
              </a:rPr>
              <a:t>. ISBN 1-85554-844-5. Blackwell Publishing, 2004 (referred to as [M04]).</a:t>
            </a:r>
          </a:p>
          <a:p>
            <a:endParaRPr lang="en-US" altLang="en-US" dirty="0"/>
          </a:p>
          <a:p>
            <a:endParaRPr lang="en-US" altLang="en-US" dirty="0"/>
          </a:p>
        </p:txBody>
      </p:sp>
    </p:spTree>
    <p:extLst>
      <p:ext uri="{BB962C8B-B14F-4D97-AF65-F5344CB8AC3E}">
        <p14:creationId xmlns:p14="http://schemas.microsoft.com/office/powerpoint/2010/main" val="245883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372AD-3C20-49A7-9891-E17E31C3C4FF}" type="slidenum">
              <a:rPr lang="en-US"/>
              <a:pPr>
                <a:defRPr/>
              </a:pPr>
              <a:t>‹#›</a:t>
            </a:fld>
            <a:endParaRPr lang="en-US"/>
          </a:p>
        </p:txBody>
      </p:sp>
    </p:spTree>
    <p:extLst>
      <p:ext uri="{BB962C8B-B14F-4D97-AF65-F5344CB8AC3E}">
        <p14:creationId xmlns:p14="http://schemas.microsoft.com/office/powerpoint/2010/main" val="225786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585D9-6FE0-46C6-8A37-02BA66368F9C}" type="slidenum">
              <a:rPr lang="en-US"/>
              <a:pPr>
                <a:defRPr/>
              </a:pPr>
              <a:t>‹#›</a:t>
            </a:fld>
            <a:endParaRPr lang="en-US"/>
          </a:p>
        </p:txBody>
      </p:sp>
    </p:spTree>
    <p:extLst>
      <p:ext uri="{BB962C8B-B14F-4D97-AF65-F5344CB8AC3E}">
        <p14:creationId xmlns:p14="http://schemas.microsoft.com/office/powerpoint/2010/main" val="229441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12747C-E30E-4E0F-BCD0-BB118E39A894}" type="slidenum">
              <a:rPr lang="en-US"/>
              <a:pPr>
                <a:defRPr/>
              </a:pPr>
              <a:t>‹#›</a:t>
            </a:fld>
            <a:endParaRPr lang="en-US"/>
          </a:p>
        </p:txBody>
      </p:sp>
    </p:spTree>
    <p:extLst>
      <p:ext uri="{BB962C8B-B14F-4D97-AF65-F5344CB8AC3E}">
        <p14:creationId xmlns:p14="http://schemas.microsoft.com/office/powerpoint/2010/main" val="378383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10806-4B3F-4ADD-B6D1-653CDD41F18A}" type="slidenum">
              <a:rPr lang="en-US"/>
              <a:pPr>
                <a:defRPr/>
              </a:pPr>
              <a:t>‹#›</a:t>
            </a:fld>
            <a:endParaRPr lang="en-US"/>
          </a:p>
        </p:txBody>
      </p:sp>
    </p:spTree>
    <p:extLst>
      <p:ext uri="{BB962C8B-B14F-4D97-AF65-F5344CB8AC3E}">
        <p14:creationId xmlns:p14="http://schemas.microsoft.com/office/powerpoint/2010/main" val="101896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14A425-4561-414F-AF2B-E4C7511D30C1}" type="slidenum">
              <a:rPr lang="en-US"/>
              <a:pPr>
                <a:defRPr/>
              </a:pPr>
              <a:t>‹#›</a:t>
            </a:fld>
            <a:endParaRPr lang="en-US"/>
          </a:p>
        </p:txBody>
      </p:sp>
    </p:spTree>
    <p:extLst>
      <p:ext uri="{BB962C8B-B14F-4D97-AF65-F5344CB8AC3E}">
        <p14:creationId xmlns:p14="http://schemas.microsoft.com/office/powerpoint/2010/main" val="384365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653813-9D3D-4C33-9C4E-C915E0526706}" type="slidenum">
              <a:rPr lang="en-US"/>
              <a:pPr>
                <a:defRPr/>
              </a:pPr>
              <a:t>‹#›</a:t>
            </a:fld>
            <a:endParaRPr lang="en-US"/>
          </a:p>
        </p:txBody>
      </p:sp>
    </p:spTree>
    <p:extLst>
      <p:ext uri="{BB962C8B-B14F-4D97-AF65-F5344CB8AC3E}">
        <p14:creationId xmlns:p14="http://schemas.microsoft.com/office/powerpoint/2010/main" val="33838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3899-186A-4A42-A2D5-E4C496771994}" type="slidenum">
              <a:rPr lang="en-US"/>
              <a:pPr>
                <a:defRPr/>
              </a:pPr>
              <a:t>‹#›</a:t>
            </a:fld>
            <a:endParaRPr lang="en-US"/>
          </a:p>
        </p:txBody>
      </p:sp>
    </p:spTree>
    <p:extLst>
      <p:ext uri="{BB962C8B-B14F-4D97-AF65-F5344CB8AC3E}">
        <p14:creationId xmlns:p14="http://schemas.microsoft.com/office/powerpoint/2010/main" val="183929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824E18-9DDB-45CD-A202-9D7F1B06E139}" type="slidenum">
              <a:rPr lang="en-US"/>
              <a:pPr>
                <a:defRPr/>
              </a:pPr>
              <a:t>‹#›</a:t>
            </a:fld>
            <a:endParaRPr lang="en-US"/>
          </a:p>
        </p:txBody>
      </p:sp>
    </p:spTree>
    <p:extLst>
      <p:ext uri="{BB962C8B-B14F-4D97-AF65-F5344CB8AC3E}">
        <p14:creationId xmlns:p14="http://schemas.microsoft.com/office/powerpoint/2010/main" val="225344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9047BF-D19B-4F0C-B8B8-466FFFDE5C79}" type="slidenum">
              <a:rPr lang="en-US"/>
              <a:pPr>
                <a:defRPr/>
              </a:pPr>
              <a:t>‹#›</a:t>
            </a:fld>
            <a:endParaRPr lang="en-US"/>
          </a:p>
        </p:txBody>
      </p:sp>
    </p:spTree>
    <p:extLst>
      <p:ext uri="{BB962C8B-B14F-4D97-AF65-F5344CB8AC3E}">
        <p14:creationId xmlns:p14="http://schemas.microsoft.com/office/powerpoint/2010/main" val="95138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1F6105-0C0D-49DA-8F07-FCE752A05D22}" type="slidenum">
              <a:rPr lang="en-US"/>
              <a:pPr>
                <a:defRPr/>
              </a:pPr>
              <a:t>‹#›</a:t>
            </a:fld>
            <a:endParaRPr lang="en-US"/>
          </a:p>
        </p:txBody>
      </p:sp>
    </p:spTree>
    <p:extLst>
      <p:ext uri="{BB962C8B-B14F-4D97-AF65-F5344CB8AC3E}">
        <p14:creationId xmlns:p14="http://schemas.microsoft.com/office/powerpoint/2010/main" val="2691191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F1491-D9A5-49FF-BEC2-1110BA05B4C7}" type="slidenum">
              <a:rPr lang="en-US"/>
              <a:pPr>
                <a:defRPr/>
              </a:pPr>
              <a:t>‹#›</a:t>
            </a:fld>
            <a:endParaRPr lang="en-US"/>
          </a:p>
        </p:txBody>
      </p:sp>
    </p:spTree>
    <p:extLst>
      <p:ext uri="{BB962C8B-B14F-4D97-AF65-F5344CB8AC3E}">
        <p14:creationId xmlns:p14="http://schemas.microsoft.com/office/powerpoint/2010/main" val="36142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9084BE-0643-4F4B-B615-9B3DF3393CAE}"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upload.wikimedia.org/wikipedia/commons/2/29/Sanzio_01_Heraclitus.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990600"/>
            <a:ext cx="8305800" cy="2743200"/>
          </a:xfrm>
        </p:spPr>
        <p:txBody>
          <a:bodyPr/>
          <a:lstStyle/>
          <a:p>
            <a:pPr eaLnBrk="1" hangingPunct="1"/>
            <a:r>
              <a:rPr lang="en-US" altLang="en-US" sz="4000" dirty="0"/>
              <a:t>CSCE 390</a:t>
            </a:r>
            <a:br>
              <a:rPr lang="en-US" altLang="en-US" sz="4000" dirty="0"/>
            </a:br>
            <a:r>
              <a:rPr lang="en-US" altLang="en-US" sz="4000" dirty="0"/>
              <a:t>Professional Issues in Computer Science and Engineering</a:t>
            </a:r>
            <a:br>
              <a:rPr lang="en-US" altLang="en-US" sz="4000" dirty="0"/>
            </a:br>
            <a:r>
              <a:rPr lang="en-US" altLang="en-US" sz="4000" dirty="0"/>
              <a:t>Ch.3: Philosophic Belief Systems, part II: Pragmatism and Existentialism</a:t>
            </a:r>
          </a:p>
        </p:txBody>
      </p:sp>
      <p:sp>
        <p:nvSpPr>
          <p:cNvPr id="2051" name="Rectangle 3"/>
          <p:cNvSpPr>
            <a:spLocks noGrp="1" noChangeArrowheads="1"/>
          </p:cNvSpPr>
          <p:nvPr>
            <p:ph type="subTitle" idx="1"/>
          </p:nvPr>
        </p:nvSpPr>
        <p:spPr/>
        <p:txBody>
          <a:bodyPr/>
          <a:lstStyle/>
          <a:p>
            <a:pPr eaLnBrk="1" hangingPunct="1"/>
            <a:r>
              <a:rPr lang="en-US" altLang="en-US" dirty="0"/>
              <a:t>Fall 2024</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US" altLang="en-US"/>
              <a:t>Pragmatist Metaphysics</a:t>
            </a:r>
          </a:p>
        </p:txBody>
      </p:sp>
      <p:sp>
        <p:nvSpPr>
          <p:cNvPr id="3075" name="Rectangle 3"/>
          <p:cNvSpPr>
            <a:spLocks noGrp="1" noChangeArrowheads="1"/>
          </p:cNvSpPr>
          <p:nvPr>
            <p:ph type="body" idx="1"/>
          </p:nvPr>
        </p:nvSpPr>
        <p:spPr>
          <a:xfrm>
            <a:off x="304800" y="1219200"/>
            <a:ext cx="5105400" cy="4953000"/>
          </a:xfrm>
        </p:spPr>
        <p:txBody>
          <a:bodyPr/>
          <a:lstStyle/>
          <a:p>
            <a:pPr eaLnBrk="1" hangingPunct="1">
              <a:lnSpc>
                <a:spcPct val="80000"/>
              </a:lnSpc>
            </a:pPr>
            <a:r>
              <a:rPr lang="en-US" altLang="en-US" sz="2400" dirty="0"/>
              <a:t>Reality is not the (hidden) ideal; it is not physical matter; it is a process</a:t>
            </a:r>
          </a:p>
          <a:p>
            <a:pPr lvl="1" eaLnBrk="1" hangingPunct="1">
              <a:lnSpc>
                <a:spcPct val="80000"/>
              </a:lnSpc>
            </a:pPr>
            <a:r>
              <a:rPr lang="en-US" altLang="en-US" sz="2400" dirty="0"/>
              <a:t>Is chewing gum a food?</a:t>
            </a:r>
          </a:p>
          <a:p>
            <a:pPr eaLnBrk="1" hangingPunct="1">
              <a:lnSpc>
                <a:spcPct val="80000"/>
              </a:lnSpc>
            </a:pPr>
            <a:r>
              <a:rPr lang="en-US" altLang="en-US" sz="2400" dirty="0"/>
              <a:t>Heraclitus (ca. 535—475 BC): </a:t>
            </a:r>
            <a:r>
              <a:rPr lang="en-US" altLang="en-US" sz="2400" dirty="0" err="1"/>
              <a:t>panta</a:t>
            </a:r>
            <a:r>
              <a:rPr lang="en-US" altLang="en-US" sz="2400" dirty="0"/>
              <a:t> rei: everything flows</a:t>
            </a:r>
          </a:p>
          <a:p>
            <a:pPr eaLnBrk="1" hangingPunct="1">
              <a:lnSpc>
                <a:spcPct val="80000"/>
              </a:lnSpc>
            </a:pPr>
            <a:r>
              <a:rPr lang="en-US" altLang="en-US" sz="2400" dirty="0"/>
              <a:t>“You cannot step into the same river twice”</a:t>
            </a:r>
          </a:p>
          <a:p>
            <a:pPr eaLnBrk="1" hangingPunct="1">
              <a:lnSpc>
                <a:spcPct val="80000"/>
              </a:lnSpc>
            </a:pPr>
            <a:r>
              <a:rPr lang="en-US" altLang="en-US" sz="2400" dirty="0"/>
              <a:t>For the pragmatist, everything is essentially relative---the only constant is change; there are no absolutes</a:t>
            </a:r>
          </a:p>
          <a:p>
            <a:pPr eaLnBrk="1" hangingPunct="1">
              <a:lnSpc>
                <a:spcPct val="80000"/>
              </a:lnSpc>
            </a:pPr>
            <a:r>
              <a:rPr lang="en-US" altLang="en-US" sz="2400" dirty="0"/>
              <a:t>Pragmatism is also called consequentialism and utilitarianism, especially in its modern, Anglo-Saxon forms</a:t>
            </a:r>
          </a:p>
          <a:p>
            <a:pPr eaLnBrk="1" hangingPunct="1">
              <a:lnSpc>
                <a:spcPct val="80000"/>
              </a:lnSpc>
            </a:pPr>
            <a:endParaRPr lang="en-US" altLang="en-US" sz="2400" dirty="0"/>
          </a:p>
        </p:txBody>
      </p:sp>
      <p:pic>
        <p:nvPicPr>
          <p:cNvPr id="3076" name="Picture 5" descr="  everything is in flux and nothing abides &#10; everything flows and nothing stays fixed &#10; everything is constantly changing and &#10; nothing stays the same "/>
          <p:cNvPicPr>
            <a:picLocks noChangeAspect="1" noChangeArrowheads="1"/>
          </p:cNvPicPr>
          <p:nvPr/>
        </p:nvPicPr>
        <p:blipFill>
          <a:blip r:embed="rId3">
            <a:extLst>
              <a:ext uri="{28A0092B-C50C-407E-A947-70E740481C1C}">
                <a14:useLocalDpi xmlns:a14="http://schemas.microsoft.com/office/drawing/2010/main" val="0"/>
              </a:ext>
            </a:extLst>
          </a:blip>
          <a:srcRect l="30141" r="33084" b="-3349"/>
          <a:stretch>
            <a:fillRect/>
          </a:stretch>
        </p:blipFill>
        <p:spPr bwMode="auto">
          <a:xfrm>
            <a:off x="5562600" y="5181600"/>
            <a:ext cx="3124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le:Sanzio 01 Heraclit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20288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a:t>Pragmatist Epistemology</a:t>
            </a:r>
          </a:p>
        </p:txBody>
      </p:sp>
      <p:sp>
        <p:nvSpPr>
          <p:cNvPr id="4099" name="Rectangle 3"/>
          <p:cNvSpPr>
            <a:spLocks noGrp="1" noChangeArrowheads="1"/>
          </p:cNvSpPr>
          <p:nvPr>
            <p:ph type="body" idx="1"/>
          </p:nvPr>
        </p:nvSpPr>
        <p:spPr/>
        <p:txBody>
          <a:bodyPr/>
          <a:lstStyle/>
          <a:p>
            <a:pPr eaLnBrk="1" hangingPunct="1"/>
            <a:r>
              <a:rPr lang="en-US" altLang="en-US" dirty="0"/>
              <a:t>Reason cannot be trusted</a:t>
            </a:r>
          </a:p>
          <a:p>
            <a:pPr eaLnBrk="1" hangingPunct="1"/>
            <a:r>
              <a:rPr lang="en-US" altLang="en-US" dirty="0"/>
              <a:t>Senses cannot be trusted</a:t>
            </a:r>
          </a:p>
          <a:p>
            <a:pPr eaLnBrk="1" hangingPunct="1"/>
            <a:r>
              <a:rPr lang="en-US" altLang="en-US" dirty="0"/>
              <a:t>Knowledge is achieved by open testing</a:t>
            </a:r>
          </a:p>
          <a:p>
            <a:pPr lvl="1" eaLnBrk="1" hangingPunct="1"/>
            <a:r>
              <a:rPr lang="en-US" altLang="en-US" dirty="0"/>
              <a:t>Reality is the experience of the group</a:t>
            </a:r>
          </a:p>
          <a:p>
            <a:pPr eaLnBrk="1" hangingPunct="1"/>
            <a:r>
              <a:rPr lang="en-US" altLang="en-US" dirty="0"/>
              <a:t>Truth is reached by consensus</a:t>
            </a:r>
          </a:p>
          <a:p>
            <a:pPr eaLnBrk="1" hangingPunct="1"/>
            <a:r>
              <a:rPr lang="en-US" altLang="en-US" dirty="0"/>
              <a:t>Truth is not permanent: it may be revised</a:t>
            </a:r>
          </a:p>
          <a:p>
            <a:pPr eaLnBrk="1" hangingPunct="1"/>
            <a:r>
              <a:rPr lang="en-US" altLang="en-US" dirty="0"/>
              <a:t>Truth is not absolute: it is true as long as it is useful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7772400" cy="685800"/>
          </a:xfrm>
        </p:spPr>
        <p:txBody>
          <a:bodyPr/>
          <a:lstStyle/>
          <a:p>
            <a:pPr eaLnBrk="1" hangingPunct="1"/>
            <a:r>
              <a:rPr lang="en-US" altLang="en-US" sz="4000"/>
              <a:t>Pragmatist Ethics</a:t>
            </a:r>
          </a:p>
        </p:txBody>
      </p:sp>
      <p:sp>
        <p:nvSpPr>
          <p:cNvPr id="5123" name="Rectangle 3"/>
          <p:cNvSpPr>
            <a:spLocks noGrp="1" noChangeArrowheads="1"/>
          </p:cNvSpPr>
          <p:nvPr>
            <p:ph type="body" idx="1"/>
          </p:nvPr>
        </p:nvSpPr>
        <p:spPr>
          <a:xfrm>
            <a:off x="381000" y="1143000"/>
            <a:ext cx="8382000" cy="4953000"/>
          </a:xfrm>
        </p:spPr>
        <p:txBody>
          <a:bodyPr/>
          <a:lstStyle/>
          <a:p>
            <a:pPr eaLnBrk="1" hangingPunct="1">
              <a:lnSpc>
                <a:spcPct val="90000"/>
              </a:lnSpc>
            </a:pPr>
            <a:r>
              <a:rPr lang="en-US" altLang="en-US" dirty="0"/>
              <a:t>The pragmatist turns “Is it good?” into “Is it good for what?”</a:t>
            </a:r>
          </a:p>
          <a:p>
            <a:pPr eaLnBrk="1" hangingPunct="1">
              <a:lnSpc>
                <a:spcPct val="90000"/>
              </a:lnSpc>
            </a:pPr>
            <a:r>
              <a:rPr lang="en-US" altLang="en-US" dirty="0"/>
              <a:t>A pragmatist may believe that killing is always bad, but only because that pragmatist believes that killing always leads to worse consequences than an alternative action, not because it is intrinsically wrong</a:t>
            </a:r>
          </a:p>
          <a:p>
            <a:pPr eaLnBrk="1" hangingPunct="1">
              <a:lnSpc>
                <a:spcPct val="90000"/>
              </a:lnSpc>
            </a:pPr>
            <a:r>
              <a:rPr lang="en-US" altLang="en-US" dirty="0"/>
              <a:t>The end justifies the means, or, positively,</a:t>
            </a:r>
          </a:p>
          <a:p>
            <a:pPr eaLnBrk="1" hangingPunct="1">
              <a:lnSpc>
                <a:spcPct val="90000"/>
              </a:lnSpc>
            </a:pPr>
            <a:r>
              <a:rPr lang="en-US" altLang="en-US" dirty="0"/>
              <a:t>A means is good if it achieves an end more efficiently</a:t>
            </a:r>
          </a:p>
          <a:p>
            <a:pPr eaLnBrk="1" hangingPunct="1">
              <a:lnSpc>
                <a:spcPct val="90000"/>
              </a:lnSpc>
            </a:pPr>
            <a:r>
              <a:rPr lang="en-US" altLang="en-US" dirty="0"/>
              <a:t>Evil is that which is counterproductive</a:t>
            </a:r>
          </a:p>
          <a:p>
            <a:pPr eaLnBrk="1" hangingPunct="1">
              <a:lnSpc>
                <a:spcPct val="90000"/>
              </a:lnSpc>
            </a:pPr>
            <a:r>
              <a:rPr lang="en-US" altLang="en-US" dirty="0"/>
              <a:t>A pragmatist attempts to achieve the greatest good for the most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381000"/>
          </a:xfrm>
        </p:spPr>
        <p:txBody>
          <a:bodyPr/>
          <a:lstStyle/>
          <a:p>
            <a:pPr eaLnBrk="1" hangingPunct="1"/>
            <a:r>
              <a:rPr lang="en-US" altLang="en-US" sz="4000"/>
              <a:t>Existentialist Metaphysics</a:t>
            </a:r>
          </a:p>
        </p:txBody>
      </p:sp>
      <p:sp>
        <p:nvSpPr>
          <p:cNvPr id="6147" name="Rectangle 3"/>
          <p:cNvSpPr>
            <a:spLocks noGrp="1" noChangeArrowheads="1"/>
          </p:cNvSpPr>
          <p:nvPr>
            <p:ph type="body" idx="1"/>
          </p:nvPr>
        </p:nvSpPr>
        <p:spPr>
          <a:xfrm>
            <a:off x="685800" y="914400"/>
            <a:ext cx="7772400" cy="5181600"/>
          </a:xfrm>
        </p:spPr>
        <p:txBody>
          <a:bodyPr/>
          <a:lstStyle/>
          <a:p>
            <a:pPr eaLnBrk="1" hangingPunct="1">
              <a:lnSpc>
                <a:spcPct val="90000"/>
              </a:lnSpc>
            </a:pPr>
            <a:r>
              <a:rPr lang="en-US" altLang="en-US" sz="2400" dirty="0"/>
              <a:t>Reality is not fixed and static</a:t>
            </a:r>
          </a:p>
          <a:p>
            <a:pPr eaLnBrk="1" hangingPunct="1">
              <a:lnSpc>
                <a:spcPct val="90000"/>
              </a:lnSpc>
            </a:pPr>
            <a:r>
              <a:rPr lang="en-US" altLang="en-US" sz="2400" dirty="0"/>
              <a:t>Reality is not obtained by consensus</a:t>
            </a:r>
          </a:p>
          <a:p>
            <a:pPr eaLnBrk="1" hangingPunct="1">
              <a:lnSpc>
                <a:spcPct val="90000"/>
              </a:lnSpc>
            </a:pPr>
            <a:r>
              <a:rPr lang="en-US" altLang="en-US" sz="2400" dirty="0"/>
              <a:t>Reality must be achieved individually</a:t>
            </a:r>
          </a:p>
          <a:p>
            <a:pPr eaLnBrk="1" hangingPunct="1">
              <a:lnSpc>
                <a:spcPct val="90000"/>
              </a:lnSpc>
            </a:pPr>
            <a:r>
              <a:rPr lang="en-US" altLang="en-US" sz="2400" dirty="0"/>
              <a:t>Jean-Paul Sartre (1905-1980): the world is absurd (without meaning); what meaning there is only holds for the individual</a:t>
            </a:r>
          </a:p>
          <a:p>
            <a:pPr eaLnBrk="1" hangingPunct="1">
              <a:lnSpc>
                <a:spcPct val="90000"/>
              </a:lnSpc>
            </a:pPr>
            <a:r>
              <a:rPr lang="en-US" altLang="en-US" sz="2400" dirty="0"/>
              <a:t>Gabriel Marcel (1889-1973): the world is recognized by each individual in a unique way, by action of the will</a:t>
            </a:r>
          </a:p>
          <a:p>
            <a:pPr eaLnBrk="1" hangingPunct="1">
              <a:lnSpc>
                <a:spcPct val="90000"/>
              </a:lnSpc>
            </a:pPr>
            <a:r>
              <a:rPr lang="en-US" altLang="en-US" sz="2400" dirty="0"/>
              <a:t>Reality is different for each individual</a:t>
            </a:r>
          </a:p>
        </p:txBody>
      </p:sp>
      <p:pic>
        <p:nvPicPr>
          <p:cNvPr id="6148" name="Picture 5" descr="gabriel-mar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86200"/>
            <a:ext cx="19335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4">
            <a:extLst>
              <a:ext uri="{28A0092B-C50C-407E-A947-70E740481C1C}">
                <a14:useLocalDpi xmlns:a14="http://schemas.microsoft.com/office/drawing/2010/main" val="0"/>
              </a:ext>
            </a:extLst>
          </a:blip>
          <a:srcRect l="39252" t="24219" r="3427" b="38281"/>
          <a:stretch>
            <a:fillRect/>
          </a:stretch>
        </p:blipFill>
        <p:spPr bwMode="auto">
          <a:xfrm>
            <a:off x="838200" y="4419600"/>
            <a:ext cx="40386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lstStyle/>
          <a:p>
            <a:pPr eaLnBrk="1" hangingPunct="1"/>
            <a:r>
              <a:rPr lang="en-US" altLang="en-US" sz="4000"/>
              <a:t>Existentialist Epistemology</a:t>
            </a:r>
          </a:p>
        </p:txBody>
      </p:sp>
      <p:sp>
        <p:nvSpPr>
          <p:cNvPr id="7171" name="Rectangle 3"/>
          <p:cNvSpPr>
            <a:spLocks noGrp="1" noChangeArrowheads="1"/>
          </p:cNvSpPr>
          <p:nvPr>
            <p:ph type="body" idx="1"/>
          </p:nvPr>
        </p:nvSpPr>
        <p:spPr>
          <a:xfrm>
            <a:off x="685800" y="1295400"/>
            <a:ext cx="7848600" cy="3581400"/>
          </a:xfrm>
        </p:spPr>
        <p:txBody>
          <a:bodyPr/>
          <a:lstStyle/>
          <a:p>
            <a:pPr eaLnBrk="1" hangingPunct="1"/>
            <a:r>
              <a:rPr lang="en-US" altLang="en-US"/>
              <a:t>The individual produces his or her own truth</a:t>
            </a:r>
          </a:p>
          <a:p>
            <a:pPr eaLnBrk="1" hangingPunct="1"/>
            <a:r>
              <a:rPr lang="en-US" altLang="en-US"/>
              <a:t>There can be multiple, incompatible truths</a:t>
            </a:r>
          </a:p>
          <a:p>
            <a:pPr eaLnBrk="1" hangingPunct="1"/>
            <a:r>
              <a:rPr lang="en-US" altLang="en-US"/>
              <a:t>Communication is very difficult; you cannot fully understand each other</a:t>
            </a:r>
          </a:p>
          <a:p>
            <a:pPr eaLnBrk="1" hangingPunct="1"/>
            <a:r>
              <a:rPr lang="en-US" altLang="en-US"/>
              <a:t>Science is very difficult</a:t>
            </a:r>
          </a:p>
          <a:p>
            <a:pPr eaLnBrk="1" hangingPunct="1"/>
            <a:r>
              <a:rPr lang="en-US" altLang="en-US"/>
              <a:t>We may agree on something being true, but we reach this consensus independently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924800" cy="609600"/>
          </a:xfrm>
        </p:spPr>
        <p:txBody>
          <a:bodyPr/>
          <a:lstStyle/>
          <a:p>
            <a:pPr eaLnBrk="1" hangingPunct="1"/>
            <a:r>
              <a:rPr lang="en-US" altLang="en-US" sz="4000"/>
              <a:t>Existentialist Ethics</a:t>
            </a:r>
          </a:p>
        </p:txBody>
      </p:sp>
      <p:sp>
        <p:nvSpPr>
          <p:cNvPr id="8195" name="Rectangle 3"/>
          <p:cNvSpPr>
            <a:spLocks noGrp="1" noChangeArrowheads="1"/>
          </p:cNvSpPr>
          <p:nvPr>
            <p:ph type="body" idx="1"/>
          </p:nvPr>
        </p:nvSpPr>
        <p:spPr>
          <a:xfrm>
            <a:off x="345719" y="1143000"/>
            <a:ext cx="4942840" cy="5410200"/>
          </a:xfrm>
        </p:spPr>
        <p:txBody>
          <a:bodyPr/>
          <a:lstStyle/>
          <a:p>
            <a:pPr eaLnBrk="1" hangingPunct="1"/>
            <a:r>
              <a:rPr lang="en-US" altLang="en-US" sz="2400" dirty="0"/>
              <a:t>The individual must create his or her own value</a:t>
            </a:r>
          </a:p>
          <a:p>
            <a:pPr eaLnBrk="1" hangingPunct="1"/>
            <a:r>
              <a:rPr lang="en-US" altLang="en-US" sz="2400" dirty="0"/>
              <a:t>One cannot escape the need to decide</a:t>
            </a:r>
          </a:p>
          <a:p>
            <a:pPr eaLnBrk="1" hangingPunct="1"/>
            <a:r>
              <a:rPr lang="en-US" altLang="en-US" sz="2400" dirty="0"/>
              <a:t>The individual is fully responsible for his or her choices</a:t>
            </a:r>
          </a:p>
          <a:p>
            <a:pPr eaLnBrk="1" hangingPunct="1"/>
            <a:r>
              <a:rPr lang="en-US" altLang="en-US" sz="2400" dirty="0"/>
              <a:t>Individual choice and responsibility are paramount</a:t>
            </a:r>
          </a:p>
          <a:p>
            <a:pPr eaLnBrk="1" hangingPunct="1"/>
            <a:r>
              <a:rPr lang="en-US" altLang="en-US" sz="2400" dirty="0"/>
              <a:t>Existentialism is tough!  The only guide to one’s actions is one’s conscience: no ideals as a guide, no nature to follow, no group consensus to accept</a:t>
            </a:r>
          </a:p>
        </p:txBody>
      </p:sp>
      <p:pic>
        <p:nvPicPr>
          <p:cNvPr id="2" name="Picture 1">
            <a:extLst>
              <a:ext uri="{FF2B5EF4-FFF2-40B4-BE49-F238E27FC236}">
                <a16:creationId xmlns:a16="http://schemas.microsoft.com/office/drawing/2014/main" id="{18AC7328-00C6-4304-BB9B-A707AA2AC10A}"/>
              </a:ext>
            </a:extLst>
          </p:cNvPr>
          <p:cNvPicPr>
            <a:picLocks noChangeAspect="1"/>
          </p:cNvPicPr>
          <p:nvPr/>
        </p:nvPicPr>
        <p:blipFill>
          <a:blip r:embed="rId3"/>
          <a:stretch>
            <a:fillRect/>
          </a:stretch>
        </p:blipFill>
        <p:spPr>
          <a:xfrm>
            <a:off x="6487160" y="381000"/>
            <a:ext cx="2331441" cy="2353028"/>
          </a:xfrm>
          <a:prstGeom prst="rect">
            <a:avLst/>
          </a:prstGeom>
        </p:spPr>
      </p:pic>
      <p:sp>
        <p:nvSpPr>
          <p:cNvPr id="3" name="TextBox 2">
            <a:extLst>
              <a:ext uri="{FF2B5EF4-FFF2-40B4-BE49-F238E27FC236}">
                <a16:creationId xmlns:a16="http://schemas.microsoft.com/office/drawing/2014/main" id="{033A6EE5-9FB6-4296-97FA-E16FD0B5E32C}"/>
              </a:ext>
            </a:extLst>
          </p:cNvPr>
          <p:cNvSpPr txBox="1"/>
          <p:nvPr/>
        </p:nvSpPr>
        <p:spPr>
          <a:xfrm>
            <a:off x="5562600" y="2817048"/>
            <a:ext cx="1474611" cy="2308324"/>
          </a:xfrm>
          <a:prstGeom prst="rect">
            <a:avLst/>
          </a:prstGeom>
          <a:noFill/>
        </p:spPr>
        <p:txBody>
          <a:bodyPr wrap="square" rtlCol="0">
            <a:spAutoFit/>
          </a:bodyPr>
          <a:lstStyle/>
          <a:p>
            <a:r>
              <a:rPr lang="en-US" sz="1600" dirty="0"/>
              <a:t>Swiss Sculptor</a:t>
            </a:r>
          </a:p>
          <a:p>
            <a:r>
              <a:rPr lang="en-US" sz="1600" dirty="0"/>
              <a:t>Alberto Giacometti (top);</a:t>
            </a:r>
          </a:p>
          <a:p>
            <a:endParaRPr lang="en-US" sz="1600" dirty="0"/>
          </a:p>
          <a:p>
            <a:r>
              <a:rPr lang="en-US" sz="1600" dirty="0"/>
              <a:t>Michelangelo’s “Pietà </a:t>
            </a:r>
            <a:r>
              <a:rPr lang="en-US" sz="1600" dirty="0" err="1"/>
              <a:t>Rondanini</a:t>
            </a:r>
            <a:r>
              <a:rPr lang="en-US" sz="1600" dirty="0"/>
              <a:t>”</a:t>
            </a:r>
          </a:p>
          <a:p>
            <a:r>
              <a:rPr lang="en-US" sz="1600" dirty="0"/>
              <a:t>(right)</a:t>
            </a:r>
          </a:p>
        </p:txBody>
      </p:sp>
      <p:pic>
        <p:nvPicPr>
          <p:cNvPr id="4" name="Picture 3">
            <a:extLst>
              <a:ext uri="{FF2B5EF4-FFF2-40B4-BE49-F238E27FC236}">
                <a16:creationId xmlns:a16="http://schemas.microsoft.com/office/drawing/2014/main" id="{C515E848-8CA8-4711-9751-E5CEB114499D}"/>
              </a:ext>
            </a:extLst>
          </p:cNvPr>
          <p:cNvPicPr>
            <a:picLocks noChangeAspect="1"/>
          </p:cNvPicPr>
          <p:nvPr/>
        </p:nvPicPr>
        <p:blipFill>
          <a:blip r:embed="rId4"/>
          <a:stretch>
            <a:fillRect/>
          </a:stretch>
        </p:blipFill>
        <p:spPr>
          <a:xfrm>
            <a:off x="7057531" y="2734028"/>
            <a:ext cx="1740750" cy="35877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304800"/>
            <a:ext cx="7772400" cy="609600"/>
          </a:xfrm>
        </p:spPr>
        <p:txBody>
          <a:bodyPr/>
          <a:lstStyle/>
          <a:p>
            <a:pPr eaLnBrk="1" hangingPunct="1"/>
            <a:r>
              <a:rPr lang="en-US" altLang="en-US" sz="4000" dirty="0"/>
              <a:t>Joseph Pieper (1904-1997)</a:t>
            </a:r>
          </a:p>
        </p:txBody>
      </p:sp>
      <p:sp>
        <p:nvSpPr>
          <p:cNvPr id="9219" name="Content Placeholder 2"/>
          <p:cNvSpPr>
            <a:spLocks noGrp="1"/>
          </p:cNvSpPr>
          <p:nvPr>
            <p:ph idx="1"/>
          </p:nvPr>
        </p:nvSpPr>
        <p:spPr>
          <a:xfrm>
            <a:off x="237744" y="990600"/>
            <a:ext cx="8677656" cy="5448300"/>
          </a:xfrm>
        </p:spPr>
        <p:txBody>
          <a:bodyPr/>
          <a:lstStyle/>
          <a:p>
            <a:pPr eaLnBrk="1" hangingPunct="1"/>
            <a:r>
              <a:rPr lang="en-US" altLang="en-US" sz="2400" dirty="0"/>
              <a:t>Pieper (a religious idealist) contrasts idealism and realism with existentialism in the quoted passages below (ref. in pptx notes)</a:t>
            </a:r>
          </a:p>
          <a:p>
            <a:pPr eaLnBrk="1" hangingPunct="1"/>
            <a:r>
              <a:rPr lang="en-US" altLang="en-US" sz="2400" dirty="0"/>
              <a:t>First and foremost, a presupposition must be clarified and then accepted, namely, the belief that a man “ought to.” In other words, not everything in his action and behavior is well and good just as it is</a:t>
            </a:r>
            <a:r>
              <a:rPr lang="en-US" altLang="en-US" sz="2400" b="1" dirty="0"/>
              <a:t>.</a:t>
            </a:r>
            <a:r>
              <a:rPr lang="en-US" altLang="en-US" sz="2400" dirty="0"/>
              <a:t> … “Fire does by necessity what is true and right according to its being, not so man, when he is doing the good.” This is a sentence from Anselm of Canterbury’s </a:t>
            </a:r>
            <a:r>
              <a:rPr lang="en-US" altLang="en-US" sz="2400" i="1" dirty="0"/>
              <a:t>Dialogue on Truth</a:t>
            </a:r>
            <a:r>
              <a:rPr lang="en-US" altLang="en-US" sz="2400" dirty="0"/>
              <a:t>. </a:t>
            </a:r>
            <a:r>
              <a:rPr lang="en-US" altLang="en-US" sz="2000" dirty="0"/>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w Cen MT"/>
                <a:ea typeface="+mn-ea"/>
                <a:cs typeface="+mn-cs"/>
              </a:rPr>
              <a:t>It is precisely this [belief]… that … existentialism resists …; this is … what Jean-Paul Sartre's famous sentence means: “There is no such thing as human nature!” …[To Sartre] it would be understandably meaningless to speak at all of an "ought to" and it would make no sense to give instructions or obligations, be it in the form of a teaching on virtue or otherwise.</a:t>
            </a:r>
          </a:p>
          <a:p>
            <a:pPr eaLnBrk="1" hangingPunct="1"/>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16800"/>
            <a:ext cx="7772400" cy="1143000"/>
          </a:xfrm>
        </p:spPr>
        <p:txBody>
          <a:bodyPr/>
          <a:lstStyle/>
          <a:p>
            <a:pPr eaLnBrk="1" hangingPunct="1"/>
            <a:r>
              <a:rPr lang="en-US" altLang="en-US" dirty="0"/>
              <a:t>Moor’s Proposal [M99]</a:t>
            </a:r>
          </a:p>
        </p:txBody>
      </p:sp>
      <p:sp>
        <p:nvSpPr>
          <p:cNvPr id="11267" name="Rectangle 3"/>
          <p:cNvSpPr>
            <a:spLocks noGrp="1" noChangeArrowheads="1"/>
          </p:cNvSpPr>
          <p:nvPr>
            <p:ph type="body" idx="1"/>
          </p:nvPr>
        </p:nvSpPr>
        <p:spPr>
          <a:xfrm>
            <a:off x="228600" y="1219200"/>
            <a:ext cx="8458200" cy="5029200"/>
          </a:xfrm>
        </p:spPr>
        <p:txBody>
          <a:bodyPr>
            <a:normAutofit fontScale="92500" lnSpcReduction="10000"/>
          </a:bodyPr>
          <a:lstStyle/>
          <a:p>
            <a:pPr eaLnBrk="1" hangingPunct="1"/>
            <a:r>
              <a:rPr lang="en-US" altLang="en-US" dirty="0"/>
              <a:t>Based on</a:t>
            </a:r>
          </a:p>
          <a:p>
            <a:pPr lvl="1" eaLnBrk="1" hangingPunct="1"/>
            <a:r>
              <a:rPr lang="en-US" altLang="en-US" dirty="0"/>
              <a:t>Bernard </a:t>
            </a:r>
            <a:r>
              <a:rPr lang="en-US" altLang="en-US" dirty="0" err="1"/>
              <a:t>Gert’s</a:t>
            </a:r>
            <a:r>
              <a:rPr lang="en-US" altLang="en-US" dirty="0"/>
              <a:t> “blindfold of justice”</a:t>
            </a:r>
          </a:p>
          <a:p>
            <a:pPr lvl="1" eaLnBrk="1" hangingPunct="1"/>
            <a:r>
              <a:rPr lang="en-US" altLang="en-US" dirty="0"/>
              <a:t>John Rawls’ “veil of ignorance:” “Parties subject to the veil of ignorance will make choices based upon moral considerations, since they will not be able to make choices based on their own self- or class-interest.”</a:t>
            </a:r>
          </a:p>
          <a:p>
            <a:pPr eaLnBrk="1" hangingPunct="1"/>
            <a:r>
              <a:rPr lang="en-US" altLang="en-US" dirty="0"/>
              <a:t>A unified ethics:</a:t>
            </a:r>
          </a:p>
          <a:p>
            <a:pPr lvl="1" eaLnBrk="1" hangingPunct="1"/>
            <a:r>
              <a:rPr lang="en-US" altLang="en-US" dirty="0"/>
              <a:t>Pare down possible courses of action using universal imperatives</a:t>
            </a:r>
          </a:p>
          <a:p>
            <a:pPr lvl="1" eaLnBrk="1" hangingPunct="1"/>
            <a:r>
              <a:rPr lang="en-US" altLang="en-US" dirty="0"/>
              <a:t>Choose among remaining courses of action using their usefulness</a:t>
            </a:r>
          </a:p>
          <a:p>
            <a:pPr lvl="1" eaLnBrk="1" hangingPunct="1"/>
            <a:r>
              <a:rPr lang="en-US" altLang="en-US" dirty="0"/>
              <a:t>So: idealism plus pragmatism</a:t>
            </a:r>
          </a:p>
        </p:txBody>
      </p:sp>
    </p:spTree>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2282</TotalTime>
  <Words>959</Words>
  <Application>Microsoft Office PowerPoint</Application>
  <PresentationFormat>On-screen Show (4:3)</PresentationFormat>
  <Paragraphs>79</Paragraphs>
  <Slides>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Baskerville Old Face</vt:lpstr>
      <vt:lpstr>Calibri</vt:lpstr>
      <vt:lpstr>Times New Roman</vt:lpstr>
      <vt:lpstr>Tw Cen MT</vt:lpstr>
      <vt:lpstr>330Lect1</vt:lpstr>
      <vt:lpstr>Photo Editor Photo</vt:lpstr>
      <vt:lpstr>CSCE 390 Professional Issues in Computer Science and Engineering Ch.3: Philosophic Belief Systems, part II: Pragmatism and Existentialism</vt:lpstr>
      <vt:lpstr>Pragmatist Metaphysics</vt:lpstr>
      <vt:lpstr>Pragmatist Epistemology</vt:lpstr>
      <vt:lpstr>Pragmatist Ethics</vt:lpstr>
      <vt:lpstr>Existentialist Metaphysics</vt:lpstr>
      <vt:lpstr>Existentialist Epistemology</vt:lpstr>
      <vt:lpstr>Existentialist Ethics</vt:lpstr>
      <vt:lpstr>Joseph Pieper (1904-1997)</vt:lpstr>
      <vt:lpstr>Moor’s Proposal [M99]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82</cp:revision>
  <cp:lastPrinted>2018-10-04T21:53:16Z</cp:lastPrinted>
  <dcterms:created xsi:type="dcterms:W3CDTF">2004-08-19T01:30:12Z</dcterms:created>
  <dcterms:modified xsi:type="dcterms:W3CDTF">2024-09-24T20:13:31Z</dcterms:modified>
</cp:coreProperties>
</file>