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316" r:id="rId3"/>
    <p:sldId id="317" r:id="rId4"/>
    <p:sldId id="318" r:id="rId5"/>
    <p:sldId id="332" r:id="rId6"/>
    <p:sldId id="331" r:id="rId7"/>
    <p:sldId id="328" r:id="rId8"/>
    <p:sldId id="319" r:id="rId9"/>
    <p:sldId id="320" r:id="rId10"/>
    <p:sldId id="321" r:id="rId11"/>
    <p:sldId id="322" r:id="rId12"/>
    <p:sldId id="323" r:id="rId13"/>
    <p:sldId id="324" r:id="rId14"/>
    <p:sldId id="325" r:id="rId15"/>
    <p:sldId id="326"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620" autoAdjust="0"/>
  </p:normalViewPr>
  <p:slideViewPr>
    <p:cSldViewPr>
      <p:cViewPr varScale="1">
        <p:scale>
          <a:sx n="56" d="100"/>
          <a:sy n="56" d="100"/>
        </p:scale>
        <p:origin x="189"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2253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253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2253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07138F6A-3AB6-4AF0-AA08-79EC826F3718}" type="slidenum">
              <a:rPr lang="en-US" altLang="en-US"/>
              <a:pPr>
                <a:defRPr/>
              </a:pPr>
              <a:t>‹#›</a:t>
            </a:fld>
            <a:endParaRPr lang="en-US" altLang="en-US"/>
          </a:p>
        </p:txBody>
      </p:sp>
    </p:spTree>
    <p:extLst>
      <p:ext uri="{BB962C8B-B14F-4D97-AF65-F5344CB8AC3E}">
        <p14:creationId xmlns:p14="http://schemas.microsoft.com/office/powerpoint/2010/main" val="138563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pPr>
              <a:defRPr/>
            </a:pPr>
            <a:endParaRPr lang="en-US"/>
          </a:p>
        </p:txBody>
      </p:sp>
      <p:sp>
        <p:nvSpPr>
          <p:cNvPr id="593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pPr>
              <a:defRPr/>
            </a:pPr>
            <a:endParaRPr lang="en-US"/>
          </a:p>
        </p:txBody>
      </p:sp>
      <p:sp>
        <p:nvSpPr>
          <p:cNvPr id="593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smtClean="0"/>
            </a:lvl1pPr>
          </a:lstStyle>
          <a:p>
            <a:pPr>
              <a:defRPr/>
            </a:pPr>
            <a:fld id="{3B1ED6BB-2C05-44D4-A1A3-0FA43C99BAF4}" type="slidenum">
              <a:rPr lang="en-US" altLang="en-US"/>
              <a:pPr>
                <a:defRPr/>
              </a:pPr>
              <a:t>‹#›</a:t>
            </a:fld>
            <a:endParaRPr lang="en-US" altLang="en-US"/>
          </a:p>
        </p:txBody>
      </p:sp>
    </p:spTree>
    <p:extLst>
      <p:ext uri="{BB962C8B-B14F-4D97-AF65-F5344CB8AC3E}">
        <p14:creationId xmlns:p14="http://schemas.microsoft.com/office/powerpoint/2010/main" val="20093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AC8737B-8CF0-4755-B919-20192293EB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slides are based on [B], [B93], [M99], [M04], and other sources.</a:t>
            </a:r>
          </a:p>
        </p:txBody>
      </p:sp>
    </p:spTree>
    <p:extLst>
      <p:ext uri="{BB962C8B-B14F-4D97-AF65-F5344CB8AC3E}">
        <p14:creationId xmlns:p14="http://schemas.microsoft.com/office/powerpoint/2010/main" val="37706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4C8F70-5992-490F-9A4B-3F0B937F4AE4}" type="slidenum">
              <a:rPr lang="en-US" altLang="en-US"/>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310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533ACA-7A98-4DE7-B81A-5FFC106492A5}" type="slidenum">
              <a:rPr lang="en-US" altLang="en-US"/>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509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46EEBFC-2078-4E41-A3F1-378AEE6E172D}"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715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45732C-950B-4D25-9715-1A7DF73CCA03}" type="slidenum">
              <a:rPr lang="en-US" altLang="en-US"/>
              <a:pPr>
                <a:spcBef>
                  <a:spcPct val="0"/>
                </a:spcBef>
              </a:pPr>
              <a:t>13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1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77D699B-14CB-49D9-AE9D-0DB38CF7F968}" type="slidenum">
              <a:rPr lang="en-US" altLang="en-US"/>
              <a:pPr>
                <a:spcBef>
                  <a:spcPct val="0"/>
                </a:spcBef>
              </a:pPr>
              <a:t>14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052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916D12A-E0F8-4030-AD85-78FCF476A975}" type="slidenum">
              <a:rPr lang="en-US" altLang="en-US"/>
              <a:pPr>
                <a:spcBef>
                  <a:spcPct val="0"/>
                </a:spcBef>
              </a:pPr>
              <a:t>15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94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B78E3E0-F21A-4DC7-9AF5-8A81729FF82A}"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13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A8BBC0C-D41E-4EDA-8C9E-1FBE2A18B0CD}"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591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68B1F57-77F5-4495-916D-79BB721C5FD2}"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770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804 x 285cm. Il grande cartone preparatorio per la Scuola di Atene , affrescata da Raffaello nelle Stanze Vaticane nel 1510, aveva suscitato l’interesse di Federico Borromeo già nel 1610, ma venne definitivamente ceduto dalla vedova del proprietario, Fabio Borromeo Visconti, solo nel 1626 per una somma di seicento lire imperiali. Pertanto, già nel 1625, il grande disegno è descritto nel Musaeum. Si tratta dell’unico grande cartone rinascimentale pervenuto quasi integro. Rispetto al dipinto manca l’architettura classica che accoglie e sovrasta il consesso di filosofi e la figura di Eraclito, aggiunta da Raffaello ad affresco ormai concluso, usando le sembianze di Michelangelo. Per il resto il cartone comunica grande equilibrio compositivo e la chiarezza di contenuto che Raffaello aveva raggiunto in questo trionfo della saggezza antica, radunata attorno alle figure cardini di Platone e Aristotele.</a:t>
            </a:r>
            <a:endParaRPr lang="en-US" altLang="en-US"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C985C4E-E9C9-4DF8-8E5A-2BA0BB4FAE76}" type="slidenum">
              <a:rPr lang="en-US" altLang="en-US"/>
              <a:pPr>
                <a:spcBef>
                  <a:spcPct val="0"/>
                </a:spcBef>
              </a:pPr>
              <a:t>5</a:t>
            </a:fld>
            <a:endParaRPr lang="en-US" altLang="en-US"/>
          </a:p>
        </p:txBody>
      </p:sp>
    </p:spTree>
    <p:extLst>
      <p:ext uri="{BB962C8B-B14F-4D97-AF65-F5344CB8AC3E}">
        <p14:creationId xmlns:p14="http://schemas.microsoft.com/office/powerpoint/2010/main" val="30304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Rome (Vatican City), June 8, 2011</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9285881-BAAD-4E72-81FD-DC1EA0331A28}" type="slidenum">
              <a:rPr lang="en-US" altLang="en-US"/>
              <a:pPr>
                <a:spcBef>
                  <a:spcPct val="0"/>
                </a:spcBef>
              </a:pPr>
              <a:t>6</a:t>
            </a:fld>
            <a:endParaRPr lang="en-US" altLang="en-US"/>
          </a:p>
        </p:txBody>
      </p:sp>
    </p:spTree>
    <p:extLst>
      <p:ext uri="{BB962C8B-B14F-4D97-AF65-F5344CB8AC3E}">
        <p14:creationId xmlns:p14="http://schemas.microsoft.com/office/powerpoint/2010/main" val="277715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added </a:t>
            </a:r>
            <a:r>
              <a:rPr lang="en-US" altLang="en-US" dirty="0" err="1"/>
              <a:t>Ipazia</a:t>
            </a:r>
            <a:r>
              <a:rPr lang="en-US" altLang="en-US" dirty="0"/>
              <a:t> (Hypatia) on 2019-09-05.  The story of Hypatia, an astronomer from Alexandria of Egypt (c.370-415AD) is told in the 2010 movie Agora, directed by Alejandro Amenabar.</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B67CB2B9-E240-4B2A-88A1-B9017CF3717F}" type="slidenum">
              <a:rPr lang="en-US" altLang="en-US"/>
              <a:pPr>
                <a:spcBef>
                  <a:spcPct val="0"/>
                </a:spcBef>
              </a:pPr>
              <a:t>7</a:t>
            </a:fld>
            <a:endParaRPr lang="en-US" altLang="en-US"/>
          </a:p>
        </p:txBody>
      </p:sp>
    </p:spTree>
    <p:extLst>
      <p:ext uri="{BB962C8B-B14F-4D97-AF65-F5344CB8AC3E}">
        <p14:creationId xmlns:p14="http://schemas.microsoft.com/office/powerpoint/2010/main" val="14260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45A2026-40A5-4FE5-A5B6-2C286CBC4555}"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http://en.wikipedia.org/wiki/The_School_of_Athens</a:t>
            </a:r>
          </a:p>
        </p:txBody>
      </p:sp>
    </p:spTree>
    <p:extLst>
      <p:ext uri="{BB962C8B-B14F-4D97-AF65-F5344CB8AC3E}">
        <p14:creationId xmlns:p14="http://schemas.microsoft.com/office/powerpoint/2010/main" val="126419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07D2AF-309B-4EBE-B4E8-41DA5376EEB7}" type="slidenum">
              <a:rPr lang="en-US" altLang="en-US"/>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6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1644D-23B2-46CA-AF78-929C00229F65}" type="slidenum">
              <a:rPr lang="en-US" altLang="en-US"/>
              <a:pPr>
                <a:defRPr/>
              </a:pPr>
              <a:t>‹#›</a:t>
            </a:fld>
            <a:endParaRPr lang="en-US" altLang="en-US"/>
          </a:p>
        </p:txBody>
      </p:sp>
    </p:spTree>
    <p:extLst>
      <p:ext uri="{BB962C8B-B14F-4D97-AF65-F5344CB8AC3E}">
        <p14:creationId xmlns:p14="http://schemas.microsoft.com/office/powerpoint/2010/main" val="186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AC7EF-DC37-401D-ABE4-3BBBA5A8B21E}" type="slidenum">
              <a:rPr lang="en-US" altLang="en-US"/>
              <a:pPr>
                <a:defRPr/>
              </a:pPr>
              <a:t>‹#›</a:t>
            </a:fld>
            <a:endParaRPr lang="en-US" altLang="en-US"/>
          </a:p>
        </p:txBody>
      </p:sp>
    </p:spTree>
    <p:extLst>
      <p:ext uri="{BB962C8B-B14F-4D97-AF65-F5344CB8AC3E}">
        <p14:creationId xmlns:p14="http://schemas.microsoft.com/office/powerpoint/2010/main" val="23200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5853-37EF-4E87-9CDE-02E4309912EF}" type="slidenum">
              <a:rPr lang="en-US" altLang="en-US"/>
              <a:pPr>
                <a:defRPr/>
              </a:pPr>
              <a:t>‹#›</a:t>
            </a:fld>
            <a:endParaRPr lang="en-US" altLang="en-US"/>
          </a:p>
        </p:txBody>
      </p:sp>
    </p:spTree>
    <p:extLst>
      <p:ext uri="{BB962C8B-B14F-4D97-AF65-F5344CB8AC3E}">
        <p14:creationId xmlns:p14="http://schemas.microsoft.com/office/powerpoint/2010/main" val="4031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EC96E-6A35-4006-8AC0-BDD19601D046}" type="slidenum">
              <a:rPr lang="en-US" altLang="en-US"/>
              <a:pPr>
                <a:defRPr/>
              </a:pPr>
              <a:t>‹#›</a:t>
            </a:fld>
            <a:endParaRPr lang="en-US" altLang="en-US"/>
          </a:p>
        </p:txBody>
      </p:sp>
    </p:spTree>
    <p:extLst>
      <p:ext uri="{BB962C8B-B14F-4D97-AF65-F5344CB8AC3E}">
        <p14:creationId xmlns:p14="http://schemas.microsoft.com/office/powerpoint/2010/main" val="9861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6A4C2-03A3-4E27-A73A-F5277D320A30}" type="slidenum">
              <a:rPr lang="en-US" altLang="en-US"/>
              <a:pPr>
                <a:defRPr/>
              </a:pPr>
              <a:t>‹#›</a:t>
            </a:fld>
            <a:endParaRPr lang="en-US" altLang="en-US"/>
          </a:p>
        </p:txBody>
      </p:sp>
    </p:spTree>
    <p:extLst>
      <p:ext uri="{BB962C8B-B14F-4D97-AF65-F5344CB8AC3E}">
        <p14:creationId xmlns:p14="http://schemas.microsoft.com/office/powerpoint/2010/main" val="14587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A4622-4D23-496F-BCD1-7A68F7CA9AAC}" type="slidenum">
              <a:rPr lang="en-US" altLang="en-US"/>
              <a:pPr>
                <a:defRPr/>
              </a:pPr>
              <a:t>‹#›</a:t>
            </a:fld>
            <a:endParaRPr lang="en-US" altLang="en-US"/>
          </a:p>
        </p:txBody>
      </p:sp>
    </p:spTree>
    <p:extLst>
      <p:ext uri="{BB962C8B-B14F-4D97-AF65-F5344CB8AC3E}">
        <p14:creationId xmlns:p14="http://schemas.microsoft.com/office/powerpoint/2010/main" val="19168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786-393A-414A-809C-F706677908BA}" type="slidenum">
              <a:rPr lang="en-US" altLang="en-US"/>
              <a:pPr>
                <a:defRPr/>
              </a:pPr>
              <a:t>‹#›</a:t>
            </a:fld>
            <a:endParaRPr lang="en-US" altLang="en-US"/>
          </a:p>
        </p:txBody>
      </p:sp>
    </p:spTree>
    <p:extLst>
      <p:ext uri="{BB962C8B-B14F-4D97-AF65-F5344CB8AC3E}">
        <p14:creationId xmlns:p14="http://schemas.microsoft.com/office/powerpoint/2010/main" val="13338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1C933-0829-477A-852A-0F6FCB5155EE}" type="slidenum">
              <a:rPr lang="en-US" altLang="en-US"/>
              <a:pPr>
                <a:defRPr/>
              </a:pPr>
              <a:t>‹#›</a:t>
            </a:fld>
            <a:endParaRPr lang="en-US" altLang="en-US"/>
          </a:p>
        </p:txBody>
      </p:sp>
    </p:spTree>
    <p:extLst>
      <p:ext uri="{BB962C8B-B14F-4D97-AF65-F5344CB8AC3E}">
        <p14:creationId xmlns:p14="http://schemas.microsoft.com/office/powerpoint/2010/main" val="39173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336559-41B1-408E-8A44-9B91331B813A}" type="slidenum">
              <a:rPr lang="en-US" altLang="en-US"/>
              <a:pPr>
                <a:defRPr/>
              </a:pPr>
              <a:t>‹#›</a:t>
            </a:fld>
            <a:endParaRPr lang="en-US" altLang="en-US"/>
          </a:p>
        </p:txBody>
      </p:sp>
    </p:spTree>
    <p:extLst>
      <p:ext uri="{BB962C8B-B14F-4D97-AF65-F5344CB8AC3E}">
        <p14:creationId xmlns:p14="http://schemas.microsoft.com/office/powerpoint/2010/main" val="8379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04FA-5AC8-457C-BAB2-044521CA87A4}" type="slidenum">
              <a:rPr lang="en-US" altLang="en-US"/>
              <a:pPr>
                <a:defRPr/>
              </a:pPr>
              <a:t>‹#›</a:t>
            </a:fld>
            <a:endParaRPr lang="en-US" altLang="en-US"/>
          </a:p>
        </p:txBody>
      </p:sp>
    </p:spTree>
    <p:extLst>
      <p:ext uri="{BB962C8B-B14F-4D97-AF65-F5344CB8AC3E}">
        <p14:creationId xmlns:p14="http://schemas.microsoft.com/office/powerpoint/2010/main" val="604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F52AB-0817-4F72-B837-C01E58B21924}" type="slidenum">
              <a:rPr lang="en-US" altLang="en-US"/>
              <a:pPr>
                <a:defRPr/>
              </a:pPr>
              <a:t>‹#›</a:t>
            </a:fld>
            <a:endParaRPr lang="en-US" altLang="en-US"/>
          </a:p>
        </p:txBody>
      </p:sp>
    </p:spTree>
    <p:extLst>
      <p:ext uri="{BB962C8B-B14F-4D97-AF65-F5344CB8AC3E}">
        <p14:creationId xmlns:p14="http://schemas.microsoft.com/office/powerpoint/2010/main" val="9559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5054FD-AC29-4D27-AB44-F93200AE776E}"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990600"/>
            <a:ext cx="8077200" cy="2743200"/>
          </a:xfrm>
        </p:spPr>
        <p:txBody>
          <a:bodyPr/>
          <a:lstStyle/>
          <a:p>
            <a:pPr eaLnBrk="1" hangingPunct="1"/>
            <a:r>
              <a:rPr lang="en-US" altLang="en-US" sz="4000" dirty="0"/>
              <a:t>CSCE 390</a:t>
            </a:r>
            <a:br>
              <a:rPr lang="en-US" altLang="en-US" sz="4000" dirty="0"/>
            </a:br>
            <a:r>
              <a:rPr lang="en-US" altLang="en-US" sz="4000" dirty="0"/>
              <a:t>Professional Issues in Computer Science and Engineering</a:t>
            </a:r>
            <a:br>
              <a:rPr lang="en-US" altLang="en-US" sz="4000" dirty="0"/>
            </a:br>
            <a:r>
              <a:rPr lang="en-US" altLang="en-US" sz="4000" dirty="0"/>
              <a:t>Ch.3: Philosophic Belief Systems, part I: Idealism and Realism</a:t>
            </a:r>
          </a:p>
        </p:txBody>
      </p:sp>
      <p:sp>
        <p:nvSpPr>
          <p:cNvPr id="4099" name="Rectangle 3"/>
          <p:cNvSpPr>
            <a:spLocks noGrp="1" noChangeArrowheads="1"/>
          </p:cNvSpPr>
          <p:nvPr>
            <p:ph type="subTitle" idx="1"/>
          </p:nvPr>
        </p:nvSpPr>
        <p:spPr/>
        <p:txBody>
          <a:bodyPr/>
          <a:lstStyle/>
          <a:p>
            <a:pPr eaLnBrk="1" hangingPunct="1"/>
            <a:r>
              <a:rPr lang="en-US" altLang="en-US" dirty="0"/>
              <a:t>Fall 2022</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Idealist Epistemology</a:t>
            </a:r>
          </a:p>
        </p:txBody>
      </p:sp>
      <p:sp>
        <p:nvSpPr>
          <p:cNvPr id="22531" name="Rectangle 3"/>
          <p:cNvSpPr>
            <a:spLocks noGrp="1" noChangeArrowheads="1"/>
          </p:cNvSpPr>
          <p:nvPr>
            <p:ph type="body" idx="1"/>
          </p:nvPr>
        </p:nvSpPr>
        <p:spPr/>
        <p:txBody>
          <a:bodyPr/>
          <a:lstStyle/>
          <a:p>
            <a:pPr eaLnBrk="1" hangingPunct="1"/>
            <a:r>
              <a:rPr lang="en-US" altLang="en-US"/>
              <a:t>The process of knowing is abstract</a:t>
            </a:r>
          </a:p>
          <a:p>
            <a:pPr eaLnBrk="1" hangingPunct="1"/>
            <a:r>
              <a:rPr lang="en-US" altLang="en-US"/>
              <a:t>We use reason to help our mind grasp the ideas that underlie the reality experienced by our senses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Idealist Ethics</a:t>
            </a:r>
          </a:p>
        </p:txBody>
      </p:sp>
      <p:sp>
        <p:nvSpPr>
          <p:cNvPr id="24579" name="Rectangle 3"/>
          <p:cNvSpPr>
            <a:spLocks noGrp="1" noChangeArrowheads="1"/>
          </p:cNvSpPr>
          <p:nvPr>
            <p:ph type="body" idx="1"/>
          </p:nvPr>
        </p:nvSpPr>
        <p:spPr/>
        <p:txBody>
          <a:bodyPr/>
          <a:lstStyle/>
          <a:p>
            <a:pPr eaLnBrk="1" hangingPunct="1"/>
            <a:r>
              <a:rPr lang="en-US" altLang="en-US"/>
              <a:t>Goodness is found in the ideal, i.e., in perfection</a:t>
            </a:r>
          </a:p>
          <a:p>
            <a:pPr eaLnBrk="1" hangingPunct="1"/>
            <a:r>
              <a:rPr lang="en-US" altLang="en-US"/>
              <a:t>Perfection is not found in material things</a:t>
            </a:r>
          </a:p>
          <a:p>
            <a:pPr eaLnBrk="1" hangingPunct="1"/>
            <a:r>
              <a:rPr lang="en-US" altLang="en-US"/>
              <a:t>Goodness is conformance to the unchanging, ever-perfect, incorruptible ideal</a:t>
            </a:r>
          </a:p>
          <a:p>
            <a:pPr eaLnBrk="1" hangingPunct="1"/>
            <a:r>
              <a:rPr lang="en-US" altLang="en-US"/>
              <a:t>Moral imperatives</a:t>
            </a:r>
          </a:p>
          <a:p>
            <a:pPr lvl="1" eaLnBrk="1" hangingPunct="1"/>
            <a:r>
              <a:rPr lang="en-US" altLang="en-US"/>
              <a:t>No exceptions</a:t>
            </a:r>
          </a:p>
          <a:p>
            <a:pPr lvl="1" eaLnBrk="1" hangingPunct="1"/>
            <a:r>
              <a:rPr lang="en-US" altLang="en-US"/>
              <a:t>But… the lesser of two evils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8001000" cy="533400"/>
          </a:xfrm>
        </p:spPr>
        <p:txBody>
          <a:bodyPr/>
          <a:lstStyle/>
          <a:p>
            <a:pPr eaLnBrk="1" hangingPunct="1"/>
            <a:r>
              <a:rPr lang="en-US" altLang="en-US" sz="4000"/>
              <a:t>Immanuel Kant (German, 1724-1804)</a:t>
            </a:r>
          </a:p>
        </p:txBody>
      </p:sp>
      <p:sp>
        <p:nvSpPr>
          <p:cNvPr id="26627" name="Rectangle 3"/>
          <p:cNvSpPr>
            <a:spLocks noGrp="1" noChangeArrowheads="1"/>
          </p:cNvSpPr>
          <p:nvPr>
            <p:ph type="body" idx="1"/>
          </p:nvPr>
        </p:nvSpPr>
        <p:spPr>
          <a:xfrm>
            <a:off x="685800" y="1143000"/>
            <a:ext cx="7772400" cy="4953000"/>
          </a:xfrm>
        </p:spPr>
        <p:txBody>
          <a:bodyPr/>
          <a:lstStyle/>
          <a:p>
            <a:pPr eaLnBrk="1" hangingPunct="1"/>
            <a:r>
              <a:rPr lang="en-US" altLang="en-US"/>
              <a:t>A non-religious idealist</a:t>
            </a:r>
          </a:p>
          <a:p>
            <a:pPr eaLnBrk="1" hangingPunct="1"/>
            <a:r>
              <a:rPr lang="en-US" altLang="en-US"/>
              <a:t>Moral imperatives</a:t>
            </a:r>
          </a:p>
          <a:p>
            <a:pPr lvl="1" eaLnBrk="1" hangingPunct="1"/>
            <a:r>
              <a:rPr lang="en-US" altLang="en-US"/>
              <a:t>“Act only according to that maxim by which you can at the same time will that it should become a universal law”</a:t>
            </a:r>
          </a:p>
          <a:p>
            <a:pPr lvl="1" eaLnBrk="1" hangingPunct="1"/>
            <a:r>
              <a:rPr lang="en-US" altLang="en-US"/>
              <a:t>“Act as to treat humanity, whether in your own person or in that of another, always as an end and not as a means only”</a:t>
            </a:r>
          </a:p>
          <a:p>
            <a:pPr eaLnBrk="1" hangingPunct="1"/>
            <a:r>
              <a:rPr lang="en-US" altLang="en-US"/>
              <a:t>Do something simply because it is good, not because of what may come of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533400"/>
          </a:xfrm>
        </p:spPr>
        <p:txBody>
          <a:bodyPr/>
          <a:lstStyle/>
          <a:p>
            <a:pPr eaLnBrk="1" hangingPunct="1"/>
            <a:r>
              <a:rPr lang="en-US" altLang="en-US" sz="4000"/>
              <a:t>Realist Metaphysics</a:t>
            </a:r>
          </a:p>
        </p:txBody>
      </p:sp>
      <p:sp>
        <p:nvSpPr>
          <p:cNvPr id="30723" name="Rectangle 3"/>
          <p:cNvSpPr>
            <a:spLocks noGrp="1" noChangeArrowheads="1"/>
          </p:cNvSpPr>
          <p:nvPr>
            <p:ph type="body" idx="1"/>
          </p:nvPr>
        </p:nvSpPr>
        <p:spPr>
          <a:xfrm>
            <a:off x="685800" y="1219200"/>
            <a:ext cx="4038600" cy="4876800"/>
          </a:xfrm>
        </p:spPr>
        <p:txBody>
          <a:bodyPr/>
          <a:lstStyle/>
          <a:p>
            <a:pPr eaLnBrk="1" hangingPunct="1"/>
            <a:r>
              <a:rPr lang="en-US" altLang="en-US"/>
              <a:t>Aristotle, 384BC-322BC</a:t>
            </a:r>
          </a:p>
          <a:p>
            <a:pPr eaLnBrk="1" hangingPunct="1"/>
            <a:r>
              <a:rPr lang="en-US" altLang="en-US"/>
              <a:t>Things are more real than ideas</a:t>
            </a:r>
          </a:p>
          <a:p>
            <a:pPr eaLnBrk="1" hangingPunct="1"/>
            <a:r>
              <a:rPr lang="en-US" altLang="en-US"/>
              <a:t>Whatever exists, exists independently from any mind and is governed by the laws of nature</a:t>
            </a:r>
          </a:p>
          <a:p>
            <a:pPr eaLnBrk="1" hangingPunct="1"/>
            <a:r>
              <a:rPr lang="en-US" altLang="en-US"/>
              <a:t>John Searle (1932-)</a:t>
            </a:r>
          </a:p>
          <a:p>
            <a:pPr eaLnBrk="1" hangingPunct="1"/>
            <a:r>
              <a:rPr lang="en-US" altLang="en-US"/>
              <a:t>Marvin Minsky (1927-2016)</a:t>
            </a:r>
          </a:p>
          <a:p>
            <a:pPr eaLnBrk="1" hangingPunct="1"/>
            <a:endParaRPr lang="en-US" altLang="en-US"/>
          </a:p>
        </p:txBody>
      </p:sp>
      <p:pic>
        <p:nvPicPr>
          <p:cNvPr id="30724" name="Picture 5" descr="2006_marvin_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575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537325" y="557053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Minsky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Realist Epistemology</a:t>
            </a:r>
          </a:p>
        </p:txBody>
      </p:sp>
      <p:sp>
        <p:nvSpPr>
          <p:cNvPr id="32771" name="Rectangle 3"/>
          <p:cNvSpPr>
            <a:spLocks noGrp="1" noChangeArrowheads="1"/>
          </p:cNvSpPr>
          <p:nvPr>
            <p:ph type="body" idx="1"/>
          </p:nvPr>
        </p:nvSpPr>
        <p:spPr/>
        <p:txBody>
          <a:bodyPr/>
          <a:lstStyle/>
          <a:p>
            <a:pPr eaLnBrk="1" hangingPunct="1"/>
            <a:r>
              <a:rPr lang="en-US" altLang="en-US"/>
              <a:t>Knowledge is acquired through the senses</a:t>
            </a:r>
          </a:p>
          <a:p>
            <a:pPr eaLnBrk="1" hangingPunct="1"/>
            <a:r>
              <a:rPr lang="en-US" altLang="en-US"/>
              <a:t>Science is more important than reason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42900"/>
            <a:ext cx="7772400" cy="838200"/>
          </a:xfrm>
        </p:spPr>
        <p:txBody>
          <a:bodyPr/>
          <a:lstStyle/>
          <a:p>
            <a:pPr eaLnBrk="1" hangingPunct="1"/>
            <a:r>
              <a:rPr lang="en-US" altLang="en-US" dirty="0"/>
              <a:t>Realist Ethics</a:t>
            </a:r>
          </a:p>
        </p:txBody>
      </p:sp>
      <p:sp>
        <p:nvSpPr>
          <p:cNvPr id="34819" name="Rectangle 3"/>
          <p:cNvSpPr>
            <a:spLocks noGrp="1" noChangeArrowheads="1"/>
          </p:cNvSpPr>
          <p:nvPr>
            <p:ph type="body" idx="1"/>
          </p:nvPr>
        </p:nvSpPr>
        <p:spPr>
          <a:xfrm>
            <a:off x="685800" y="1181100"/>
            <a:ext cx="7772400" cy="5143500"/>
          </a:xfrm>
        </p:spPr>
        <p:txBody>
          <a:bodyPr/>
          <a:lstStyle/>
          <a:p>
            <a:pPr eaLnBrk="1" hangingPunct="1"/>
            <a:r>
              <a:rPr lang="en-US" altLang="en-US" dirty="0"/>
              <a:t>The criterion of goodness is conformity with reality</a:t>
            </a:r>
          </a:p>
          <a:p>
            <a:pPr eaLnBrk="1" hangingPunct="1"/>
            <a:r>
              <a:rPr lang="en-US" altLang="en-US" dirty="0"/>
              <a:t>What is natural is good</a:t>
            </a:r>
          </a:p>
          <a:p>
            <a:pPr eaLnBrk="1" hangingPunct="1"/>
            <a:r>
              <a:rPr lang="en-US" altLang="en-US" dirty="0"/>
              <a:t>Evil is the departure from the natural norm either by excess or defect</a:t>
            </a:r>
          </a:p>
          <a:p>
            <a:pPr eaLnBrk="1" hangingPunct="1"/>
            <a:r>
              <a:rPr lang="en-US" altLang="en-US" dirty="0"/>
              <a:t>Evil is a breaking of the natural law</a:t>
            </a:r>
          </a:p>
          <a:p>
            <a:pPr eaLnBrk="1" hangingPunct="1"/>
            <a:r>
              <a:rPr lang="en-US" altLang="en-US" dirty="0"/>
              <a:t>Goodness is found in living a life of virtue in harmony with nature</a:t>
            </a:r>
          </a:p>
          <a:p>
            <a:pPr eaLnBrk="1" hangingPunct="1"/>
            <a:r>
              <a:rPr lang="en-US" altLang="en-US" dirty="0"/>
              <a:t>Virtue is identified with happiness</a:t>
            </a:r>
          </a:p>
          <a:p>
            <a:pPr eaLnBrk="1" hangingPunct="1"/>
            <a:r>
              <a:rPr lang="en-US" altLang="en-US" dirty="0"/>
              <a:t>The golden middle: virtue is a mean between two vices: one involving excess, the other deficiency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a:t>
            </a:r>
          </a:p>
        </p:txBody>
      </p:sp>
      <p:sp>
        <p:nvSpPr>
          <p:cNvPr id="6147" name="Rectangle 3"/>
          <p:cNvSpPr>
            <a:spLocks noGrp="1" noChangeArrowheads="1"/>
          </p:cNvSpPr>
          <p:nvPr>
            <p:ph type="body" idx="1"/>
          </p:nvPr>
        </p:nvSpPr>
        <p:spPr/>
        <p:txBody>
          <a:bodyPr/>
          <a:lstStyle/>
          <a:p>
            <a:pPr eaLnBrk="1" hangingPunct="1"/>
            <a:r>
              <a:rPr lang="en-US" altLang="en-US" dirty="0"/>
              <a:t>We accept that we need ethical standards</a:t>
            </a:r>
          </a:p>
          <a:p>
            <a:pPr eaLnBrk="1" hangingPunct="1"/>
            <a:r>
              <a:rPr lang="en-US" altLang="en-US" dirty="0"/>
              <a:t>What are the sources of such standards?</a:t>
            </a:r>
          </a:p>
          <a:p>
            <a:pPr eaLnBrk="1" hangingPunct="1"/>
            <a:r>
              <a:rPr lang="en-US" altLang="en-US" dirty="0"/>
              <a:t>Our ethical standards are affected, or even determined, by our worldview (</a:t>
            </a:r>
            <a:r>
              <a:rPr lang="en-US" altLang="en-US" i="1" dirty="0"/>
              <a:t>weltanschauung</a:t>
            </a:r>
            <a:r>
              <a:rPr lang="en-US" altLang="en-US" dirty="0"/>
              <a:t>, in German)</a:t>
            </a:r>
          </a:p>
          <a:p>
            <a:pPr eaLnBrk="1" hangingPunct="1"/>
            <a:r>
              <a:rPr lang="en-US" altLang="en-US" dirty="0"/>
              <a:t>In philosophy, the study of the basic meaning of reality is called metaphysics</a:t>
            </a:r>
          </a:p>
          <a:p>
            <a:pPr eaLnBrk="1" hangingPunct="1"/>
            <a:r>
              <a:rPr lang="en-US" altLang="en-US" dirty="0"/>
              <a:t>Metaphysics means “after” or “beyond” physics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09600"/>
          </a:xfrm>
        </p:spPr>
        <p:txBody>
          <a:bodyPr/>
          <a:lstStyle/>
          <a:p>
            <a:pPr eaLnBrk="1" hangingPunct="1"/>
            <a:r>
              <a:rPr lang="en-US" altLang="en-US" sz="4000"/>
              <a:t>Philosophic Belief Systems </a:t>
            </a:r>
          </a:p>
        </p:txBody>
      </p:sp>
      <p:sp>
        <p:nvSpPr>
          <p:cNvPr id="4099" name="Rectangle 3"/>
          <p:cNvSpPr>
            <a:spLocks noGrp="1" noChangeArrowheads="1"/>
          </p:cNvSpPr>
          <p:nvPr>
            <p:ph type="body" idx="1"/>
          </p:nvPr>
        </p:nvSpPr>
        <p:spPr>
          <a:xfrm>
            <a:off x="1295400" y="1219200"/>
            <a:ext cx="7467600" cy="5105400"/>
          </a:xfrm>
        </p:spPr>
        <p:txBody>
          <a:bodyPr>
            <a:normAutofit lnSpcReduction="10000"/>
          </a:bodyPr>
          <a:lstStyle/>
          <a:p>
            <a:pPr eaLnBrk="1" hangingPunct="1">
              <a:lnSpc>
                <a:spcPct val="90000"/>
              </a:lnSpc>
              <a:defRPr/>
            </a:pPr>
            <a:r>
              <a:rPr lang="en-US" altLang="en-US" sz="2400" dirty="0"/>
              <a:t>Belief: unproven assumption</a:t>
            </a:r>
          </a:p>
          <a:p>
            <a:pPr lvl="1" eaLnBrk="1" hangingPunct="1">
              <a:lnSpc>
                <a:spcPct val="90000"/>
              </a:lnSpc>
              <a:defRPr/>
            </a:pPr>
            <a:r>
              <a:rPr lang="en-US" altLang="en-US" sz="2000" dirty="0"/>
              <a:t>Contrast: in AI, posterior probability, as in “belief update”</a:t>
            </a:r>
          </a:p>
          <a:p>
            <a:pPr eaLnBrk="1" hangingPunct="1">
              <a:lnSpc>
                <a:spcPct val="90000"/>
              </a:lnSpc>
              <a:defRPr/>
            </a:pPr>
            <a:r>
              <a:rPr lang="en-US" altLang="en-US" sz="2400" dirty="0"/>
              <a:t>Philosophic: about truth</a:t>
            </a:r>
          </a:p>
          <a:p>
            <a:pPr lvl="1" eaLnBrk="1" hangingPunct="1">
              <a:lnSpc>
                <a:spcPct val="90000"/>
              </a:lnSpc>
              <a:defRPr/>
            </a:pPr>
            <a:r>
              <a:rPr lang="en-US" altLang="en-US" sz="2400" dirty="0"/>
              <a:t>Philia = love</a:t>
            </a:r>
          </a:p>
          <a:p>
            <a:pPr lvl="1" eaLnBrk="1" hangingPunct="1">
              <a:lnSpc>
                <a:spcPct val="90000"/>
              </a:lnSpc>
              <a:defRPr/>
            </a:pPr>
            <a:r>
              <a:rPr lang="en-US" altLang="en-US" sz="2400" dirty="0"/>
              <a:t>Sophia = truth</a:t>
            </a:r>
          </a:p>
          <a:p>
            <a:pPr eaLnBrk="1" hangingPunct="1">
              <a:lnSpc>
                <a:spcPct val="90000"/>
              </a:lnSpc>
              <a:defRPr/>
            </a:pPr>
            <a:r>
              <a:rPr lang="en-US" altLang="en-US" sz="2400" dirty="0"/>
              <a:t>System: consists of related parts</a:t>
            </a:r>
          </a:p>
          <a:p>
            <a:pPr lvl="1" eaLnBrk="1" hangingPunct="1">
              <a:lnSpc>
                <a:spcPct val="90000"/>
              </a:lnSpc>
              <a:defRPr/>
            </a:pPr>
            <a:r>
              <a:rPr lang="en-US" altLang="en-US" sz="2400" dirty="0"/>
              <a:t>Metaphysics</a:t>
            </a:r>
          </a:p>
          <a:p>
            <a:pPr lvl="1" eaLnBrk="1" hangingPunct="1">
              <a:lnSpc>
                <a:spcPct val="90000"/>
              </a:lnSpc>
              <a:defRPr/>
            </a:pPr>
            <a:r>
              <a:rPr lang="en-US" altLang="en-US" sz="2400" dirty="0"/>
              <a:t>Epistemology</a:t>
            </a:r>
          </a:p>
          <a:p>
            <a:pPr lvl="2" eaLnBrk="1" hangingPunct="1">
              <a:lnSpc>
                <a:spcPct val="90000"/>
              </a:lnSpc>
              <a:defRPr/>
            </a:pPr>
            <a:r>
              <a:rPr lang="en-US" altLang="en-US" sz="2000" dirty="0"/>
              <a:t>The study of how we know things</a:t>
            </a:r>
          </a:p>
          <a:p>
            <a:pPr lvl="3" eaLnBrk="1" hangingPunct="1">
              <a:lnSpc>
                <a:spcPct val="90000"/>
              </a:lnSpc>
              <a:defRPr/>
            </a:pPr>
            <a:r>
              <a:rPr lang="en-US" altLang="en-US" sz="1800" dirty="0"/>
              <a:t>Episteme = knowledge</a:t>
            </a:r>
          </a:p>
          <a:p>
            <a:pPr lvl="3" eaLnBrk="1" hangingPunct="1">
              <a:lnSpc>
                <a:spcPct val="90000"/>
              </a:lnSpc>
              <a:defRPr/>
            </a:pPr>
            <a:r>
              <a:rPr lang="en-US" altLang="en-US" sz="1800" dirty="0"/>
              <a:t>Logos</a:t>
            </a:r>
          </a:p>
          <a:p>
            <a:pPr lvl="1" eaLnBrk="1" hangingPunct="1">
              <a:lnSpc>
                <a:spcPct val="90000"/>
              </a:lnSpc>
              <a:defRPr/>
            </a:pPr>
            <a:r>
              <a:rPr lang="en-US" altLang="en-US" sz="2400" dirty="0"/>
              <a:t>Axiology</a:t>
            </a:r>
          </a:p>
          <a:p>
            <a:pPr lvl="3" eaLnBrk="1" hangingPunct="1">
              <a:lnSpc>
                <a:spcPct val="90000"/>
              </a:lnSpc>
              <a:defRPr/>
            </a:pPr>
            <a:r>
              <a:rPr lang="en-US" altLang="en-US" sz="1600" dirty="0" err="1"/>
              <a:t>Axia</a:t>
            </a:r>
            <a:r>
              <a:rPr lang="en-US" altLang="en-US" sz="1600" dirty="0"/>
              <a:t> = value</a:t>
            </a:r>
          </a:p>
          <a:p>
            <a:pPr lvl="2" eaLnBrk="1" hangingPunct="1">
              <a:lnSpc>
                <a:spcPct val="90000"/>
              </a:lnSpc>
              <a:defRPr/>
            </a:pPr>
            <a:r>
              <a:rPr lang="en-US" altLang="en-US" sz="2000" dirty="0"/>
              <a:t>Ethics</a:t>
            </a:r>
          </a:p>
          <a:p>
            <a:pPr lvl="2" eaLnBrk="1" hangingPunct="1">
              <a:lnSpc>
                <a:spcPct val="90000"/>
              </a:lnSpc>
              <a:defRPr/>
            </a:pPr>
            <a:r>
              <a:rPr lang="en-US" altLang="en-US" sz="2000" dirty="0"/>
              <a:t>Aesthetics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609600"/>
          </a:xfrm>
        </p:spPr>
        <p:txBody>
          <a:bodyPr/>
          <a:lstStyle/>
          <a:p>
            <a:pPr eaLnBrk="1" hangingPunct="1"/>
            <a:r>
              <a:rPr lang="en-US" altLang="en-US" sz="4000"/>
              <a:t>The School of Athens, Raphael, 1511</a:t>
            </a:r>
          </a:p>
        </p:txBody>
      </p:sp>
      <p:pic>
        <p:nvPicPr>
          <p:cNvPr id="10243" name="Picture 7" descr="school_of_ath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696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Preliminary Sketch (</a:t>
            </a:r>
            <a:r>
              <a:rPr lang="en-US" i="1" dirty="0" err="1"/>
              <a:t>Cartone</a:t>
            </a:r>
            <a:r>
              <a:rPr lang="en-US" dirty="0"/>
              <a:t>) by Raphael</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9125"/>
            <a:ext cx="8763000"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3"/>
          <p:cNvSpPr>
            <a:spLocks noChangeArrowheads="1"/>
          </p:cNvSpPr>
          <p:nvPr/>
        </p:nvSpPr>
        <p:spPr bwMode="auto">
          <a:xfrm>
            <a:off x="674688" y="564038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http://www.leonardo-ambrosiana.it/la-pinacoteca-ambrosiana/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001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2"/>
          <p:cNvSpPr txBox="1">
            <a:spLocks noChangeArrowheads="1"/>
          </p:cNvSpPr>
          <p:nvPr/>
        </p:nvSpPr>
        <p:spPr bwMode="auto">
          <a:xfrm>
            <a:off x="381000" y="3309938"/>
            <a:ext cx="8548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1: Zeno of </a:t>
            </a:r>
            <a:r>
              <a:rPr lang="en-US" altLang="en-US" sz="2000" dirty="0" err="1">
                <a:latin typeface="Times New Roman" panose="02020603050405020304" pitchFamily="18" charset="0"/>
              </a:rPr>
              <a:t>Citium</a:t>
            </a:r>
            <a:r>
              <a:rPr lang="en-US" altLang="en-US" sz="2000" dirty="0">
                <a:latin typeface="Times New Roman" panose="02020603050405020304" pitchFamily="18" charset="0"/>
              </a:rPr>
              <a:t> 2: Epicurus 3: unknown[13] 4: Boethius or Anaximander or </a:t>
            </a:r>
          </a:p>
          <a:p>
            <a:pPr eaLnBrk="1" hangingPunct="1">
              <a:spcBef>
                <a:spcPct val="0"/>
              </a:spcBef>
              <a:buFontTx/>
              <a:buNone/>
            </a:pPr>
            <a:r>
              <a:rPr lang="en-US" altLang="en-US" sz="2000" dirty="0">
                <a:latin typeface="Times New Roman" panose="02020603050405020304" pitchFamily="18" charset="0"/>
              </a:rPr>
              <a:t>Empedocles? 5: Averroes 6: Pythagoras 7: Alcibiades or Alexander the Great? </a:t>
            </a:r>
          </a:p>
          <a:p>
            <a:pPr eaLnBrk="1" hangingPunct="1">
              <a:spcBef>
                <a:spcPct val="0"/>
              </a:spcBef>
              <a:buFontTx/>
              <a:buNone/>
            </a:pPr>
            <a:r>
              <a:rPr lang="en-US" altLang="en-US" sz="2000" dirty="0">
                <a:latin typeface="Times New Roman" panose="02020603050405020304" pitchFamily="18" charset="0"/>
              </a:rPr>
              <a:t>8: Antisthenes or Xenophon? 9: unknown [14][13] or the </a:t>
            </a:r>
            <a:r>
              <a:rPr lang="en-US" altLang="en-US" sz="2000" dirty="0" err="1">
                <a:latin typeface="Times New Roman" panose="02020603050405020304" pitchFamily="18" charset="0"/>
              </a:rPr>
              <a:t>Fornarina</a:t>
            </a:r>
            <a:r>
              <a:rPr lang="en-US" altLang="en-US" sz="2000" dirty="0">
                <a:latin typeface="Times New Roman" panose="02020603050405020304" pitchFamily="18" charset="0"/>
              </a:rPr>
              <a:t> as a </a:t>
            </a:r>
          </a:p>
          <a:p>
            <a:pPr eaLnBrk="1" hangingPunct="1">
              <a:spcBef>
                <a:spcPct val="0"/>
              </a:spcBef>
              <a:buFontTx/>
              <a:buNone/>
            </a:pPr>
            <a:r>
              <a:rPr lang="en-US" altLang="en-US" sz="2000" dirty="0">
                <a:latin typeface="Times New Roman" panose="02020603050405020304" pitchFamily="18" charset="0"/>
              </a:rPr>
              <a:t>personification of Love [15] or (Francesco Maria </a:t>
            </a:r>
            <a:r>
              <a:rPr lang="en-US" altLang="en-US" sz="2000" dirty="0" err="1">
                <a:latin typeface="Times New Roman" panose="02020603050405020304" pitchFamily="18" charset="0"/>
              </a:rPr>
              <a:t>della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Rovere</a:t>
            </a:r>
            <a:r>
              <a:rPr lang="en-US" altLang="en-US" sz="2000" dirty="0">
                <a:latin typeface="Times New Roman" panose="02020603050405020304" pitchFamily="18" charset="0"/>
              </a:rPr>
              <a:t>?) or </a:t>
            </a:r>
            <a:r>
              <a:rPr lang="en-US" altLang="en-US" sz="2000" dirty="0" err="1">
                <a:latin typeface="Times New Roman" panose="02020603050405020304" pitchFamily="18" charset="0"/>
              </a:rPr>
              <a:t>Ipazia</a:t>
            </a:r>
            <a:r>
              <a:rPr lang="en-US" altLang="en-US" sz="2000" dirty="0">
                <a:latin typeface="Times New Roman" panose="02020603050405020304" pitchFamily="18" charset="0"/>
              </a:rPr>
              <a:t> 10: </a:t>
            </a:r>
            <a:r>
              <a:rPr lang="en-US" altLang="en-US" sz="2000" dirty="0" err="1">
                <a:latin typeface="Times New Roman" panose="02020603050405020304" pitchFamily="18" charset="0"/>
              </a:rPr>
              <a:t>Aeschines</a:t>
            </a:r>
            <a:r>
              <a:rPr lang="en-US" altLang="en-US" sz="2000" dirty="0">
                <a:latin typeface="Times New Roman" panose="02020603050405020304" pitchFamily="18" charset="0"/>
              </a:rPr>
              <a:t> or Xenophon? 11: Parmenides? 12: Socrates 13: Heraclitus (Michelangelo) 14: Plato (Leonardo da Vinci) 15: Aristotle 16: Diogenes 17: Plotinus (Donatello?) 18: Euclid or Archimedes with students (Bramante?) 19: Zoroaster 20: Ptolemy? R: Apelles (Raphael) 21: </a:t>
            </a:r>
            <a:r>
              <a:rPr lang="en-US" altLang="en-US" sz="2000" dirty="0" err="1">
                <a:latin typeface="Times New Roman" panose="02020603050405020304" pitchFamily="18" charset="0"/>
              </a:rPr>
              <a:t>Protogenes</a:t>
            </a:r>
            <a:r>
              <a:rPr lang="en-US" altLang="en-US" sz="2000" dirty="0">
                <a:latin typeface="Times New Roman" panose="02020603050405020304" pitchFamily="18" charset="0"/>
              </a:rPr>
              <a:t> (Il </a:t>
            </a:r>
            <a:r>
              <a:rPr lang="en-US" altLang="en-US" sz="2000" dirty="0" err="1">
                <a:latin typeface="Times New Roman" panose="02020603050405020304" pitchFamily="18" charset="0"/>
              </a:rPr>
              <a:t>Sodoma</a:t>
            </a:r>
            <a:r>
              <a:rPr lang="en-US" altLang="en-US" sz="2000" dirty="0">
                <a:latin typeface="Times New Roman" panose="02020603050405020304" pitchFamily="18" charset="0"/>
              </a:rPr>
              <a:t>, Perugino, or </a:t>
            </a:r>
            <a:r>
              <a:rPr lang="en-US" altLang="en-US" sz="2000" dirty="0" err="1">
                <a:latin typeface="Times New Roman" panose="02020603050405020304" pitchFamily="18" charset="0"/>
              </a:rPr>
              <a:t>Timoteo</a:t>
            </a:r>
            <a:r>
              <a:rPr lang="en-US" altLang="en-US" sz="2000" dirty="0">
                <a:latin typeface="Times New Roman" panose="02020603050405020304" pitchFamily="18" charset="0"/>
              </a:rPr>
              <a:t> Viti)[16]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a:t>Idealism vs. Realism</a:t>
            </a:r>
          </a:p>
        </p:txBody>
      </p:sp>
      <p:pic>
        <p:nvPicPr>
          <p:cNvPr id="18435" name="Picture 5" descr="Sanzio_01_Plato_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4718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85800" y="24796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Plato (in the</a:t>
            </a:r>
          </a:p>
          <a:p>
            <a:pPr eaLnBrk="1" hangingPunct="1">
              <a:spcBef>
                <a:spcPct val="0"/>
              </a:spcBef>
              <a:buFontTx/>
              <a:buNone/>
            </a:pPr>
            <a:r>
              <a:rPr lang="en-US" altLang="en-US" sz="2400"/>
              <a:t>likeness of Leonardo da Vinci)</a:t>
            </a:r>
          </a:p>
        </p:txBody>
      </p:sp>
      <p:sp>
        <p:nvSpPr>
          <p:cNvPr id="18437" name="Text Box 8"/>
          <p:cNvSpPr txBox="1">
            <a:spLocks noChangeArrowheads="1"/>
          </p:cNvSpPr>
          <p:nvPr/>
        </p:nvSpPr>
        <p:spPr bwMode="auto">
          <a:xfrm>
            <a:off x="6629400" y="248602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Aristotle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Idealist Metaphysics</a:t>
            </a:r>
          </a:p>
        </p:txBody>
      </p:sp>
      <p:sp>
        <p:nvSpPr>
          <p:cNvPr id="20483" name="Rectangle 3"/>
          <p:cNvSpPr>
            <a:spLocks noGrp="1" noChangeArrowheads="1"/>
          </p:cNvSpPr>
          <p:nvPr>
            <p:ph type="body" idx="1"/>
          </p:nvPr>
        </p:nvSpPr>
        <p:spPr/>
        <p:txBody>
          <a:bodyPr/>
          <a:lstStyle/>
          <a:p>
            <a:pPr eaLnBrk="1" hangingPunct="1"/>
            <a:r>
              <a:rPr lang="en-US" altLang="en-US"/>
              <a:t>Socrates (470-399BC) and Plato (427-327)</a:t>
            </a:r>
          </a:p>
          <a:p>
            <a:pPr eaLnBrk="1" hangingPunct="1"/>
            <a:r>
              <a:rPr lang="en-US" altLang="en-US"/>
              <a:t>The parable of the cave</a:t>
            </a:r>
          </a:p>
          <a:p>
            <a:pPr eaLnBrk="1" hangingPunct="1"/>
            <a:r>
              <a:rPr lang="en-US" altLang="en-US"/>
              <a:t>Ultimate reality can not be found in the world of sensory experience, but only in the world of ideas, which only our minds can experience</a:t>
            </a:r>
          </a:p>
          <a:p>
            <a:pPr eaLnBrk="1" hangingPunct="1"/>
            <a:endParaRPr lang="en-US" altLang="en-US"/>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1532</TotalTime>
  <Words>908</Words>
  <Application>Microsoft Office PowerPoint</Application>
  <PresentationFormat>On-screen Show (4:3)</PresentationFormat>
  <Paragraphs>95</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Baskerville Old Face</vt:lpstr>
      <vt:lpstr>Times New Roman</vt:lpstr>
      <vt:lpstr>Tw Cen MT</vt:lpstr>
      <vt:lpstr>330Lect1</vt:lpstr>
      <vt:lpstr>Photo Editor Photo</vt:lpstr>
      <vt:lpstr>CSCE 390 Professional Issues in Computer Science and Engineering Ch.3: Philosophic Belief Systems, part I: Idealism and Realism</vt:lpstr>
      <vt:lpstr>Why?</vt:lpstr>
      <vt:lpstr>Philosophic Belief Systems </vt:lpstr>
      <vt:lpstr>The School of Athens, Raphael, 1511</vt:lpstr>
      <vt:lpstr>Preliminary Sketch (Cartone) by Raphael</vt:lpstr>
      <vt:lpstr>PowerPoint Presentation</vt:lpstr>
      <vt:lpstr>PowerPoint Presentation</vt:lpstr>
      <vt:lpstr>Idealism vs. Realism</vt:lpstr>
      <vt:lpstr>Idealist Metaphysics</vt:lpstr>
      <vt:lpstr>Idealist Epistemology</vt:lpstr>
      <vt:lpstr>Idealist Ethics</vt:lpstr>
      <vt:lpstr>Immanuel Kant (German, 1724-1804)</vt:lpstr>
      <vt:lpstr>Realist Metaphysics</vt:lpstr>
      <vt:lpstr>Realist Epistemology</vt:lpstr>
      <vt:lpstr>Realist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75</cp:revision>
  <cp:lastPrinted>2020-09-10T21:47:41Z</cp:lastPrinted>
  <dcterms:created xsi:type="dcterms:W3CDTF">2004-08-19T01:30:12Z</dcterms:created>
  <dcterms:modified xsi:type="dcterms:W3CDTF">2022-09-01T21:32:49Z</dcterms:modified>
</cp:coreProperties>
</file>