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
  </p:notesMasterIdLst>
  <p:handoutMasterIdLst>
    <p:handoutMasterId r:id="rId17"/>
  </p:handoutMasterIdLst>
  <p:sldIdLst>
    <p:sldId id="256" r:id="rId2"/>
    <p:sldId id="327" r:id="rId3"/>
    <p:sldId id="334" r:id="rId4"/>
    <p:sldId id="335" r:id="rId5"/>
    <p:sldId id="336" r:id="rId6"/>
    <p:sldId id="337" r:id="rId7"/>
    <p:sldId id="338" r:id="rId8"/>
    <p:sldId id="345" r:id="rId9"/>
    <p:sldId id="339" r:id="rId10"/>
    <p:sldId id="340" r:id="rId11"/>
    <p:sldId id="341" r:id="rId12"/>
    <p:sldId id="342" r:id="rId13"/>
    <p:sldId id="344" r:id="rId14"/>
    <p:sldId id="343"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3060" autoAdjust="0"/>
  </p:normalViewPr>
  <p:slideViewPr>
    <p:cSldViewPr>
      <p:cViewPr varScale="1">
        <p:scale>
          <a:sx n="46" d="100"/>
          <a:sy n="46" d="100"/>
        </p:scale>
        <p:origin x="249" y="3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C664A3B-304E-459C-8891-DE4E8BE28E43}" type="slidenum">
              <a:rPr lang="en-US" altLang="en-US"/>
              <a:pPr/>
              <a:t>‹#›</a:t>
            </a:fld>
            <a:endParaRPr lang="en-US" altLang="en-US"/>
          </a:p>
        </p:txBody>
      </p:sp>
    </p:spTree>
    <p:extLst>
      <p:ext uri="{BB962C8B-B14F-4D97-AF65-F5344CB8AC3E}">
        <p14:creationId xmlns:p14="http://schemas.microsoft.com/office/powerpoint/2010/main" val="3390644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3DDC018A-F5F0-4D30-93A6-AAF70F048835}" type="slidenum">
              <a:rPr lang="en-US" altLang="en-US"/>
              <a:pPr/>
              <a:t>‹#›</a:t>
            </a:fld>
            <a:endParaRPr lang="en-US" altLang="en-US"/>
          </a:p>
        </p:txBody>
      </p:sp>
    </p:spTree>
    <p:extLst>
      <p:ext uri="{BB962C8B-B14F-4D97-AF65-F5344CB8AC3E}">
        <p14:creationId xmlns:p14="http://schemas.microsoft.com/office/powerpoint/2010/main" val="4214233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00A008-F8BE-4750-AEEC-4D938C4E9CAB}" type="slidenum">
              <a:rPr lang="en-US" altLang="en-US"/>
              <a:pPr>
                <a:spcBef>
                  <a:spcPct val="0"/>
                </a:spcBef>
              </a:pPr>
              <a:t>1</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r>
              <a:rPr lang="en-US" altLang="en-US" dirty="0"/>
              <a:t>The slides are based on textbooks and papers (</a:t>
            </a:r>
            <a:r>
              <a:rPr lang="en-US" altLang="en-US"/>
              <a:t>see Syllabus).</a:t>
            </a:r>
            <a:endParaRPr lang="en-US" altLang="en-US" dirty="0"/>
          </a:p>
        </p:txBody>
      </p:sp>
    </p:spTree>
    <p:extLst>
      <p:ext uri="{BB962C8B-B14F-4D97-AF65-F5344CB8AC3E}">
        <p14:creationId xmlns:p14="http://schemas.microsoft.com/office/powerpoint/2010/main" val="2151852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US" altLang="en-US" dirty="0"/>
              <a:t>http://en.wikipedia.org/wiki/Terrell_Ward_Bynum. Bynum is currently Director of the Research Center on Computing and Society at Southern Connecticut State University, where he is also a Professor of Philosophy, and Visiting Professor in the Centre for Computing and Social Responsibility in De Montfort University, Leicester, England.</a:t>
            </a:r>
          </a:p>
          <a:p>
            <a:r>
              <a:rPr lang="en-US" altLang="en-US" dirty="0"/>
              <a:t>He also was a biographer of the philosopher/ mathematician </a:t>
            </a:r>
            <a:r>
              <a:rPr lang="en-US" altLang="en-US" dirty="0" err="1"/>
              <a:t>Gottlob</a:t>
            </a:r>
            <a:r>
              <a:rPr lang="en-US" altLang="en-US" dirty="0"/>
              <a:t> </a:t>
            </a:r>
            <a:r>
              <a:rPr lang="en-US" altLang="en-US" dirty="0" err="1"/>
              <a:t>Frege</a:t>
            </a:r>
            <a:r>
              <a:rPr lang="en-US" altLang="en-US" dirty="0"/>
              <a:t>, as well as a translator of (</a:t>
            </a:r>
            <a:r>
              <a:rPr lang="en-US" altLang="en-US" dirty="0" err="1"/>
              <a:t>Gottlob</a:t>
            </a:r>
            <a:r>
              <a:rPr lang="en-US" altLang="en-US" dirty="0"/>
              <a:t>) </a:t>
            </a:r>
            <a:r>
              <a:rPr lang="en-US" altLang="en-US" dirty="0" err="1"/>
              <a:t>Frege's</a:t>
            </a:r>
            <a:r>
              <a:rPr lang="en-US" altLang="en-US" dirty="0"/>
              <a:t> early works in logic.[6] Bynum's most recent research and publications concern the ultimate nature of the universe and the impact of the information revolution upon philosophy.[7]</a:t>
            </a:r>
          </a:p>
        </p:txBody>
      </p:sp>
      <p:sp>
        <p:nvSpPr>
          <p:cNvPr id="235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F9A0FD-6066-4E00-8E6E-E59A431C9FAB}" type="slidenum">
              <a:rPr lang="en-US" altLang="en-US"/>
              <a:pPr>
                <a:spcBef>
                  <a:spcPct val="0"/>
                </a:spcBef>
              </a:pPr>
              <a:t>10</a:t>
            </a:fld>
            <a:endParaRPr lang="en-US" altLang="en-US"/>
          </a:p>
        </p:txBody>
      </p:sp>
    </p:spTree>
    <p:extLst>
      <p:ext uri="{BB962C8B-B14F-4D97-AF65-F5344CB8AC3E}">
        <p14:creationId xmlns:p14="http://schemas.microsoft.com/office/powerpoint/2010/main" val="12088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US" altLang="en-US" dirty="0"/>
              <a:t>Photo from http://www.google.com/imgres?imgurl=http://www.sigcas.org/awards-1/awards-winners/images/gotterbarnaward1.jpg&amp;imgrefurl=http://www.sigcas.org/awards-1/awards-winners/gotterbarn&amp;h=192&amp;w=256&amp;tbnid=N79wq53gjydU0M:&amp;zoom=1&amp;tbnh=90&amp;tbnw=119&amp;usg=__SJIkRFrCyL5Cc0c98VNFle-uv7s=&amp;docid=b_6aiYiRKA1U6M&amp;itg=1&amp;client=firefox-a&amp;sa=X&amp;ei=L6D_U4mIOcnLggTRrYK4Dw&amp;ved=0CK4BEPwdMAo</a:t>
            </a:r>
          </a:p>
          <a:p>
            <a:r>
              <a:rPr lang="en-US" altLang="en-US" dirty="0"/>
              <a:t>http://csciwww.etsu.edu/gotterbarn/. Computer and Information Science Department, East Tennessee State University</a:t>
            </a:r>
          </a:p>
        </p:txBody>
      </p:sp>
      <p:sp>
        <p:nvSpPr>
          <p:cNvPr id="245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1B132B-00C1-4754-9B9B-04D180A92FE0}" type="slidenum">
              <a:rPr lang="en-US" altLang="en-US"/>
              <a:pPr>
                <a:spcBef>
                  <a:spcPct val="0"/>
                </a:spcBef>
              </a:pPr>
              <a:t>11</a:t>
            </a:fld>
            <a:endParaRPr lang="en-US" altLang="en-US"/>
          </a:p>
        </p:txBody>
      </p:sp>
    </p:spTree>
    <p:extLst>
      <p:ext uri="{BB962C8B-B14F-4D97-AF65-F5344CB8AC3E}">
        <p14:creationId xmlns:p14="http://schemas.microsoft.com/office/powerpoint/2010/main" val="3936542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a:t>Photo from http://www.google.com/imgres?imgurl=http://www.sigcas.org/awards-1/awards-winners/images/gotterbarnaward1.jpg&amp;imgrefurl=http://www.sigcas.org/awards-1/awards-winners/gotterbarn&amp;h=192&amp;w=256&amp;tbnid=N79wq53gjydU0M:&amp;zoom=1&amp;tbnh=90&amp;tbnw=119&amp;usg=__SJIkRFrCyL5Cc0c98VNFle-uv7s=&amp;docid=b_6aiYiRKA1U6M&amp;itg=1&amp;client=firefox-a&amp;sa=X&amp;ei=L6D_U4mIOcnLggTRrYK4Dw&amp;ved=0CK4BEPwdMAo</a:t>
            </a:r>
          </a:p>
          <a:p>
            <a:r>
              <a:rPr lang="en-US" altLang="en-US"/>
              <a:t>http://csciwww.etsu.edu/gotterbarn/. Computer and Information Science Department, East Tennessee State University</a:t>
            </a:r>
          </a:p>
        </p:txBody>
      </p:sp>
      <p:sp>
        <p:nvSpPr>
          <p:cNvPr id="25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2C1608-4840-4F0E-B77B-AF56EF94EF53}" type="slidenum">
              <a:rPr lang="en-US" altLang="en-US"/>
              <a:pPr>
                <a:spcBef>
                  <a:spcPct val="0"/>
                </a:spcBef>
              </a:pPr>
              <a:t>12</a:t>
            </a:fld>
            <a:endParaRPr lang="en-US" altLang="en-US"/>
          </a:p>
        </p:txBody>
      </p:sp>
    </p:spTree>
    <p:extLst>
      <p:ext uri="{BB962C8B-B14F-4D97-AF65-F5344CB8AC3E}">
        <p14:creationId xmlns:p14="http://schemas.microsoft.com/office/powerpoint/2010/main" val="3804536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altLang="en-US" dirty="0"/>
              <a:t>Text from</a:t>
            </a:r>
            <a:r>
              <a:rPr lang="en-US" altLang="en-US" baseline="0" dirty="0"/>
              <a:t> https://awards.acm.org/president. </a:t>
            </a:r>
          </a:p>
          <a:p>
            <a:r>
              <a:rPr lang="en-US" altLang="en-US" baseline="0" dirty="0"/>
              <a:t>Bio from the same site: </a:t>
            </a:r>
            <a:r>
              <a:rPr lang="en-US" altLang="en-US" baseline="0" dirty="0" err="1"/>
              <a:t>Gotterbarn</a:t>
            </a:r>
            <a:r>
              <a:rPr lang="en-US" altLang="en-US" baseline="0" dirty="0"/>
              <a:t> is a Professor Emeritus at East Tennessee State University and a founder of the Software Engineering Ethics Research Institute. He received a Master’s of Divinity from the Colgate Rochester Divinity School, as well as an MA and PhD in Philosophy from the University of Rochester. His honors include receiving the ACM Special Interest Group for Computers and Society (SIGCAS) Making a Difference Award and the International Society for Ethics and Information Technology (INSEIT) </a:t>
            </a:r>
            <a:r>
              <a:rPr lang="en-US" altLang="en-US" baseline="0" dirty="0" err="1"/>
              <a:t>Weizenbaum</a:t>
            </a:r>
            <a:r>
              <a:rPr lang="en-US" altLang="en-US" baseline="0" dirty="0"/>
              <a:t> Award.</a:t>
            </a:r>
            <a:endParaRPr lang="en-US" altLang="en-US" dirty="0"/>
          </a:p>
          <a:p>
            <a:r>
              <a:rPr lang="en-US" altLang="en-US" dirty="0"/>
              <a:t>Photo from http://www.google.com/imgres?imgurl=http://www.sigcas.org/awards-1/awards-winners/images/gotterbarnaward1.jpg&amp;imgrefurl=http://www.sigcas.org/awards-1/awards-winners/gotterbarn&amp;h=192&amp;w=256&amp;tbnid=N79wq53gjydU0M:&amp;zoom=1&amp;tbnh=90&amp;tbnw=119&amp;usg=__SJIkRFrCyL5Cc0c98VNFle-uv7s=&amp;docid=b_6aiYiRKA1U6M&amp;itg=1&amp;client=firefox-a&amp;sa=X&amp;ei=L6D_U4mIOcnLggTRrYK4Dw&amp;ved=0CK4BEPwdMAo</a:t>
            </a:r>
          </a:p>
          <a:p>
            <a:r>
              <a:rPr lang="en-US" altLang="en-US" dirty="0"/>
              <a:t>http://csciwww.etsu.edu/gotterbarn/. Computer and Information Science Department, East Tennessee State University</a:t>
            </a:r>
          </a:p>
        </p:txBody>
      </p:sp>
      <p:sp>
        <p:nvSpPr>
          <p:cNvPr id="25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2C1608-4840-4F0E-B77B-AF56EF94EF53}" type="slidenum">
              <a:rPr lang="en-US" altLang="en-US"/>
              <a:pPr>
                <a:spcBef>
                  <a:spcPct val="0"/>
                </a:spcBef>
              </a:pPr>
              <a:t>13</a:t>
            </a:fld>
            <a:endParaRPr lang="en-US" altLang="en-US"/>
          </a:p>
        </p:txBody>
      </p:sp>
    </p:spTree>
    <p:extLst>
      <p:ext uri="{BB962C8B-B14F-4D97-AF65-F5344CB8AC3E}">
        <p14:creationId xmlns:p14="http://schemas.microsoft.com/office/powerpoint/2010/main" val="2054505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US" altLang="en-US" dirty="0"/>
              <a:t>dartmouth.edu. Daniel P. Stone Professor of Intellectual and Moral Philosophy, Department of Philosophy, Dartmouth College. [Aug. 2014].</a:t>
            </a:r>
          </a:p>
          <a:p>
            <a:r>
              <a:rPr lang="en-US" altLang="en-US" dirty="0"/>
              <a:t>Electronic money transfers can reduce corruption, as exemplified by police corruption cases in </a:t>
            </a:r>
          </a:p>
          <a:p>
            <a:r>
              <a:rPr lang="en-US" altLang="en-US" dirty="0"/>
              <a:t>Kenia (BBC _The Inquiry_, 20160920 (who wins in a cashless economy), minute 1055 - 1530).</a:t>
            </a:r>
          </a:p>
        </p:txBody>
      </p:sp>
      <p:sp>
        <p:nvSpPr>
          <p:cNvPr id="266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1CD596-5D2B-45D6-8901-5013E5E1CE11}" type="slidenum">
              <a:rPr lang="en-US" altLang="en-US"/>
              <a:pPr>
                <a:spcBef>
                  <a:spcPct val="0"/>
                </a:spcBef>
              </a:pPr>
              <a:t>14</a:t>
            </a:fld>
            <a:endParaRPr lang="en-US" altLang="en-US"/>
          </a:p>
        </p:txBody>
      </p:sp>
    </p:spTree>
    <p:extLst>
      <p:ext uri="{BB962C8B-B14F-4D97-AF65-F5344CB8AC3E}">
        <p14:creationId xmlns:p14="http://schemas.microsoft.com/office/powerpoint/2010/main" val="161699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24A483-8EAD-4C41-8F43-4E38DD292CB2}" type="slidenum">
              <a:rPr lang="en-US" altLang="en-US"/>
              <a:pPr>
                <a:spcBef>
                  <a:spcPct val="0"/>
                </a:spcBef>
              </a:pPr>
              <a:t>2</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r>
              <a:rPr lang="en-US" altLang="en-US"/>
              <a:t>These slides supplement ch.1 [B].</a:t>
            </a:r>
          </a:p>
        </p:txBody>
      </p:sp>
    </p:spTree>
    <p:extLst>
      <p:ext uri="{BB962C8B-B14F-4D97-AF65-F5344CB8AC3E}">
        <p14:creationId xmlns:p14="http://schemas.microsoft.com/office/powerpoint/2010/main" val="44819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r>
              <a:rPr lang="en-US" altLang="en-US"/>
              <a:t>http://www.cs.bgsu.edu/maner/ (Bowling Green State U., CS Dept, Emeritus) [Biographical data was researched in August 2014; this is true for all slides in this presentation.]</a:t>
            </a:r>
          </a:p>
        </p:txBody>
      </p:sp>
      <p:sp>
        <p:nvSpPr>
          <p:cNvPr id="174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593973-5E4C-423B-A35D-1A08842CF1F0}" type="slidenum">
              <a:rPr lang="en-US" altLang="en-US"/>
              <a:pPr>
                <a:spcBef>
                  <a:spcPct val="0"/>
                </a:spcBef>
              </a:pPr>
              <a:t>3</a:t>
            </a:fld>
            <a:endParaRPr lang="en-US" altLang="en-US"/>
          </a:p>
        </p:txBody>
      </p:sp>
    </p:spTree>
    <p:extLst>
      <p:ext uri="{BB962C8B-B14F-4D97-AF65-F5344CB8AC3E}">
        <p14:creationId xmlns:p14="http://schemas.microsoft.com/office/powerpoint/2010/main" val="308337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en-US" altLang="en-US"/>
              <a:t>http://www.batten.virginia.edu/content/faculty-research/faculty/deborah-nodefieldfacultymiddlename-johnson Batten School (Engr. and Applied Science, U. Virginia)</a:t>
            </a:r>
          </a:p>
        </p:txBody>
      </p:sp>
      <p:sp>
        <p:nvSpPr>
          <p:cNvPr id="184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C472D8-F1E8-41C9-AA96-71CEB12AF714}" type="slidenum">
              <a:rPr lang="en-US" altLang="en-US"/>
              <a:pPr>
                <a:spcBef>
                  <a:spcPct val="0"/>
                </a:spcBef>
              </a:pPr>
              <a:t>4</a:t>
            </a:fld>
            <a:endParaRPr lang="en-US" altLang="en-US"/>
          </a:p>
        </p:txBody>
      </p:sp>
    </p:spTree>
    <p:extLst>
      <p:ext uri="{BB962C8B-B14F-4D97-AF65-F5344CB8AC3E}">
        <p14:creationId xmlns:p14="http://schemas.microsoft.com/office/powerpoint/2010/main" val="231711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194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915F43-A8B2-4EBA-8939-9721178D941D}" type="slidenum">
              <a:rPr lang="en-US" altLang="en-US"/>
              <a:pPr>
                <a:spcBef>
                  <a:spcPct val="0"/>
                </a:spcBef>
              </a:pPr>
              <a:t>5</a:t>
            </a:fld>
            <a:endParaRPr lang="en-US" altLang="en-US"/>
          </a:p>
        </p:txBody>
      </p:sp>
    </p:spTree>
    <p:extLst>
      <p:ext uri="{BB962C8B-B14F-4D97-AF65-F5344CB8AC3E}">
        <p14:creationId xmlns:p14="http://schemas.microsoft.com/office/powerpoint/2010/main" val="182680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204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7909BF-C4DB-4088-ADF8-AC20A03D5020}" type="slidenum">
              <a:rPr lang="en-US" altLang="en-US"/>
              <a:pPr>
                <a:spcBef>
                  <a:spcPct val="0"/>
                </a:spcBef>
              </a:pPr>
              <a:t>6</a:t>
            </a:fld>
            <a:endParaRPr lang="en-US" altLang="en-US"/>
          </a:p>
        </p:txBody>
      </p:sp>
    </p:spTree>
    <p:extLst>
      <p:ext uri="{BB962C8B-B14F-4D97-AF65-F5344CB8AC3E}">
        <p14:creationId xmlns:p14="http://schemas.microsoft.com/office/powerpoint/2010/main" val="131436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215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3564B3-DB65-40FE-8A7A-68140D633C16}" type="slidenum">
              <a:rPr lang="en-US" altLang="en-US"/>
              <a:pPr>
                <a:spcBef>
                  <a:spcPct val="0"/>
                </a:spcBef>
              </a:pPr>
              <a:t>7</a:t>
            </a:fld>
            <a:endParaRPr lang="en-US" altLang="en-US"/>
          </a:p>
        </p:txBody>
      </p:sp>
    </p:spTree>
    <p:extLst>
      <p:ext uri="{BB962C8B-B14F-4D97-AF65-F5344CB8AC3E}">
        <p14:creationId xmlns:p14="http://schemas.microsoft.com/office/powerpoint/2010/main" val="1024428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r>
              <a:rPr lang="en-US" altLang="en-US" dirty="0"/>
              <a:t>Also: Fields of Logic and Computation III. Lecture Notes in Computer Science, vol 12180. Springer, Cham Article or chapter title: Seventy Years of Computer Science</a:t>
            </a:r>
          </a:p>
          <a:p>
            <a:r>
              <a:rPr lang="en-US" altLang="en-US" dirty="0"/>
              <a:t>Author: Davis, M. Pages: 105-117</a:t>
            </a:r>
          </a:p>
          <a:p>
            <a:endParaRPr lang="en-US" altLang="en-US" dirty="0"/>
          </a:p>
        </p:txBody>
      </p:sp>
      <p:sp>
        <p:nvSpPr>
          <p:cNvPr id="215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3564B3-DB65-40FE-8A7A-68140D633C16}" type="slidenum">
              <a:rPr lang="en-US" altLang="en-US"/>
              <a:pPr>
                <a:spcBef>
                  <a:spcPct val="0"/>
                </a:spcBef>
              </a:pPr>
              <a:t>8</a:t>
            </a:fld>
            <a:endParaRPr lang="en-US" altLang="en-US"/>
          </a:p>
        </p:txBody>
      </p:sp>
    </p:spTree>
    <p:extLst>
      <p:ext uri="{BB962C8B-B14F-4D97-AF65-F5344CB8AC3E}">
        <p14:creationId xmlns:p14="http://schemas.microsoft.com/office/powerpoint/2010/main" val="435097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US" altLang="en-US"/>
              <a:t>dartmouth.edu. Daniel P. Stone Professor of Intellectual and Moral Philosophy, Department of Philosophy, Dartmouth College.</a:t>
            </a:r>
          </a:p>
        </p:txBody>
      </p:sp>
      <p:sp>
        <p:nvSpPr>
          <p:cNvPr id="225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3F0E16-0DB5-40E5-A446-64555CB771D1}" type="slidenum">
              <a:rPr lang="en-US" altLang="en-US"/>
              <a:pPr>
                <a:spcBef>
                  <a:spcPct val="0"/>
                </a:spcBef>
              </a:pPr>
              <a:t>9</a:t>
            </a:fld>
            <a:endParaRPr lang="en-US" altLang="en-US"/>
          </a:p>
        </p:txBody>
      </p:sp>
    </p:spTree>
    <p:extLst>
      <p:ext uri="{BB962C8B-B14F-4D97-AF65-F5344CB8AC3E}">
        <p14:creationId xmlns:p14="http://schemas.microsoft.com/office/powerpoint/2010/main" val="284967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85A61EC-59EC-4A8E-B9A0-18969918BE58}" type="slidenum">
              <a:rPr lang="en-US" altLang="en-US"/>
              <a:pPr/>
              <a:t>‹#›</a:t>
            </a:fld>
            <a:endParaRPr lang="en-US" altLang="en-US"/>
          </a:p>
        </p:txBody>
      </p:sp>
    </p:spTree>
    <p:extLst>
      <p:ext uri="{BB962C8B-B14F-4D97-AF65-F5344CB8AC3E}">
        <p14:creationId xmlns:p14="http://schemas.microsoft.com/office/powerpoint/2010/main" val="66922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79B3CA-549C-45A7-B02E-CD0DC65DD7DA}" type="slidenum">
              <a:rPr lang="en-US" altLang="en-US"/>
              <a:pPr/>
              <a:t>‹#›</a:t>
            </a:fld>
            <a:endParaRPr lang="en-US" altLang="en-US"/>
          </a:p>
        </p:txBody>
      </p:sp>
    </p:spTree>
    <p:extLst>
      <p:ext uri="{BB962C8B-B14F-4D97-AF65-F5344CB8AC3E}">
        <p14:creationId xmlns:p14="http://schemas.microsoft.com/office/powerpoint/2010/main" val="112606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9BCD08-9FFE-4020-B9CB-35D369061A91}" type="slidenum">
              <a:rPr lang="en-US" altLang="en-US"/>
              <a:pPr/>
              <a:t>‹#›</a:t>
            </a:fld>
            <a:endParaRPr lang="en-US" altLang="en-US"/>
          </a:p>
        </p:txBody>
      </p:sp>
    </p:spTree>
    <p:extLst>
      <p:ext uri="{BB962C8B-B14F-4D97-AF65-F5344CB8AC3E}">
        <p14:creationId xmlns:p14="http://schemas.microsoft.com/office/powerpoint/2010/main" val="392876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C56FAC-370E-4551-90BA-6E02DBB1DCE8}" type="slidenum">
              <a:rPr lang="en-US" altLang="en-US"/>
              <a:pPr/>
              <a:t>‹#›</a:t>
            </a:fld>
            <a:endParaRPr lang="en-US" altLang="en-US"/>
          </a:p>
        </p:txBody>
      </p:sp>
    </p:spTree>
    <p:extLst>
      <p:ext uri="{BB962C8B-B14F-4D97-AF65-F5344CB8AC3E}">
        <p14:creationId xmlns:p14="http://schemas.microsoft.com/office/powerpoint/2010/main" val="17635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28A64C-A3F2-4CBA-B38E-627C21161D74}" type="slidenum">
              <a:rPr lang="en-US" altLang="en-US"/>
              <a:pPr/>
              <a:t>‹#›</a:t>
            </a:fld>
            <a:endParaRPr lang="en-US" altLang="en-US"/>
          </a:p>
        </p:txBody>
      </p:sp>
    </p:spTree>
    <p:extLst>
      <p:ext uri="{BB962C8B-B14F-4D97-AF65-F5344CB8AC3E}">
        <p14:creationId xmlns:p14="http://schemas.microsoft.com/office/powerpoint/2010/main" val="180645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8E7850F-DC60-44D6-AB0F-5877799EC401}" type="slidenum">
              <a:rPr lang="en-US" altLang="en-US"/>
              <a:pPr/>
              <a:t>‹#›</a:t>
            </a:fld>
            <a:endParaRPr lang="en-US" altLang="en-US"/>
          </a:p>
        </p:txBody>
      </p:sp>
    </p:spTree>
    <p:extLst>
      <p:ext uri="{BB962C8B-B14F-4D97-AF65-F5344CB8AC3E}">
        <p14:creationId xmlns:p14="http://schemas.microsoft.com/office/powerpoint/2010/main" val="317608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81954E0-B371-44BD-BA3D-DB943C077E64}" type="slidenum">
              <a:rPr lang="en-US" altLang="en-US"/>
              <a:pPr/>
              <a:t>‹#›</a:t>
            </a:fld>
            <a:endParaRPr lang="en-US" altLang="en-US"/>
          </a:p>
        </p:txBody>
      </p:sp>
    </p:spTree>
    <p:extLst>
      <p:ext uri="{BB962C8B-B14F-4D97-AF65-F5344CB8AC3E}">
        <p14:creationId xmlns:p14="http://schemas.microsoft.com/office/powerpoint/2010/main" val="28813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99C075B-F92F-4F98-80B7-F405183D46C6}" type="slidenum">
              <a:rPr lang="en-US" altLang="en-US"/>
              <a:pPr/>
              <a:t>‹#›</a:t>
            </a:fld>
            <a:endParaRPr lang="en-US" altLang="en-US"/>
          </a:p>
        </p:txBody>
      </p:sp>
    </p:spTree>
    <p:extLst>
      <p:ext uri="{BB962C8B-B14F-4D97-AF65-F5344CB8AC3E}">
        <p14:creationId xmlns:p14="http://schemas.microsoft.com/office/powerpoint/2010/main" val="116232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9205C2D-8F4D-47A2-900E-0C435918FAB1}" type="slidenum">
              <a:rPr lang="en-US" altLang="en-US"/>
              <a:pPr/>
              <a:t>‹#›</a:t>
            </a:fld>
            <a:endParaRPr lang="en-US" altLang="en-US"/>
          </a:p>
        </p:txBody>
      </p:sp>
    </p:spTree>
    <p:extLst>
      <p:ext uri="{BB962C8B-B14F-4D97-AF65-F5344CB8AC3E}">
        <p14:creationId xmlns:p14="http://schemas.microsoft.com/office/powerpoint/2010/main" val="426542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652443C-B2A8-45B0-BBB2-D95DBB1D5D9E}" type="slidenum">
              <a:rPr lang="en-US" altLang="en-US"/>
              <a:pPr/>
              <a:t>‹#›</a:t>
            </a:fld>
            <a:endParaRPr lang="en-US" altLang="en-US"/>
          </a:p>
        </p:txBody>
      </p:sp>
    </p:spTree>
    <p:extLst>
      <p:ext uri="{BB962C8B-B14F-4D97-AF65-F5344CB8AC3E}">
        <p14:creationId xmlns:p14="http://schemas.microsoft.com/office/powerpoint/2010/main" val="51500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B304A9E-F9CC-4A49-B922-AECD75516648}" type="slidenum">
              <a:rPr lang="en-US" altLang="en-US"/>
              <a:pPr/>
              <a:t>‹#›</a:t>
            </a:fld>
            <a:endParaRPr lang="en-US" altLang="en-US"/>
          </a:p>
        </p:txBody>
      </p:sp>
    </p:spTree>
    <p:extLst>
      <p:ext uri="{BB962C8B-B14F-4D97-AF65-F5344CB8AC3E}">
        <p14:creationId xmlns:p14="http://schemas.microsoft.com/office/powerpoint/2010/main" val="313230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64D3EC1-2BDF-46CD-997D-6B5208EE4E22}" type="slidenum">
              <a:rPr lang="en-US" altLang="en-US"/>
              <a:pPr/>
              <a:t>‹#›</a:t>
            </a:fld>
            <a:endParaRPr lang="en-US" alt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name="Photo Editor Photo" r:id="rId14" imgW="2400635" imgH="3104762" progId="MSPhotoEd.3">
                  <p:embed/>
                </p:oleObj>
              </mc:Choice>
              <mc:Fallback>
                <p:oleObj name="Photo Editor Photo" r:id="rId14" imgW="2400635" imgH="3104762" progId="MSPhotoEd.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990600"/>
            <a:ext cx="8534400" cy="2743200"/>
          </a:xfrm>
        </p:spPr>
        <p:txBody>
          <a:bodyPr/>
          <a:lstStyle/>
          <a:p>
            <a:pPr eaLnBrk="1" hangingPunct="1"/>
            <a:r>
              <a:rPr lang="en-US" altLang="en-US" sz="4000"/>
              <a:t>CSCE 390</a:t>
            </a:r>
            <a:br>
              <a:rPr lang="en-US" altLang="en-US" sz="4000"/>
            </a:br>
            <a:r>
              <a:rPr lang="en-US" altLang="en-US" sz="4000"/>
              <a:t>Professional Issues in Computer Science and Engineering</a:t>
            </a:r>
            <a:br>
              <a:rPr lang="en-US" altLang="en-US" sz="4000"/>
            </a:br>
            <a:r>
              <a:rPr lang="en-US" altLang="en-US" sz="4000"/>
              <a:t>What is Computer Ethics?</a:t>
            </a:r>
          </a:p>
        </p:txBody>
      </p:sp>
      <p:sp>
        <p:nvSpPr>
          <p:cNvPr id="2051" name="Rectangle 3"/>
          <p:cNvSpPr>
            <a:spLocks noGrp="1" noChangeArrowheads="1"/>
          </p:cNvSpPr>
          <p:nvPr>
            <p:ph type="subTitle" idx="1"/>
          </p:nvPr>
        </p:nvSpPr>
        <p:spPr/>
        <p:txBody>
          <a:bodyPr/>
          <a:lstStyle/>
          <a:p>
            <a:pPr eaLnBrk="1" hangingPunct="1"/>
            <a:r>
              <a:rPr lang="en-US" altLang="en-US"/>
              <a:t>Fall 2023</a:t>
            </a:r>
            <a:endParaRPr lang="en-US" altLang="en-US" dirty="0"/>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304800"/>
            <a:ext cx="7772400" cy="762000"/>
          </a:xfrm>
        </p:spPr>
        <p:txBody>
          <a:bodyPr/>
          <a:lstStyle/>
          <a:p>
            <a:r>
              <a:rPr lang="en-US" altLang="en-US"/>
              <a:t>Terrell Ward Bynum</a:t>
            </a:r>
          </a:p>
        </p:txBody>
      </p:sp>
      <p:sp>
        <p:nvSpPr>
          <p:cNvPr id="6" name="Rectangle 3"/>
          <p:cNvSpPr txBox="1">
            <a:spLocks noChangeArrowheads="1"/>
          </p:cNvSpPr>
          <p:nvPr/>
        </p:nvSpPr>
        <p:spPr bwMode="auto">
          <a:xfrm>
            <a:off x="304800" y="1066800"/>
            <a:ext cx="84613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Computer ethics identifies and analyzes the </a:t>
            </a:r>
            <a:br>
              <a:rPr lang="en-US" altLang="en-US" kern="0" dirty="0"/>
            </a:br>
            <a:r>
              <a:rPr lang="en-US" altLang="en-US" kern="0" dirty="0"/>
              <a:t>impacts of information technology on such social</a:t>
            </a:r>
            <a:br>
              <a:rPr lang="en-US" altLang="en-US" kern="0" dirty="0"/>
            </a:br>
            <a:r>
              <a:rPr lang="en-US" altLang="en-US" kern="0" dirty="0"/>
              <a:t>and human values as health, wealth, work, opportunity, freedom, democracy, knowledge, privacy, security, self-fulfillment, etc. This very broad view of computer ethics employs applied ethics, sociology of computing, technology assessment, computer law, and related fields. It employs concepts, theories, and methodologies from these and other relevant disciplines. This conception of computer ethics is motivated by the belief that –  eventually – information technology will profoundly affect everything that human beings hold dear.</a:t>
            </a: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04788"/>
            <a:ext cx="1398588" cy="182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04800"/>
            <a:ext cx="7772400" cy="762000"/>
          </a:xfrm>
        </p:spPr>
        <p:txBody>
          <a:bodyPr/>
          <a:lstStyle/>
          <a:p>
            <a:r>
              <a:rPr lang="en-US" altLang="en-US"/>
              <a:t>Donald Gotterbarn</a:t>
            </a:r>
          </a:p>
        </p:txBody>
      </p:sp>
      <p:sp>
        <p:nvSpPr>
          <p:cNvPr id="6" name="Rectangle 3"/>
          <p:cNvSpPr txBox="1">
            <a:spLocks noChangeArrowheads="1"/>
          </p:cNvSpPr>
          <p:nvPr/>
        </p:nvSpPr>
        <p:spPr bwMode="auto">
          <a:xfrm>
            <a:off x="304800" y="1066800"/>
            <a:ext cx="84613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Computer ethics should be viewed as a branch</a:t>
            </a:r>
            <a:br>
              <a:rPr lang="en-US" altLang="en-US" kern="0" dirty="0"/>
            </a:br>
            <a:r>
              <a:rPr lang="en-US" altLang="en-US" kern="0" dirty="0"/>
              <a:t>of professional ethics, concerned primarily with standards of good practice and codes of conduct for computing professionals: “There is little attention paid to the domain of professional ethics – the values that guide the day-to-day activities of computing professionals in their role as professionals. By computing professional I mean anyone involved in the design and development of computer artifacts. . . . The ethical decisions made during the  development of these artifacts have a direct relationship to many of the issues discussed under the broader concept of computer ethics.” (</a:t>
            </a:r>
            <a:r>
              <a:rPr lang="en-US" altLang="en-US" kern="0" dirty="0" err="1"/>
              <a:t>Gotterbarn</a:t>
            </a:r>
            <a:r>
              <a:rPr lang="en-US" altLang="en-US" kern="0" dirty="0"/>
              <a:t> 1991, p. 26)</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613" y="76200"/>
            <a:ext cx="2025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04800"/>
            <a:ext cx="7772400" cy="762000"/>
          </a:xfrm>
        </p:spPr>
        <p:txBody>
          <a:bodyPr/>
          <a:lstStyle/>
          <a:p>
            <a:r>
              <a:rPr lang="en-US" altLang="en-US"/>
              <a:t>Donald Gotterbarn</a:t>
            </a:r>
          </a:p>
        </p:txBody>
      </p:sp>
      <p:sp>
        <p:nvSpPr>
          <p:cNvPr id="6" name="Rectangle 3"/>
          <p:cNvSpPr txBox="1">
            <a:spLocks noChangeArrowheads="1"/>
          </p:cNvSpPr>
          <p:nvPr/>
        </p:nvSpPr>
        <p:spPr bwMode="auto">
          <a:xfrm>
            <a:off x="304800" y="1600200"/>
            <a:ext cx="84613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err="1"/>
              <a:t>Gotterbarn</a:t>
            </a:r>
            <a:r>
              <a:rPr lang="en-US" altLang="en-US" kern="0" dirty="0"/>
              <a:t> co-authored the 1992 version of the ACM Code of Ethics and Professional Conduct and led a team of scholars in the development of the 1999 ACM/IEEE Software Engineering Code of Ethics and  Professional Practice. </a:t>
            </a:r>
          </a:p>
          <a:p>
            <a:pPr marL="0" indent="0">
              <a:buFontTx/>
              <a:buNone/>
              <a:defRPr/>
            </a:pPr>
            <a:r>
              <a:rPr lang="en-US" altLang="en-US" kern="0" dirty="0"/>
              <a:t>He is the recipient of the 2018 ACM Presidential Award.</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613" y="76200"/>
            <a:ext cx="2025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04800"/>
            <a:ext cx="7772400" cy="762000"/>
          </a:xfrm>
        </p:spPr>
        <p:txBody>
          <a:bodyPr/>
          <a:lstStyle/>
          <a:p>
            <a:r>
              <a:rPr lang="en-US" altLang="en-US"/>
              <a:t>Donald Gotterbarn</a:t>
            </a:r>
          </a:p>
        </p:txBody>
      </p:sp>
      <p:sp>
        <p:nvSpPr>
          <p:cNvPr id="6" name="Rectangle 3"/>
          <p:cNvSpPr txBox="1">
            <a:spLocks noChangeArrowheads="1"/>
          </p:cNvSpPr>
          <p:nvPr/>
        </p:nvSpPr>
        <p:spPr bwMode="auto">
          <a:xfrm>
            <a:off x="228600" y="1524000"/>
            <a:ext cx="8763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sz="2200" kern="0" dirty="0"/>
              <a:t>Donald </a:t>
            </a:r>
            <a:r>
              <a:rPr lang="en-US" altLang="en-US" sz="2200" kern="0" dirty="0" err="1"/>
              <a:t>Gotterbarn</a:t>
            </a:r>
            <a:r>
              <a:rPr lang="en-US" altLang="en-US" sz="2200" kern="0" dirty="0"/>
              <a:t>, recognized for 25 years of outstanding service as chief architect of ACM’s Code of Professional Ethics, a living document adopted by the computing community worldwide as the blueprint for professional conduct in the field. </a:t>
            </a:r>
            <a:r>
              <a:rPr lang="en-US" altLang="en-US" sz="2200" kern="0" dirty="0" err="1"/>
              <a:t>Gotterbarn</a:t>
            </a:r>
            <a:r>
              <a:rPr lang="en-US" altLang="en-US" sz="2200" kern="0" dirty="0"/>
              <a:t> has helped to define what it means, ethically, to be a computing professional. He was a forerunner in recognizing the critical importance of professional ethics and has worked tirelessly—as both an educator and a practitioner—to advance this message to a global audience by developing a computer ethics curriculum, leading workshops, and serving as Chair of ACM’s Committee on Professional Ethics. Throughout the creation of the original code, and now </a:t>
            </a:r>
            <a:r>
              <a:rPr lang="en-US" altLang="en-US" sz="2200" b="1" kern="0" dirty="0"/>
              <a:t>the Code 2018 revision that will be released this summer [summer 2018]</a:t>
            </a:r>
            <a:r>
              <a:rPr lang="en-US" altLang="en-US" sz="2200" kern="0" dirty="0"/>
              <a:t>, </a:t>
            </a:r>
            <a:r>
              <a:rPr lang="en-US" altLang="en-US" sz="2200" kern="0" dirty="0" err="1"/>
              <a:t>Gotterbarn</a:t>
            </a:r>
            <a:r>
              <a:rPr lang="en-US" altLang="en-US" sz="2200" kern="0" dirty="0"/>
              <a:t> has insisted on engaging the computing community, seeking guidance and feedback in the code’s design and direction, and always appreciating that the cause—and the code—is only as strong as its supporters.</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613" y="76200"/>
            <a:ext cx="20256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584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304800"/>
            <a:ext cx="7772400" cy="762000"/>
          </a:xfrm>
        </p:spPr>
        <p:txBody>
          <a:bodyPr/>
          <a:lstStyle/>
          <a:p>
            <a:r>
              <a:rPr lang="en-US" altLang="en-US"/>
              <a:t>James Moor</a:t>
            </a:r>
          </a:p>
        </p:txBody>
      </p:sp>
      <p:sp>
        <p:nvSpPr>
          <p:cNvPr id="6" name="Rectangle 3"/>
          <p:cNvSpPr txBox="1">
            <a:spLocks noChangeArrowheads="1"/>
          </p:cNvSpPr>
          <p:nvPr/>
        </p:nvSpPr>
        <p:spPr bwMode="auto">
          <a:xfrm>
            <a:off x="377825" y="1219200"/>
            <a:ext cx="84613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In a later (2004) paper, Moor notes how</a:t>
            </a:r>
            <a:br>
              <a:rPr lang="en-US" altLang="en-US" kern="0" dirty="0"/>
            </a:br>
            <a:r>
              <a:rPr lang="en-US" altLang="en-US" kern="0" dirty="0"/>
              <a:t>the ubiquity of connected computers lead to </a:t>
            </a:r>
            <a:br>
              <a:rPr lang="en-US" altLang="en-US" kern="0" dirty="0"/>
            </a:br>
            <a:r>
              <a:rPr lang="en-US" altLang="en-US" kern="0" dirty="0"/>
              <a:t>new ethical problems.  He also gives four examples of “Informational Enrichment,” i.e., situations in which the processing of information becomes a crucial ingredient in performing and understanding the activities themselves (Moor, 2004):</a:t>
            </a:r>
          </a:p>
          <a:p>
            <a:pPr>
              <a:defRPr/>
            </a:pPr>
            <a:r>
              <a:rPr lang="en-US" altLang="en-US" kern="0" dirty="0"/>
              <a:t>Money</a:t>
            </a:r>
          </a:p>
          <a:p>
            <a:pPr>
              <a:defRPr/>
            </a:pPr>
            <a:r>
              <a:rPr lang="en-US" altLang="en-US" kern="0" dirty="0"/>
              <a:t>Warfare</a:t>
            </a:r>
          </a:p>
          <a:p>
            <a:pPr>
              <a:defRPr/>
            </a:pPr>
            <a:r>
              <a:rPr lang="en-US" altLang="en-US" kern="0" dirty="0"/>
              <a:t>Privacy</a:t>
            </a:r>
          </a:p>
          <a:p>
            <a:pPr>
              <a:defRPr/>
            </a:pPr>
            <a:r>
              <a:rPr lang="en-US" altLang="en-US" kern="0" dirty="0"/>
              <a:t>Copyright</a:t>
            </a:r>
          </a:p>
          <a:p>
            <a:pPr>
              <a:defRPr/>
            </a:pPr>
            <a:endParaRPr lang="en-US" altLang="en-US" kern="0" dirty="0"/>
          </a:p>
          <a:p>
            <a:pPr>
              <a:defRPr/>
            </a:pPr>
            <a:endParaRPr lang="en-US" altLang="en-US" kern="0" dirty="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25413"/>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838200"/>
          </a:xfrm>
        </p:spPr>
        <p:txBody>
          <a:bodyPr/>
          <a:lstStyle/>
          <a:p>
            <a:pPr eaLnBrk="1" hangingPunct="1"/>
            <a:r>
              <a:rPr lang="en-US" altLang="en-US"/>
              <a:t>Two Papers</a:t>
            </a:r>
          </a:p>
        </p:txBody>
      </p:sp>
      <p:sp>
        <p:nvSpPr>
          <p:cNvPr id="3075" name="Rectangle 3"/>
          <p:cNvSpPr>
            <a:spLocks noGrp="1" noChangeArrowheads="1"/>
          </p:cNvSpPr>
          <p:nvPr>
            <p:ph type="body" idx="1"/>
          </p:nvPr>
        </p:nvSpPr>
        <p:spPr>
          <a:xfrm>
            <a:off x="685800" y="1295400"/>
            <a:ext cx="7772400" cy="5029200"/>
          </a:xfrm>
        </p:spPr>
        <p:txBody>
          <a:bodyPr>
            <a:normAutofit/>
          </a:bodyPr>
          <a:lstStyle/>
          <a:p>
            <a:pPr eaLnBrk="1" hangingPunct="1">
              <a:defRPr/>
            </a:pPr>
            <a:r>
              <a:rPr lang="en-US" altLang="en-US" dirty="0"/>
              <a:t>James H. Moor. "What is Computer Ethics?" </a:t>
            </a:r>
            <a:r>
              <a:rPr lang="en-US" altLang="en-US" i="1" dirty="0" err="1"/>
              <a:t>Metaphilosophy</a:t>
            </a:r>
            <a:r>
              <a:rPr lang="en-US" altLang="en-US" dirty="0"/>
              <a:t>, 16, 4 (October 1985), 266-275</a:t>
            </a:r>
          </a:p>
          <a:p>
            <a:pPr eaLnBrk="1" hangingPunct="1">
              <a:defRPr/>
            </a:pPr>
            <a:r>
              <a:rPr lang="en-US" altLang="en-US" dirty="0"/>
              <a:t>James, H. Moor. "Reason, Relativity, and Responsibility in Computer Ethics." In: Terrell Ward Bynum and Simon Rogerson (eds.). </a:t>
            </a:r>
            <a:r>
              <a:rPr lang="en-US" altLang="en-US" i="1" dirty="0"/>
              <a:t>Computer Ethics and Professional Responsibility</a:t>
            </a:r>
            <a:r>
              <a:rPr lang="en-US" altLang="en-US" dirty="0"/>
              <a:t>. ISBN 1-85554-844-5. Blackwell Publishing, 2004</a:t>
            </a:r>
          </a:p>
          <a:p>
            <a:pPr eaLnBrk="1" hangingPunct="1">
              <a:defRPr/>
            </a:pPr>
            <a:r>
              <a:rPr lang="en-US" altLang="en-US" dirty="0"/>
              <a:t>The definitions of Computer Ethics by </a:t>
            </a:r>
            <a:r>
              <a:rPr lang="en-US" altLang="en-US" dirty="0" err="1"/>
              <a:t>Maner</a:t>
            </a:r>
            <a:r>
              <a:rPr lang="en-US" altLang="en-US" dirty="0"/>
              <a:t>, Johnson, Moor, Bynum, and </a:t>
            </a:r>
            <a:r>
              <a:rPr lang="en-US" altLang="en-US" dirty="0" err="1"/>
              <a:t>Gotterbaum</a:t>
            </a:r>
            <a:r>
              <a:rPr lang="en-US" altLang="en-US" dirty="0"/>
              <a:t> come verbatim from the Editor’s Introduction to the book above.</a:t>
            </a:r>
          </a:p>
          <a:p>
            <a:pPr marL="0" indent="0" eaLnBrk="1" hangingPunct="1">
              <a:buFontTx/>
              <a:buNone/>
              <a:defRPr/>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a:t>Walter Maner</a:t>
            </a:r>
          </a:p>
        </p:txBody>
      </p:sp>
      <p:pic>
        <p:nvPicPr>
          <p:cNvPr id="409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315200" y="228600"/>
            <a:ext cx="1714500" cy="2171700"/>
          </a:xfrm>
          <a:noFill/>
        </p:spPr>
      </p:pic>
      <p:sp>
        <p:nvSpPr>
          <p:cNvPr id="6" name="Rectangle 3"/>
          <p:cNvSpPr txBox="1">
            <a:spLocks noChangeArrowheads="1"/>
          </p:cNvSpPr>
          <p:nvPr/>
        </p:nvSpPr>
        <p:spPr bwMode="auto">
          <a:xfrm>
            <a:off x="457200" y="2590800"/>
            <a:ext cx="777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altLang="en-US" kern="0" dirty="0"/>
              <a:t>Computer Ethics studies “</a:t>
            </a:r>
            <a:r>
              <a:rPr lang="en-US" dirty="0"/>
              <a:t>ethical problems aggravated, transformed or created by computer technology.”</a:t>
            </a:r>
            <a:endParaRPr lang="en-US" altLang="en-US" kern="0" dirty="0"/>
          </a:p>
          <a:p>
            <a:pPr eaLnBrk="1" hangingPunct="1">
              <a:defRPr/>
            </a:pPr>
            <a:r>
              <a:rPr lang="en-US" altLang="en-US" kern="0" dirty="0"/>
              <a:t>Traditional ethical theories should be applied to these new problems.</a:t>
            </a:r>
          </a:p>
          <a:p>
            <a:pPr marL="0" indent="0" eaLnBrk="1" hangingPunct="1">
              <a:buFontTx/>
              <a:buNone/>
              <a:defRPr/>
            </a:pPr>
            <a:endParaRPr lang="en-US" altLang="en-US" kern="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Deborah Johnson</a:t>
            </a:r>
          </a:p>
        </p:txBody>
      </p:sp>
      <p:sp>
        <p:nvSpPr>
          <p:cNvPr id="6" name="Rectangle 3"/>
          <p:cNvSpPr txBox="1">
            <a:spLocks noChangeArrowheads="1"/>
          </p:cNvSpPr>
          <p:nvPr/>
        </p:nvSpPr>
        <p:spPr bwMode="auto">
          <a:xfrm>
            <a:off x="304800" y="2171700"/>
            <a:ext cx="8405813"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dirty="0"/>
              <a:t>Computer ethics studies the way in which computers “pose new versions of standard moral problems and moral dilemmas, exacerbating the old  problems, and forcing us to apply ordinary moral norms in uncharted realms.” </a:t>
            </a:r>
            <a:r>
              <a:rPr lang="en-US" altLang="en-US" kern="0" dirty="0"/>
              <a:t>Traditional ethical theories should be applied to these new problems.</a:t>
            </a:r>
          </a:p>
          <a:p>
            <a:pPr>
              <a:defRPr/>
            </a:pPr>
            <a:r>
              <a:rPr lang="en-US" altLang="en-US" kern="0" dirty="0"/>
              <a:t>Computers do not create wholly new moral problems.  They just give a “new twist” to ethical questions that were already well known.</a:t>
            </a:r>
          </a:p>
          <a:p>
            <a:pPr marL="0" indent="0" eaLnBrk="1" hangingPunct="1">
              <a:buFontTx/>
              <a:buNone/>
              <a:defRPr/>
            </a:pPr>
            <a:endParaRPr lang="en-US" altLang="en-US" kern="0" dirty="0"/>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81000"/>
            <a:ext cx="1852613"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James Moor</a:t>
            </a:r>
          </a:p>
        </p:txBody>
      </p:sp>
      <p:sp>
        <p:nvSpPr>
          <p:cNvPr id="6" name="Rectangle 3"/>
          <p:cNvSpPr txBox="1">
            <a:spLocks noChangeArrowheads="1"/>
          </p:cNvSpPr>
          <p:nvPr/>
        </p:nvSpPr>
        <p:spPr bwMode="auto">
          <a:xfrm>
            <a:off x="304800" y="1600200"/>
            <a:ext cx="840581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dirty="0"/>
              <a:t>A typical problem in Computer Ethics arises </a:t>
            </a:r>
            <a:br>
              <a:rPr lang="en-US" dirty="0"/>
            </a:br>
            <a:r>
              <a:rPr lang="en-US" dirty="0"/>
              <a:t>because there is a policy vacuum about how </a:t>
            </a:r>
            <a:br>
              <a:rPr lang="en-US" dirty="0"/>
            </a:br>
            <a:r>
              <a:rPr lang="en-US" dirty="0"/>
              <a:t>computer  technology should be used. Computers provide us with new capabilities and these in turn give us new choices for action. Often, either no policies for conduct in these situations exist or existing policies seem inadequate. A central task of Computer Ethics is to determine what we</a:t>
            </a:r>
          </a:p>
          <a:p>
            <a:pPr marL="0" indent="0">
              <a:buFontTx/>
              <a:buNone/>
              <a:defRPr/>
            </a:pPr>
            <a:r>
              <a:rPr lang="en-US" dirty="0"/>
              <a:t>should do in such cases, that is, formulate policies to guide our actions. . . . (Moor 1985, p. 266)</a:t>
            </a:r>
            <a:endParaRPr lang="en-US" altLang="en-US" kern="0" dirty="0"/>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James Moor</a:t>
            </a:r>
          </a:p>
        </p:txBody>
      </p:sp>
      <p:sp>
        <p:nvSpPr>
          <p:cNvPr id="6" name="Rectangle 3"/>
          <p:cNvSpPr txBox="1">
            <a:spLocks noChangeArrowheads="1"/>
          </p:cNvSpPr>
          <p:nvPr/>
        </p:nvSpPr>
        <p:spPr bwMode="auto">
          <a:xfrm>
            <a:off x="304800" y="2438400"/>
            <a:ext cx="84058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dirty="0"/>
              <a:t>One difficulty is that along with a policy vacuum there is often a conceptual vacuum. Although a problem in Computer Ethics may seem clear initially, a little reflection reveals a conceptual muddle. What is needed in such cases is an analysis that provides a coherent conceptual framework within which to formulate a policy for action. (Ibid.)</a:t>
            </a:r>
            <a:endParaRPr lang="en-US" altLang="en-US" kern="0" dirty="0"/>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James Moor</a:t>
            </a:r>
          </a:p>
        </p:txBody>
      </p:sp>
      <p:sp>
        <p:nvSpPr>
          <p:cNvPr id="6" name="Rectangle 3"/>
          <p:cNvSpPr txBox="1">
            <a:spLocks noChangeArrowheads="1"/>
          </p:cNvSpPr>
          <p:nvPr/>
        </p:nvSpPr>
        <p:spPr bwMode="auto">
          <a:xfrm>
            <a:off x="304800" y="2438400"/>
            <a:ext cx="84058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Computers are logically malleable in that they can be shaped and molded to do any activity that can be characterized in terms of inputs, outputs and connecting logical operations. . . . Because logic applies everywhere, the potential applications of computer technology appear limitless. The computer is the nearest thing we have to a universal tool. Indeed, the limits of computers are largely the limits of our own creativity. (Ibid.)</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34240" y="342089"/>
            <a:ext cx="7772400" cy="685801"/>
          </a:xfrm>
        </p:spPr>
        <p:txBody>
          <a:bodyPr/>
          <a:lstStyle/>
          <a:p>
            <a:r>
              <a:rPr lang="en-US" altLang="en-US" dirty="0"/>
              <a:t>The Universal Computer</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04800"/>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A67BC76C-6B66-4D99-ABBD-B638E3F75E63}"/>
              </a:ext>
            </a:extLst>
          </p:cNvPr>
          <p:cNvPicPr>
            <a:picLocks noChangeAspect="1"/>
          </p:cNvPicPr>
          <p:nvPr/>
        </p:nvPicPr>
        <p:blipFill>
          <a:blip r:embed="rId4"/>
          <a:stretch>
            <a:fillRect/>
          </a:stretch>
        </p:blipFill>
        <p:spPr>
          <a:xfrm>
            <a:off x="609600" y="1321036"/>
            <a:ext cx="3276600" cy="4954616"/>
          </a:xfrm>
          <a:prstGeom prst="rect">
            <a:avLst/>
          </a:prstGeom>
        </p:spPr>
      </p:pic>
      <p:pic>
        <p:nvPicPr>
          <p:cNvPr id="3" name="Picture 2">
            <a:extLst>
              <a:ext uri="{FF2B5EF4-FFF2-40B4-BE49-F238E27FC236}">
                <a16:creationId xmlns:a16="http://schemas.microsoft.com/office/drawing/2014/main" id="{A51CA527-E37F-4519-9C69-D661F2BC06C7}"/>
              </a:ext>
            </a:extLst>
          </p:cNvPr>
          <p:cNvPicPr>
            <a:picLocks noChangeAspect="1"/>
          </p:cNvPicPr>
          <p:nvPr/>
        </p:nvPicPr>
        <p:blipFill>
          <a:blip r:embed="rId5"/>
          <a:stretch>
            <a:fillRect/>
          </a:stretch>
        </p:blipFill>
        <p:spPr>
          <a:xfrm>
            <a:off x="4597940" y="2528887"/>
            <a:ext cx="3098260" cy="2201395"/>
          </a:xfrm>
          <a:prstGeom prst="rect">
            <a:avLst/>
          </a:prstGeom>
        </p:spPr>
      </p:pic>
      <p:sp>
        <p:nvSpPr>
          <p:cNvPr id="4" name="TextBox 3">
            <a:extLst>
              <a:ext uri="{FF2B5EF4-FFF2-40B4-BE49-F238E27FC236}">
                <a16:creationId xmlns:a16="http://schemas.microsoft.com/office/drawing/2014/main" id="{299CA855-A50F-4FB3-8EA4-9EF77AE65E04}"/>
              </a:ext>
            </a:extLst>
          </p:cNvPr>
          <p:cNvSpPr txBox="1"/>
          <p:nvPr/>
        </p:nvSpPr>
        <p:spPr>
          <a:xfrm>
            <a:off x="4724400" y="5029200"/>
            <a:ext cx="3534942" cy="461665"/>
          </a:xfrm>
          <a:prstGeom prst="rect">
            <a:avLst/>
          </a:prstGeom>
          <a:noFill/>
        </p:spPr>
        <p:txBody>
          <a:bodyPr wrap="none" rtlCol="0">
            <a:spAutoFit/>
          </a:bodyPr>
          <a:lstStyle/>
          <a:p>
            <a:r>
              <a:rPr lang="en-US" dirty="0"/>
              <a:t>Martin Davis, 1928 - 2023 </a:t>
            </a:r>
          </a:p>
        </p:txBody>
      </p:sp>
    </p:spTree>
    <p:extLst>
      <p:ext uri="{BB962C8B-B14F-4D97-AF65-F5344CB8AC3E}">
        <p14:creationId xmlns:p14="http://schemas.microsoft.com/office/powerpoint/2010/main" val="173048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04800"/>
            <a:ext cx="7772400" cy="762000"/>
          </a:xfrm>
        </p:spPr>
        <p:txBody>
          <a:bodyPr/>
          <a:lstStyle/>
          <a:p>
            <a:r>
              <a:rPr lang="en-US" altLang="en-US"/>
              <a:t>James Moor</a:t>
            </a:r>
          </a:p>
        </p:txBody>
      </p:sp>
      <p:sp>
        <p:nvSpPr>
          <p:cNvPr id="6" name="Rectangle 3"/>
          <p:cNvSpPr txBox="1">
            <a:spLocks noChangeArrowheads="1"/>
          </p:cNvSpPr>
          <p:nvPr/>
        </p:nvSpPr>
        <p:spPr bwMode="auto">
          <a:xfrm>
            <a:off x="381000" y="1143000"/>
            <a:ext cx="846137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altLang="en-US" kern="0" dirty="0"/>
              <a:t>According to Moor, the computer revolution</a:t>
            </a:r>
            <a:br>
              <a:rPr lang="en-US" altLang="en-US" kern="0" dirty="0"/>
            </a:br>
            <a:r>
              <a:rPr lang="en-US" altLang="en-US" kern="0" dirty="0"/>
              <a:t> will occur in two stages. The first stage is that</a:t>
            </a:r>
            <a:br>
              <a:rPr lang="en-US" altLang="en-US" kern="0" dirty="0"/>
            </a:br>
            <a:r>
              <a:rPr lang="en-US" altLang="en-US" kern="0" dirty="0"/>
              <a:t> of “technological  introduction” in which computer technology is developed and refined. This already occurred during the first 40 years after the Second World War. The second stage – one that the industrialized world has only recently entered [in 1985] – is that of “technological permeation” in which technology gets integrated into everyday human activities and into social institutions, changing the very meaning of fundamental concepts, such as “money,” “education,”  “work,” and “fair elections.”</a:t>
            </a: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25413"/>
            <a:ext cx="16033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1278</TotalTime>
  <Words>1991</Words>
  <Application>Microsoft Office PowerPoint</Application>
  <PresentationFormat>On-screen Show (4:3)</PresentationFormat>
  <Paragraphs>77</Paragraphs>
  <Slides>14</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Baskerville Old Face</vt:lpstr>
      <vt:lpstr>Times New Roman</vt:lpstr>
      <vt:lpstr>Tw Cen MT</vt:lpstr>
      <vt:lpstr>330Lect1</vt:lpstr>
      <vt:lpstr>Photo Editor Photo</vt:lpstr>
      <vt:lpstr>CSCE 390 Professional Issues in Computer Science and Engineering What is Computer Ethics?</vt:lpstr>
      <vt:lpstr>Two Papers</vt:lpstr>
      <vt:lpstr>Walter Maner</vt:lpstr>
      <vt:lpstr>Deborah Johnson</vt:lpstr>
      <vt:lpstr>James Moor</vt:lpstr>
      <vt:lpstr>James Moor</vt:lpstr>
      <vt:lpstr>James Moor</vt:lpstr>
      <vt:lpstr>The Universal Computer</vt:lpstr>
      <vt:lpstr>James Moor</vt:lpstr>
      <vt:lpstr>Terrell Ward Bynum</vt:lpstr>
      <vt:lpstr>Donald Gotterbarn</vt:lpstr>
      <vt:lpstr>Donald Gotterbarn</vt:lpstr>
      <vt:lpstr>Donald Gotterbarn</vt:lpstr>
      <vt:lpstr>James Moor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75</cp:revision>
  <dcterms:created xsi:type="dcterms:W3CDTF">2004-08-19T01:30:12Z</dcterms:created>
  <dcterms:modified xsi:type="dcterms:W3CDTF">2023-08-31T21:45:35Z</dcterms:modified>
</cp:coreProperties>
</file>