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38"/>
  </p:notesMasterIdLst>
  <p:handoutMasterIdLst>
    <p:handoutMasterId r:id="rId39"/>
  </p:handoutMasterIdLst>
  <p:sldIdLst>
    <p:sldId id="370" r:id="rId3"/>
    <p:sldId id="335" r:id="rId4"/>
    <p:sldId id="435" r:id="rId5"/>
    <p:sldId id="306" r:id="rId6"/>
    <p:sldId id="454" r:id="rId7"/>
    <p:sldId id="450" r:id="rId8"/>
    <p:sldId id="443" r:id="rId9"/>
    <p:sldId id="436" r:id="rId10"/>
    <p:sldId id="455" r:id="rId11"/>
    <p:sldId id="456" r:id="rId12"/>
    <p:sldId id="438" r:id="rId13"/>
    <p:sldId id="451" r:id="rId14"/>
    <p:sldId id="437" r:id="rId15"/>
    <p:sldId id="327" r:id="rId16"/>
    <p:sldId id="457" r:id="rId17"/>
    <p:sldId id="458" r:id="rId18"/>
    <p:sldId id="329" r:id="rId19"/>
    <p:sldId id="305" r:id="rId20"/>
    <p:sldId id="304" r:id="rId21"/>
    <p:sldId id="334" r:id="rId22"/>
    <p:sldId id="328" r:id="rId23"/>
    <p:sldId id="309" r:id="rId24"/>
    <p:sldId id="332" r:id="rId25"/>
    <p:sldId id="445" r:id="rId26"/>
    <p:sldId id="341" r:id="rId27"/>
    <p:sldId id="434" r:id="rId28"/>
    <p:sldId id="358" r:id="rId29"/>
    <p:sldId id="447" r:id="rId30"/>
    <p:sldId id="342" r:id="rId31"/>
    <p:sldId id="453" r:id="rId32"/>
    <p:sldId id="344" r:id="rId33"/>
    <p:sldId id="349" r:id="rId34"/>
    <p:sldId id="308" r:id="rId35"/>
    <p:sldId id="449" r:id="rId36"/>
    <p:sldId id="2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630C099-EDD8-4856-941F-ADB2CC250591}">
          <p14:sldIdLst>
            <p14:sldId id="370"/>
            <p14:sldId id="335"/>
            <p14:sldId id="435"/>
            <p14:sldId id="306"/>
            <p14:sldId id="454"/>
            <p14:sldId id="450"/>
            <p14:sldId id="443"/>
            <p14:sldId id="436"/>
            <p14:sldId id="455"/>
            <p14:sldId id="456"/>
            <p14:sldId id="438"/>
            <p14:sldId id="451"/>
            <p14:sldId id="437"/>
            <p14:sldId id="327"/>
            <p14:sldId id="457"/>
            <p14:sldId id="458"/>
            <p14:sldId id="329"/>
            <p14:sldId id="305"/>
            <p14:sldId id="304"/>
            <p14:sldId id="334"/>
            <p14:sldId id="328"/>
            <p14:sldId id="309"/>
            <p14:sldId id="332"/>
            <p14:sldId id="445"/>
            <p14:sldId id="341"/>
            <p14:sldId id="434"/>
            <p14:sldId id="358"/>
            <p14:sldId id="447"/>
            <p14:sldId id="342"/>
            <p14:sldId id="453"/>
            <p14:sldId id="344"/>
            <p14:sldId id="349"/>
            <p14:sldId id="308"/>
            <p14:sldId id="449"/>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00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0F800-4660-9B94-B124-21C7B0D7BA99}" v="71" dt="2021-08-31T18:22:21.895"/>
    <p1510:client id="{E6686586-72DF-4F13-A83D-2E54F051DA8D}" v="31" dt="2021-08-31T18:55:44.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8" autoAdjust="0"/>
    <p:restoredTop sz="64246" autoAdjust="0"/>
  </p:normalViewPr>
  <p:slideViewPr>
    <p:cSldViewPr snapToGrid="0" snapToObjects="1">
      <p:cViewPr varScale="1">
        <p:scale>
          <a:sx n="46" d="100"/>
          <a:sy n="46" d="100"/>
        </p:scale>
        <p:origin x="750" y="48"/>
      </p:cViewPr>
      <p:guideLst/>
    </p:cSldViewPr>
  </p:slideViewPr>
  <p:outlineViewPr>
    <p:cViewPr>
      <p:scale>
        <a:sx n="33" d="100"/>
        <a:sy n="33" d="100"/>
      </p:scale>
      <p:origin x="0" y="-286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5" d="100"/>
          <a:sy n="55" d="100"/>
        </p:scale>
        <p:origin x="271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84E1E-E540-AC43-BC13-F90D55305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041BA6-039E-8F4D-B7F7-3C8E20B40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038C9C-4B69-864E-9EEE-DFA43CC144D2}" type="datetimeFigureOut">
              <a:rPr lang="en-US" smtClean="0"/>
              <a:t>9/1/2021</a:t>
            </a:fld>
            <a:endParaRPr lang="en-US"/>
          </a:p>
        </p:txBody>
      </p:sp>
      <p:sp>
        <p:nvSpPr>
          <p:cNvPr id="4" name="Footer Placeholder 3">
            <a:extLst>
              <a:ext uri="{FF2B5EF4-FFF2-40B4-BE49-F238E27FC236}">
                <a16:creationId xmlns:a16="http://schemas.microsoft.com/office/drawing/2014/main" id="{DD469921-4617-FB4C-9847-172FF83023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50DCBB-D829-754E-9E76-36A9E36432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947A92-5E9C-F94E-8B11-4D34C67AD036}" type="slidenum">
              <a:rPr lang="en-US" smtClean="0"/>
              <a:t>‹#›</a:t>
            </a:fld>
            <a:endParaRPr lang="en-US"/>
          </a:p>
        </p:txBody>
      </p:sp>
    </p:spTree>
    <p:extLst>
      <p:ext uri="{BB962C8B-B14F-4D97-AF65-F5344CB8AC3E}">
        <p14:creationId xmlns:p14="http://schemas.microsoft.com/office/powerpoint/2010/main" val="1539221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9A61E-B1D6-C34D-A321-B3E90F6DE630}" type="datetimeFigureOut">
              <a:rPr lang="en-US" smtClean="0"/>
              <a:t>9/1/2021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E603-0EE4-3042-9661-047EB577E4A2}" type="slidenum">
              <a:rPr lang="en-US" smtClean="0"/>
              <a:t>‹#›</a:t>
            </a:fld>
            <a:endParaRPr lang="en-US"/>
          </a:p>
        </p:txBody>
      </p:sp>
    </p:spTree>
    <p:extLst>
      <p:ext uri="{BB962C8B-B14F-4D97-AF65-F5344CB8AC3E}">
        <p14:creationId xmlns:p14="http://schemas.microsoft.com/office/powerpoint/2010/main" val="31039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3E603-0EE4-3042-9661-047EB577E4A2}" type="slidenum">
              <a:rPr lang="en-US" smtClean="0"/>
              <a:t>1</a:t>
            </a:fld>
            <a:endParaRPr lang="en-US"/>
          </a:p>
        </p:txBody>
      </p:sp>
    </p:spTree>
    <p:extLst>
      <p:ext uri="{BB962C8B-B14F-4D97-AF65-F5344CB8AC3E}">
        <p14:creationId xmlns:p14="http://schemas.microsoft.com/office/powerpoint/2010/main" val="792075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order to make the most of any career fair, there are 4 key success factors that we encourage every student to complete. The first one is to craft a resume that highlights all the relevant experiences and skills you can bring to the table. The second one is to research employers so you know more about what they can do and can answer questions professionally during a one-on-one interaction. The third key success factor is to practice and polish your elevator pitch. By a show of hands, how many of you have heard of an elevator pitch before? Can anyone explain it for me? An elevator pitch is a brief synopsis of your background and experience and is something you would use to sell yourself if you only had 30 seconds with the CEO of your favorite company. The last key success factor is to prepare for the day of by planning what you’re going to wear, what you’re going to bring and how you going to communicate with employers. Today we’re going to go through each of these key success factors in detail and provide you with sample materials to help you make the most of the career fairs we have coming up this semester.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p:txBody>
      </p:sp>
      <p:sp>
        <p:nvSpPr>
          <p:cNvPr id="4" name="Slide Number Placeholder 3"/>
          <p:cNvSpPr>
            <a:spLocks noGrp="1"/>
          </p:cNvSpPr>
          <p:nvPr>
            <p:ph type="sldNum" sz="quarter" idx="10"/>
          </p:nvPr>
        </p:nvSpPr>
        <p:spPr/>
        <p:txBody>
          <a:bodyPr/>
          <a:lstStyle/>
          <a:p>
            <a:fld id="{5FA3E603-0EE4-3042-9661-047EB577E4A2}" type="slidenum">
              <a:rPr lang="en-US" smtClean="0"/>
              <a:t>14</a:t>
            </a:fld>
            <a:endParaRPr lang="en-US"/>
          </a:p>
        </p:txBody>
      </p:sp>
    </p:spTree>
    <p:extLst>
      <p:ext uri="{BB962C8B-B14F-4D97-AF65-F5344CB8AC3E}">
        <p14:creationId xmlns:p14="http://schemas.microsoft.com/office/powerpoint/2010/main" val="208346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a:t>
            </a:r>
            <a:r>
              <a:rPr lang="en-US" baseline="0" dirty="0"/>
              <a:t> to attending the fair, it is </a:t>
            </a:r>
            <a:r>
              <a:rPr lang="en-US" i="1" baseline="0" dirty="0"/>
              <a:t>crucial</a:t>
            </a:r>
            <a:r>
              <a:rPr lang="en-US" i="0" baseline="0" dirty="0"/>
              <a:t> that you do extensive research on the employers that are attending using Handshake or the Career Fair Plus App. We’ll show you how to identify the employers attending the fair in just a moment. Once you’ve identified those employers, USE YOUR RESOURCES to learn more about them. Ask a family friend that works for your dream company to tell you about what a typical day is like. Scour the company website for their mission statement, and for evidence of how they live out their mission statement daily. If they’re available, look at annual reports to learn about the health of the company. Check out their social media presence on Facebook, Instagram, Twitter, and LinkedIn – that’ll give you some good insight into what’s happening there and what the culture of the company is like. There are a ton of resources you can utilize to learn more about the companies you’re interested in – dig in and learn what you can! Finally, from all of that research, </a:t>
            </a:r>
            <a:r>
              <a:rPr lang="en-US" i="1" baseline="0" dirty="0"/>
              <a:t>narrow your focus</a:t>
            </a:r>
            <a:r>
              <a:rPr lang="en-US" i="0" baseline="0" dirty="0"/>
              <a:t> to prioritize the companies you’d like to speak with. We usually have over 150 employers signed up for the fair, so it would be impossible to talk to every employer. Instead, narrow your list to you top 5 and then have a back up 5 that you will talk to if your top 5 are busy and have small lines of students waiting. By creating two lists, you’ll have a lot of options and a great number of people to connect with, but you won’t be talking to </a:t>
            </a:r>
            <a:r>
              <a:rPr lang="en-US" i="1" baseline="0" dirty="0"/>
              <a:t>so</a:t>
            </a:r>
            <a:r>
              <a:rPr lang="en-US" i="0" baseline="0" dirty="0"/>
              <a:t> many people that you forget what each of them said.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FA3E603-0EE4-3042-9661-047EB577E4A2}" type="slidenum">
              <a:rPr lang="en-US" smtClean="0"/>
              <a:t>17</a:t>
            </a:fld>
            <a:endParaRPr lang="en-US"/>
          </a:p>
        </p:txBody>
      </p:sp>
    </p:spTree>
    <p:extLst>
      <p:ext uri="{BB962C8B-B14F-4D97-AF65-F5344CB8AC3E}">
        <p14:creationId xmlns:p14="http://schemas.microsoft.com/office/powerpoint/2010/main" val="3357294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say research, what does that mean, exactly? Well, it could mean a lot of different things! We encourage you to take a look at the mission, vision, and values of the organization to see how well they line up with your philosophy on the work you’d like to do. Learn about the company’s history – where have they been, and how did they get to where they are today? Who’s in charge of the company, and what does that mean for the direction in which the company’s moving? What about the culture of the organization? Is the workplace environment something you could get on board with? How does the organization interact with the community? (Or do they interact with the community at all?) How would you be valued as an employee in this organization? And of course, look at their business to learn about the health of the company – check out recent earnings reports, learn about their market competitors and what distinguishes them from the bunch, and any recent initiatives they’ve undertaken. Are those initiatives something you’re excited to be a part of?</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Doing all this research will not only help you decide which companies to apply to and which to avoid, but it will also be tremendously helpful in writing your cover letters, tailoring your resume, and acing your interview.</a:t>
            </a:r>
          </a:p>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18</a:t>
            </a:fld>
            <a:endParaRPr lang="en-US"/>
          </a:p>
        </p:txBody>
      </p:sp>
    </p:spTree>
    <p:extLst>
      <p:ext uri="{BB962C8B-B14F-4D97-AF65-F5344CB8AC3E}">
        <p14:creationId xmlns:p14="http://schemas.microsoft.com/office/powerpoint/2010/main" val="1233096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you’re probably wondering…where on earth am I supposed to find all this information?! Fortunately, the internet is a fabulous research tool, and there are a number of resources that will be of tremendous assistance to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Always, always start with the company website – see what they have to say about themselves! Usually, this is where you’ll be able to find information about mission, vision, values, initiatives, and leadership.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Review sites like </a:t>
            </a:r>
            <a:r>
              <a:rPr lang="en-US" sz="1200" kern="1200" dirty="0" err="1">
                <a:solidFill>
                  <a:schemeClr val="tx1"/>
                </a:solidFill>
                <a:effectLst/>
                <a:latin typeface="+mn-lt"/>
                <a:ea typeface="+mn-ea"/>
                <a:cs typeface="+mn-cs"/>
              </a:rPr>
              <a:t>GlassDoor</a:t>
            </a:r>
            <a:r>
              <a:rPr lang="en-US" sz="1200" kern="1200" dirty="0">
                <a:solidFill>
                  <a:schemeClr val="tx1"/>
                </a:solidFill>
                <a:effectLst/>
                <a:latin typeface="+mn-lt"/>
                <a:ea typeface="+mn-ea"/>
                <a:cs typeface="+mn-cs"/>
              </a:rPr>
              <a:t> and Vault are good research resources too, both for facts and figures, as well reviews from former and current employees. (As you would with </a:t>
            </a:r>
            <a:r>
              <a:rPr lang="en-US" sz="1200" kern="1200" dirty="0" err="1">
                <a:solidFill>
                  <a:schemeClr val="tx1"/>
                </a:solidFill>
                <a:effectLst/>
                <a:latin typeface="+mn-lt"/>
                <a:ea typeface="+mn-ea"/>
                <a:cs typeface="+mn-cs"/>
              </a:rPr>
              <a:t>Amazon.Com</a:t>
            </a:r>
            <a:r>
              <a:rPr lang="en-US" sz="1200" kern="1200" dirty="0">
                <a:solidFill>
                  <a:schemeClr val="tx1"/>
                </a:solidFill>
                <a:effectLst/>
                <a:latin typeface="+mn-lt"/>
                <a:ea typeface="+mn-ea"/>
                <a:cs typeface="+mn-cs"/>
              </a:rPr>
              <a:t> reviews, take these with a grain of salt!) These websites can give you a bit more information about </a:t>
            </a:r>
            <a:r>
              <a:rPr lang="en-US" sz="1200"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these companies live out their mission, vision, and values.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of my favorite places to look is the organization’s social media presence – what kind of information are they putting out into the world? How do they interact with the public? What kind of “vibe” do they give off? Not a technical term, but still important!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check out company profiles on websites like The Muse, Forbes, the Bloomberg and CNBC Company Searches, and Hoover’s Online.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finally, go beyond the internet and use your personal network!</a:t>
            </a:r>
          </a:p>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19</a:t>
            </a:fld>
            <a:endParaRPr lang="en-US"/>
          </a:p>
        </p:txBody>
      </p:sp>
    </p:spTree>
    <p:extLst>
      <p:ext uri="{BB962C8B-B14F-4D97-AF65-F5344CB8AC3E}">
        <p14:creationId xmlns:p14="http://schemas.microsoft.com/office/powerpoint/2010/main" val="3593627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best resources available to you to conduct this research is Handshake. How many of you are familiar with</a:t>
            </a:r>
            <a:r>
              <a:rPr lang="en-US" baseline="0" dirty="0"/>
              <a:t> Handshake? Good! If you are new to Handshake, make sure to pay attention and take note on how to get to the employers tab so you can research!</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FA3E603-0EE4-3042-9661-047EB577E4A2}" type="slidenum">
              <a:rPr lang="en-US" smtClean="0"/>
              <a:t>20</a:t>
            </a:fld>
            <a:endParaRPr lang="en-US"/>
          </a:p>
        </p:txBody>
      </p:sp>
    </p:spTree>
    <p:extLst>
      <p:ext uri="{BB962C8B-B14F-4D97-AF65-F5344CB8AC3E}">
        <p14:creationId xmlns:p14="http://schemas.microsoft.com/office/powerpoint/2010/main" val="2765803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the end in mind and walk it back</a:t>
            </a:r>
          </a:p>
        </p:txBody>
      </p:sp>
      <p:sp>
        <p:nvSpPr>
          <p:cNvPr id="4" name="Slide Number Placeholder 3"/>
          <p:cNvSpPr>
            <a:spLocks noGrp="1"/>
          </p:cNvSpPr>
          <p:nvPr>
            <p:ph type="sldNum" sz="quarter" idx="5"/>
          </p:nvPr>
        </p:nvSpPr>
        <p:spPr/>
        <p:txBody>
          <a:bodyPr/>
          <a:lstStyle/>
          <a:p>
            <a:fld id="{5FA3E603-0EE4-3042-9661-047EB577E4A2}" type="slidenum">
              <a:rPr lang="en-US" smtClean="0"/>
              <a:t>21</a:t>
            </a:fld>
            <a:endParaRPr lang="en-US"/>
          </a:p>
        </p:txBody>
      </p:sp>
    </p:spTree>
    <p:extLst>
      <p:ext uri="{BB962C8B-B14F-4D97-AF65-F5344CB8AC3E}">
        <p14:creationId xmlns:p14="http://schemas.microsoft.com/office/powerpoint/2010/main" val="175511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 sure to monitor your progress and reflect regularly.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I mentioned before, keep track of your applications in an Excel document or something similar. Also be sure to save a PDF of the position description and the cover letter and resume you used for the position – keep these materials in a folder labeled by the position and organization.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 sure to take good notes before, during, and after the interview process. If questions came up that stumped you, jot them down! If you thought of a question afterward that you might like to ask in a future interview, make a note of it! Taking notes will help you improve your job search skills – whether for this search or the next one!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finally, take some time to thoughtfully reflect on your application and interviewing experience. Did you get any “gut feelings” during the interview? Pay attention to those! Your instincts are trying to tell you something important. But don’t let gut instincts make the decision for you, because nerves could, of course, be a factor!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Remember, the job search is a </a:t>
            </a:r>
            <a:r>
              <a:rPr lang="en-US" sz="1200" i="1" kern="1200" dirty="0">
                <a:solidFill>
                  <a:schemeClr val="tx1"/>
                </a:solidFill>
                <a:effectLst/>
                <a:latin typeface="+mn-lt"/>
                <a:ea typeface="+mn-ea"/>
                <a:cs typeface="+mn-cs"/>
              </a:rPr>
              <a:t>process</a:t>
            </a:r>
            <a:r>
              <a:rPr lang="en-US" sz="1200" kern="1200" dirty="0">
                <a:solidFill>
                  <a:schemeClr val="tx1"/>
                </a:solidFill>
                <a:effectLst/>
                <a:latin typeface="+mn-lt"/>
                <a:ea typeface="+mn-ea"/>
                <a:cs typeface="+mn-cs"/>
              </a:rPr>
              <a:t>. It takes time, it takes energy, and it will look different for every single person. Do not compare your job search to others, be kind to yourself, and be patient. Keep at it and something good will come.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A3E603-0EE4-3042-9661-047EB577E4A2}" type="slidenum">
              <a:rPr lang="en-US" smtClean="0"/>
              <a:t>22</a:t>
            </a:fld>
            <a:endParaRPr lang="en-US"/>
          </a:p>
        </p:txBody>
      </p:sp>
    </p:spTree>
    <p:extLst>
      <p:ext uri="{BB962C8B-B14F-4D97-AF65-F5344CB8AC3E}">
        <p14:creationId xmlns:p14="http://schemas.microsoft.com/office/powerpoint/2010/main" val="1325411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3E603-0EE4-3042-9661-047EB577E4A2}" type="slidenum">
              <a:rPr lang="en-US" smtClean="0"/>
              <a:t>24</a:t>
            </a:fld>
            <a:endParaRPr lang="en-US"/>
          </a:p>
        </p:txBody>
      </p:sp>
    </p:spTree>
    <p:extLst>
      <p:ext uri="{BB962C8B-B14F-4D97-AF65-F5344CB8AC3E}">
        <p14:creationId xmlns:p14="http://schemas.microsoft.com/office/powerpoint/2010/main" val="3243309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This introduction will help you determine which companies to talk to and guide your 10-minute conversation with an employer.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If you did not take time to think about your qualifications and goals, the conversation could be scattered. If you take the time prior to the session to articulate these topics, you will know what you want to get out of the conversation, what questions to ask, and how to explain that you are a good fit for the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Not all of this information has to be shared in the first minute of your conversation, but odds are you will talk about all of this information at some point in your conversation.</a:t>
            </a:r>
          </a:p>
        </p:txBody>
      </p:sp>
      <p:sp>
        <p:nvSpPr>
          <p:cNvPr id="4" name="Slide Number Placeholder 3"/>
          <p:cNvSpPr>
            <a:spLocks noGrp="1"/>
          </p:cNvSpPr>
          <p:nvPr>
            <p:ph type="sldNum" sz="quarter" idx="10"/>
          </p:nvPr>
        </p:nvSpPr>
        <p:spPr/>
        <p:txBody>
          <a:bodyPr/>
          <a:lstStyle/>
          <a:p>
            <a:fld id="{5FA3E603-0EE4-3042-9661-047EB577E4A2}" type="slidenum">
              <a:rPr lang="en-US" smtClean="0"/>
              <a:t>25</a:t>
            </a:fld>
            <a:endParaRPr lang="en-US"/>
          </a:p>
        </p:txBody>
      </p:sp>
    </p:spTree>
    <p:extLst>
      <p:ext uri="{BB962C8B-B14F-4D97-AF65-F5344CB8AC3E}">
        <p14:creationId xmlns:p14="http://schemas.microsoft.com/office/powerpoint/2010/main" val="3801037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are a few questions to consider that you can use to create an elevator pitch if you don’t have one already. </a:t>
            </a:r>
            <a:r>
              <a:rPr lang="en-US" b="0" i="0" baseline="0" dirty="0"/>
              <a:t>This built-out formula is a great place to start to brainstorm ideas of topics to discuss, but an iteration of this would be fine to utilize when approaching an employer at a career fair.  You don’t want to answer each of these questions in full because then your elevator pitch would become a monologue as opposed to the introduction to a two-way conversation. Keep in mind the most important parts of yourself and your experience that you feel you should convey.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One last pointer before I give you a moment to craft your elevator pitch: it’s great to end with a question! That keeps the conversation going but also demonstrates that you’ve taken the initiative to research the company – that you really care about who they are and what they stand for. </a:t>
            </a:r>
          </a:p>
          <a:p>
            <a:r>
              <a:rPr lang="en-US" b="0" i="0" baseline="0" dirty="0"/>
              <a:t>Ideas for questions to ask employers: </a:t>
            </a:r>
          </a:p>
          <a:p>
            <a:r>
              <a:rPr lang="en-US" sz="1200" dirty="0"/>
              <a:t>What unique factors set this organization apart from others?</a:t>
            </a:r>
          </a:p>
          <a:p>
            <a:r>
              <a:rPr lang="en-US" sz="1200" dirty="0"/>
              <a:t>What type of entry level positions exist in this field?</a:t>
            </a:r>
          </a:p>
          <a:p>
            <a:r>
              <a:rPr lang="en-US" sz="1200" dirty="0"/>
              <a:t>How did you get personally interested in this field?</a:t>
            </a:r>
          </a:p>
          <a:p>
            <a:r>
              <a:rPr lang="en-US" sz="1200" dirty="0"/>
              <a:t>What attracted you to this organization?</a:t>
            </a:r>
          </a:p>
          <a:p>
            <a:r>
              <a:rPr lang="en-US" sz="1200" dirty="0"/>
              <a:t>What is the typical career path of someone in this organization/field?</a:t>
            </a: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I’ve heard that you’ve already practiced your elevator pitches in this class. I will give you a minute or so to think about what you might say in an elevator pitch using these prompts, then we will practice them along with handshakes. </a:t>
            </a:r>
          </a:p>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26</a:t>
            </a:fld>
            <a:endParaRPr lang="en-US"/>
          </a:p>
        </p:txBody>
      </p:sp>
    </p:spTree>
    <p:extLst>
      <p:ext uri="{BB962C8B-B14F-4D97-AF65-F5344CB8AC3E}">
        <p14:creationId xmlns:p14="http://schemas.microsoft.com/office/powerpoint/2010/main" val="381272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3</a:t>
            </a:fld>
            <a:endParaRPr lang="en-US"/>
          </a:p>
        </p:txBody>
      </p:sp>
    </p:spTree>
    <p:extLst>
      <p:ext uri="{BB962C8B-B14F-4D97-AF65-F5344CB8AC3E}">
        <p14:creationId xmlns:p14="http://schemas.microsoft.com/office/powerpoint/2010/main" val="1371278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next minute to think about your elevator pitch and write a few ideas down. I will ask 2 people to share.</a:t>
            </a:r>
          </a:p>
        </p:txBody>
      </p:sp>
      <p:sp>
        <p:nvSpPr>
          <p:cNvPr id="4" name="Slide Number Placeholder 3"/>
          <p:cNvSpPr>
            <a:spLocks noGrp="1"/>
          </p:cNvSpPr>
          <p:nvPr>
            <p:ph type="sldNum" sz="quarter" idx="5"/>
          </p:nvPr>
        </p:nvSpPr>
        <p:spPr/>
        <p:txBody>
          <a:bodyPr/>
          <a:lstStyle/>
          <a:p>
            <a:fld id="{5FA3E603-0EE4-3042-9661-047EB577E4A2}" type="slidenum">
              <a:rPr lang="en-US" smtClean="0"/>
              <a:t>27</a:t>
            </a:fld>
            <a:endParaRPr lang="en-US"/>
          </a:p>
        </p:txBody>
      </p:sp>
    </p:spTree>
    <p:extLst>
      <p:ext uri="{BB962C8B-B14F-4D97-AF65-F5344CB8AC3E}">
        <p14:creationId xmlns:p14="http://schemas.microsoft.com/office/powerpoint/2010/main" val="1541948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The first thing you can do to prepare for the day of the fair is to make sure you dress for success. First impressions are very important, so it is crucial that you dress as if the career fair was an interview. It is also important to make sure that your suit or professional dress is cleaned and pressed. If you haven’t invested in an iron yet, now may be the best time to do so. When choosing what to wear the day of the Career Fair, make sure to avoid clothing that is too shot, revealing or ill-fitting. Psychologists say that when meeting someone for the first time, you only have about 7 seconds to make a powerful first impression. If you are buying a new suit or a jacket, please make sure you cut the vent stich in the back. Most people aren’t aware that the vent stitch is only used to keep suits and jackets nicely pressed and structured during shipping. In addition to dressing professionally, you should wear little to no perfume or cologne and avoid wearing excessive jewelry and make up the day of. Some individuals have sensitivity issues to various smells and odors, so it is best to proceed with caution when preparing the day of for a Career Fair. We fully support individuals wearing deodorant though!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You want to look good, but “professional dress” type good; not “going out” type good.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If you are not comfortable in heels, you don’t need to wear them! If you prefer not to wear makeup, you don’t have to! </a:t>
            </a:r>
          </a:p>
        </p:txBody>
      </p:sp>
      <p:sp>
        <p:nvSpPr>
          <p:cNvPr id="4" name="Slide Number Placeholder 3"/>
          <p:cNvSpPr>
            <a:spLocks noGrp="1"/>
          </p:cNvSpPr>
          <p:nvPr>
            <p:ph type="sldNum" sz="quarter" idx="10"/>
          </p:nvPr>
        </p:nvSpPr>
        <p:spPr/>
        <p:txBody>
          <a:bodyPr/>
          <a:lstStyle/>
          <a:p>
            <a:fld id="{5FA3E603-0EE4-3042-9661-047EB577E4A2}" type="slidenum">
              <a:rPr lang="en-US" smtClean="0"/>
              <a:t>29</a:t>
            </a:fld>
            <a:endParaRPr lang="en-US"/>
          </a:p>
        </p:txBody>
      </p:sp>
    </p:spTree>
    <p:extLst>
      <p:ext uri="{BB962C8B-B14F-4D97-AF65-F5344CB8AC3E}">
        <p14:creationId xmlns:p14="http://schemas.microsoft.com/office/powerpoint/2010/main" val="704863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The first thing you can do to prepare for the day of the fair is to make sure you dress for success. First impressions are very important, so it is crucial that you dress as if the career fair was an interview. It is also important to make sure that your suit or professional dress is cleaned and pressed. If you haven’t invested in an iron yet, now may be the best time to do so. When choosing what to wear the day of the Career Fair, make sure to avoid clothing that is too shot, revealing or ill-fitting. Psychologists say that when meeting someone for the first time, you only have about 7 seconds to make a powerful first impression. If you are buying a new suit or a jacket, please make sure you cut the vent stich in the back. Most people aren’t aware that the vent stitch is only used to keep suits and jackets nicely pressed and structured during shipping. In addition to dressing professionally, you should wear little to no perfume or cologne and avoid wearing excessive jewelry and make up the day of. Some individuals have sensitivity issues to various smells and odors, so it is best to proceed with caution when preparing the day of for a Career Fair. We fully support individuals wearing deodorant though!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You want to look good, but “professional dress” type good; not “going out” type good.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If you are not comfortable in heels, you don’t need to wear them! If you prefer not to wear makeup, you don’t have to! </a:t>
            </a:r>
          </a:p>
        </p:txBody>
      </p:sp>
      <p:sp>
        <p:nvSpPr>
          <p:cNvPr id="4" name="Slide Number Placeholder 3"/>
          <p:cNvSpPr>
            <a:spLocks noGrp="1"/>
          </p:cNvSpPr>
          <p:nvPr>
            <p:ph type="sldNum" sz="quarter" idx="10"/>
          </p:nvPr>
        </p:nvSpPr>
        <p:spPr/>
        <p:txBody>
          <a:bodyPr/>
          <a:lstStyle/>
          <a:p>
            <a:fld id="{5FA3E603-0EE4-3042-9661-047EB577E4A2}" type="slidenum">
              <a:rPr lang="en-US" smtClean="0"/>
              <a:t>30</a:t>
            </a:fld>
            <a:endParaRPr lang="en-US"/>
          </a:p>
        </p:txBody>
      </p:sp>
    </p:spTree>
    <p:extLst>
      <p:ext uri="{BB962C8B-B14F-4D97-AF65-F5344CB8AC3E}">
        <p14:creationId xmlns:p14="http://schemas.microsoft.com/office/powerpoint/2010/main" val="795246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In preparing for the day of the Career Fair, its important you plan ahead and pack a variety of items to bring with you. The first thing that we encourage students to come with are copies of the resume they have crafted. We encourage students to print about 15 to 20 copies to bring with them, but this number may change depending on how many employers a student is planning on talking to. If a student has utilized the Employer Research Form, we encourage students to print those and bring those along with them so they can review them during their time at the fair. In addition to the research they have completed on the employer, we encourage students to brainstorm a few questions they can ask each employer to show the company their sincere interest and the research they have done. If a student feels more comfortable with bringing a copy of the Elevator Pitch form, we highly encourage a student to bring it BUT not to read directly from it when introducing themselves to an employer. The Elevator Pitch form should only be used as a crutch for the day of when many students get nervous. In addition to these printed documents, we encourage students to bring at least 2 pens, a notepad to take notes on and a folder or </a:t>
            </a:r>
            <a:r>
              <a:rPr lang="en-US" b="0" i="0" baseline="0" dirty="0" err="1"/>
              <a:t>padfolio</a:t>
            </a:r>
            <a:r>
              <a:rPr lang="en-US" b="0" i="0" baseline="0" dirty="0"/>
              <a:t> to keep resumes, business cards, notes, brochures, and giveaways organized. Organization will be key during the Career Fair to help you in impression each and every employer you talk to at the fair. </a:t>
            </a:r>
          </a:p>
        </p:txBody>
      </p:sp>
      <p:sp>
        <p:nvSpPr>
          <p:cNvPr id="4" name="Slide Number Placeholder 3"/>
          <p:cNvSpPr>
            <a:spLocks noGrp="1"/>
          </p:cNvSpPr>
          <p:nvPr>
            <p:ph type="sldNum" sz="quarter" idx="10"/>
          </p:nvPr>
        </p:nvSpPr>
        <p:spPr/>
        <p:txBody>
          <a:bodyPr/>
          <a:lstStyle/>
          <a:p>
            <a:fld id="{5FA3E603-0EE4-3042-9661-047EB577E4A2}" type="slidenum">
              <a:rPr lang="en-US" smtClean="0"/>
              <a:t>31</a:t>
            </a:fld>
            <a:endParaRPr lang="en-US"/>
          </a:p>
        </p:txBody>
      </p:sp>
    </p:spTree>
    <p:extLst>
      <p:ext uri="{BB962C8B-B14F-4D97-AF65-F5344CB8AC3E}">
        <p14:creationId xmlns:p14="http://schemas.microsoft.com/office/powerpoint/2010/main" val="2323676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Now</a:t>
            </a:r>
            <a:r>
              <a:rPr lang="en-US" sz="1200" baseline="0" dirty="0"/>
              <a:t> that you have mastered your interactions with employers at the Career Fair, it’s time to organize your notes, literature and business cards to keep everything organized. We encourage students to create an excel spreadsheet that lists the companies they talked to, the recruiters name, and their rank or initial gut reaction notes on the employer.  While making that list, use Handshake or the Career Fair Plus App to note of the companies that are conducting on campus interviews and make sure to check your phone or email for notifications regularly for messages from employer. While attending a Career Fair can be very exciting and a wonderful opportunity to talk with many different companies all in the same day, it  is important to understand the realities that come with working a career fair. First, we’ll point out that many of the individuals you talk to at the Career Fair are HR recruiters whose main job is to attend career fairs and similar events to recruit students to join their company. Many of these HR individuals travel a lot for their jobs so it is normal not to receive an immediate response if you are to follow up with them. Unfortunately there is a reality that you may never hear back from a company, but it is still extremely crucial that you do all you can.</a:t>
            </a:r>
            <a:endParaRPr lang="en-US" sz="1200" dirty="0"/>
          </a:p>
        </p:txBody>
      </p:sp>
      <p:sp>
        <p:nvSpPr>
          <p:cNvPr id="4" name="Slide Number Placeholder 3"/>
          <p:cNvSpPr>
            <a:spLocks noGrp="1"/>
          </p:cNvSpPr>
          <p:nvPr>
            <p:ph type="sldNum" sz="quarter" idx="10"/>
          </p:nvPr>
        </p:nvSpPr>
        <p:spPr/>
        <p:txBody>
          <a:bodyPr/>
          <a:lstStyle/>
          <a:p>
            <a:fld id="{5FA3E603-0EE4-3042-9661-047EB577E4A2}" type="slidenum">
              <a:rPr lang="en-US" smtClean="0"/>
              <a:t>32</a:t>
            </a:fld>
            <a:endParaRPr lang="en-US"/>
          </a:p>
        </p:txBody>
      </p:sp>
    </p:spTree>
    <p:extLst>
      <p:ext uri="{BB962C8B-B14F-4D97-AF65-F5344CB8AC3E}">
        <p14:creationId xmlns:p14="http://schemas.microsoft.com/office/powerpoint/2010/main" val="1395592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constitutes a “reputable website,” you ask?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First, if you have target companies you’re interested in, check the company’s “Careers” or “Jobs” page at least once per week.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LinkedIn also has a reputable job search feature that you can use in conjunction with your networking.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Professional associations like </a:t>
            </a:r>
            <a:r>
              <a:rPr lang="en-US" sz="1200" kern="1200" dirty="0" err="1">
                <a:solidFill>
                  <a:schemeClr val="tx1"/>
                </a:solidFill>
                <a:effectLst/>
                <a:latin typeface="+mn-lt"/>
                <a:ea typeface="+mn-ea"/>
                <a:cs typeface="+mn-cs"/>
              </a:rPr>
              <a:t>AiCHE</a:t>
            </a:r>
            <a:r>
              <a:rPr lang="en-US" sz="1200" kern="1200" dirty="0">
                <a:solidFill>
                  <a:schemeClr val="tx1"/>
                </a:solidFill>
                <a:effectLst/>
                <a:latin typeface="+mn-lt"/>
                <a:ea typeface="+mn-ea"/>
                <a:cs typeface="+mn-cs"/>
              </a:rPr>
              <a:t>, ASME, AITP, SWE, etc. tend to have associated job boards than can be a great place to check out.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finally, search engine website can also be helpful resources. Of course, check out Handshake FIRST – we have thousands of jobs posted on Handshake, and every single employer there has indicated that they’re looking </a:t>
            </a:r>
            <a:r>
              <a:rPr lang="en-US" sz="1200" i="1" kern="1200" dirty="0">
                <a:solidFill>
                  <a:schemeClr val="tx1"/>
                </a:solidFill>
                <a:effectLst/>
                <a:latin typeface="+mn-lt"/>
                <a:ea typeface="+mn-ea"/>
                <a:cs typeface="+mn-cs"/>
              </a:rPr>
              <a:t>specifically</a:t>
            </a:r>
            <a:r>
              <a:rPr lang="en-US" sz="1200" kern="1200" dirty="0">
                <a:solidFill>
                  <a:schemeClr val="tx1"/>
                </a:solidFill>
                <a:effectLst/>
                <a:latin typeface="+mn-lt"/>
                <a:ea typeface="+mn-ea"/>
                <a:cs typeface="+mn-cs"/>
              </a:rPr>
              <a:t> for </a:t>
            </a:r>
            <a:r>
              <a:rPr lang="en-US" sz="1200" kern="1200" dirty="0" err="1">
                <a:solidFill>
                  <a:schemeClr val="tx1"/>
                </a:solidFill>
                <a:effectLst/>
                <a:latin typeface="+mn-lt"/>
                <a:ea typeface="+mn-ea"/>
                <a:cs typeface="+mn-cs"/>
              </a:rPr>
              <a:t>UofSC</a:t>
            </a:r>
            <a:r>
              <a:rPr lang="en-US" sz="1200" kern="1200" dirty="0">
                <a:solidFill>
                  <a:schemeClr val="tx1"/>
                </a:solidFill>
                <a:effectLst/>
                <a:latin typeface="+mn-lt"/>
                <a:ea typeface="+mn-ea"/>
                <a:cs typeface="+mn-cs"/>
              </a:rPr>
              <a:t> students. The candidate pool is significantly smaller through Handshake than it is on company websites or Handshake. We also provide access through Handshake to a website called Career Shift, which is one of the most comprehensive job search tools available.</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SCBIO: </a:t>
            </a:r>
            <a:r>
              <a:rPr lang="en-US" b="0" i="0" dirty="0">
                <a:solidFill>
                  <a:srgbClr val="3D3D3D"/>
                </a:solidFill>
                <a:effectLst/>
                <a:latin typeface="Arial" panose="020B0604020202020204" pitchFamily="34" charset="0"/>
              </a:rPr>
              <a:t>A </a:t>
            </a:r>
            <a:r>
              <a:rPr lang="en-US" b="1" i="0" dirty="0">
                <a:solidFill>
                  <a:srgbClr val="3D3D3D"/>
                </a:solidFill>
                <a:effectLst/>
                <a:latin typeface="Arial" panose="020B0604020202020204" pitchFamily="34" charset="0"/>
              </a:rPr>
              <a:t>statewide, not-for-profit, public/private life sciences industry association</a:t>
            </a:r>
            <a:r>
              <a:rPr lang="en-US" b="0" i="0" dirty="0">
                <a:solidFill>
                  <a:srgbClr val="3D3D3D"/>
                </a:solidFill>
                <a:effectLst/>
                <a:latin typeface="Arial" panose="020B0604020202020204" pitchFamily="34" charset="0"/>
              </a:rPr>
              <a:t> formed to promote, and expand South Carolina's life sciences industry. Events for students: </a:t>
            </a:r>
            <a:r>
              <a:rPr lang="en-US" sz="1800" i="1" dirty="0">
                <a:effectLst/>
                <a:latin typeface="Calibri" panose="020F0502020204030204" pitchFamily="34" charset="0"/>
                <a:ea typeface="Calibri" panose="020F0502020204030204" pitchFamily="34" charset="0"/>
              </a:rPr>
              <a:t>SCBIO is hosting a </a:t>
            </a:r>
            <a:r>
              <a:rPr lang="en-US" sz="1800" b="1" i="1" dirty="0">
                <a:effectLst/>
                <a:latin typeface="Calibri" panose="020F0502020204030204" pitchFamily="34" charset="0"/>
                <a:ea typeface="Calibri" panose="020F0502020204030204" pitchFamily="34" charset="0"/>
              </a:rPr>
              <a:t>virtual networking event</a:t>
            </a:r>
            <a:r>
              <a:rPr lang="en-US" sz="1800" i="1" dirty="0">
                <a:effectLst/>
                <a:latin typeface="Calibri" panose="020F0502020204030204" pitchFamily="34" charset="0"/>
                <a:ea typeface="Calibri" panose="020F0502020204030204" pitchFamily="34" charset="0"/>
              </a:rPr>
              <a:t> to give students the opportunity to connect and engage with local industry professionals. Join us Sept. 1</a:t>
            </a:r>
            <a:r>
              <a:rPr lang="en-US" sz="1800" i="1" baseline="30000" dirty="0">
                <a:effectLst/>
                <a:latin typeface="Calibri" panose="020F0502020204030204" pitchFamily="34" charset="0"/>
                <a:ea typeface="Calibri" panose="020F0502020204030204" pitchFamily="34" charset="0"/>
              </a:rPr>
              <a:t>st</a:t>
            </a:r>
            <a:r>
              <a:rPr lang="en-US" sz="1800" i="1" dirty="0">
                <a:effectLst/>
                <a:latin typeface="Calibri" panose="020F0502020204030204" pitchFamily="34" charset="0"/>
                <a:ea typeface="Calibri" panose="020F0502020204030204" pitchFamily="34" charset="0"/>
              </a:rPr>
              <a:t> from 2PM – 3PM online </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A3E603-0EE4-3042-9661-047EB577E4A2}" type="slidenum">
              <a:rPr lang="en-US" smtClean="0"/>
              <a:t>33</a:t>
            </a:fld>
            <a:endParaRPr lang="en-US"/>
          </a:p>
        </p:txBody>
      </p:sp>
    </p:spTree>
    <p:extLst>
      <p:ext uri="{BB962C8B-B14F-4D97-AF65-F5344CB8AC3E}">
        <p14:creationId xmlns:p14="http://schemas.microsoft.com/office/powerpoint/2010/main" val="4103961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p:txBody>
      </p:sp>
      <p:sp>
        <p:nvSpPr>
          <p:cNvPr id="4" name="Slide Number Placeholder 3"/>
          <p:cNvSpPr>
            <a:spLocks noGrp="1"/>
          </p:cNvSpPr>
          <p:nvPr>
            <p:ph type="sldNum" sz="quarter" idx="10"/>
          </p:nvPr>
        </p:nvSpPr>
        <p:spPr/>
        <p:txBody>
          <a:bodyPr/>
          <a:lstStyle/>
          <a:p>
            <a:fld id="{5FA3E603-0EE4-3042-9661-047EB577E4A2}" type="slidenum">
              <a:rPr lang="en-US" smtClean="0"/>
              <a:t>34</a:t>
            </a:fld>
            <a:endParaRPr lang="en-US"/>
          </a:p>
        </p:txBody>
      </p:sp>
    </p:spTree>
    <p:extLst>
      <p:ext uri="{BB962C8B-B14F-4D97-AF65-F5344CB8AC3E}">
        <p14:creationId xmlns:p14="http://schemas.microsoft.com/office/powerpoint/2010/main" val="1145485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3E603-0EE4-3042-9661-047EB577E4A2}" type="slidenum">
              <a:rPr lang="en-US" smtClean="0"/>
              <a:t>35</a:t>
            </a:fld>
            <a:endParaRPr lang="en-US"/>
          </a:p>
        </p:txBody>
      </p:sp>
    </p:spTree>
    <p:extLst>
      <p:ext uri="{BB962C8B-B14F-4D97-AF65-F5344CB8AC3E}">
        <p14:creationId xmlns:p14="http://schemas.microsoft.com/office/powerpoint/2010/main" val="80828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Career Center do anyway? We are often known as the “resume place” which is not inaccurate – we certainly can and do review resumes, but that’s definitely not all we do! On the screen are a few other topics we often discuss with students as well. </a:t>
            </a:r>
          </a:p>
          <a:p>
            <a:r>
              <a:rPr lang="en-US" dirty="0"/>
              <a:t>Our mission is to empower students for lifelong career management. So, I am to help you find internships and full-time positions now, yes, but also help you figure out how to use that knowledge and process for the rest of your life, as you will likely have many, many job transitions throughout your lifetime.</a:t>
            </a:r>
          </a:p>
        </p:txBody>
      </p:sp>
      <p:sp>
        <p:nvSpPr>
          <p:cNvPr id="4" name="Slide Number Placeholder 3"/>
          <p:cNvSpPr>
            <a:spLocks noGrp="1"/>
          </p:cNvSpPr>
          <p:nvPr>
            <p:ph type="sldNum" sz="quarter" idx="5"/>
          </p:nvPr>
        </p:nvSpPr>
        <p:spPr/>
        <p:txBody>
          <a:bodyPr/>
          <a:lstStyle/>
          <a:p>
            <a:fld id="{5FA3E603-0EE4-3042-9661-047EB577E4A2}" type="slidenum">
              <a:rPr lang="en-US" smtClean="0"/>
              <a:t>4</a:t>
            </a:fld>
            <a:endParaRPr lang="en-US"/>
          </a:p>
        </p:txBody>
      </p:sp>
    </p:spTree>
    <p:extLst>
      <p:ext uri="{BB962C8B-B14F-4D97-AF65-F5344CB8AC3E}">
        <p14:creationId xmlns:p14="http://schemas.microsoft.com/office/powerpoint/2010/main" val="399169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heard of Handshake. Who has an account?  Under career center you’ll find resources and you’ll be able to request appointments.</a:t>
            </a:r>
          </a:p>
        </p:txBody>
      </p:sp>
      <p:sp>
        <p:nvSpPr>
          <p:cNvPr id="4" name="Slide Number Placeholder 3"/>
          <p:cNvSpPr>
            <a:spLocks noGrp="1"/>
          </p:cNvSpPr>
          <p:nvPr>
            <p:ph type="sldNum" sz="quarter" idx="5"/>
          </p:nvPr>
        </p:nvSpPr>
        <p:spPr/>
        <p:txBody>
          <a:bodyPr/>
          <a:lstStyle/>
          <a:p>
            <a:fld id="{5FA3E603-0EE4-3042-9661-047EB577E4A2}" type="slidenum">
              <a:rPr lang="en-US" smtClean="0"/>
              <a:t>5</a:t>
            </a:fld>
            <a:endParaRPr lang="en-US"/>
          </a:p>
        </p:txBody>
      </p:sp>
    </p:spTree>
    <p:extLst>
      <p:ext uri="{BB962C8B-B14F-4D97-AF65-F5344CB8AC3E}">
        <p14:creationId xmlns:p14="http://schemas.microsoft.com/office/powerpoint/2010/main" val="2491426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are reasons to attend the upcoming career fair.</a:t>
            </a:r>
          </a:p>
          <a:p>
            <a:r>
              <a:rPr lang="en-US" dirty="0"/>
              <a:t>If you are seeking an internship, companies at the fair may be hiring and interviewing. </a:t>
            </a:r>
          </a:p>
          <a:p>
            <a:r>
              <a:rPr lang="en-US" dirty="0"/>
              <a:t>If you aren’t seeking an internship, you can still attend group sessions to better understand what companies are in your field of interest, what entry level positions and projects are, and what skills they suggest developing during college to make you stand out during the job search.</a:t>
            </a:r>
          </a:p>
        </p:txBody>
      </p:sp>
      <p:sp>
        <p:nvSpPr>
          <p:cNvPr id="4" name="Slide Number Placeholder 3"/>
          <p:cNvSpPr>
            <a:spLocks noGrp="1"/>
          </p:cNvSpPr>
          <p:nvPr>
            <p:ph type="sldNum" sz="quarter" idx="5"/>
          </p:nvPr>
        </p:nvSpPr>
        <p:spPr/>
        <p:txBody>
          <a:bodyPr/>
          <a:lstStyle/>
          <a:p>
            <a:fld id="{5FA3E603-0EE4-3042-9661-047EB577E4A2}" type="slidenum">
              <a:rPr lang="en-US" smtClean="0"/>
              <a:t>7</a:t>
            </a:fld>
            <a:endParaRPr lang="en-US"/>
          </a:p>
        </p:txBody>
      </p:sp>
    </p:spTree>
    <p:extLst>
      <p:ext uri="{BB962C8B-B14F-4D97-AF65-F5344CB8AC3E}">
        <p14:creationId xmlns:p14="http://schemas.microsoft.com/office/powerpoint/2010/main" val="2269537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Handshake for details (times, employers, etc.). Employers are still registering (invites to the fair were just recently sent out). </a:t>
            </a:r>
          </a:p>
          <a:p>
            <a:r>
              <a:rPr lang="en-US" dirty="0"/>
              <a:t>Check out the employers for each of these fairs! You may be surprised to see that an employer of interest may not be attending one of the STEM labeled fairs. </a:t>
            </a:r>
          </a:p>
        </p:txBody>
      </p:sp>
      <p:sp>
        <p:nvSpPr>
          <p:cNvPr id="4" name="Slide Number Placeholder 3"/>
          <p:cNvSpPr>
            <a:spLocks noGrp="1"/>
          </p:cNvSpPr>
          <p:nvPr>
            <p:ph type="sldNum" sz="quarter" idx="5"/>
          </p:nvPr>
        </p:nvSpPr>
        <p:spPr/>
        <p:txBody>
          <a:bodyPr/>
          <a:lstStyle/>
          <a:p>
            <a:fld id="{5FA3E603-0EE4-3042-9661-047EB577E4A2}" type="slidenum">
              <a:rPr lang="en-US" smtClean="0"/>
              <a:t>8</a:t>
            </a:fld>
            <a:endParaRPr lang="en-US"/>
          </a:p>
        </p:txBody>
      </p:sp>
    </p:spTree>
    <p:extLst>
      <p:ext uri="{BB962C8B-B14F-4D97-AF65-F5344CB8AC3E}">
        <p14:creationId xmlns:p14="http://schemas.microsoft.com/office/powerpoint/2010/main" val="2081805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like me, your first thought is: how is this going to work. Here’s a quick overview.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Everything is through Handshake.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Group sessions: if interested, but not totally sure.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- 1:1 – super interested in the company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Good news: because the fairs are virtual, you no longer have to commit so much time to attending for only a few employers that may be of interest!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First come, first served. So, register early for companies you are interested in and check back often.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Flexible scheduling: You can cancel up until a few minutes before your session or one-on-one. </a:t>
            </a:r>
          </a:p>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11</a:t>
            </a:fld>
            <a:endParaRPr lang="en-US"/>
          </a:p>
        </p:txBody>
      </p:sp>
    </p:spTree>
    <p:extLst>
      <p:ext uri="{BB962C8B-B14F-4D97-AF65-F5344CB8AC3E}">
        <p14:creationId xmlns:p14="http://schemas.microsoft.com/office/powerpoint/2010/main" val="9577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12</a:t>
            </a:fld>
            <a:endParaRPr lang="en-US"/>
          </a:p>
        </p:txBody>
      </p:sp>
    </p:spTree>
    <p:extLst>
      <p:ext uri="{BB962C8B-B14F-4D97-AF65-F5344CB8AC3E}">
        <p14:creationId xmlns:p14="http://schemas.microsoft.com/office/powerpoint/2010/main" val="2042051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a lot of new information, and the process is very different than in years past. So, the CEC Career Center will host several workshops to help prepare you in the weeks leading up to the fair. While these workshops are focused on topics that are necessary for preparing for the career fairs, they are also important concepts to understand in the job search in general and with all interactions with employers! So, don’t feel like you must plan to attend the fair to attend any of these sessions. </a:t>
            </a:r>
          </a:p>
          <a:p>
            <a:endParaRPr lang="en-US" dirty="0"/>
          </a:p>
          <a:p>
            <a:r>
              <a:rPr lang="en-US" dirty="0"/>
              <a:t>Will be via Blackboard Collaborate. More details to come for these! Look on Handshake for them soon!</a:t>
            </a:r>
          </a:p>
        </p:txBody>
      </p:sp>
      <p:sp>
        <p:nvSpPr>
          <p:cNvPr id="4" name="Slide Number Placeholder 3"/>
          <p:cNvSpPr>
            <a:spLocks noGrp="1"/>
          </p:cNvSpPr>
          <p:nvPr>
            <p:ph type="sldNum" sz="quarter" idx="5"/>
          </p:nvPr>
        </p:nvSpPr>
        <p:spPr/>
        <p:txBody>
          <a:bodyPr/>
          <a:lstStyle/>
          <a:p>
            <a:fld id="{5FA3E603-0EE4-3042-9661-047EB577E4A2}" type="slidenum">
              <a:rPr lang="en-US" smtClean="0"/>
              <a:t>13</a:t>
            </a:fld>
            <a:endParaRPr lang="en-US"/>
          </a:p>
        </p:txBody>
      </p:sp>
    </p:spTree>
    <p:extLst>
      <p:ext uri="{BB962C8B-B14F-4D97-AF65-F5344CB8AC3E}">
        <p14:creationId xmlns:p14="http://schemas.microsoft.com/office/powerpoint/2010/main" val="284206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normAutofit/>
          </a:bodyPr>
          <a:lstStyle>
            <a:lvl1pPr algn="ctr">
              <a:defRPr sz="6600" b="1" i="0">
                <a:latin typeface="Berlingske Sans XCn ExtraBold" panose="0200050604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1BA7C03E-EF71-2C40-9E45-BF08314EE5F1}"/>
              </a:ext>
            </a:extLst>
          </p:cNvPr>
          <p:cNvSpPr>
            <a:spLocks noGrp="1"/>
          </p:cNvSpPr>
          <p:nvPr>
            <p:ph type="sldNum" sz="quarter" idx="12"/>
          </p:nvPr>
        </p:nvSpPr>
        <p:spPr>
          <a:xfrm>
            <a:off x="838200" y="5991633"/>
            <a:ext cx="2587831" cy="365125"/>
          </a:xfrm>
        </p:spPr>
        <p:txBody>
          <a:bodyPr/>
          <a:lstStyle/>
          <a:p>
            <a:fld id="{B4E9AFF7-6653-6A4D-A979-64D2F5BECA26}" type="slidenum">
              <a:rPr lang="en-US" smtClean="0"/>
              <a:t>‹#›</a:t>
            </a:fld>
            <a:endParaRPr lang="en-US"/>
          </a:p>
        </p:txBody>
      </p:sp>
      <p:pic>
        <p:nvPicPr>
          <p:cNvPr id="9" name="Picture 8">
            <a:extLst>
              <a:ext uri="{FF2B5EF4-FFF2-40B4-BE49-F238E27FC236}">
                <a16:creationId xmlns:a16="http://schemas.microsoft.com/office/drawing/2014/main" id="{C81DC1BB-A980-8448-BB01-0788DE4349F9}"/>
              </a:ext>
            </a:extLst>
          </p:cNvPr>
          <p:cNvPicPr>
            <a:picLocks noChangeAspect="1"/>
          </p:cNvPicPr>
          <p:nvPr userDrawn="1"/>
        </p:nvPicPr>
        <p:blipFill>
          <a:blip r:embed="rId2"/>
          <a:stretch>
            <a:fillRect/>
          </a:stretch>
        </p:blipFill>
        <p:spPr>
          <a:xfrm>
            <a:off x="4509370" y="4429919"/>
            <a:ext cx="3173260" cy="2115507"/>
          </a:xfrm>
          <a:prstGeom prst="rect">
            <a:avLst/>
          </a:prstGeom>
        </p:spPr>
      </p:pic>
    </p:spTree>
    <p:extLst>
      <p:ext uri="{BB962C8B-B14F-4D97-AF65-F5344CB8AC3E}">
        <p14:creationId xmlns:p14="http://schemas.microsoft.com/office/powerpoint/2010/main" val="295740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bg1"/>
                </a:solidFill>
              </a:defRPr>
            </a:lvl1pPr>
          </a:lstStyle>
          <a:p>
            <a:r>
              <a:rPr lang="en-US" dirty="0"/>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0"/>
            <a:r>
              <a:rPr lang="en-US" dirty="0"/>
              <a:t>Title</a:t>
            </a:r>
          </a:p>
          <a:p>
            <a:pPr lvl="0"/>
            <a:r>
              <a:rPr lang="en-US" dirty="0"/>
              <a:t>Email</a:t>
            </a:r>
          </a:p>
        </p:txBody>
      </p:sp>
      <p:pic>
        <p:nvPicPr>
          <p:cNvPr id="12" name="Picture 11">
            <a:extLst>
              <a:ext uri="{FF2B5EF4-FFF2-40B4-BE49-F238E27FC236}">
                <a16:creationId xmlns:a16="http://schemas.microsoft.com/office/drawing/2014/main" id="{33EDFD73-0710-2244-860D-4BA6234A0E5E}"/>
              </a:ext>
            </a:extLst>
          </p:cNvPr>
          <p:cNvPicPr>
            <a:picLocks noChangeAspect="1"/>
          </p:cNvPicPr>
          <p:nvPr userDrawn="1"/>
        </p:nvPicPr>
        <p:blipFill>
          <a:blip r:embed="rId3"/>
          <a:stretch>
            <a:fillRect/>
          </a:stretch>
        </p:blipFill>
        <p:spPr>
          <a:xfrm>
            <a:off x="8825947" y="5555415"/>
            <a:ext cx="2892287" cy="1205120"/>
          </a:xfrm>
          <a:prstGeom prst="rect">
            <a:avLst/>
          </a:prstGeom>
        </p:spPr>
      </p:pic>
    </p:spTree>
    <p:extLst>
      <p:ext uri="{BB962C8B-B14F-4D97-AF65-F5344CB8AC3E}">
        <p14:creationId xmlns:p14="http://schemas.microsoft.com/office/powerpoint/2010/main" val="371777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lstStyle>
            <a:lvl1pPr algn="ctr">
              <a:defRPr sz="6000">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1BA7C03E-EF71-2C40-9E45-BF08314EE5F1}"/>
              </a:ext>
            </a:extLst>
          </p:cNvPr>
          <p:cNvSpPr>
            <a:spLocks noGrp="1"/>
          </p:cNvSpPr>
          <p:nvPr>
            <p:ph type="sldNum" sz="quarter" idx="12"/>
          </p:nvPr>
        </p:nvSpPr>
        <p:spPr>
          <a:xfrm>
            <a:off x="838200" y="5991633"/>
            <a:ext cx="2587831" cy="365125"/>
          </a:xfrm>
        </p:spPr>
        <p:txBody>
          <a:bodyPr/>
          <a:lstStyle/>
          <a:p>
            <a:fld id="{B4E9AFF7-6653-6A4D-A979-64D2F5BECA26}" type="slidenum">
              <a:rPr lang="en-US" smtClean="0"/>
              <a:t>‹#›</a:t>
            </a:fld>
            <a:endParaRPr lang="en-US"/>
          </a:p>
        </p:txBody>
      </p:sp>
      <p:pic>
        <p:nvPicPr>
          <p:cNvPr id="9" name="Picture 8">
            <a:extLst>
              <a:ext uri="{FF2B5EF4-FFF2-40B4-BE49-F238E27FC236}">
                <a16:creationId xmlns:a16="http://schemas.microsoft.com/office/drawing/2014/main" id="{C81DC1BB-A980-8448-BB01-0788DE4349F9}"/>
              </a:ext>
            </a:extLst>
          </p:cNvPr>
          <p:cNvPicPr>
            <a:picLocks noChangeAspect="1"/>
          </p:cNvPicPr>
          <p:nvPr userDrawn="1"/>
        </p:nvPicPr>
        <p:blipFill>
          <a:blip r:embed="rId2"/>
          <a:stretch>
            <a:fillRect/>
          </a:stretch>
        </p:blipFill>
        <p:spPr>
          <a:xfrm>
            <a:off x="4509370" y="4429919"/>
            <a:ext cx="3173260" cy="2115507"/>
          </a:xfrm>
          <a:prstGeom prst="rect">
            <a:avLst/>
          </a:prstGeom>
        </p:spPr>
      </p:pic>
    </p:spTree>
    <p:extLst>
      <p:ext uri="{BB962C8B-B14F-4D97-AF65-F5344CB8AC3E}">
        <p14:creationId xmlns:p14="http://schemas.microsoft.com/office/powerpoint/2010/main" val="20523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92022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763513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0635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034161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991399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382594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452789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19194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06765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bg1"/>
                </a:solidFill>
              </a:defRPr>
            </a:lvl1pPr>
          </a:lstStyle>
          <a:p>
            <a:r>
              <a:rPr lang="en-US" dirty="0"/>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0"/>
            <a:r>
              <a:rPr lang="en-US" dirty="0"/>
              <a:t>Title</a:t>
            </a:r>
          </a:p>
          <a:p>
            <a:pPr lvl="0"/>
            <a:r>
              <a:rPr lang="en-US" dirty="0"/>
              <a:t>Email</a:t>
            </a:r>
          </a:p>
        </p:txBody>
      </p:sp>
      <p:pic>
        <p:nvPicPr>
          <p:cNvPr id="12" name="Picture 11">
            <a:extLst>
              <a:ext uri="{FF2B5EF4-FFF2-40B4-BE49-F238E27FC236}">
                <a16:creationId xmlns:a16="http://schemas.microsoft.com/office/drawing/2014/main" id="{33EDFD73-0710-2244-860D-4BA6234A0E5E}"/>
              </a:ext>
            </a:extLst>
          </p:cNvPr>
          <p:cNvPicPr>
            <a:picLocks noChangeAspect="1"/>
          </p:cNvPicPr>
          <p:nvPr userDrawn="1"/>
        </p:nvPicPr>
        <p:blipFill>
          <a:blip r:embed="rId3"/>
          <a:stretch>
            <a:fillRect/>
          </a:stretch>
        </p:blipFill>
        <p:spPr>
          <a:xfrm>
            <a:off x="8825947" y="5555415"/>
            <a:ext cx="2892287" cy="1205120"/>
          </a:xfrm>
          <a:prstGeom prst="rect">
            <a:avLst/>
          </a:prstGeom>
        </p:spPr>
      </p:pic>
    </p:spTree>
    <p:extLst>
      <p:ext uri="{BB962C8B-B14F-4D97-AF65-F5344CB8AC3E}">
        <p14:creationId xmlns:p14="http://schemas.microsoft.com/office/powerpoint/2010/main" val="102466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88401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52453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6458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7122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69474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4833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12840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825625"/>
            <a:ext cx="10515600" cy="39920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dirty="0"/>
          </a:p>
        </p:txBody>
      </p:sp>
      <p:pic>
        <p:nvPicPr>
          <p:cNvPr id="12" name="Picture 11">
            <a:extLst>
              <a:ext uri="{FF2B5EF4-FFF2-40B4-BE49-F238E27FC236}">
                <a16:creationId xmlns:a16="http://schemas.microsoft.com/office/drawing/2014/main" id="{6A0032F1-0121-BE4C-B781-236291AD7975}"/>
              </a:ext>
            </a:extLst>
          </p:cNvPr>
          <p:cNvPicPr>
            <a:picLocks noChangeAspect="1"/>
          </p:cNvPicPr>
          <p:nvPr userDrawn="1"/>
        </p:nvPicPr>
        <p:blipFill rotWithShape="1">
          <a:blip r:embed="rId13"/>
          <a:srcRect l="6753" t="32288" r="7080" b="30327"/>
          <a:stretch/>
        </p:blipFill>
        <p:spPr>
          <a:xfrm>
            <a:off x="9022846" y="5946775"/>
            <a:ext cx="2695388" cy="487282"/>
          </a:xfrm>
          <a:prstGeom prst="rect">
            <a:avLst/>
          </a:prstGeom>
        </p:spPr>
      </p:pic>
    </p:spTree>
    <p:extLst>
      <p:ext uri="{BB962C8B-B14F-4D97-AF65-F5344CB8AC3E}">
        <p14:creationId xmlns:p14="http://schemas.microsoft.com/office/powerpoint/2010/main" val="220713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5400" b="1" i="0" kern="1200" cap="all" baseline="0">
          <a:solidFill>
            <a:schemeClr val="tx1"/>
          </a:solidFill>
          <a:latin typeface="Berlingske Sans XCn ExtraBold" panose="02000506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825625"/>
            <a:ext cx="10515600" cy="3992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dirty="0"/>
          </a:p>
        </p:txBody>
      </p:sp>
      <p:pic>
        <p:nvPicPr>
          <p:cNvPr id="12" name="Picture 11">
            <a:extLst>
              <a:ext uri="{FF2B5EF4-FFF2-40B4-BE49-F238E27FC236}">
                <a16:creationId xmlns:a16="http://schemas.microsoft.com/office/drawing/2014/main" id="{6A0032F1-0121-BE4C-B781-236291AD7975}"/>
              </a:ext>
            </a:extLst>
          </p:cNvPr>
          <p:cNvPicPr>
            <a:picLocks noChangeAspect="1"/>
          </p:cNvPicPr>
          <p:nvPr userDrawn="1"/>
        </p:nvPicPr>
        <p:blipFill rotWithShape="1">
          <a:blip r:embed="rId13"/>
          <a:srcRect l="6753" t="32288" r="7080" b="30327"/>
          <a:stretch/>
        </p:blipFill>
        <p:spPr>
          <a:xfrm>
            <a:off x="9022846" y="5946775"/>
            <a:ext cx="2695388" cy="487282"/>
          </a:xfrm>
          <a:prstGeom prst="rect">
            <a:avLst/>
          </a:prstGeom>
        </p:spPr>
      </p:pic>
    </p:spTree>
    <p:extLst>
      <p:ext uri="{BB962C8B-B14F-4D97-AF65-F5344CB8AC3E}">
        <p14:creationId xmlns:p14="http://schemas.microsoft.com/office/powerpoint/2010/main" val="10485554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cap="all" baseline="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c.edu/about/offices_and_divisions/career_center/documents/students_researchemployers.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usajobs.gov/" TargetMode="External"/><Relationship Id="rId3" Type="http://schemas.openxmlformats.org/officeDocument/2006/relationships/hyperlink" Target="sc.joinhandshake.com" TargetMode="External"/><Relationship Id="rId7" Type="http://schemas.openxmlformats.org/officeDocument/2006/relationships/hyperlink" Target="https://www.acm.org/" TargetMode="External"/><Relationship Id="rId12"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linkedin.com/" TargetMode="External"/><Relationship Id="rId11" Type="http://schemas.openxmlformats.org/officeDocument/2006/relationships/hyperlink" Target="https://www.dice.com/" TargetMode="External"/><Relationship Id="rId5" Type="http://schemas.openxmlformats.org/officeDocument/2006/relationships/hyperlink" Target="https://www.careershift.com/?sc=sc" TargetMode="External"/><Relationship Id="rId10" Type="http://schemas.openxmlformats.org/officeDocument/2006/relationships/hyperlink" Target="https://www.computerscience.org/resources/jobs-in-computer-science/" TargetMode="External"/><Relationship Id="rId4" Type="http://schemas.openxmlformats.org/officeDocument/2006/relationships/hyperlink" Target="https://www.engineerjobs.com/" TargetMode="External"/><Relationship Id="rId9" Type="http://schemas.openxmlformats.org/officeDocument/2006/relationships/hyperlink" Target="https://covintern.com/job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svg"/><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8.sv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sc.joinhandshak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rello.com/b/4AoMPvci/career-center-student-toolbo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47759"/>
            <a:ext cx="8382000" cy="1308860"/>
          </a:xfrm>
        </p:spPr>
        <p:txBody>
          <a:bodyPr>
            <a:normAutofit fontScale="90000"/>
          </a:bodyPr>
          <a:lstStyle/>
          <a:p>
            <a:r>
              <a:rPr lang="en-US" dirty="0"/>
              <a:t>Career Fair prep &amp; </a:t>
            </a:r>
            <a:br>
              <a:rPr lang="en-US" dirty="0"/>
            </a:br>
            <a:r>
              <a:rPr lang="en-US" dirty="0"/>
              <a:t>the internship search</a:t>
            </a:r>
          </a:p>
        </p:txBody>
      </p:sp>
      <p:pic>
        <p:nvPicPr>
          <p:cNvPr id="4" name="Picture 3">
            <a:extLst>
              <a:ext uri="{FF2B5EF4-FFF2-40B4-BE49-F238E27FC236}">
                <a16:creationId xmlns:a16="http://schemas.microsoft.com/office/drawing/2014/main" id="{C3504643-9622-41BD-83E4-A248D975CF0F}"/>
              </a:ext>
            </a:extLst>
          </p:cNvPr>
          <p:cNvPicPr>
            <a:picLocks noChangeAspect="1"/>
          </p:cNvPicPr>
          <p:nvPr/>
        </p:nvPicPr>
        <p:blipFill>
          <a:blip r:embed="rId3"/>
          <a:stretch>
            <a:fillRect/>
          </a:stretch>
        </p:blipFill>
        <p:spPr>
          <a:xfrm>
            <a:off x="2286000" y="4645723"/>
            <a:ext cx="7620000" cy="1597152"/>
          </a:xfrm>
          <a:prstGeom prst="rect">
            <a:avLst/>
          </a:prstGeom>
        </p:spPr>
      </p:pic>
      <p:sp>
        <p:nvSpPr>
          <p:cNvPr id="3" name="Subtitle 2"/>
          <p:cNvSpPr>
            <a:spLocks noGrp="1"/>
          </p:cNvSpPr>
          <p:nvPr>
            <p:ph type="subTitle" idx="1"/>
          </p:nvPr>
        </p:nvSpPr>
        <p:spPr>
          <a:xfrm>
            <a:off x="1524000" y="3386706"/>
            <a:ext cx="9144000" cy="1308859"/>
          </a:xfrm>
        </p:spPr>
        <p:txBody>
          <a:bodyPr vert="horz" lIns="91440" tIns="45720" rIns="91440" bIns="45720" rtlCol="0" anchor="t">
            <a:normAutofit/>
          </a:bodyPr>
          <a:lstStyle/>
          <a:p>
            <a:r>
              <a:rPr lang="en-US" sz="2800" dirty="0">
                <a:latin typeface="Berlingske Sans"/>
              </a:rPr>
              <a:t>Vicki Hamby </a:t>
            </a:r>
          </a:p>
          <a:p>
            <a:r>
              <a:rPr lang="en-US" sz="2800" dirty="0">
                <a:latin typeface="Berlingske Sans"/>
              </a:rPr>
              <a:t>Senior Associate Director</a:t>
            </a:r>
            <a:endParaRPr lang="en-US" sz="2800" dirty="0"/>
          </a:p>
          <a:p>
            <a:endParaRPr lang="en-US" sz="2800" dirty="0"/>
          </a:p>
        </p:txBody>
      </p:sp>
    </p:spTree>
    <p:extLst>
      <p:ext uri="{BB962C8B-B14F-4D97-AF65-F5344CB8AC3E}">
        <p14:creationId xmlns:p14="http://schemas.microsoft.com/office/powerpoint/2010/main" val="252782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DAC6C-F60A-4E14-B30C-2B7D104DA532}"/>
              </a:ext>
            </a:extLst>
          </p:cNvPr>
          <p:cNvSpPr>
            <a:spLocks noGrp="1"/>
          </p:cNvSpPr>
          <p:nvPr>
            <p:ph type="title"/>
          </p:nvPr>
        </p:nvSpPr>
        <p:spPr/>
        <p:txBody>
          <a:bodyPr>
            <a:normAutofit/>
          </a:bodyPr>
          <a:lstStyle/>
          <a:p>
            <a:r>
              <a:rPr lang="en-US" dirty="0"/>
              <a:t>Job FAIRS	</a:t>
            </a:r>
          </a:p>
        </p:txBody>
      </p:sp>
      <p:pic>
        <p:nvPicPr>
          <p:cNvPr id="5" name="Content Placeholder 4" descr="Graphical user interface, text, application&#10;&#10;Description automatically generated">
            <a:extLst>
              <a:ext uri="{FF2B5EF4-FFF2-40B4-BE49-F238E27FC236}">
                <a16:creationId xmlns:a16="http://schemas.microsoft.com/office/drawing/2014/main" id="{3AF6E97F-E7BE-45F6-9902-273CF70F9F2F}"/>
              </a:ext>
            </a:extLst>
          </p:cNvPr>
          <p:cNvPicPr>
            <a:picLocks noGrp="1" noChangeAspect="1"/>
          </p:cNvPicPr>
          <p:nvPr>
            <p:ph idx="1"/>
          </p:nvPr>
        </p:nvPicPr>
        <p:blipFill>
          <a:blip r:embed="rId2"/>
          <a:stretch>
            <a:fillRect/>
          </a:stretch>
        </p:blipFill>
        <p:spPr>
          <a:xfrm>
            <a:off x="838200" y="1299200"/>
            <a:ext cx="8156171" cy="5017752"/>
          </a:xfrm>
        </p:spPr>
      </p:pic>
      <p:pic>
        <p:nvPicPr>
          <p:cNvPr id="7" name="Picture 6" descr="Text, chat or text message&#10;&#10;Description automatically generated">
            <a:extLst>
              <a:ext uri="{FF2B5EF4-FFF2-40B4-BE49-F238E27FC236}">
                <a16:creationId xmlns:a16="http://schemas.microsoft.com/office/drawing/2014/main" id="{9754FE2E-0A3D-4A52-9B8D-2A4BC367508F}"/>
              </a:ext>
            </a:extLst>
          </p:cNvPr>
          <p:cNvPicPr>
            <a:picLocks noChangeAspect="1"/>
          </p:cNvPicPr>
          <p:nvPr/>
        </p:nvPicPr>
        <p:blipFill>
          <a:blip r:embed="rId3"/>
          <a:stretch>
            <a:fillRect/>
          </a:stretch>
        </p:blipFill>
        <p:spPr>
          <a:xfrm>
            <a:off x="9941206" y="2937900"/>
            <a:ext cx="1752845" cy="870176"/>
          </a:xfrm>
          <a:prstGeom prst="rect">
            <a:avLst/>
          </a:prstGeom>
        </p:spPr>
      </p:pic>
      <p:sp>
        <p:nvSpPr>
          <p:cNvPr id="9" name="TextBox 8">
            <a:extLst>
              <a:ext uri="{FF2B5EF4-FFF2-40B4-BE49-F238E27FC236}">
                <a16:creationId xmlns:a16="http://schemas.microsoft.com/office/drawing/2014/main" id="{C53FC4C4-C4A6-4C3A-8593-C0AFE11C8EC6}"/>
              </a:ext>
            </a:extLst>
          </p:cNvPr>
          <p:cNvSpPr txBox="1"/>
          <p:nvPr/>
        </p:nvSpPr>
        <p:spPr>
          <a:xfrm>
            <a:off x="10280887" y="2562106"/>
            <a:ext cx="1413164" cy="369332"/>
          </a:xfrm>
          <a:prstGeom prst="rect">
            <a:avLst/>
          </a:prstGeom>
          <a:noFill/>
        </p:spPr>
        <p:txBody>
          <a:bodyPr wrap="square" rtlCol="0">
            <a:spAutoFit/>
          </a:bodyPr>
          <a:lstStyle/>
          <a:p>
            <a:r>
              <a:rPr lang="en-US" dirty="0"/>
              <a:t>Virtual Fair</a:t>
            </a:r>
          </a:p>
        </p:txBody>
      </p:sp>
    </p:spTree>
    <p:extLst>
      <p:ext uri="{BB962C8B-B14F-4D97-AF65-F5344CB8AC3E}">
        <p14:creationId xmlns:p14="http://schemas.microsoft.com/office/powerpoint/2010/main" val="62345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CD66-E44B-47F6-A861-837A64241C57}"/>
              </a:ext>
            </a:extLst>
          </p:cNvPr>
          <p:cNvSpPr>
            <a:spLocks noGrp="1"/>
          </p:cNvSpPr>
          <p:nvPr>
            <p:ph type="title"/>
          </p:nvPr>
        </p:nvSpPr>
        <p:spPr/>
        <p:txBody>
          <a:bodyPr/>
          <a:lstStyle/>
          <a:p>
            <a:r>
              <a:rPr lang="en-US" dirty="0">
                <a:highlight>
                  <a:srgbClr val="FFFF00"/>
                </a:highlight>
                <a:latin typeface="Berlingske Sans XCn ExtraBold"/>
              </a:rPr>
              <a:t>Virtual</a:t>
            </a:r>
            <a:r>
              <a:rPr lang="en-US" dirty="0">
                <a:latin typeface="Berlingske Sans XCn ExtraBold"/>
              </a:rPr>
              <a:t> Career Fair process </a:t>
            </a:r>
            <a:endParaRPr lang="en-US" dirty="0"/>
          </a:p>
        </p:txBody>
      </p:sp>
      <p:sp>
        <p:nvSpPr>
          <p:cNvPr id="3" name="Content Placeholder 2">
            <a:extLst>
              <a:ext uri="{FF2B5EF4-FFF2-40B4-BE49-F238E27FC236}">
                <a16:creationId xmlns:a16="http://schemas.microsoft.com/office/drawing/2014/main" id="{48BF7CA9-52C1-4D3F-995E-5553B1BE0030}"/>
              </a:ext>
            </a:extLst>
          </p:cNvPr>
          <p:cNvSpPr>
            <a:spLocks noGrp="1"/>
          </p:cNvSpPr>
          <p:nvPr>
            <p:ph idx="1"/>
          </p:nvPr>
        </p:nvSpPr>
        <p:spPr>
          <a:xfrm>
            <a:off x="838200" y="1496291"/>
            <a:ext cx="10515600" cy="4766396"/>
          </a:xfrm>
        </p:spPr>
        <p:txBody>
          <a:bodyPr>
            <a:noAutofit/>
          </a:bodyPr>
          <a:lstStyle/>
          <a:p>
            <a:pPr>
              <a:spcBef>
                <a:spcPts val="0"/>
              </a:spcBef>
              <a:buSzPts val="1000"/>
              <a:buFont typeface="Wingdings" panose="05000000000000000000" pitchFamily="2" charset="2"/>
              <a:buChar char="§"/>
              <a:tabLst>
                <a:tab pos="457200" algn="l"/>
              </a:tabLst>
            </a:pPr>
            <a:r>
              <a:rPr lang="en-US" dirty="0">
                <a:latin typeface="Berlingske Sans"/>
                <a:ea typeface="Calibri" panose="020F0502020204030204" pitchFamily="34" charset="0"/>
              </a:rPr>
              <a:t>70+ employers registered</a:t>
            </a:r>
          </a:p>
          <a:p>
            <a:pPr>
              <a:spcBef>
                <a:spcPts val="0"/>
              </a:spcBef>
              <a:buSzPts val="1000"/>
              <a:buFont typeface="Wingdings" panose="05000000000000000000" pitchFamily="2" charset="2"/>
              <a:buChar char="§"/>
              <a:tabLst>
                <a:tab pos="457200" algn="l"/>
              </a:tabLst>
            </a:pPr>
            <a:r>
              <a:rPr lang="en-US" dirty="0">
                <a:latin typeface="Berlingske Sans"/>
                <a:ea typeface="Calibri" panose="020F0502020204030204" pitchFamily="34" charset="0"/>
              </a:rPr>
              <a:t>Using Handshake’s virtual platform</a:t>
            </a:r>
          </a:p>
          <a:p>
            <a:pPr>
              <a:spcBef>
                <a:spcPts val="0"/>
              </a:spcBef>
              <a:buSzPts val="1000"/>
              <a:buFont typeface="Wingdings" panose="05000000000000000000" pitchFamily="2" charset="2"/>
              <a:buChar char="§"/>
              <a:tabLst>
                <a:tab pos="457200" algn="l"/>
              </a:tabLst>
            </a:pPr>
            <a:r>
              <a:rPr lang="en-US" dirty="0">
                <a:latin typeface="Berlingske Sans"/>
                <a:ea typeface="Calibri" panose="020F0502020204030204" pitchFamily="34" charset="0"/>
              </a:rPr>
              <a:t>M</a:t>
            </a:r>
            <a:r>
              <a:rPr lang="en-US" dirty="0">
                <a:effectLst/>
                <a:latin typeface="Berlingske Sans"/>
                <a:ea typeface="Calibri" panose="020F0502020204030204" pitchFamily="34" charset="0"/>
              </a:rPr>
              <a:t>ust register for the fair on Handshake</a:t>
            </a:r>
          </a:p>
          <a:p>
            <a:pPr>
              <a:spcBef>
                <a:spcPts val="0"/>
              </a:spcBef>
              <a:buSzPts val="1000"/>
              <a:buFont typeface="Wingdings" panose="05000000000000000000" pitchFamily="2" charset="2"/>
              <a:buChar char="§"/>
              <a:tabLst>
                <a:tab pos="457200" algn="l"/>
              </a:tabLst>
            </a:pPr>
            <a:r>
              <a:rPr lang="en-US" dirty="0">
                <a:effectLst/>
                <a:latin typeface="Berlingske Sans"/>
                <a:ea typeface="Calibri" panose="020F0502020204030204" pitchFamily="34" charset="0"/>
              </a:rPr>
              <a:t>Employers will host up to 3 large group information sessions (max of 50 students per session)</a:t>
            </a:r>
          </a:p>
          <a:p>
            <a:pPr>
              <a:spcBef>
                <a:spcPts val="0"/>
              </a:spcBef>
              <a:buSzPts val="1000"/>
              <a:buFont typeface="Wingdings" panose="05000000000000000000" pitchFamily="2" charset="2"/>
              <a:buChar char="§"/>
              <a:tabLst>
                <a:tab pos="457200" algn="l"/>
              </a:tabLst>
            </a:pPr>
            <a:r>
              <a:rPr lang="en-US" dirty="0">
                <a:effectLst/>
                <a:latin typeface="Berlingske Sans"/>
                <a:ea typeface="Calibri" panose="020F0502020204030204" pitchFamily="34" charset="0"/>
              </a:rPr>
              <a:t>Employers will host 10-minute 1:1 conversations</a:t>
            </a:r>
          </a:p>
          <a:p>
            <a:pPr>
              <a:spcBef>
                <a:spcPts val="0"/>
              </a:spcBef>
              <a:buSzPts val="1000"/>
              <a:buFont typeface="Wingdings" panose="05000000000000000000" pitchFamily="2" charset="2"/>
              <a:buChar char="§"/>
              <a:tabLst>
                <a:tab pos="457200" algn="l"/>
              </a:tabLst>
            </a:pPr>
            <a:r>
              <a:rPr lang="en-US" b="1" dirty="0">
                <a:effectLst/>
                <a:highlight>
                  <a:srgbClr val="FFFF00"/>
                </a:highlight>
                <a:latin typeface="Berlingske Sans"/>
                <a:ea typeface="Calibri" panose="020F0502020204030204" pitchFamily="34" charset="0"/>
              </a:rPr>
              <a:t>In order to attend, you must sign up in advance </a:t>
            </a:r>
            <a:r>
              <a:rPr lang="en-US" b="1" dirty="0">
                <a:effectLst/>
                <a:latin typeface="Berlingske Sans"/>
                <a:ea typeface="Calibri" panose="020F0502020204030204" pitchFamily="34" charset="0"/>
              </a:rPr>
              <a:t>for </a:t>
            </a:r>
            <a:r>
              <a:rPr lang="en-US" b="1" dirty="0">
                <a:latin typeface="Berlingske Sans"/>
                <a:ea typeface="Calibri" panose="020F0502020204030204" pitchFamily="34" charset="0"/>
              </a:rPr>
              <a:t>both group and 1:1 sessions</a:t>
            </a:r>
            <a:r>
              <a:rPr lang="en-US" b="1" dirty="0">
                <a:effectLst/>
                <a:latin typeface="Berlingske Sans"/>
                <a:ea typeface="Calibri" panose="020F0502020204030204" pitchFamily="34" charset="0"/>
              </a:rPr>
              <a:t>. There are a limited number of slots.</a:t>
            </a:r>
          </a:p>
          <a:p>
            <a:pPr>
              <a:spcBef>
                <a:spcPts val="0"/>
              </a:spcBef>
              <a:buSzPts val="1000"/>
              <a:buFont typeface="Wingdings" panose="05000000000000000000" pitchFamily="2" charset="2"/>
              <a:buChar char="§"/>
              <a:tabLst>
                <a:tab pos="457200" algn="l"/>
              </a:tabLst>
            </a:pPr>
            <a:r>
              <a:rPr lang="en-US" dirty="0">
                <a:effectLst/>
                <a:latin typeface="Berlingske Sans" panose="02000503050000020004"/>
                <a:ea typeface="Times New Roman" panose="02020603050405020304" pitchFamily="18" charset="0"/>
              </a:rPr>
              <a:t>Updating your Handshake profile and uploading your resume is more important now than ever, as it will be incredibly accessible to employers. </a:t>
            </a:r>
            <a:endParaRPr lang="en-US" dirty="0">
              <a:effectLst/>
              <a:latin typeface="Berlingske Sans" panose="02000503050000020004"/>
              <a:ea typeface="Calibri" panose="020F0502020204030204" pitchFamily="34" charset="0"/>
            </a:endParaRPr>
          </a:p>
        </p:txBody>
      </p:sp>
    </p:spTree>
    <p:extLst>
      <p:ext uri="{BB962C8B-B14F-4D97-AF65-F5344CB8AC3E}">
        <p14:creationId xmlns:p14="http://schemas.microsoft.com/office/powerpoint/2010/main" val="425936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CD66-E44B-47F6-A861-837A64241C57}"/>
              </a:ext>
            </a:extLst>
          </p:cNvPr>
          <p:cNvSpPr>
            <a:spLocks noGrp="1"/>
          </p:cNvSpPr>
          <p:nvPr>
            <p:ph type="title"/>
          </p:nvPr>
        </p:nvSpPr>
        <p:spPr/>
        <p:txBody>
          <a:bodyPr/>
          <a:lstStyle/>
          <a:p>
            <a:r>
              <a:rPr lang="en-US" dirty="0">
                <a:highlight>
                  <a:srgbClr val="FFFF00"/>
                </a:highlight>
                <a:latin typeface="Berlingske Sans XCn ExtraBold"/>
              </a:rPr>
              <a:t>In-person</a:t>
            </a:r>
            <a:r>
              <a:rPr lang="en-US" dirty="0">
                <a:latin typeface="Berlingske Sans XCn ExtraBold"/>
              </a:rPr>
              <a:t> Career Fair process </a:t>
            </a:r>
            <a:endParaRPr lang="en-US" dirty="0"/>
          </a:p>
        </p:txBody>
      </p:sp>
      <p:sp>
        <p:nvSpPr>
          <p:cNvPr id="3" name="Content Placeholder 2">
            <a:extLst>
              <a:ext uri="{FF2B5EF4-FFF2-40B4-BE49-F238E27FC236}">
                <a16:creationId xmlns:a16="http://schemas.microsoft.com/office/drawing/2014/main" id="{48BF7CA9-52C1-4D3F-995E-5553B1BE0030}"/>
              </a:ext>
            </a:extLst>
          </p:cNvPr>
          <p:cNvSpPr>
            <a:spLocks noGrp="1"/>
          </p:cNvSpPr>
          <p:nvPr>
            <p:ph idx="1"/>
          </p:nvPr>
        </p:nvSpPr>
        <p:spPr>
          <a:xfrm>
            <a:off x="838199" y="1673435"/>
            <a:ext cx="10899371" cy="3962594"/>
          </a:xfrm>
        </p:spPr>
        <p:txBody>
          <a:bodyPr vert="horz" lIns="91440" tIns="45720" rIns="91440" bIns="45720" rtlCol="0" anchor="t">
            <a:noAutofit/>
          </a:bodyPr>
          <a:lstStyle/>
          <a:p>
            <a:pPr>
              <a:buFont typeface="Wingdings" panose="05000000000000000000" pitchFamily="2" charset="2"/>
              <a:buChar char="§"/>
            </a:pPr>
            <a:r>
              <a:rPr lang="en-US" sz="3600" dirty="0"/>
              <a:t>60+ employers registered</a:t>
            </a:r>
          </a:p>
          <a:p>
            <a:pPr>
              <a:buFont typeface="Wingdings" panose="05000000000000000000" pitchFamily="2" charset="2"/>
              <a:buChar char="§"/>
            </a:pPr>
            <a:r>
              <a:rPr lang="en-US" sz="3600" dirty="0"/>
              <a:t>No need to register via Handshake, just register on-site</a:t>
            </a:r>
          </a:p>
          <a:p>
            <a:pPr>
              <a:buFont typeface="Wingdings" panose="05000000000000000000" pitchFamily="2" charset="2"/>
              <a:buChar char="§"/>
            </a:pPr>
            <a:r>
              <a:rPr lang="en-US" sz="3600" dirty="0"/>
              <a:t>Mask requested</a:t>
            </a:r>
          </a:p>
          <a:p>
            <a:pPr>
              <a:buFont typeface="Wingdings" panose="05000000000000000000" pitchFamily="2" charset="2"/>
              <a:buChar char="§"/>
            </a:pPr>
            <a:r>
              <a:rPr lang="en-US" sz="3600" i="1" dirty="0"/>
              <a:t>NEW</a:t>
            </a:r>
            <a:r>
              <a:rPr lang="en-US" sz="3600" dirty="0"/>
              <a:t> Venue  - Carolina Coliseum (NOT the Convention Center – no buses outside for campus buses)</a:t>
            </a:r>
          </a:p>
          <a:p>
            <a:pPr marL="0" indent="0">
              <a:spcBef>
                <a:spcPts val="0"/>
              </a:spcBef>
              <a:buSzPts val="1000"/>
              <a:buNone/>
              <a:tabLst>
                <a:tab pos="457200" algn="l"/>
              </a:tabLst>
            </a:pPr>
            <a:endParaRPr lang="en-US" sz="2800" dirty="0">
              <a:latin typeface="Berlingske Sans"/>
            </a:endParaRPr>
          </a:p>
        </p:txBody>
      </p:sp>
    </p:spTree>
    <p:extLst>
      <p:ext uri="{BB962C8B-B14F-4D97-AF65-F5344CB8AC3E}">
        <p14:creationId xmlns:p14="http://schemas.microsoft.com/office/powerpoint/2010/main" val="3886318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BFF5-3AC8-430E-80CA-2A1C85B1995F}"/>
              </a:ext>
            </a:extLst>
          </p:cNvPr>
          <p:cNvSpPr>
            <a:spLocks noGrp="1"/>
          </p:cNvSpPr>
          <p:nvPr>
            <p:ph type="title"/>
          </p:nvPr>
        </p:nvSpPr>
        <p:spPr/>
        <p:txBody>
          <a:bodyPr>
            <a:normAutofit fontScale="90000"/>
          </a:bodyPr>
          <a:lstStyle/>
          <a:p>
            <a:r>
              <a:rPr lang="en-US" dirty="0"/>
              <a:t>CEC Career Fair Prep workshops</a:t>
            </a:r>
          </a:p>
        </p:txBody>
      </p:sp>
      <p:pic>
        <p:nvPicPr>
          <p:cNvPr id="6" name="Picture 5" descr="Text&#10;&#10;Description automatically generated">
            <a:extLst>
              <a:ext uri="{FF2B5EF4-FFF2-40B4-BE49-F238E27FC236}">
                <a16:creationId xmlns:a16="http://schemas.microsoft.com/office/drawing/2014/main" id="{F2ECBC61-1FA7-4123-864A-661699FF8B5A}"/>
              </a:ext>
            </a:extLst>
          </p:cNvPr>
          <p:cNvPicPr>
            <a:picLocks noChangeAspect="1"/>
          </p:cNvPicPr>
          <p:nvPr/>
        </p:nvPicPr>
        <p:blipFill>
          <a:blip r:embed="rId3"/>
          <a:stretch>
            <a:fillRect/>
          </a:stretch>
        </p:blipFill>
        <p:spPr>
          <a:xfrm>
            <a:off x="2488781" y="1294653"/>
            <a:ext cx="9239391" cy="5197156"/>
          </a:xfrm>
          <a:prstGeom prst="rect">
            <a:avLst/>
          </a:prstGeom>
          <a:noFill/>
        </p:spPr>
      </p:pic>
    </p:spTree>
    <p:extLst>
      <p:ext uri="{BB962C8B-B14F-4D97-AF65-F5344CB8AC3E}">
        <p14:creationId xmlns:p14="http://schemas.microsoft.com/office/powerpoint/2010/main" val="3570152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365125"/>
            <a:ext cx="11201400" cy="1325563"/>
          </a:xfrm>
        </p:spPr>
        <p:txBody>
          <a:bodyPr>
            <a:normAutofit/>
          </a:bodyPr>
          <a:lstStyle/>
          <a:p>
            <a:r>
              <a:rPr lang="en-US" sz="4000" dirty="0" err="1"/>
              <a:t>PRePARE</a:t>
            </a:r>
            <a:r>
              <a:rPr lang="en-US" sz="4000" dirty="0"/>
              <a:t> FOR A JOB FAIR OR INTERNSHIP SEARCH</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4096218"/>
            <a:ext cx="1660604" cy="16606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664" y="1676400"/>
            <a:ext cx="1671637" cy="167163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43" y="1704975"/>
            <a:ext cx="1643062" cy="164306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4500" y="3913099"/>
            <a:ext cx="1671637" cy="1718630"/>
          </a:xfrm>
          <a:prstGeom prst="rect">
            <a:avLst/>
          </a:prstGeom>
        </p:spPr>
      </p:pic>
      <p:sp>
        <p:nvSpPr>
          <p:cNvPr id="13" name="Content Placeholder 2"/>
          <p:cNvSpPr>
            <a:spLocks noGrp="1"/>
          </p:cNvSpPr>
          <p:nvPr>
            <p:ph idx="1"/>
          </p:nvPr>
        </p:nvSpPr>
        <p:spPr>
          <a:xfrm>
            <a:off x="2498805" y="1835575"/>
            <a:ext cx="2298193" cy="1206587"/>
          </a:xfrm>
        </p:spPr>
        <p:txBody>
          <a:bodyPr>
            <a:noAutofit/>
          </a:bodyPr>
          <a:lstStyle/>
          <a:p>
            <a:pPr marL="0" indent="0" algn="ctr">
              <a:lnSpc>
                <a:spcPct val="100000"/>
              </a:lnSpc>
              <a:spcBef>
                <a:spcPts val="0"/>
              </a:spcBef>
              <a:buNone/>
            </a:pPr>
            <a:r>
              <a:rPr lang="en-US" dirty="0"/>
              <a:t>Craft Your Professional Documents </a:t>
            </a:r>
          </a:p>
          <a:p>
            <a:pPr>
              <a:lnSpc>
                <a:spcPct val="100000"/>
              </a:lnSpc>
              <a:spcBef>
                <a:spcPts val="0"/>
              </a:spcBef>
            </a:pPr>
            <a:endParaRPr lang="en-US" dirty="0"/>
          </a:p>
        </p:txBody>
      </p:sp>
      <p:sp>
        <p:nvSpPr>
          <p:cNvPr id="14" name="Content Placeholder 2"/>
          <p:cNvSpPr txBox="1">
            <a:spLocks/>
          </p:cNvSpPr>
          <p:nvPr/>
        </p:nvSpPr>
        <p:spPr>
          <a:xfrm>
            <a:off x="7163672" y="1891418"/>
            <a:ext cx="2237503" cy="1206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dirty="0"/>
              <a:t>Research &amp; Develop a Plan</a:t>
            </a:r>
          </a:p>
          <a:p>
            <a:pPr>
              <a:lnSpc>
                <a:spcPct val="100000"/>
              </a:lnSpc>
              <a:spcBef>
                <a:spcPts val="0"/>
              </a:spcBef>
            </a:pPr>
            <a:endParaRPr lang="en-US" dirty="0"/>
          </a:p>
        </p:txBody>
      </p:sp>
      <p:sp>
        <p:nvSpPr>
          <p:cNvPr id="15" name="Content Placeholder 2"/>
          <p:cNvSpPr txBox="1">
            <a:spLocks/>
          </p:cNvSpPr>
          <p:nvPr/>
        </p:nvSpPr>
        <p:spPr>
          <a:xfrm>
            <a:off x="2567105" y="4169120"/>
            <a:ext cx="1947745" cy="1206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dirty="0"/>
              <a:t>Practice Elevator Pitch</a:t>
            </a:r>
          </a:p>
          <a:p>
            <a:pPr>
              <a:lnSpc>
                <a:spcPct val="100000"/>
              </a:lnSpc>
              <a:spcBef>
                <a:spcPts val="0"/>
              </a:spcBef>
            </a:pPr>
            <a:endParaRPr lang="en-US" dirty="0"/>
          </a:p>
        </p:txBody>
      </p:sp>
      <p:sp>
        <p:nvSpPr>
          <p:cNvPr id="16" name="Content Placeholder 2"/>
          <p:cNvSpPr txBox="1">
            <a:spLocks/>
          </p:cNvSpPr>
          <p:nvPr/>
        </p:nvSpPr>
        <p:spPr>
          <a:xfrm>
            <a:off x="7163672" y="4169119"/>
            <a:ext cx="1947745" cy="1206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dirty="0"/>
              <a:t>Prepare for the Day of</a:t>
            </a:r>
          </a:p>
          <a:p>
            <a:pPr>
              <a:lnSpc>
                <a:spcPct val="100000"/>
              </a:lnSpc>
              <a:spcBef>
                <a:spcPts val="0"/>
              </a:spcBef>
            </a:pPr>
            <a:endParaRPr lang="en-US" dirty="0"/>
          </a:p>
        </p:txBody>
      </p:sp>
    </p:spTree>
    <p:extLst>
      <p:ext uri="{BB962C8B-B14F-4D97-AF65-F5344CB8AC3E}">
        <p14:creationId xmlns:p14="http://schemas.microsoft.com/office/powerpoint/2010/main" val="2585736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EABC-11BA-4505-82A1-0F8DA12A473F}"/>
              </a:ext>
            </a:extLst>
          </p:cNvPr>
          <p:cNvSpPr>
            <a:spLocks noGrp="1"/>
          </p:cNvSpPr>
          <p:nvPr>
            <p:ph type="title"/>
          </p:nvPr>
        </p:nvSpPr>
        <p:spPr/>
        <p:txBody>
          <a:bodyPr/>
          <a:lstStyle/>
          <a:p>
            <a:r>
              <a:rPr lang="en-US" dirty="0"/>
              <a:t>RESUME RESOURCES </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2617CD50-7C70-4C66-A7E6-C5AE6B6E5F3F}"/>
              </a:ext>
            </a:extLst>
          </p:cNvPr>
          <p:cNvPicPr>
            <a:picLocks noGrp="1" noChangeAspect="1"/>
          </p:cNvPicPr>
          <p:nvPr>
            <p:ph idx="1"/>
          </p:nvPr>
        </p:nvPicPr>
        <p:blipFill>
          <a:blip r:embed="rId2"/>
          <a:stretch>
            <a:fillRect/>
          </a:stretch>
        </p:blipFill>
        <p:spPr>
          <a:xfrm>
            <a:off x="838200" y="1443543"/>
            <a:ext cx="8240357" cy="4624027"/>
          </a:xfrm>
        </p:spPr>
      </p:pic>
    </p:spTree>
    <p:extLst>
      <p:ext uri="{BB962C8B-B14F-4D97-AF65-F5344CB8AC3E}">
        <p14:creationId xmlns:p14="http://schemas.microsoft.com/office/powerpoint/2010/main" val="3685095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C109-C594-4D86-8C39-EEE4413741CA}"/>
              </a:ext>
            </a:extLst>
          </p:cNvPr>
          <p:cNvSpPr>
            <a:spLocks noGrp="1"/>
          </p:cNvSpPr>
          <p:nvPr>
            <p:ph type="title"/>
          </p:nvPr>
        </p:nvSpPr>
        <p:spPr/>
        <p:txBody>
          <a:bodyPr/>
          <a:lstStyle/>
          <a:p>
            <a:r>
              <a:rPr lang="en-US" dirty="0" err="1"/>
              <a:t>ResUME</a:t>
            </a:r>
            <a:r>
              <a:rPr lang="en-US" dirty="0"/>
              <a:t> RESOURCES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269D2CF3-FF01-4D39-91A1-BAC337819DCC}"/>
              </a:ext>
            </a:extLst>
          </p:cNvPr>
          <p:cNvPicPr>
            <a:picLocks noGrp="1" noChangeAspect="1"/>
          </p:cNvPicPr>
          <p:nvPr>
            <p:ph idx="1"/>
          </p:nvPr>
        </p:nvPicPr>
        <p:blipFill>
          <a:blip r:embed="rId2"/>
          <a:stretch>
            <a:fillRect/>
          </a:stretch>
        </p:blipFill>
        <p:spPr>
          <a:xfrm>
            <a:off x="838201" y="1418049"/>
            <a:ext cx="9624134" cy="4400139"/>
          </a:xfrm>
        </p:spPr>
      </p:pic>
    </p:spTree>
    <p:extLst>
      <p:ext uri="{BB962C8B-B14F-4D97-AF65-F5344CB8AC3E}">
        <p14:creationId xmlns:p14="http://schemas.microsoft.com/office/powerpoint/2010/main" val="1601334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566485-89F0-4C4B-BD53-5360CDB0B3FD}"/>
              </a:ext>
            </a:extLst>
          </p:cNvPr>
          <p:cNvSpPr/>
          <p:nvPr/>
        </p:nvSpPr>
        <p:spPr>
          <a:xfrm>
            <a:off x="6512943" y="2510232"/>
            <a:ext cx="4211128" cy="2303307"/>
          </a:xfrm>
          <a:prstGeom prst="rect">
            <a:avLst/>
          </a:prstGeom>
          <a:solidFill>
            <a:srgbClr val="7300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1325563"/>
          </a:xfrm>
        </p:spPr>
        <p:txBody>
          <a:bodyPr anchor="ctr">
            <a:normAutofit/>
          </a:bodyPr>
          <a:lstStyle/>
          <a:p>
            <a:r>
              <a:rPr lang="en-US"/>
              <a:t>Researching employers </a:t>
            </a:r>
          </a:p>
        </p:txBody>
      </p:sp>
      <p:pic>
        <p:nvPicPr>
          <p:cNvPr id="5" name="Graphic 4" descr="Thought">
            <a:extLst>
              <a:ext uri="{FF2B5EF4-FFF2-40B4-BE49-F238E27FC236}">
                <a16:creationId xmlns:a16="http://schemas.microsoft.com/office/drawing/2014/main" id="{8B11D43D-92A8-4EC6-905F-88C702B1AA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3" y="1332906"/>
            <a:ext cx="5348377" cy="5348377"/>
          </a:xfrm>
          <a:prstGeom prst="rect">
            <a:avLst/>
          </a:prstGeom>
        </p:spPr>
      </p:pic>
      <p:sp>
        <p:nvSpPr>
          <p:cNvPr id="3" name="Content Placeholder 2">
            <a:extLst>
              <a:ext uri="{FF2B5EF4-FFF2-40B4-BE49-F238E27FC236}">
                <a16:creationId xmlns:a16="http://schemas.microsoft.com/office/drawing/2014/main" id="{3FCE302D-8E41-46A3-B263-50846CE56E1D}"/>
              </a:ext>
            </a:extLst>
          </p:cNvPr>
          <p:cNvSpPr>
            <a:spLocks noGrp="1"/>
          </p:cNvSpPr>
          <p:nvPr>
            <p:ph sz="half" idx="2"/>
          </p:nvPr>
        </p:nvSpPr>
        <p:spPr>
          <a:xfrm>
            <a:off x="2625635" y="2037806"/>
            <a:ext cx="3095897" cy="1698170"/>
          </a:xfrm>
        </p:spPr>
        <p:txBody>
          <a:bodyPr>
            <a:normAutofit fontScale="92500" lnSpcReduction="10000"/>
          </a:bodyPr>
          <a:lstStyle/>
          <a:p>
            <a:pPr marL="0" indent="0">
              <a:spcBef>
                <a:spcPts val="0"/>
              </a:spcBef>
              <a:spcAft>
                <a:spcPts val="600"/>
              </a:spcAft>
              <a:buNone/>
            </a:pPr>
            <a:r>
              <a:rPr lang="en-US" dirty="0"/>
              <a:t>Why is this important?          How do you research?</a:t>
            </a:r>
          </a:p>
          <a:p>
            <a:pPr>
              <a:spcBef>
                <a:spcPts val="0"/>
              </a:spcBef>
              <a:spcAft>
                <a:spcPts val="600"/>
              </a:spcAft>
            </a:pPr>
            <a:endParaRPr lang="en-US" dirty="0"/>
          </a:p>
        </p:txBody>
      </p:sp>
      <p:sp>
        <p:nvSpPr>
          <p:cNvPr id="8" name="Content Placeholder 2">
            <a:extLst>
              <a:ext uri="{FF2B5EF4-FFF2-40B4-BE49-F238E27FC236}">
                <a16:creationId xmlns:a16="http://schemas.microsoft.com/office/drawing/2014/main" id="{7DEBE60D-1D32-4B22-A359-C34C7674835C}"/>
              </a:ext>
            </a:extLst>
          </p:cNvPr>
          <p:cNvSpPr txBox="1">
            <a:spLocks/>
          </p:cNvSpPr>
          <p:nvPr/>
        </p:nvSpPr>
        <p:spPr>
          <a:xfrm>
            <a:off x="6860368" y="2937266"/>
            <a:ext cx="3516278" cy="1449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3600" dirty="0">
                <a:solidFill>
                  <a:schemeClr val="bg1"/>
                </a:solidFill>
              </a:rPr>
              <a:t>Pipe up if you have an answer</a:t>
            </a:r>
          </a:p>
          <a:p>
            <a:pPr>
              <a:spcBef>
                <a:spcPts val="0"/>
              </a:spcBef>
              <a:spcAft>
                <a:spcPts val="600"/>
              </a:spcAft>
            </a:pPr>
            <a:endParaRPr lang="en-US" dirty="0"/>
          </a:p>
        </p:txBody>
      </p:sp>
    </p:spTree>
    <p:extLst>
      <p:ext uri="{BB962C8B-B14F-4D97-AF65-F5344CB8AC3E}">
        <p14:creationId xmlns:p14="http://schemas.microsoft.com/office/powerpoint/2010/main" val="2255232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EA9B-825B-445F-96BE-77C4F177EA08}"/>
              </a:ext>
            </a:extLst>
          </p:cNvPr>
          <p:cNvSpPr>
            <a:spLocks noGrp="1"/>
          </p:cNvSpPr>
          <p:nvPr>
            <p:ph type="title"/>
          </p:nvPr>
        </p:nvSpPr>
        <p:spPr/>
        <p:txBody>
          <a:bodyPr>
            <a:normAutofit fontScale="90000"/>
          </a:bodyPr>
          <a:lstStyle/>
          <a:p>
            <a:r>
              <a:rPr lang="en-US" dirty="0"/>
              <a:t>What does it mean to research?</a:t>
            </a:r>
          </a:p>
        </p:txBody>
      </p:sp>
      <p:sp>
        <p:nvSpPr>
          <p:cNvPr id="3" name="Content Placeholder 2">
            <a:extLst>
              <a:ext uri="{FF2B5EF4-FFF2-40B4-BE49-F238E27FC236}">
                <a16:creationId xmlns:a16="http://schemas.microsoft.com/office/drawing/2014/main" id="{DAC50257-6491-4B6B-B8CF-73A51B13666F}"/>
              </a:ext>
            </a:extLst>
          </p:cNvPr>
          <p:cNvSpPr>
            <a:spLocks noGrp="1"/>
          </p:cNvSpPr>
          <p:nvPr>
            <p:ph idx="1"/>
          </p:nvPr>
        </p:nvSpPr>
        <p:spPr>
          <a:xfrm>
            <a:off x="838200" y="1825625"/>
            <a:ext cx="2877766" cy="3992079"/>
          </a:xfrm>
        </p:spPr>
        <p:txBody>
          <a:bodyPr>
            <a:normAutofit/>
          </a:bodyPr>
          <a:lstStyle/>
          <a:p>
            <a:r>
              <a:rPr lang="en-US" dirty="0"/>
              <a:t>Mission </a:t>
            </a:r>
          </a:p>
          <a:p>
            <a:r>
              <a:rPr lang="en-US" dirty="0"/>
              <a:t>Vision</a:t>
            </a:r>
          </a:p>
          <a:p>
            <a:r>
              <a:rPr lang="en-US" dirty="0"/>
              <a:t>Core Values </a:t>
            </a:r>
          </a:p>
          <a:p>
            <a:r>
              <a:rPr lang="en-US" dirty="0"/>
              <a:t>History</a:t>
            </a:r>
          </a:p>
          <a:p>
            <a:r>
              <a:rPr lang="en-US" dirty="0"/>
              <a:t>Leadership</a:t>
            </a:r>
          </a:p>
          <a:p>
            <a:r>
              <a:rPr lang="en-US" dirty="0"/>
              <a:t>Culture</a:t>
            </a:r>
          </a:p>
          <a:p>
            <a:endParaRPr lang="en-US" dirty="0"/>
          </a:p>
          <a:p>
            <a:pPr lvl="1"/>
            <a:endParaRPr lang="en-US" dirty="0"/>
          </a:p>
        </p:txBody>
      </p:sp>
      <p:sp>
        <p:nvSpPr>
          <p:cNvPr id="4" name="Content Placeholder 2">
            <a:extLst>
              <a:ext uri="{FF2B5EF4-FFF2-40B4-BE49-F238E27FC236}">
                <a16:creationId xmlns:a16="http://schemas.microsoft.com/office/drawing/2014/main" id="{3D936106-04FE-4F92-A47E-3DF43B32D8B0}"/>
              </a:ext>
            </a:extLst>
          </p:cNvPr>
          <p:cNvSpPr txBox="1">
            <a:spLocks/>
          </p:cNvSpPr>
          <p:nvPr/>
        </p:nvSpPr>
        <p:spPr>
          <a:xfrm>
            <a:off x="4200727" y="1825625"/>
            <a:ext cx="4184516" cy="3992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Community Interaction </a:t>
            </a:r>
          </a:p>
          <a:p>
            <a:r>
              <a:rPr lang="en-US" dirty="0"/>
              <a:t>Employee Value </a:t>
            </a:r>
          </a:p>
          <a:p>
            <a:r>
              <a:rPr lang="en-US" dirty="0"/>
              <a:t>Earning Reports </a:t>
            </a:r>
          </a:p>
          <a:p>
            <a:r>
              <a:rPr lang="en-US" dirty="0"/>
              <a:t>Market Competitors </a:t>
            </a:r>
          </a:p>
          <a:p>
            <a:r>
              <a:rPr lang="en-US" dirty="0"/>
              <a:t>Recent Initiatives</a:t>
            </a:r>
          </a:p>
          <a:p>
            <a:r>
              <a:rPr lang="en-US" dirty="0"/>
              <a:t>Position Description  </a:t>
            </a:r>
          </a:p>
          <a:p>
            <a:endParaRPr lang="en-US" dirty="0"/>
          </a:p>
          <a:p>
            <a:pPr lvl="1"/>
            <a:endParaRPr lang="en-US" dirty="0"/>
          </a:p>
        </p:txBody>
      </p:sp>
      <p:pic>
        <p:nvPicPr>
          <p:cNvPr id="6" name="Graphic 5" descr="Question mark">
            <a:extLst>
              <a:ext uri="{FF2B5EF4-FFF2-40B4-BE49-F238E27FC236}">
                <a16:creationId xmlns:a16="http://schemas.microsoft.com/office/drawing/2014/main" id="{2298E658-CE67-4DAC-AE93-3BE0E5B6B8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28725" y="1438071"/>
            <a:ext cx="3067456" cy="3067456"/>
          </a:xfrm>
          <a:prstGeom prst="rect">
            <a:avLst/>
          </a:prstGeom>
        </p:spPr>
      </p:pic>
    </p:spTree>
    <p:extLst>
      <p:ext uri="{BB962C8B-B14F-4D97-AF65-F5344CB8AC3E}">
        <p14:creationId xmlns:p14="http://schemas.microsoft.com/office/powerpoint/2010/main" val="2877886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EA9B-825B-445F-96BE-77C4F177EA08}"/>
              </a:ext>
            </a:extLst>
          </p:cNvPr>
          <p:cNvSpPr>
            <a:spLocks noGrp="1"/>
          </p:cNvSpPr>
          <p:nvPr>
            <p:ph type="title"/>
          </p:nvPr>
        </p:nvSpPr>
        <p:spPr/>
        <p:txBody>
          <a:bodyPr/>
          <a:lstStyle/>
          <a:p>
            <a:r>
              <a:rPr lang="en-US" dirty="0"/>
              <a:t>Do your research </a:t>
            </a:r>
          </a:p>
        </p:txBody>
      </p:sp>
      <p:sp>
        <p:nvSpPr>
          <p:cNvPr id="3" name="Content Placeholder 2">
            <a:extLst>
              <a:ext uri="{FF2B5EF4-FFF2-40B4-BE49-F238E27FC236}">
                <a16:creationId xmlns:a16="http://schemas.microsoft.com/office/drawing/2014/main" id="{DAC50257-6491-4B6B-B8CF-73A51B13666F}"/>
              </a:ext>
            </a:extLst>
          </p:cNvPr>
          <p:cNvSpPr>
            <a:spLocks noGrp="1"/>
          </p:cNvSpPr>
          <p:nvPr>
            <p:ph idx="1"/>
          </p:nvPr>
        </p:nvSpPr>
        <p:spPr>
          <a:xfrm>
            <a:off x="838199" y="1413164"/>
            <a:ext cx="6913419" cy="4842163"/>
          </a:xfrm>
        </p:spPr>
        <p:txBody>
          <a:bodyPr>
            <a:normAutofit fontScale="70000" lnSpcReduction="20000"/>
          </a:bodyPr>
          <a:lstStyle/>
          <a:p>
            <a:r>
              <a:rPr lang="en-US" sz="4600" dirty="0"/>
              <a:t>Company website and social media</a:t>
            </a:r>
          </a:p>
          <a:p>
            <a:r>
              <a:rPr lang="en-US" sz="4600" dirty="0"/>
              <a:t>Handshake </a:t>
            </a:r>
          </a:p>
          <a:p>
            <a:r>
              <a:rPr lang="en-US" sz="4600" dirty="0"/>
              <a:t>Career Shift (on USC website)</a:t>
            </a:r>
          </a:p>
          <a:p>
            <a:r>
              <a:rPr lang="en-US" sz="4600" dirty="0"/>
              <a:t>Glassdoor</a:t>
            </a:r>
          </a:p>
          <a:p>
            <a:r>
              <a:rPr lang="en-US" sz="4600" dirty="0"/>
              <a:t>Vault </a:t>
            </a:r>
          </a:p>
          <a:p>
            <a:r>
              <a:rPr lang="en-US" sz="4600" dirty="0"/>
              <a:t>The Muse Company Profiles </a:t>
            </a:r>
          </a:p>
          <a:p>
            <a:r>
              <a:rPr lang="en-US" sz="4600" dirty="0"/>
              <a:t>Forbes </a:t>
            </a:r>
          </a:p>
          <a:p>
            <a:r>
              <a:rPr lang="en-US" sz="4600" dirty="0"/>
              <a:t>Bloomberg Company Research </a:t>
            </a:r>
          </a:p>
          <a:p>
            <a:endParaRPr lang="en-US" sz="4600" dirty="0"/>
          </a:p>
          <a:p>
            <a:r>
              <a:rPr lang="en-US" sz="4600" dirty="0"/>
              <a:t>Your personal network! </a:t>
            </a:r>
          </a:p>
          <a:p>
            <a:endParaRPr lang="en-US" dirty="0"/>
          </a:p>
          <a:p>
            <a:pPr lvl="1"/>
            <a:endParaRPr lang="en-US" dirty="0"/>
          </a:p>
        </p:txBody>
      </p:sp>
      <p:pic>
        <p:nvPicPr>
          <p:cNvPr id="6" name="Graphic 5" descr="Internet">
            <a:extLst>
              <a:ext uri="{FF2B5EF4-FFF2-40B4-BE49-F238E27FC236}">
                <a16:creationId xmlns:a16="http://schemas.microsoft.com/office/drawing/2014/main" id="{9E829A1E-8B5B-4202-BD34-3D0215E1AE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2064" y="1825625"/>
            <a:ext cx="3271736" cy="3271736"/>
          </a:xfrm>
          <a:prstGeom prst="rect">
            <a:avLst/>
          </a:prstGeom>
        </p:spPr>
      </p:pic>
    </p:spTree>
    <p:extLst>
      <p:ext uri="{BB962C8B-B14F-4D97-AF65-F5344CB8AC3E}">
        <p14:creationId xmlns:p14="http://schemas.microsoft.com/office/powerpoint/2010/main" val="125554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8ABB-F602-4C57-A2D2-B575499E884B}"/>
              </a:ext>
            </a:extLst>
          </p:cNvPr>
          <p:cNvSpPr>
            <a:spLocks noGrp="1"/>
          </p:cNvSpPr>
          <p:nvPr>
            <p:ph type="title"/>
          </p:nvPr>
        </p:nvSpPr>
        <p:spPr/>
        <p:txBody>
          <a:bodyPr/>
          <a:lstStyle/>
          <a:p>
            <a:r>
              <a:rPr lang="en-US" b="1" dirty="0" err="1">
                <a:latin typeface="Berlingske Sans XCn ExtraBold" panose="02000506040000020004"/>
              </a:rPr>
              <a:t>AgENDA</a:t>
            </a:r>
            <a:r>
              <a:rPr lang="en-US" b="1" dirty="0">
                <a:latin typeface="Berlingske Sans XCn ExtraBold" panose="02000506040000020004"/>
              </a:rPr>
              <a:t> &amp; Expectations for today</a:t>
            </a:r>
          </a:p>
        </p:txBody>
      </p:sp>
      <p:sp>
        <p:nvSpPr>
          <p:cNvPr id="3" name="Content Placeholder 2">
            <a:extLst>
              <a:ext uri="{FF2B5EF4-FFF2-40B4-BE49-F238E27FC236}">
                <a16:creationId xmlns:a16="http://schemas.microsoft.com/office/drawing/2014/main" id="{AC76CAF2-2633-45E7-BA81-1ABDC4C0B62A}"/>
              </a:ext>
            </a:extLst>
          </p:cNvPr>
          <p:cNvSpPr>
            <a:spLocks noGrp="1"/>
          </p:cNvSpPr>
          <p:nvPr>
            <p:ph idx="1"/>
          </p:nvPr>
        </p:nvSpPr>
        <p:spPr>
          <a:xfrm>
            <a:off x="838200" y="1690687"/>
            <a:ext cx="10515600" cy="4626985"/>
          </a:xfrm>
        </p:spPr>
        <p:txBody>
          <a:bodyPr vert="horz" lIns="91440" tIns="45720" rIns="91440" bIns="45720" rtlCol="0" anchor="t">
            <a:normAutofit fontScale="77500" lnSpcReduction="20000"/>
          </a:bodyPr>
          <a:lstStyle/>
          <a:p>
            <a:pPr marL="0" indent="0">
              <a:buNone/>
            </a:pPr>
            <a:r>
              <a:rPr lang="en-US" sz="3600" b="1" dirty="0">
                <a:solidFill>
                  <a:srgbClr val="73000A"/>
                </a:solidFill>
                <a:cs typeface="Arial"/>
              </a:rPr>
              <a:t>EXPECTATIONS</a:t>
            </a:r>
          </a:p>
          <a:p>
            <a:r>
              <a:rPr lang="en-US" sz="3100" dirty="0">
                <a:cs typeface="Arial"/>
              </a:rPr>
              <a:t>Stay on camera please! </a:t>
            </a:r>
          </a:p>
          <a:p>
            <a:r>
              <a:rPr lang="en-US" sz="3100" dirty="0">
                <a:cs typeface="Arial"/>
              </a:rPr>
              <a:t>Send me some encouraging non-</a:t>
            </a:r>
            <a:r>
              <a:rPr lang="en-US" sz="3100" dirty="0" err="1">
                <a:cs typeface="Arial"/>
              </a:rPr>
              <a:t>verbals</a:t>
            </a:r>
            <a:r>
              <a:rPr lang="en-US" sz="3100" dirty="0">
                <a:cs typeface="Arial"/>
              </a:rPr>
              <a:t>!   </a:t>
            </a:r>
          </a:p>
          <a:p>
            <a:pPr lvl="1"/>
            <a:r>
              <a:rPr lang="en-US" sz="3100" dirty="0">
                <a:solidFill>
                  <a:srgbClr val="73000A"/>
                </a:solidFill>
                <a:cs typeface="Arial"/>
              </a:rPr>
              <a:t>Friendly eye contact, nodding, &amp; SMILING are all welcome! </a:t>
            </a:r>
            <a:r>
              <a:rPr lang="en-US" sz="3100" b="1" dirty="0">
                <a:solidFill>
                  <a:srgbClr val="73000A"/>
                </a:solidFill>
                <a:cs typeface="Arial"/>
                <a:sym typeface="Wingdings" panose="05000000000000000000" pitchFamily="2" charset="2"/>
              </a:rPr>
              <a:t> </a:t>
            </a:r>
          </a:p>
          <a:p>
            <a:pPr lvl="1"/>
            <a:r>
              <a:rPr lang="en-US" sz="3100" dirty="0">
                <a:solidFill>
                  <a:srgbClr val="73000A"/>
                </a:solidFill>
                <a:cs typeface="Arial"/>
              </a:rPr>
              <a:t>Audience participation is even better!</a:t>
            </a:r>
          </a:p>
          <a:p>
            <a:r>
              <a:rPr lang="en-US" sz="3100" dirty="0">
                <a:cs typeface="Arial"/>
              </a:rPr>
              <a:t>If at any point you have a question, don't hesitate to raise your hand or simply  un-mute and pipe up with a “Ms. Hamby, I have a question”</a:t>
            </a:r>
          </a:p>
          <a:p>
            <a:endParaRPr lang="en-US" dirty="0">
              <a:cs typeface="Arial"/>
            </a:endParaRPr>
          </a:p>
          <a:p>
            <a:pPr marL="0" indent="0">
              <a:buNone/>
            </a:pPr>
            <a:r>
              <a:rPr lang="en-US" sz="3600" b="1" dirty="0">
                <a:solidFill>
                  <a:srgbClr val="73000A"/>
                </a:solidFill>
                <a:cs typeface="Arial"/>
              </a:rPr>
              <a:t>AGENDA</a:t>
            </a:r>
          </a:p>
          <a:p>
            <a:r>
              <a:rPr lang="en-US" sz="3100" dirty="0">
                <a:cs typeface="Arial"/>
              </a:rPr>
              <a:t>CC Services</a:t>
            </a:r>
          </a:p>
          <a:p>
            <a:r>
              <a:rPr lang="en-US" sz="3100" dirty="0">
                <a:cs typeface="Arial"/>
              </a:rPr>
              <a:t>Internship Search</a:t>
            </a:r>
          </a:p>
          <a:p>
            <a:r>
              <a:rPr lang="en-US" sz="3100" dirty="0">
                <a:cs typeface="Arial"/>
              </a:rPr>
              <a:t>Upcoming STEM Job Fairs (2 days!!)</a:t>
            </a:r>
          </a:p>
          <a:p>
            <a:endParaRPr lang="en-US" dirty="0">
              <a:cs typeface="Arial"/>
            </a:endParaRPr>
          </a:p>
        </p:txBody>
      </p:sp>
    </p:spTree>
    <p:extLst>
      <p:ext uri="{BB962C8B-B14F-4D97-AF65-F5344CB8AC3E}">
        <p14:creationId xmlns:p14="http://schemas.microsoft.com/office/powerpoint/2010/main" val="3283676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How to Research employers:</a:t>
            </a:r>
          </a:p>
        </p:txBody>
      </p:sp>
      <p:sp>
        <p:nvSpPr>
          <p:cNvPr id="3" name="Rectangle 2"/>
          <p:cNvSpPr/>
          <p:nvPr/>
        </p:nvSpPr>
        <p:spPr>
          <a:xfrm>
            <a:off x="2019300" y="4272677"/>
            <a:ext cx="6096000" cy="646331"/>
          </a:xfrm>
          <a:prstGeom prst="rect">
            <a:avLst/>
          </a:prstGeom>
        </p:spPr>
        <p:txBody>
          <a:bodyPr>
            <a:spAutoFit/>
          </a:bodyPr>
          <a:lstStyle/>
          <a:p>
            <a:pPr>
              <a:lnSpc>
                <a:spcPct val="100000"/>
              </a:lnSpc>
              <a:spcBef>
                <a:spcPts val="0"/>
              </a:spcBef>
            </a:pPr>
            <a:br>
              <a:rPr lang="en-US" dirty="0"/>
            </a:br>
            <a:endParaRPr lang="en-US" dirty="0"/>
          </a:p>
        </p:txBody>
      </p:sp>
      <p:pic>
        <p:nvPicPr>
          <p:cNvPr id="8" name="Picture 2" descr="Image result for handshak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873" y="1611571"/>
            <a:ext cx="8455929" cy="13701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07969" y="3136612"/>
            <a:ext cx="7765847" cy="584775"/>
          </a:xfrm>
          <a:prstGeom prst="rect">
            <a:avLst/>
          </a:prstGeom>
          <a:noFill/>
        </p:spPr>
        <p:txBody>
          <a:bodyPr wrap="square" rtlCol="0">
            <a:spAutoFit/>
          </a:bodyPr>
          <a:lstStyle/>
          <a:p>
            <a:pPr algn="ctr"/>
            <a:r>
              <a:rPr lang="en-US" sz="3200" dirty="0">
                <a:latin typeface="Berlingske Sans"/>
              </a:rPr>
              <a:t>SC.JOINHANDSHAKE.COM</a:t>
            </a:r>
          </a:p>
        </p:txBody>
      </p:sp>
      <p:sp>
        <p:nvSpPr>
          <p:cNvPr id="4" name="TextBox 3">
            <a:extLst>
              <a:ext uri="{FF2B5EF4-FFF2-40B4-BE49-F238E27FC236}">
                <a16:creationId xmlns:a16="http://schemas.microsoft.com/office/drawing/2014/main" id="{C540F22C-806C-48CB-BE61-D7CF76DE1F75}"/>
              </a:ext>
            </a:extLst>
          </p:cNvPr>
          <p:cNvSpPr txBox="1"/>
          <p:nvPr/>
        </p:nvSpPr>
        <p:spPr>
          <a:xfrm>
            <a:off x="838200" y="4272677"/>
            <a:ext cx="105156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Search the employer directory</a:t>
            </a:r>
          </a:p>
          <a:p>
            <a:pPr marL="342900" indent="-342900">
              <a:buFont typeface="Arial" panose="020B0604020202020204" pitchFamily="34" charset="0"/>
              <a:buChar char="•"/>
            </a:pPr>
            <a:r>
              <a:rPr lang="en-US" sz="2400" dirty="0"/>
              <a:t>Read employer profiles and hyperlink to website</a:t>
            </a:r>
          </a:p>
          <a:p>
            <a:pPr marL="342900" indent="-342900">
              <a:buFont typeface="Arial" panose="020B0604020202020204" pitchFamily="34" charset="0"/>
              <a:buChar char="•"/>
            </a:pPr>
            <a:r>
              <a:rPr lang="en-US" sz="2400" dirty="0"/>
              <a:t>Read student reviews and interviewing reports &amp; network with peers </a:t>
            </a:r>
          </a:p>
        </p:txBody>
      </p:sp>
    </p:spTree>
    <p:extLst>
      <p:ext uri="{BB962C8B-B14F-4D97-AF65-F5344CB8AC3E}">
        <p14:creationId xmlns:p14="http://schemas.microsoft.com/office/powerpoint/2010/main" val="1861769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E6D7-00BC-4529-B5CA-C7FA6264F616}"/>
              </a:ext>
            </a:extLst>
          </p:cNvPr>
          <p:cNvSpPr>
            <a:spLocks noGrp="1"/>
          </p:cNvSpPr>
          <p:nvPr>
            <p:ph type="title"/>
          </p:nvPr>
        </p:nvSpPr>
        <p:spPr/>
        <p:txBody>
          <a:bodyPr>
            <a:normAutofit fontScale="90000"/>
          </a:bodyPr>
          <a:lstStyle/>
          <a:p>
            <a:r>
              <a:rPr lang="en-US" dirty="0"/>
              <a:t>Develop a plan with smart goals</a:t>
            </a:r>
          </a:p>
        </p:txBody>
      </p:sp>
      <p:sp>
        <p:nvSpPr>
          <p:cNvPr id="3" name="Content Placeholder 2">
            <a:extLst>
              <a:ext uri="{FF2B5EF4-FFF2-40B4-BE49-F238E27FC236}">
                <a16:creationId xmlns:a16="http://schemas.microsoft.com/office/drawing/2014/main" id="{C1DD266A-343E-4BB1-9AD1-54F93AC8785A}"/>
              </a:ext>
            </a:extLst>
          </p:cNvPr>
          <p:cNvSpPr>
            <a:spLocks noGrp="1"/>
          </p:cNvSpPr>
          <p:nvPr>
            <p:ph idx="1"/>
          </p:nvPr>
        </p:nvSpPr>
        <p:spPr/>
        <p:txBody>
          <a:bodyPr>
            <a:normAutofit lnSpcReduction="10000"/>
          </a:bodyPr>
          <a:lstStyle/>
          <a:p>
            <a:r>
              <a:rPr lang="en-US" dirty="0"/>
              <a:t>Secure an internship</a:t>
            </a:r>
          </a:p>
          <a:p>
            <a:r>
              <a:rPr lang="en-US" dirty="0"/>
              <a:t>Earn 2-4 internship offers</a:t>
            </a:r>
          </a:p>
          <a:p>
            <a:r>
              <a:rPr lang="en-US" dirty="0"/>
              <a:t>Interview with 8 companies</a:t>
            </a:r>
          </a:p>
          <a:p>
            <a:r>
              <a:rPr lang="en-US" dirty="0"/>
              <a:t>Apply to 20 jobs</a:t>
            </a:r>
          </a:p>
          <a:p>
            <a:r>
              <a:rPr lang="en-US" dirty="0"/>
              <a:t>Connect with 25 employers</a:t>
            </a:r>
          </a:p>
          <a:p>
            <a:r>
              <a:rPr lang="en-US" dirty="0"/>
              <a:t>Research 40 employers attending STEM Fair or beyond</a:t>
            </a:r>
          </a:p>
          <a:p>
            <a:r>
              <a:rPr lang="en-US" dirty="0"/>
              <a:t>Create candidate documents</a:t>
            </a:r>
          </a:p>
          <a:p>
            <a:pPr lvl="1"/>
            <a:r>
              <a:rPr lang="en-US" dirty="0"/>
              <a:t>Resumes, Cover Letters, LinkedIn Profile</a:t>
            </a:r>
          </a:p>
          <a:p>
            <a:endParaRPr lang="en-US" dirty="0"/>
          </a:p>
        </p:txBody>
      </p:sp>
    </p:spTree>
    <p:extLst>
      <p:ext uri="{BB962C8B-B14F-4D97-AF65-F5344CB8AC3E}">
        <p14:creationId xmlns:p14="http://schemas.microsoft.com/office/powerpoint/2010/main" val="2212157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C250-F382-413B-A7C5-2AF20CE1C95B}"/>
              </a:ext>
            </a:extLst>
          </p:cNvPr>
          <p:cNvSpPr>
            <a:spLocks noGrp="1"/>
          </p:cNvSpPr>
          <p:nvPr>
            <p:ph type="title"/>
          </p:nvPr>
        </p:nvSpPr>
        <p:spPr/>
        <p:txBody>
          <a:bodyPr/>
          <a:lstStyle/>
          <a:p>
            <a:r>
              <a:rPr lang="en-US" dirty="0"/>
              <a:t>Monitor your progress 	</a:t>
            </a:r>
          </a:p>
        </p:txBody>
      </p:sp>
      <p:sp>
        <p:nvSpPr>
          <p:cNvPr id="3" name="Content Placeholder 2">
            <a:extLst>
              <a:ext uri="{FF2B5EF4-FFF2-40B4-BE49-F238E27FC236}">
                <a16:creationId xmlns:a16="http://schemas.microsoft.com/office/drawing/2014/main" id="{E57942AC-CDF1-4A3C-8071-F2D30463F263}"/>
              </a:ext>
            </a:extLst>
          </p:cNvPr>
          <p:cNvSpPr>
            <a:spLocks noGrp="1"/>
          </p:cNvSpPr>
          <p:nvPr>
            <p:ph idx="1"/>
          </p:nvPr>
        </p:nvSpPr>
        <p:spPr>
          <a:xfrm>
            <a:off x="838200" y="1825625"/>
            <a:ext cx="10515600" cy="3992079"/>
          </a:xfrm>
        </p:spPr>
        <p:txBody>
          <a:bodyPr>
            <a:normAutofit fontScale="92500" lnSpcReduction="20000"/>
          </a:bodyPr>
          <a:lstStyle/>
          <a:p>
            <a:r>
              <a:rPr lang="en-US" dirty="0"/>
              <a:t>Save &amp; clearly label your application materials</a:t>
            </a:r>
          </a:p>
          <a:p>
            <a:pPr lvl="1"/>
            <a:r>
              <a:rPr lang="en-US" dirty="0"/>
              <a:t>Last name, First name – Resume – Employer Name.pdf</a:t>
            </a:r>
          </a:p>
          <a:p>
            <a:pPr lvl="1"/>
            <a:r>
              <a:rPr lang="en-US" dirty="0"/>
              <a:t>Last name, First name – Cover Letter – Employer Name.pdf</a:t>
            </a:r>
            <a:br>
              <a:rPr lang="en-US" dirty="0"/>
            </a:br>
            <a:r>
              <a:rPr lang="en-US" dirty="0"/>
              <a:t> </a:t>
            </a:r>
          </a:p>
          <a:p>
            <a:r>
              <a:rPr lang="en-US" dirty="0"/>
              <a:t>Take notes on interview questions, responses, communication, etc. </a:t>
            </a:r>
            <a:br>
              <a:rPr lang="en-US" dirty="0"/>
            </a:br>
            <a:endParaRPr lang="en-US" dirty="0"/>
          </a:p>
          <a:p>
            <a:r>
              <a:rPr lang="en-US" dirty="0"/>
              <a:t>Reflect on your observations &amp; gut instincts </a:t>
            </a:r>
          </a:p>
          <a:p>
            <a:endParaRPr lang="en-US" dirty="0"/>
          </a:p>
          <a:p>
            <a:r>
              <a:rPr lang="en-US" dirty="0"/>
              <a:t>Remember, the job/internship search is a </a:t>
            </a:r>
            <a:r>
              <a:rPr lang="en-US" b="1" i="1" dirty="0"/>
              <a:t>process</a:t>
            </a:r>
            <a:r>
              <a:rPr lang="en-US" dirty="0"/>
              <a:t>.</a:t>
            </a:r>
          </a:p>
        </p:txBody>
      </p:sp>
    </p:spTree>
    <p:extLst>
      <p:ext uri="{BB962C8B-B14F-4D97-AF65-F5344CB8AC3E}">
        <p14:creationId xmlns:p14="http://schemas.microsoft.com/office/powerpoint/2010/main" val="1662983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FAA494-E3CB-4D53-8CA6-DD53BFD6DE9D}"/>
              </a:ext>
            </a:extLst>
          </p:cNvPr>
          <p:cNvPicPr>
            <a:picLocks noChangeAspect="1"/>
          </p:cNvPicPr>
          <p:nvPr/>
        </p:nvPicPr>
        <p:blipFill rotWithShape="1">
          <a:blip r:embed="rId2"/>
          <a:srcRect l="45000" t="22052" r="22829" b="53436"/>
          <a:stretch/>
        </p:blipFill>
        <p:spPr>
          <a:xfrm>
            <a:off x="183760" y="2173857"/>
            <a:ext cx="11824480" cy="3105707"/>
          </a:xfrm>
          <a:prstGeom prst="rect">
            <a:avLst/>
          </a:prstGeom>
        </p:spPr>
      </p:pic>
      <p:sp>
        <p:nvSpPr>
          <p:cNvPr id="3" name="Title 1">
            <a:extLst>
              <a:ext uri="{FF2B5EF4-FFF2-40B4-BE49-F238E27FC236}">
                <a16:creationId xmlns:a16="http://schemas.microsoft.com/office/drawing/2014/main" id="{54AC4A55-6BDF-4694-8076-CCC6E3C9BA69}"/>
              </a:ext>
            </a:extLst>
          </p:cNvPr>
          <p:cNvSpPr>
            <a:spLocks noGrp="1"/>
          </p:cNvSpPr>
          <p:nvPr>
            <p:ph type="title"/>
          </p:nvPr>
        </p:nvSpPr>
        <p:spPr>
          <a:xfrm>
            <a:off x="368060" y="692929"/>
            <a:ext cx="11455879" cy="1325563"/>
          </a:xfrm>
        </p:spPr>
        <p:txBody>
          <a:bodyPr>
            <a:normAutofit fontScale="90000"/>
          </a:bodyPr>
          <a:lstStyle/>
          <a:p>
            <a:r>
              <a:rPr lang="en-US" dirty="0"/>
              <a:t>Internship search organizational document	</a:t>
            </a:r>
          </a:p>
        </p:txBody>
      </p:sp>
    </p:spTree>
    <p:extLst>
      <p:ext uri="{BB962C8B-B14F-4D97-AF65-F5344CB8AC3E}">
        <p14:creationId xmlns:p14="http://schemas.microsoft.com/office/powerpoint/2010/main" val="3890070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1785188"/>
            <a:ext cx="10515600" cy="1325563"/>
          </a:xfrm>
        </p:spPr>
        <p:txBody>
          <a:bodyPr>
            <a:normAutofit/>
          </a:bodyPr>
          <a:lstStyle/>
          <a:p>
            <a:pPr algn="ctr"/>
            <a:r>
              <a:rPr lang="en-US" sz="4800" dirty="0"/>
              <a:t>Elevator pitch </a:t>
            </a:r>
          </a:p>
        </p:txBody>
      </p:sp>
      <p:sp>
        <p:nvSpPr>
          <p:cNvPr id="3" name="Rectangle 2"/>
          <p:cNvSpPr/>
          <p:nvPr/>
        </p:nvSpPr>
        <p:spPr>
          <a:xfrm>
            <a:off x="2019300" y="4272677"/>
            <a:ext cx="6096000" cy="646331"/>
          </a:xfrm>
          <a:prstGeom prst="rect">
            <a:avLst/>
          </a:prstGeom>
        </p:spPr>
        <p:txBody>
          <a:bodyPr>
            <a:spAutoFit/>
          </a:bodyPr>
          <a:lstStyle/>
          <a:p>
            <a:pPr>
              <a:lnSpc>
                <a:spcPct val="100000"/>
              </a:lnSpc>
              <a:spcBef>
                <a:spcPts val="0"/>
              </a:spcBef>
            </a:pPr>
            <a:br>
              <a:rPr lang="en-US" dirty="0"/>
            </a:br>
            <a:endParaRPr lang="en-US" dirty="0"/>
          </a:p>
        </p:txBody>
      </p:sp>
      <p:sp>
        <p:nvSpPr>
          <p:cNvPr id="4" name="Content Placeholder 2">
            <a:extLst>
              <a:ext uri="{FF2B5EF4-FFF2-40B4-BE49-F238E27FC236}">
                <a16:creationId xmlns:a16="http://schemas.microsoft.com/office/drawing/2014/main" id="{88898042-AC54-4481-BAC4-50E7C34C2EDE}"/>
              </a:ext>
            </a:extLst>
          </p:cNvPr>
          <p:cNvSpPr>
            <a:spLocks noGrp="1"/>
          </p:cNvSpPr>
          <p:nvPr>
            <p:ph idx="1"/>
          </p:nvPr>
        </p:nvSpPr>
        <p:spPr>
          <a:xfrm>
            <a:off x="4229099" y="3260376"/>
            <a:ext cx="6096001" cy="2024602"/>
          </a:xfrm>
        </p:spPr>
        <p:txBody>
          <a:bodyPr>
            <a:noAutofit/>
          </a:bodyPr>
          <a:lstStyle/>
          <a:p>
            <a:pPr marL="0" indent="0" algn="ctr">
              <a:lnSpc>
                <a:spcPct val="100000"/>
              </a:lnSpc>
              <a:spcBef>
                <a:spcPts val="0"/>
              </a:spcBef>
              <a:buNone/>
            </a:pPr>
            <a:r>
              <a:rPr lang="en-US" dirty="0"/>
              <a:t>Wait. Do you still need an elevator    pitch for career fairs and for interviews? </a:t>
            </a:r>
          </a:p>
          <a:p>
            <a:pPr marL="0" indent="0" algn="ctr">
              <a:lnSpc>
                <a:spcPct val="100000"/>
              </a:lnSpc>
              <a:spcBef>
                <a:spcPts val="0"/>
              </a:spcBef>
              <a:buNone/>
            </a:pPr>
            <a:endParaRPr lang="en-US" dirty="0"/>
          </a:p>
        </p:txBody>
      </p:sp>
      <p:pic>
        <p:nvPicPr>
          <p:cNvPr id="6" name="Graphic 5" descr="Warning">
            <a:extLst>
              <a:ext uri="{FF2B5EF4-FFF2-40B4-BE49-F238E27FC236}">
                <a16:creationId xmlns:a16="http://schemas.microsoft.com/office/drawing/2014/main" id="{BE2A24A8-659D-43AC-9217-8074C4E73F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7016" y="3549496"/>
            <a:ext cx="1446362" cy="1446362"/>
          </a:xfrm>
          <a:prstGeom prst="rect">
            <a:avLst/>
          </a:prstGeom>
        </p:spPr>
      </p:pic>
      <p:pic>
        <p:nvPicPr>
          <p:cNvPr id="9" name="Graphic 8" descr="Speech">
            <a:extLst>
              <a:ext uri="{FF2B5EF4-FFF2-40B4-BE49-F238E27FC236}">
                <a16:creationId xmlns:a16="http://schemas.microsoft.com/office/drawing/2014/main" id="{3E62F9F8-E755-4A59-878A-0F5B71FF9A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360819">
            <a:off x="627606" y="610675"/>
            <a:ext cx="4780780" cy="3893200"/>
          </a:xfrm>
          <a:prstGeom prst="rect">
            <a:avLst/>
          </a:prstGeom>
        </p:spPr>
      </p:pic>
      <p:sp>
        <p:nvSpPr>
          <p:cNvPr id="8" name="Content Placeholder 2">
            <a:extLst>
              <a:ext uri="{FF2B5EF4-FFF2-40B4-BE49-F238E27FC236}">
                <a16:creationId xmlns:a16="http://schemas.microsoft.com/office/drawing/2014/main" id="{C0ACC62D-BA2E-49AC-BCAE-9557C2253A6B}"/>
              </a:ext>
            </a:extLst>
          </p:cNvPr>
          <p:cNvSpPr txBox="1">
            <a:spLocks/>
          </p:cNvSpPr>
          <p:nvPr/>
        </p:nvSpPr>
        <p:spPr>
          <a:xfrm rot="20406888">
            <a:off x="1208875" y="1832657"/>
            <a:ext cx="3516278" cy="14492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3600" dirty="0"/>
              <a:t>Raise your hand if you have an answer</a:t>
            </a:r>
          </a:p>
          <a:p>
            <a:pPr>
              <a:spcBef>
                <a:spcPts val="0"/>
              </a:spcBef>
              <a:spcAft>
                <a:spcPts val="600"/>
              </a:spcAft>
            </a:pPr>
            <a:endParaRPr lang="en-US" dirty="0"/>
          </a:p>
        </p:txBody>
      </p:sp>
    </p:spTree>
    <p:extLst>
      <p:ext uri="{BB962C8B-B14F-4D97-AF65-F5344CB8AC3E}">
        <p14:creationId xmlns:p14="http://schemas.microsoft.com/office/powerpoint/2010/main" val="904176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Yes! You still need to . . .</a:t>
            </a:r>
          </a:p>
        </p:txBody>
      </p:sp>
      <p:sp>
        <p:nvSpPr>
          <p:cNvPr id="4" name="Content Placeholder 2"/>
          <p:cNvSpPr>
            <a:spLocks noGrp="1"/>
          </p:cNvSpPr>
          <p:nvPr>
            <p:ph idx="1"/>
          </p:nvPr>
        </p:nvSpPr>
        <p:spPr>
          <a:xfrm>
            <a:off x="838200" y="1703437"/>
            <a:ext cx="10515600" cy="4452937"/>
          </a:xfrm>
        </p:spPr>
        <p:txBody>
          <a:bodyPr>
            <a:noAutofit/>
          </a:bodyPr>
          <a:lstStyle/>
          <a:p>
            <a:pPr>
              <a:lnSpc>
                <a:spcPct val="100000"/>
              </a:lnSpc>
              <a:spcBef>
                <a:spcPts val="0"/>
              </a:spcBef>
            </a:pPr>
            <a:r>
              <a:rPr lang="en-US" dirty="0"/>
              <a:t>Introduce yourself </a:t>
            </a:r>
          </a:p>
          <a:p>
            <a:pPr>
              <a:lnSpc>
                <a:spcPct val="100000"/>
              </a:lnSpc>
              <a:spcBef>
                <a:spcPts val="0"/>
              </a:spcBef>
            </a:pPr>
            <a:r>
              <a:rPr lang="en-US" dirty="0"/>
              <a:t>Provide a “marketing message” for your professional self </a:t>
            </a:r>
          </a:p>
          <a:p>
            <a:pPr>
              <a:lnSpc>
                <a:spcPct val="100000"/>
              </a:lnSpc>
              <a:spcBef>
                <a:spcPts val="0"/>
              </a:spcBef>
            </a:pPr>
            <a:r>
              <a:rPr lang="en-US" dirty="0"/>
              <a:t>Share your</a:t>
            </a:r>
          </a:p>
          <a:p>
            <a:pPr lvl="1">
              <a:lnSpc>
                <a:spcPct val="100000"/>
              </a:lnSpc>
              <a:spcBef>
                <a:spcPts val="0"/>
              </a:spcBef>
            </a:pPr>
            <a:r>
              <a:rPr lang="en-US" dirty="0"/>
              <a:t>Qualifications </a:t>
            </a:r>
          </a:p>
          <a:p>
            <a:pPr lvl="1">
              <a:lnSpc>
                <a:spcPct val="100000"/>
              </a:lnSpc>
              <a:spcBef>
                <a:spcPts val="0"/>
              </a:spcBef>
            </a:pPr>
            <a:r>
              <a:rPr lang="en-US" dirty="0"/>
              <a:t>Knowledge </a:t>
            </a:r>
          </a:p>
          <a:p>
            <a:pPr lvl="1">
              <a:lnSpc>
                <a:spcPct val="100000"/>
              </a:lnSpc>
              <a:spcBef>
                <a:spcPts val="0"/>
              </a:spcBef>
            </a:pPr>
            <a:r>
              <a:rPr lang="en-US" dirty="0"/>
              <a:t>Interests </a:t>
            </a:r>
          </a:p>
          <a:p>
            <a:pPr lvl="1">
              <a:lnSpc>
                <a:spcPct val="100000"/>
              </a:lnSpc>
              <a:spcBef>
                <a:spcPts val="0"/>
              </a:spcBef>
            </a:pPr>
            <a:r>
              <a:rPr lang="en-US" dirty="0"/>
              <a:t>Skills</a:t>
            </a:r>
          </a:p>
          <a:p>
            <a:pPr lvl="1">
              <a:lnSpc>
                <a:spcPct val="100000"/>
              </a:lnSpc>
              <a:spcBef>
                <a:spcPts val="0"/>
              </a:spcBef>
            </a:pPr>
            <a:r>
              <a:rPr lang="en-US" dirty="0"/>
              <a:t>Goals </a:t>
            </a:r>
          </a:p>
          <a:p>
            <a:pPr lvl="1">
              <a:lnSpc>
                <a:spcPct val="100000"/>
              </a:lnSpc>
              <a:spcBef>
                <a:spcPts val="0"/>
              </a:spcBef>
            </a:pPr>
            <a:r>
              <a:rPr lang="en-US" dirty="0"/>
              <a:t>Purpose for your conversation </a:t>
            </a:r>
            <a:br>
              <a:rPr lang="en-US" dirty="0"/>
            </a:br>
            <a:endParaRPr lang="en-US" dirty="0"/>
          </a:p>
        </p:txBody>
      </p:sp>
    </p:spTree>
    <p:extLst>
      <p:ext uri="{BB962C8B-B14F-4D97-AF65-F5344CB8AC3E}">
        <p14:creationId xmlns:p14="http://schemas.microsoft.com/office/powerpoint/2010/main" val="1008709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0E46-5686-46A2-A6D4-4347A8ECDAA3}"/>
              </a:ext>
            </a:extLst>
          </p:cNvPr>
          <p:cNvSpPr>
            <a:spLocks noGrp="1"/>
          </p:cNvSpPr>
          <p:nvPr>
            <p:ph type="title"/>
          </p:nvPr>
        </p:nvSpPr>
        <p:spPr/>
        <p:txBody>
          <a:bodyPr/>
          <a:lstStyle/>
          <a:p>
            <a:r>
              <a:rPr lang="en-US" dirty="0"/>
              <a:t>Elevator pitch ideas 	</a:t>
            </a:r>
          </a:p>
        </p:txBody>
      </p:sp>
      <p:sp>
        <p:nvSpPr>
          <p:cNvPr id="3" name="Content Placeholder 2">
            <a:extLst>
              <a:ext uri="{FF2B5EF4-FFF2-40B4-BE49-F238E27FC236}">
                <a16:creationId xmlns:a16="http://schemas.microsoft.com/office/drawing/2014/main" id="{827C5123-A235-464E-9095-4C46A05AA0C0}"/>
              </a:ext>
            </a:extLst>
          </p:cNvPr>
          <p:cNvSpPr>
            <a:spLocks noGrp="1"/>
          </p:cNvSpPr>
          <p:nvPr>
            <p:ph idx="1"/>
          </p:nvPr>
        </p:nvSpPr>
        <p:spPr>
          <a:xfrm>
            <a:off x="838200" y="1444486"/>
            <a:ext cx="10515600" cy="4784035"/>
          </a:xfrm>
        </p:spPr>
        <p:txBody>
          <a:bodyPr>
            <a:normAutofit/>
          </a:bodyPr>
          <a:lstStyle/>
          <a:p>
            <a:r>
              <a:rPr lang="en-US" dirty="0"/>
              <a:t>What sparked your interest in this field? </a:t>
            </a:r>
          </a:p>
          <a:p>
            <a:r>
              <a:rPr lang="en-US" dirty="0"/>
              <a:t>What are some supporting experiences that have helped you further develop the skills that would be useful for this job? </a:t>
            </a:r>
          </a:p>
          <a:p>
            <a:r>
              <a:rPr lang="en-US" dirty="0"/>
              <a:t>What have you already learned about the field and what are you hoping to learn from this opportunity? </a:t>
            </a:r>
          </a:p>
          <a:p>
            <a:r>
              <a:rPr lang="en-US" dirty="0"/>
              <a:t>What activities or groups are you affiliated with? What experiences or exposure are you gaining from the affiliation? </a:t>
            </a:r>
          </a:p>
          <a:p>
            <a:r>
              <a:rPr lang="en-US" dirty="0"/>
              <a:t>What about this company do you find particularly exciting?</a:t>
            </a:r>
          </a:p>
          <a:p>
            <a:r>
              <a:rPr lang="en-US" dirty="0"/>
              <a:t>What questions do you have for the employer? </a:t>
            </a:r>
          </a:p>
        </p:txBody>
      </p:sp>
    </p:spTree>
    <p:extLst>
      <p:ext uri="{BB962C8B-B14F-4D97-AF65-F5344CB8AC3E}">
        <p14:creationId xmlns:p14="http://schemas.microsoft.com/office/powerpoint/2010/main" val="278065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2FF909-D3D1-4236-A010-2E3B098C449F}"/>
              </a:ext>
            </a:extLst>
          </p:cNvPr>
          <p:cNvSpPr>
            <a:spLocks noGrp="1"/>
          </p:cNvSpPr>
          <p:nvPr>
            <p:ph type="title"/>
          </p:nvPr>
        </p:nvSpPr>
        <p:spPr>
          <a:xfrm>
            <a:off x="838200" y="629479"/>
            <a:ext cx="10515600" cy="1325563"/>
          </a:xfrm>
        </p:spPr>
        <p:txBody>
          <a:bodyPr>
            <a:normAutofit/>
          </a:bodyPr>
          <a:lstStyle/>
          <a:p>
            <a:pPr algn="ctr"/>
            <a:r>
              <a:rPr lang="en-US" sz="4800" dirty="0"/>
              <a:t>Elevator pitch activity </a:t>
            </a:r>
          </a:p>
        </p:txBody>
      </p:sp>
      <p:sp>
        <p:nvSpPr>
          <p:cNvPr id="3" name="Content Placeholder 2">
            <a:extLst>
              <a:ext uri="{FF2B5EF4-FFF2-40B4-BE49-F238E27FC236}">
                <a16:creationId xmlns:a16="http://schemas.microsoft.com/office/drawing/2014/main" id="{2EB4A8C2-9E08-4D29-B119-24A357F03E49}"/>
              </a:ext>
            </a:extLst>
          </p:cNvPr>
          <p:cNvSpPr>
            <a:spLocks noGrp="1"/>
          </p:cNvSpPr>
          <p:nvPr>
            <p:ph idx="1"/>
          </p:nvPr>
        </p:nvSpPr>
        <p:spPr>
          <a:xfrm>
            <a:off x="838199" y="1989548"/>
            <a:ext cx="10859219" cy="3238060"/>
          </a:xfrm>
        </p:spPr>
        <p:txBody>
          <a:bodyPr>
            <a:normAutofit/>
          </a:bodyPr>
          <a:lstStyle/>
          <a:p>
            <a:pPr marL="0" indent="0">
              <a:buNone/>
            </a:pPr>
            <a:r>
              <a:rPr lang="en-US" dirty="0"/>
              <a:t>You’re in a 10-minute individual video session with an employer. </a:t>
            </a:r>
          </a:p>
          <a:p>
            <a:pPr marL="0" indent="0">
              <a:buNone/>
            </a:pPr>
            <a:r>
              <a:rPr lang="en-US" dirty="0"/>
              <a:t>1. How do you introduce yourself during the first 30 seconds? </a:t>
            </a:r>
          </a:p>
          <a:p>
            <a:pPr marL="0" indent="0">
              <a:buNone/>
            </a:pPr>
            <a:r>
              <a:rPr lang="en-US" dirty="0"/>
              <a:t>2. What 2 questions from the previous slide do you want to answer? Draft your answers.</a:t>
            </a:r>
          </a:p>
          <a:p>
            <a:pPr marL="0" indent="0">
              <a:buNone/>
            </a:pPr>
            <a:r>
              <a:rPr lang="en-US" dirty="0"/>
              <a:t>3. What are 1-2 general (not company specific) questions you have for the employer?</a:t>
            </a:r>
          </a:p>
        </p:txBody>
      </p:sp>
    </p:spTree>
    <p:extLst>
      <p:ext uri="{BB962C8B-B14F-4D97-AF65-F5344CB8AC3E}">
        <p14:creationId xmlns:p14="http://schemas.microsoft.com/office/powerpoint/2010/main" val="3696725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321C-BEE7-4070-93FD-27D0585627DA}"/>
              </a:ext>
            </a:extLst>
          </p:cNvPr>
          <p:cNvSpPr>
            <a:spLocks noGrp="1"/>
          </p:cNvSpPr>
          <p:nvPr>
            <p:ph type="title"/>
          </p:nvPr>
        </p:nvSpPr>
        <p:spPr>
          <a:xfrm>
            <a:off x="4413378" y="2811158"/>
            <a:ext cx="6215958" cy="1872184"/>
          </a:xfrm>
        </p:spPr>
        <p:txBody>
          <a:bodyPr>
            <a:normAutofit fontScale="90000"/>
          </a:bodyPr>
          <a:lstStyle/>
          <a:p>
            <a:pPr algn="ctr"/>
            <a:r>
              <a:rPr lang="en-US" dirty="0"/>
              <a:t>What should you do and/or think about on the day of the fair?</a:t>
            </a:r>
          </a:p>
        </p:txBody>
      </p:sp>
      <p:pic>
        <p:nvPicPr>
          <p:cNvPr id="7" name="Graphic 6" descr="Speech">
            <a:extLst>
              <a:ext uri="{FF2B5EF4-FFF2-40B4-BE49-F238E27FC236}">
                <a16:creationId xmlns:a16="http://schemas.microsoft.com/office/drawing/2014/main" id="{CC5258DA-F4FC-443D-B6A5-E3E0397DE2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609759">
            <a:off x="235535" y="975169"/>
            <a:ext cx="4509122" cy="3671977"/>
          </a:xfrm>
          <a:prstGeom prst="rect">
            <a:avLst/>
          </a:prstGeom>
        </p:spPr>
      </p:pic>
      <p:pic>
        <p:nvPicPr>
          <p:cNvPr id="6" name="Graphic 5" descr="Warning">
            <a:extLst>
              <a:ext uri="{FF2B5EF4-FFF2-40B4-BE49-F238E27FC236}">
                <a16:creationId xmlns:a16="http://schemas.microsoft.com/office/drawing/2014/main" id="{37B0C37F-8791-4AD2-9378-FEA05E0EFF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67016" y="3549496"/>
            <a:ext cx="1446362" cy="1446362"/>
          </a:xfrm>
          <a:prstGeom prst="rect">
            <a:avLst/>
          </a:prstGeom>
        </p:spPr>
      </p:pic>
      <p:sp>
        <p:nvSpPr>
          <p:cNvPr id="9" name="Content Placeholder 2">
            <a:extLst>
              <a:ext uri="{FF2B5EF4-FFF2-40B4-BE49-F238E27FC236}">
                <a16:creationId xmlns:a16="http://schemas.microsoft.com/office/drawing/2014/main" id="{DCDC9EFC-E114-48B9-B7D5-D76179EC1727}"/>
              </a:ext>
            </a:extLst>
          </p:cNvPr>
          <p:cNvSpPr txBox="1">
            <a:spLocks/>
          </p:cNvSpPr>
          <p:nvPr/>
        </p:nvSpPr>
        <p:spPr>
          <a:xfrm rot="20573665">
            <a:off x="1047170" y="1877042"/>
            <a:ext cx="2885851" cy="14492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Berlingske Sans" panose="02000503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Berlingske Sans" panose="02000503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erlingske Sans" panose="02000503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erlingske Sans" panose="02000503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3600" dirty="0"/>
              <a:t>Raise your hand if you have an answer</a:t>
            </a:r>
          </a:p>
          <a:p>
            <a:pPr>
              <a:spcBef>
                <a:spcPts val="0"/>
              </a:spcBef>
              <a:spcAft>
                <a:spcPts val="600"/>
              </a:spcAft>
            </a:pPr>
            <a:endParaRPr lang="en-US" dirty="0"/>
          </a:p>
        </p:txBody>
      </p:sp>
    </p:spTree>
    <p:extLst>
      <p:ext uri="{BB962C8B-B14F-4D97-AF65-F5344CB8AC3E}">
        <p14:creationId xmlns:p14="http://schemas.microsoft.com/office/powerpoint/2010/main" val="3044542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Day of fair tips Virtual</a:t>
            </a:r>
          </a:p>
        </p:txBody>
      </p:sp>
      <p:sp>
        <p:nvSpPr>
          <p:cNvPr id="4" name="Content Placeholder 2"/>
          <p:cNvSpPr>
            <a:spLocks noGrp="1"/>
          </p:cNvSpPr>
          <p:nvPr>
            <p:ph idx="1"/>
          </p:nvPr>
        </p:nvSpPr>
        <p:spPr>
          <a:xfrm>
            <a:off x="838200" y="1513745"/>
            <a:ext cx="10515600" cy="4452937"/>
          </a:xfrm>
        </p:spPr>
        <p:txBody>
          <a:bodyPr>
            <a:noAutofit/>
          </a:bodyPr>
          <a:lstStyle/>
          <a:p>
            <a:pPr>
              <a:lnSpc>
                <a:spcPct val="100000"/>
              </a:lnSpc>
              <a:spcBef>
                <a:spcPts val="0"/>
              </a:spcBef>
            </a:pPr>
            <a:r>
              <a:rPr lang="en-US" dirty="0"/>
              <a:t>Find a quiet, well-lit location </a:t>
            </a:r>
          </a:p>
          <a:p>
            <a:pPr>
              <a:lnSpc>
                <a:spcPct val="100000"/>
              </a:lnSpc>
              <a:spcBef>
                <a:spcPts val="0"/>
              </a:spcBef>
            </a:pPr>
            <a:r>
              <a:rPr lang="en-US" dirty="0"/>
              <a:t>Keep the background simple &amp; professional with no distractions</a:t>
            </a:r>
          </a:p>
          <a:p>
            <a:pPr>
              <a:lnSpc>
                <a:spcPct val="100000"/>
              </a:lnSpc>
              <a:spcBef>
                <a:spcPts val="0"/>
              </a:spcBef>
            </a:pPr>
            <a:r>
              <a:rPr lang="en-US" dirty="0"/>
              <a:t>Test your technology in advance (audio, video, </a:t>
            </a:r>
            <a:r>
              <a:rPr lang="en-US" dirty="0" err="1"/>
              <a:t>wifi</a:t>
            </a:r>
            <a:r>
              <a:rPr lang="en-US" dirty="0"/>
              <a:t>)</a:t>
            </a:r>
          </a:p>
          <a:p>
            <a:pPr>
              <a:lnSpc>
                <a:spcPct val="100000"/>
              </a:lnSpc>
              <a:spcBef>
                <a:spcPts val="0"/>
              </a:spcBef>
            </a:pPr>
            <a:r>
              <a:rPr lang="en-US" dirty="0"/>
              <a:t>Be mindful of your body language: sit up straight, make eye contact, and smile</a:t>
            </a:r>
          </a:p>
          <a:p>
            <a:pPr>
              <a:lnSpc>
                <a:spcPct val="100000"/>
              </a:lnSpc>
              <a:spcBef>
                <a:spcPts val="0"/>
              </a:spcBef>
            </a:pPr>
            <a:r>
              <a:rPr lang="en-US" dirty="0"/>
              <a:t>Professional dress </a:t>
            </a:r>
          </a:p>
          <a:p>
            <a:pPr lvl="1">
              <a:lnSpc>
                <a:spcPct val="100000"/>
              </a:lnSpc>
              <a:spcBef>
                <a:spcPts val="0"/>
              </a:spcBef>
            </a:pPr>
            <a:r>
              <a:rPr lang="en-US" dirty="0"/>
              <a:t>Business professional - dress as if the career fair is an interview</a:t>
            </a:r>
          </a:p>
          <a:p>
            <a:pPr lvl="1">
              <a:lnSpc>
                <a:spcPct val="100000"/>
              </a:lnSpc>
              <a:spcBef>
                <a:spcPts val="0"/>
              </a:spcBef>
            </a:pPr>
            <a:r>
              <a:rPr lang="en-US" dirty="0"/>
              <a:t>Avoid excessive jewelry or makeup  </a:t>
            </a:r>
          </a:p>
          <a:p>
            <a:pPr lvl="1">
              <a:lnSpc>
                <a:spcPct val="100000"/>
              </a:lnSpc>
              <a:spcBef>
                <a:spcPts val="0"/>
              </a:spcBef>
            </a:pPr>
            <a:endParaRPr lang="en-US" dirty="0"/>
          </a:p>
        </p:txBody>
      </p:sp>
    </p:spTree>
    <p:extLst>
      <p:ext uri="{BB962C8B-B14F-4D97-AF65-F5344CB8AC3E}">
        <p14:creationId xmlns:p14="http://schemas.microsoft.com/office/powerpoint/2010/main" val="131594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3A54B-DEA2-4722-BED7-242AF74C3B83}"/>
              </a:ext>
            </a:extLst>
          </p:cNvPr>
          <p:cNvSpPr>
            <a:spLocks noGrp="1"/>
          </p:cNvSpPr>
          <p:nvPr>
            <p:ph type="title"/>
          </p:nvPr>
        </p:nvSpPr>
        <p:spPr/>
        <p:txBody>
          <a:bodyPr>
            <a:normAutofit fontScale="90000"/>
          </a:bodyPr>
          <a:lstStyle/>
          <a:p>
            <a:r>
              <a:rPr lang="en-US" dirty="0"/>
              <a:t>Fall 2021 Career Center Services</a:t>
            </a:r>
          </a:p>
        </p:txBody>
      </p:sp>
      <p:sp>
        <p:nvSpPr>
          <p:cNvPr id="3" name="Content Placeholder 2">
            <a:extLst>
              <a:ext uri="{FF2B5EF4-FFF2-40B4-BE49-F238E27FC236}">
                <a16:creationId xmlns:a16="http://schemas.microsoft.com/office/drawing/2014/main" id="{0A55BC18-1464-4B19-BF88-B6734B50F5A3}"/>
              </a:ext>
            </a:extLst>
          </p:cNvPr>
          <p:cNvSpPr>
            <a:spLocks noGrp="1"/>
          </p:cNvSpPr>
          <p:nvPr>
            <p:ph idx="1"/>
          </p:nvPr>
        </p:nvSpPr>
        <p:spPr>
          <a:xfrm>
            <a:off x="838200" y="1690689"/>
            <a:ext cx="10515600" cy="4547552"/>
          </a:xfrm>
        </p:spPr>
        <p:txBody>
          <a:bodyPr>
            <a:normAutofit lnSpcReduction="10000"/>
          </a:bodyPr>
          <a:lstStyle/>
          <a:p>
            <a:r>
              <a:rPr lang="en-US" dirty="0"/>
              <a:t>The CEC Career Center Office in Swearingen 1A03 is open!</a:t>
            </a:r>
          </a:p>
          <a:p>
            <a:pPr lvl="1"/>
            <a:r>
              <a:rPr lang="en-US" dirty="0"/>
              <a:t>Meet with a career studio </a:t>
            </a:r>
            <a:r>
              <a:rPr lang="en-US" b="1" dirty="0">
                <a:solidFill>
                  <a:srgbClr val="73000A"/>
                </a:solidFill>
              </a:rPr>
              <a:t>peer </a:t>
            </a:r>
            <a:r>
              <a:rPr lang="en-US" dirty="0"/>
              <a:t>educator for an up-to 20-minute session during Career Studio hours – great for resume reviews!</a:t>
            </a:r>
          </a:p>
          <a:p>
            <a:pPr marL="457200" lvl="1" indent="0">
              <a:buNone/>
            </a:pPr>
            <a:r>
              <a:rPr lang="en-US" b="1" dirty="0">
                <a:solidFill>
                  <a:srgbClr val="73000A"/>
                </a:solidFill>
              </a:rPr>
              <a:t>	OR</a:t>
            </a:r>
          </a:p>
          <a:p>
            <a:pPr lvl="1"/>
            <a:r>
              <a:rPr lang="en-US" dirty="0"/>
              <a:t>Meet with a Career Coach for a 15-60 minute topic specific appointment – best for in depth career decision making and internship/job search assistance</a:t>
            </a:r>
          </a:p>
          <a:p>
            <a:pPr marL="457200" lvl="1" indent="0">
              <a:buNone/>
            </a:pPr>
            <a:endParaRPr lang="en-US" dirty="0"/>
          </a:p>
          <a:p>
            <a:pPr lvl="1"/>
            <a:r>
              <a:rPr lang="en-US" i="1" dirty="0"/>
              <a:t>For the safety of our students and staff every appointment and career studio session - whether in-person or virtual - will have to be pre-scheduled through Handshake.</a:t>
            </a:r>
          </a:p>
        </p:txBody>
      </p:sp>
    </p:spTree>
    <p:extLst>
      <p:ext uri="{BB962C8B-B14F-4D97-AF65-F5344CB8AC3E}">
        <p14:creationId xmlns:p14="http://schemas.microsoft.com/office/powerpoint/2010/main" val="3641982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Day of fair tips In-person</a:t>
            </a:r>
          </a:p>
        </p:txBody>
      </p:sp>
      <p:sp>
        <p:nvSpPr>
          <p:cNvPr id="4" name="Content Placeholder 2"/>
          <p:cNvSpPr>
            <a:spLocks noGrp="1"/>
          </p:cNvSpPr>
          <p:nvPr>
            <p:ph idx="1"/>
          </p:nvPr>
        </p:nvSpPr>
        <p:spPr>
          <a:xfrm>
            <a:off x="838200" y="1513745"/>
            <a:ext cx="10515600" cy="4452937"/>
          </a:xfrm>
        </p:spPr>
        <p:txBody>
          <a:bodyPr>
            <a:noAutofit/>
          </a:bodyPr>
          <a:lstStyle/>
          <a:p>
            <a:pPr>
              <a:lnSpc>
                <a:spcPct val="100000"/>
              </a:lnSpc>
              <a:spcBef>
                <a:spcPts val="0"/>
              </a:spcBef>
            </a:pPr>
            <a:r>
              <a:rPr lang="en-US" dirty="0"/>
              <a:t>Professional dress </a:t>
            </a:r>
          </a:p>
          <a:p>
            <a:pPr lvl="1">
              <a:lnSpc>
                <a:spcPct val="100000"/>
              </a:lnSpc>
              <a:spcBef>
                <a:spcPts val="0"/>
              </a:spcBef>
            </a:pPr>
            <a:r>
              <a:rPr lang="en-US" dirty="0"/>
              <a:t>Business professional - dress as if the career fair is an interview</a:t>
            </a:r>
          </a:p>
          <a:p>
            <a:pPr lvl="1">
              <a:lnSpc>
                <a:spcPct val="100000"/>
              </a:lnSpc>
              <a:spcBef>
                <a:spcPts val="0"/>
              </a:spcBef>
            </a:pPr>
            <a:r>
              <a:rPr lang="en-US" dirty="0"/>
              <a:t>Avoid excessive jewelry or makeup  </a:t>
            </a:r>
          </a:p>
          <a:p>
            <a:pPr>
              <a:lnSpc>
                <a:spcPct val="100000"/>
              </a:lnSpc>
              <a:spcBef>
                <a:spcPts val="0"/>
              </a:spcBef>
            </a:pPr>
            <a:r>
              <a:rPr lang="en-US" dirty="0"/>
              <a:t>Be mindful of your body language: walk confidently, make eye contact, and smile, safe distancing</a:t>
            </a:r>
          </a:p>
          <a:p>
            <a:pPr>
              <a:lnSpc>
                <a:spcPct val="100000"/>
              </a:lnSpc>
              <a:spcBef>
                <a:spcPts val="0"/>
              </a:spcBef>
            </a:pPr>
            <a:r>
              <a:rPr lang="en-US" dirty="0"/>
              <a:t>Have copies of your resume on hand</a:t>
            </a:r>
          </a:p>
          <a:p>
            <a:pPr>
              <a:lnSpc>
                <a:spcPct val="100000"/>
              </a:lnSpc>
              <a:spcBef>
                <a:spcPts val="0"/>
              </a:spcBef>
            </a:pPr>
            <a:r>
              <a:rPr lang="en-US" dirty="0"/>
              <a:t>Know ahead of time what companies you want to talk to</a:t>
            </a:r>
          </a:p>
          <a:p>
            <a:pPr>
              <a:lnSpc>
                <a:spcPct val="100000"/>
              </a:lnSpc>
              <a:spcBef>
                <a:spcPts val="0"/>
              </a:spcBef>
            </a:pPr>
            <a:endParaRPr lang="en-US" dirty="0"/>
          </a:p>
          <a:p>
            <a:pPr lvl="1">
              <a:lnSpc>
                <a:spcPct val="100000"/>
              </a:lnSpc>
              <a:spcBef>
                <a:spcPts val="0"/>
              </a:spcBef>
            </a:pPr>
            <a:endParaRPr lang="en-US" dirty="0"/>
          </a:p>
          <a:p>
            <a:pPr lvl="1">
              <a:lnSpc>
                <a:spcPct val="100000"/>
              </a:lnSpc>
              <a:spcBef>
                <a:spcPts val="0"/>
              </a:spcBef>
            </a:pPr>
            <a:endParaRPr lang="en-US" dirty="0"/>
          </a:p>
        </p:txBody>
      </p:sp>
    </p:spTree>
    <p:extLst>
      <p:ext uri="{BB962C8B-B14F-4D97-AF65-F5344CB8AC3E}">
        <p14:creationId xmlns:p14="http://schemas.microsoft.com/office/powerpoint/2010/main" val="2069030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Prepare: what to have with you </a:t>
            </a:r>
          </a:p>
        </p:txBody>
      </p:sp>
      <p:sp>
        <p:nvSpPr>
          <p:cNvPr id="4" name="Content Placeholder 2"/>
          <p:cNvSpPr>
            <a:spLocks noGrp="1"/>
          </p:cNvSpPr>
          <p:nvPr>
            <p:ph idx="1"/>
          </p:nvPr>
        </p:nvSpPr>
        <p:spPr>
          <a:xfrm>
            <a:off x="838200" y="1513745"/>
            <a:ext cx="10515600" cy="4452937"/>
          </a:xfrm>
        </p:spPr>
        <p:txBody>
          <a:bodyPr>
            <a:noAutofit/>
          </a:bodyPr>
          <a:lstStyle/>
          <a:p>
            <a:pPr>
              <a:lnSpc>
                <a:spcPct val="100000"/>
              </a:lnSpc>
              <a:spcBef>
                <a:spcPts val="0"/>
              </a:spcBef>
            </a:pPr>
            <a:r>
              <a:rPr lang="en-US" dirty="0"/>
              <a:t>Your resume</a:t>
            </a:r>
            <a:endParaRPr lang="en-US" sz="2800" dirty="0"/>
          </a:p>
          <a:p>
            <a:pPr>
              <a:lnSpc>
                <a:spcPct val="100000"/>
              </a:lnSpc>
              <a:spcBef>
                <a:spcPts val="0"/>
              </a:spcBef>
            </a:pPr>
            <a:r>
              <a:rPr lang="en-US" dirty="0"/>
              <a:t>Your </a:t>
            </a:r>
            <a:r>
              <a:rPr lang="en-US" dirty="0">
                <a:hlinkClick r:id="rId3"/>
              </a:rPr>
              <a:t>Employer Research form </a:t>
            </a:r>
            <a:r>
              <a:rPr lang="en-US" dirty="0"/>
              <a:t>with a few questions for each employers based on your research </a:t>
            </a:r>
            <a:r>
              <a:rPr lang="en-US" sz="2800" dirty="0"/>
              <a:t>(if needed)</a:t>
            </a:r>
          </a:p>
          <a:p>
            <a:pPr>
              <a:lnSpc>
                <a:spcPct val="100000"/>
              </a:lnSpc>
              <a:spcBef>
                <a:spcPts val="0"/>
              </a:spcBef>
            </a:pPr>
            <a:r>
              <a:rPr lang="en-US" dirty="0"/>
              <a:t>Copy of your Elevator Pitch form </a:t>
            </a:r>
            <a:r>
              <a:rPr lang="en-US" sz="2800" dirty="0"/>
              <a:t>(if needed)</a:t>
            </a:r>
          </a:p>
          <a:p>
            <a:pPr>
              <a:lnSpc>
                <a:spcPct val="100000"/>
              </a:lnSpc>
              <a:spcBef>
                <a:spcPts val="0"/>
              </a:spcBef>
            </a:pPr>
            <a:r>
              <a:rPr lang="en-US" dirty="0"/>
              <a:t>A notepad and writing utensil </a:t>
            </a:r>
          </a:p>
        </p:txBody>
      </p:sp>
    </p:spTree>
    <p:extLst>
      <p:ext uri="{BB962C8B-B14F-4D97-AF65-F5344CB8AC3E}">
        <p14:creationId xmlns:p14="http://schemas.microsoft.com/office/powerpoint/2010/main" val="2062451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After the fair: to do list</a:t>
            </a:r>
          </a:p>
        </p:txBody>
      </p:sp>
      <p:sp>
        <p:nvSpPr>
          <p:cNvPr id="4" name="Content Placeholder 2"/>
          <p:cNvSpPr>
            <a:spLocks noGrp="1"/>
          </p:cNvSpPr>
          <p:nvPr>
            <p:ph idx="1"/>
          </p:nvPr>
        </p:nvSpPr>
        <p:spPr>
          <a:xfrm>
            <a:off x="838200" y="1513745"/>
            <a:ext cx="10515600" cy="4452937"/>
          </a:xfrm>
        </p:spPr>
        <p:txBody>
          <a:bodyPr>
            <a:noAutofit/>
          </a:bodyPr>
          <a:lstStyle/>
          <a:p>
            <a:pPr>
              <a:lnSpc>
                <a:spcPct val="100000"/>
              </a:lnSpc>
              <a:spcBef>
                <a:spcPts val="0"/>
              </a:spcBef>
            </a:pPr>
            <a:r>
              <a:rPr lang="en-US" dirty="0"/>
              <a:t>Organize your notes</a:t>
            </a:r>
          </a:p>
          <a:p>
            <a:pPr marL="0" indent="0">
              <a:lnSpc>
                <a:spcPct val="100000"/>
              </a:lnSpc>
              <a:spcBef>
                <a:spcPts val="0"/>
              </a:spcBef>
              <a:buNone/>
            </a:pPr>
            <a:endParaRPr lang="en-US" sz="1050" dirty="0"/>
          </a:p>
          <a:p>
            <a:pPr>
              <a:lnSpc>
                <a:spcPct val="100000"/>
              </a:lnSpc>
              <a:spcBef>
                <a:spcPts val="0"/>
              </a:spcBef>
            </a:pPr>
            <a:r>
              <a:rPr lang="en-US" dirty="0"/>
              <a:t>Excel spreadsheet to keep everything in one place</a:t>
            </a:r>
          </a:p>
          <a:p>
            <a:pPr marL="0" indent="0">
              <a:lnSpc>
                <a:spcPct val="100000"/>
              </a:lnSpc>
              <a:spcBef>
                <a:spcPts val="0"/>
              </a:spcBef>
              <a:buNone/>
            </a:pPr>
            <a:endParaRPr lang="en-US" sz="1050" dirty="0"/>
          </a:p>
          <a:p>
            <a:pPr>
              <a:lnSpc>
                <a:spcPct val="100000"/>
              </a:lnSpc>
              <a:spcBef>
                <a:spcPts val="0"/>
              </a:spcBef>
            </a:pPr>
            <a:r>
              <a:rPr lang="en-US" dirty="0"/>
              <a:t>Always follow up, but don’t expect an immediate response</a:t>
            </a:r>
          </a:p>
          <a:p>
            <a:pPr marL="0" indent="0">
              <a:lnSpc>
                <a:spcPct val="100000"/>
              </a:lnSpc>
              <a:spcBef>
                <a:spcPts val="0"/>
              </a:spcBef>
              <a:buNone/>
            </a:pPr>
            <a:endParaRPr lang="en-US" sz="1050" dirty="0"/>
          </a:p>
          <a:p>
            <a:pPr>
              <a:lnSpc>
                <a:spcPct val="100000"/>
              </a:lnSpc>
              <a:spcBef>
                <a:spcPts val="0"/>
              </a:spcBef>
            </a:pPr>
            <a:r>
              <a:rPr lang="en-US" dirty="0"/>
              <a:t>If conducting Day-After Interviews, submit your application materials well before the deadline!</a:t>
            </a:r>
          </a:p>
          <a:p>
            <a:pPr marL="0" indent="0">
              <a:lnSpc>
                <a:spcPct val="100000"/>
              </a:lnSpc>
              <a:spcBef>
                <a:spcPts val="0"/>
              </a:spcBef>
              <a:buNone/>
            </a:pPr>
            <a:endParaRPr lang="en-US" sz="1050" dirty="0"/>
          </a:p>
          <a:p>
            <a:pPr>
              <a:lnSpc>
                <a:spcPct val="100000"/>
              </a:lnSpc>
              <a:spcBef>
                <a:spcPts val="0"/>
              </a:spcBef>
            </a:pPr>
            <a:r>
              <a:rPr lang="en-US" dirty="0"/>
              <a:t>Mail or email thank-you note (and resume) ASAP</a:t>
            </a:r>
          </a:p>
          <a:p>
            <a:pPr marL="0" indent="0">
              <a:lnSpc>
                <a:spcPct val="100000"/>
              </a:lnSpc>
              <a:spcBef>
                <a:spcPts val="0"/>
              </a:spcBef>
              <a:buNone/>
            </a:pPr>
            <a:endParaRPr lang="en-US" sz="1050" dirty="0"/>
          </a:p>
          <a:p>
            <a:pPr>
              <a:lnSpc>
                <a:spcPct val="100000"/>
              </a:lnSpc>
              <a:spcBef>
                <a:spcPts val="0"/>
              </a:spcBef>
            </a:pPr>
            <a:r>
              <a:rPr lang="en-US" dirty="0"/>
              <a:t>Follow up with a phone call approximately 2 weeks later</a:t>
            </a:r>
          </a:p>
          <a:p>
            <a:pPr>
              <a:lnSpc>
                <a:spcPct val="100000"/>
              </a:lnSpc>
              <a:spcBef>
                <a:spcPts val="0"/>
              </a:spcBef>
            </a:pPr>
            <a:endParaRPr lang="en-US" dirty="0"/>
          </a:p>
          <a:p>
            <a:pPr>
              <a:lnSpc>
                <a:spcPct val="100000"/>
              </a:lnSpc>
              <a:spcBef>
                <a:spcPts val="0"/>
              </a:spcBef>
            </a:pPr>
            <a:endParaRPr lang="en-US" dirty="0"/>
          </a:p>
        </p:txBody>
      </p:sp>
    </p:spTree>
    <p:extLst>
      <p:ext uri="{BB962C8B-B14F-4D97-AF65-F5344CB8AC3E}">
        <p14:creationId xmlns:p14="http://schemas.microsoft.com/office/powerpoint/2010/main" val="3238223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C250-F382-413B-A7C5-2AF20CE1C95B}"/>
              </a:ext>
            </a:extLst>
          </p:cNvPr>
          <p:cNvSpPr>
            <a:spLocks noGrp="1"/>
          </p:cNvSpPr>
          <p:nvPr>
            <p:ph type="title"/>
          </p:nvPr>
        </p:nvSpPr>
        <p:spPr/>
        <p:txBody>
          <a:bodyPr>
            <a:normAutofit/>
          </a:bodyPr>
          <a:lstStyle/>
          <a:p>
            <a:r>
              <a:rPr lang="en-US" dirty="0"/>
              <a:t>Other job search resources 	</a:t>
            </a:r>
          </a:p>
        </p:txBody>
      </p:sp>
      <p:sp>
        <p:nvSpPr>
          <p:cNvPr id="4" name="Content Placeholder 2">
            <a:extLst>
              <a:ext uri="{FF2B5EF4-FFF2-40B4-BE49-F238E27FC236}">
                <a16:creationId xmlns:a16="http://schemas.microsoft.com/office/drawing/2014/main" id="{645CAE7C-6226-4753-BFA5-8E51D3554A9E}"/>
              </a:ext>
            </a:extLst>
          </p:cNvPr>
          <p:cNvSpPr txBox="1">
            <a:spLocks/>
          </p:cNvSpPr>
          <p:nvPr/>
        </p:nvSpPr>
        <p:spPr>
          <a:xfrm>
            <a:off x="838200" y="1825624"/>
            <a:ext cx="9237133" cy="4667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3" action="ppaction://hlinkfile"/>
              </a:rPr>
              <a:t>Handshake </a:t>
            </a:r>
            <a:endParaRPr lang="en-US" dirty="0"/>
          </a:p>
          <a:p>
            <a:r>
              <a:rPr lang="en-US" dirty="0">
                <a:hlinkClick r:id="rId4"/>
              </a:rPr>
              <a:t>Engineer Jobs </a:t>
            </a:r>
            <a:endParaRPr lang="en-US" dirty="0"/>
          </a:p>
          <a:p>
            <a:r>
              <a:rPr lang="en-US" dirty="0">
                <a:hlinkClick r:id="rId5"/>
              </a:rPr>
              <a:t>Career Shift</a:t>
            </a:r>
            <a:endParaRPr lang="en-US" dirty="0"/>
          </a:p>
          <a:p>
            <a:r>
              <a:rPr lang="en-US" dirty="0">
                <a:hlinkClick r:id="rId6"/>
              </a:rPr>
              <a:t>Linked In </a:t>
            </a:r>
            <a:endParaRPr lang="en-US" dirty="0"/>
          </a:p>
          <a:p>
            <a:r>
              <a:rPr lang="en-US" dirty="0"/>
              <a:t>Professional Associations - </a:t>
            </a:r>
            <a:r>
              <a:rPr lang="en-US" dirty="0">
                <a:hlinkClick r:id="rId7"/>
              </a:rPr>
              <a:t>ACM</a:t>
            </a:r>
            <a:endParaRPr lang="en-US" dirty="0"/>
          </a:p>
          <a:p>
            <a:r>
              <a:rPr lang="en-US" dirty="0">
                <a:hlinkClick r:id="rId8"/>
              </a:rPr>
              <a:t>USA Jobs</a:t>
            </a:r>
            <a:endParaRPr lang="en-US" dirty="0"/>
          </a:p>
          <a:p>
            <a:r>
              <a:rPr lang="en-US" dirty="0">
                <a:hlinkClick r:id="rId9"/>
              </a:rPr>
              <a:t>COVINTERN</a:t>
            </a:r>
            <a:endParaRPr lang="en-US" dirty="0"/>
          </a:p>
          <a:p>
            <a:r>
              <a:rPr lang="en-US" dirty="0">
                <a:hlinkClick r:id="rId10"/>
              </a:rPr>
              <a:t>Finding a Computer Science Job</a:t>
            </a:r>
          </a:p>
          <a:p>
            <a:r>
              <a:rPr lang="en-US" dirty="0">
                <a:hlinkClick r:id="rId11"/>
              </a:rPr>
              <a:t>DICE</a:t>
            </a:r>
            <a:r>
              <a:rPr lang="en-US" dirty="0">
                <a:hlinkClick r:id="rId10"/>
              </a:rPr>
              <a:t> </a:t>
            </a:r>
            <a:endParaRPr lang="en-US" dirty="0"/>
          </a:p>
          <a:p>
            <a:endParaRPr lang="en-US" dirty="0"/>
          </a:p>
          <a:p>
            <a:endParaRPr lang="en-US" dirty="0"/>
          </a:p>
        </p:txBody>
      </p:sp>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2885" y="1477539"/>
            <a:ext cx="2761582" cy="2601701"/>
          </a:xfrm>
          <a:prstGeom prst="rect">
            <a:avLst/>
          </a:prstGeom>
        </p:spPr>
      </p:pic>
    </p:spTree>
    <p:extLst>
      <p:ext uri="{BB962C8B-B14F-4D97-AF65-F5344CB8AC3E}">
        <p14:creationId xmlns:p14="http://schemas.microsoft.com/office/powerpoint/2010/main" val="4203982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09" y="2726590"/>
            <a:ext cx="10515600" cy="1325563"/>
          </a:xfrm>
        </p:spPr>
        <p:txBody>
          <a:bodyPr>
            <a:normAutofit/>
          </a:bodyPr>
          <a:lstStyle/>
          <a:p>
            <a:pPr algn="ctr"/>
            <a:r>
              <a:rPr lang="en-US" sz="4800" dirty="0"/>
              <a:t>Questions?</a:t>
            </a:r>
          </a:p>
        </p:txBody>
      </p:sp>
    </p:spTree>
    <p:extLst>
      <p:ext uri="{BB962C8B-B14F-4D97-AF65-F5344CB8AC3E}">
        <p14:creationId xmlns:p14="http://schemas.microsoft.com/office/powerpoint/2010/main" val="4183825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4FC6-FE3D-7B45-84BE-3C726AB1D86B}"/>
              </a:ext>
            </a:extLst>
          </p:cNvPr>
          <p:cNvSpPr>
            <a:spLocks noGrp="1"/>
          </p:cNvSpPr>
          <p:nvPr>
            <p:ph type="title"/>
          </p:nvPr>
        </p:nvSpPr>
        <p:spPr>
          <a:xfrm>
            <a:off x="831850" y="609770"/>
            <a:ext cx="10515600" cy="882148"/>
          </a:xfrm>
        </p:spPr>
        <p:txBody>
          <a:bodyPr>
            <a:normAutofit fontScale="90000"/>
          </a:bodyPr>
          <a:lstStyle/>
          <a:p>
            <a:r>
              <a:rPr lang="en-US" dirty="0"/>
              <a:t>Connect with us!</a:t>
            </a:r>
          </a:p>
        </p:txBody>
      </p:sp>
      <p:sp>
        <p:nvSpPr>
          <p:cNvPr id="7" name="TextBox 6">
            <a:extLst>
              <a:ext uri="{FF2B5EF4-FFF2-40B4-BE49-F238E27FC236}">
                <a16:creationId xmlns:a16="http://schemas.microsoft.com/office/drawing/2014/main" id="{1909E9D3-4656-4296-9298-DF3E87150255}"/>
              </a:ext>
            </a:extLst>
          </p:cNvPr>
          <p:cNvSpPr txBox="1"/>
          <p:nvPr/>
        </p:nvSpPr>
        <p:spPr>
          <a:xfrm>
            <a:off x="9093539" y="2926824"/>
            <a:ext cx="3268580" cy="492443"/>
          </a:xfrm>
          <a:prstGeom prst="rect">
            <a:avLst/>
          </a:prstGeom>
          <a:noFill/>
        </p:spPr>
        <p:txBody>
          <a:bodyPr wrap="square" rtlCol="0">
            <a:spAutoFit/>
          </a:bodyPr>
          <a:lstStyle/>
          <a:p>
            <a:r>
              <a:rPr lang="en-US" sz="2600" dirty="0">
                <a:solidFill>
                  <a:schemeClr val="bg1"/>
                </a:solidFill>
              </a:rPr>
              <a:t>@</a:t>
            </a:r>
            <a:r>
              <a:rPr lang="en-US" sz="2300" dirty="0" err="1">
                <a:solidFill>
                  <a:schemeClr val="bg1"/>
                </a:solidFill>
              </a:rPr>
              <a:t>CareerCenterCEC</a:t>
            </a:r>
            <a:endParaRPr lang="en-US" sz="2300" dirty="0">
              <a:solidFill>
                <a:schemeClr val="bg1"/>
              </a:solidFill>
            </a:endParaRPr>
          </a:p>
        </p:txBody>
      </p:sp>
      <p:pic>
        <p:nvPicPr>
          <p:cNvPr id="10" name="Picture 9">
            <a:extLst>
              <a:ext uri="{FF2B5EF4-FFF2-40B4-BE49-F238E27FC236}">
                <a16:creationId xmlns:a16="http://schemas.microsoft.com/office/drawing/2014/main" id="{5A5F4D64-4FA6-48D1-9022-C64588DD6446}"/>
              </a:ext>
            </a:extLst>
          </p:cNvPr>
          <p:cNvPicPr>
            <a:picLocks noChangeAspect="1"/>
          </p:cNvPicPr>
          <p:nvPr/>
        </p:nvPicPr>
        <p:blipFill rotWithShape="1">
          <a:blip r:embed="rId3"/>
          <a:srcRect l="-1" r="67474"/>
          <a:stretch/>
        </p:blipFill>
        <p:spPr>
          <a:xfrm>
            <a:off x="10733110" y="1796127"/>
            <a:ext cx="914401" cy="1088237"/>
          </a:xfrm>
          <a:prstGeom prst="rect">
            <a:avLst/>
          </a:prstGeom>
        </p:spPr>
      </p:pic>
      <p:pic>
        <p:nvPicPr>
          <p:cNvPr id="11" name="Picture 10">
            <a:extLst>
              <a:ext uri="{FF2B5EF4-FFF2-40B4-BE49-F238E27FC236}">
                <a16:creationId xmlns:a16="http://schemas.microsoft.com/office/drawing/2014/main" id="{DE28C909-3538-420E-A40B-F96AB6DF4029}"/>
              </a:ext>
            </a:extLst>
          </p:cNvPr>
          <p:cNvPicPr>
            <a:picLocks noChangeAspect="1"/>
          </p:cNvPicPr>
          <p:nvPr/>
        </p:nvPicPr>
        <p:blipFill rotWithShape="1">
          <a:blip r:embed="rId3"/>
          <a:srcRect l="64893"/>
          <a:stretch/>
        </p:blipFill>
        <p:spPr>
          <a:xfrm>
            <a:off x="9541449" y="1852033"/>
            <a:ext cx="974756" cy="1074792"/>
          </a:xfrm>
          <a:prstGeom prst="rect">
            <a:avLst/>
          </a:prstGeom>
        </p:spPr>
      </p:pic>
      <p:sp>
        <p:nvSpPr>
          <p:cNvPr id="12" name="TextBox 11">
            <a:extLst>
              <a:ext uri="{FF2B5EF4-FFF2-40B4-BE49-F238E27FC236}">
                <a16:creationId xmlns:a16="http://schemas.microsoft.com/office/drawing/2014/main" id="{D4FE00B5-D832-4B2C-B5A1-73738EE86D04}"/>
              </a:ext>
            </a:extLst>
          </p:cNvPr>
          <p:cNvSpPr txBox="1"/>
          <p:nvPr/>
        </p:nvSpPr>
        <p:spPr>
          <a:xfrm>
            <a:off x="9583283" y="4300046"/>
            <a:ext cx="3268580" cy="492443"/>
          </a:xfrm>
          <a:prstGeom prst="rect">
            <a:avLst/>
          </a:prstGeom>
          <a:noFill/>
        </p:spPr>
        <p:txBody>
          <a:bodyPr wrap="square" rtlCol="0">
            <a:spAutoFit/>
          </a:bodyPr>
          <a:lstStyle/>
          <a:p>
            <a:r>
              <a:rPr lang="en-US" sz="2600" dirty="0">
                <a:solidFill>
                  <a:schemeClr val="bg1"/>
                </a:solidFill>
              </a:rPr>
              <a:t>@</a:t>
            </a:r>
            <a:r>
              <a:rPr lang="en-US" sz="2400" dirty="0" err="1">
                <a:solidFill>
                  <a:schemeClr val="bg1"/>
                </a:solidFill>
              </a:rPr>
              <a:t>uofsc_cec</a:t>
            </a:r>
            <a:endParaRPr lang="en-US" sz="2600" dirty="0">
              <a:solidFill>
                <a:schemeClr val="bg1"/>
              </a:solidFill>
            </a:endParaRPr>
          </a:p>
        </p:txBody>
      </p:sp>
      <p:pic>
        <p:nvPicPr>
          <p:cNvPr id="13" name="Picture 12">
            <a:extLst>
              <a:ext uri="{FF2B5EF4-FFF2-40B4-BE49-F238E27FC236}">
                <a16:creationId xmlns:a16="http://schemas.microsoft.com/office/drawing/2014/main" id="{8ECD7737-5901-4062-A60A-1886AC1028AB}"/>
              </a:ext>
            </a:extLst>
          </p:cNvPr>
          <p:cNvPicPr>
            <a:picLocks noChangeAspect="1"/>
          </p:cNvPicPr>
          <p:nvPr/>
        </p:nvPicPr>
        <p:blipFill rotWithShape="1">
          <a:blip r:embed="rId3"/>
          <a:srcRect l="33997" r="36929"/>
          <a:stretch/>
        </p:blipFill>
        <p:spPr>
          <a:xfrm>
            <a:off x="10209749" y="3323114"/>
            <a:ext cx="844345" cy="1124195"/>
          </a:xfrm>
          <a:prstGeom prst="rect">
            <a:avLst/>
          </a:prstGeom>
        </p:spPr>
      </p:pic>
      <p:pic>
        <p:nvPicPr>
          <p:cNvPr id="15" name="Graphic 14" descr="Receiver">
            <a:extLst>
              <a:ext uri="{FF2B5EF4-FFF2-40B4-BE49-F238E27FC236}">
                <a16:creationId xmlns:a16="http://schemas.microsoft.com/office/drawing/2014/main" id="{CD76E691-F7CB-4C60-A875-6FD042F0D2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7905" y="1439364"/>
            <a:ext cx="748891" cy="748891"/>
          </a:xfrm>
          <a:prstGeom prst="rect">
            <a:avLst/>
          </a:prstGeom>
        </p:spPr>
      </p:pic>
      <p:sp>
        <p:nvSpPr>
          <p:cNvPr id="16" name="TextBox 15">
            <a:extLst>
              <a:ext uri="{FF2B5EF4-FFF2-40B4-BE49-F238E27FC236}">
                <a16:creationId xmlns:a16="http://schemas.microsoft.com/office/drawing/2014/main" id="{139B4AF5-65F9-4A99-9774-1AE1B3A75E32}"/>
              </a:ext>
            </a:extLst>
          </p:cNvPr>
          <p:cNvSpPr txBox="1"/>
          <p:nvPr/>
        </p:nvSpPr>
        <p:spPr>
          <a:xfrm>
            <a:off x="480251" y="2127625"/>
            <a:ext cx="3268580" cy="461665"/>
          </a:xfrm>
          <a:prstGeom prst="rect">
            <a:avLst/>
          </a:prstGeom>
          <a:noFill/>
        </p:spPr>
        <p:txBody>
          <a:bodyPr wrap="square" rtlCol="0">
            <a:spAutoFit/>
          </a:bodyPr>
          <a:lstStyle/>
          <a:p>
            <a:r>
              <a:rPr lang="en-US" sz="2400" dirty="0">
                <a:solidFill>
                  <a:schemeClr val="bg1"/>
                </a:solidFill>
              </a:rPr>
              <a:t>(803) 777 - 7280</a:t>
            </a:r>
            <a:endParaRPr lang="en-US" sz="2600" dirty="0">
              <a:solidFill>
                <a:schemeClr val="bg1"/>
              </a:solidFill>
            </a:endParaRPr>
          </a:p>
        </p:txBody>
      </p:sp>
      <p:pic>
        <p:nvPicPr>
          <p:cNvPr id="18" name="Graphic 17" descr="Email">
            <a:extLst>
              <a:ext uri="{FF2B5EF4-FFF2-40B4-BE49-F238E27FC236}">
                <a16:creationId xmlns:a16="http://schemas.microsoft.com/office/drawing/2014/main" id="{69E2BF6A-C629-44F8-A0B0-27CCB163DC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904" y="2561738"/>
            <a:ext cx="748891" cy="748891"/>
          </a:xfrm>
          <a:prstGeom prst="rect">
            <a:avLst/>
          </a:prstGeom>
        </p:spPr>
      </p:pic>
      <p:sp>
        <p:nvSpPr>
          <p:cNvPr id="19" name="TextBox 18">
            <a:extLst>
              <a:ext uri="{FF2B5EF4-FFF2-40B4-BE49-F238E27FC236}">
                <a16:creationId xmlns:a16="http://schemas.microsoft.com/office/drawing/2014/main" id="{5B09ADCC-6F2B-407F-B542-C5B8881091A3}"/>
              </a:ext>
            </a:extLst>
          </p:cNvPr>
          <p:cNvSpPr txBox="1"/>
          <p:nvPr/>
        </p:nvSpPr>
        <p:spPr>
          <a:xfrm>
            <a:off x="465106" y="3269664"/>
            <a:ext cx="3268580" cy="461665"/>
          </a:xfrm>
          <a:prstGeom prst="rect">
            <a:avLst/>
          </a:prstGeom>
          <a:noFill/>
        </p:spPr>
        <p:txBody>
          <a:bodyPr wrap="square" rtlCol="0">
            <a:spAutoFit/>
          </a:bodyPr>
          <a:lstStyle/>
          <a:p>
            <a:r>
              <a:rPr lang="en-US" sz="2400" dirty="0">
                <a:solidFill>
                  <a:schemeClr val="bg1"/>
                </a:solidFill>
              </a:rPr>
              <a:t>career@sc.edu</a:t>
            </a:r>
            <a:endParaRPr lang="en-US" sz="2600" dirty="0">
              <a:solidFill>
                <a:schemeClr val="bg1"/>
              </a:solidFill>
            </a:endParaRPr>
          </a:p>
        </p:txBody>
      </p:sp>
      <p:pic>
        <p:nvPicPr>
          <p:cNvPr id="21" name="Graphic 20" descr="Internet">
            <a:extLst>
              <a:ext uri="{FF2B5EF4-FFF2-40B4-BE49-F238E27FC236}">
                <a16:creationId xmlns:a16="http://schemas.microsoft.com/office/drawing/2014/main" id="{E40355D1-7EC8-455B-8E38-F52C32A1F9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5150" y="3721109"/>
            <a:ext cx="914400" cy="914400"/>
          </a:xfrm>
          <a:prstGeom prst="rect">
            <a:avLst/>
          </a:prstGeom>
        </p:spPr>
      </p:pic>
      <p:sp>
        <p:nvSpPr>
          <p:cNvPr id="22" name="TextBox 21">
            <a:extLst>
              <a:ext uri="{FF2B5EF4-FFF2-40B4-BE49-F238E27FC236}">
                <a16:creationId xmlns:a16="http://schemas.microsoft.com/office/drawing/2014/main" id="{E3EF7A84-3A0A-4455-9153-1C451B9A7975}"/>
              </a:ext>
            </a:extLst>
          </p:cNvPr>
          <p:cNvSpPr txBox="1"/>
          <p:nvPr/>
        </p:nvSpPr>
        <p:spPr>
          <a:xfrm>
            <a:off x="49173" y="4396819"/>
            <a:ext cx="3268580" cy="830997"/>
          </a:xfrm>
          <a:prstGeom prst="rect">
            <a:avLst/>
          </a:prstGeom>
          <a:noFill/>
        </p:spPr>
        <p:txBody>
          <a:bodyPr wrap="square" rtlCol="0">
            <a:spAutoFit/>
          </a:bodyPr>
          <a:lstStyle/>
          <a:p>
            <a:pPr algn="ctr"/>
            <a:r>
              <a:rPr lang="en-US" sz="2400" dirty="0">
                <a:solidFill>
                  <a:schemeClr val="bg1"/>
                </a:solidFill>
              </a:rPr>
              <a:t>http://cec.sc.edu/</a:t>
            </a:r>
          </a:p>
          <a:p>
            <a:pPr algn="ctr"/>
            <a:r>
              <a:rPr lang="en-US" sz="2400" dirty="0" err="1">
                <a:solidFill>
                  <a:schemeClr val="bg1"/>
                </a:solidFill>
              </a:rPr>
              <a:t>careercenter</a:t>
            </a:r>
            <a:endParaRPr lang="en-US" sz="2600" dirty="0">
              <a:solidFill>
                <a:schemeClr val="bg1"/>
              </a:solidFill>
            </a:endParaRPr>
          </a:p>
        </p:txBody>
      </p:sp>
      <p:sp>
        <p:nvSpPr>
          <p:cNvPr id="3" name="Rectangle 2">
            <a:extLst>
              <a:ext uri="{FF2B5EF4-FFF2-40B4-BE49-F238E27FC236}">
                <a16:creationId xmlns:a16="http://schemas.microsoft.com/office/drawing/2014/main" id="{8611B9B4-9D9A-4220-A80D-5397E2DE466A}"/>
              </a:ext>
            </a:extLst>
          </p:cNvPr>
          <p:cNvSpPr/>
          <p:nvPr/>
        </p:nvSpPr>
        <p:spPr>
          <a:xfrm>
            <a:off x="3187457" y="5344915"/>
            <a:ext cx="5699054" cy="757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Impact" panose="020B0806030902050204" pitchFamily="34" charset="0"/>
              </a:rPr>
              <a:t>Swearingen, 1A01</a:t>
            </a:r>
          </a:p>
        </p:txBody>
      </p:sp>
      <p:pic>
        <p:nvPicPr>
          <p:cNvPr id="4" name="Picture 3" descr="A body of water&#10;&#10;Description automatically generated">
            <a:extLst>
              <a:ext uri="{FF2B5EF4-FFF2-40B4-BE49-F238E27FC236}">
                <a16:creationId xmlns:a16="http://schemas.microsoft.com/office/drawing/2014/main" id="{FBFB6C68-D923-4209-92A1-4E5ACDD075F7}"/>
              </a:ext>
            </a:extLst>
          </p:cNvPr>
          <p:cNvPicPr>
            <a:picLocks noChangeAspect="1"/>
          </p:cNvPicPr>
          <p:nvPr/>
        </p:nvPicPr>
        <p:blipFill rotWithShape="1">
          <a:blip r:embed="rId10"/>
          <a:srcRect t="5323" r="-4" b="6984"/>
          <a:stretch/>
        </p:blipFill>
        <p:spPr>
          <a:xfrm>
            <a:off x="3187457" y="1564125"/>
            <a:ext cx="5671123" cy="3729750"/>
          </a:xfrm>
          <a:prstGeom prst="rect">
            <a:avLst/>
          </a:prstGeom>
          <a:noFill/>
        </p:spPr>
      </p:pic>
      <p:sp>
        <p:nvSpPr>
          <p:cNvPr id="17" name="TextBox 16">
            <a:extLst>
              <a:ext uri="{FF2B5EF4-FFF2-40B4-BE49-F238E27FC236}">
                <a16:creationId xmlns:a16="http://schemas.microsoft.com/office/drawing/2014/main" id="{F7AD11C2-0BB0-4041-9E73-411A4A82C110}"/>
              </a:ext>
            </a:extLst>
          </p:cNvPr>
          <p:cNvSpPr txBox="1"/>
          <p:nvPr/>
        </p:nvSpPr>
        <p:spPr>
          <a:xfrm>
            <a:off x="85641" y="5579587"/>
            <a:ext cx="3268580" cy="461665"/>
          </a:xfrm>
          <a:prstGeom prst="rect">
            <a:avLst/>
          </a:prstGeom>
          <a:noFill/>
        </p:spPr>
        <p:txBody>
          <a:bodyPr wrap="square" rtlCol="0">
            <a:spAutoFit/>
          </a:bodyPr>
          <a:lstStyle/>
          <a:p>
            <a:pPr algn="ctr"/>
            <a:r>
              <a:rPr lang="en-US" sz="2400" dirty="0">
                <a:solidFill>
                  <a:schemeClr val="bg1"/>
                </a:solidFill>
              </a:rPr>
              <a:t>http://sc.edu/career</a:t>
            </a:r>
            <a:endParaRPr lang="en-US" sz="2600" dirty="0">
              <a:solidFill>
                <a:schemeClr val="bg1"/>
              </a:solidFill>
            </a:endParaRPr>
          </a:p>
        </p:txBody>
      </p:sp>
    </p:spTree>
    <p:extLst>
      <p:ext uri="{BB962C8B-B14F-4D97-AF65-F5344CB8AC3E}">
        <p14:creationId xmlns:p14="http://schemas.microsoft.com/office/powerpoint/2010/main" val="82637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7D5CCA-44BE-CC4E-ACF4-3DF5B44306E3}"/>
              </a:ext>
            </a:extLst>
          </p:cNvPr>
          <p:cNvPicPr>
            <a:picLocks noChangeAspect="1"/>
          </p:cNvPicPr>
          <p:nvPr/>
        </p:nvPicPr>
        <p:blipFill>
          <a:blip r:embed="rId3"/>
          <a:stretch>
            <a:fillRect/>
          </a:stretch>
        </p:blipFill>
        <p:spPr>
          <a:xfrm>
            <a:off x="1462080" y="1212693"/>
            <a:ext cx="9267840" cy="4652530"/>
          </a:xfrm>
          <a:prstGeom prst="rect">
            <a:avLst/>
          </a:prstGeom>
        </p:spPr>
      </p:pic>
      <p:sp>
        <p:nvSpPr>
          <p:cNvPr id="3" name="TextBox 2">
            <a:extLst>
              <a:ext uri="{FF2B5EF4-FFF2-40B4-BE49-F238E27FC236}">
                <a16:creationId xmlns:a16="http://schemas.microsoft.com/office/drawing/2014/main" id="{F5430AC9-4D85-B24F-8EF2-195FE20D41B6}"/>
              </a:ext>
            </a:extLst>
          </p:cNvPr>
          <p:cNvSpPr txBox="1"/>
          <p:nvPr/>
        </p:nvSpPr>
        <p:spPr>
          <a:xfrm>
            <a:off x="2847022" y="289363"/>
            <a:ext cx="8672952" cy="830997"/>
          </a:xfrm>
          <a:prstGeom prst="rect">
            <a:avLst/>
          </a:prstGeom>
          <a:noFill/>
        </p:spPr>
        <p:txBody>
          <a:bodyPr wrap="none" rtlCol="0">
            <a:spAutoFit/>
          </a:bodyPr>
          <a:lstStyle/>
          <a:p>
            <a:pPr algn="ctr"/>
            <a:r>
              <a:rPr lang="en-US" sz="4800" b="1" dirty="0">
                <a:latin typeface="Berlingske Sans XCn ExtraBold" panose="02000506040000020004"/>
              </a:rPr>
              <a:t>WHAT THE CAREER CENTER DOES</a:t>
            </a:r>
          </a:p>
        </p:txBody>
      </p:sp>
      <p:sp>
        <p:nvSpPr>
          <p:cNvPr id="4" name="TextBox 3">
            <a:extLst>
              <a:ext uri="{FF2B5EF4-FFF2-40B4-BE49-F238E27FC236}">
                <a16:creationId xmlns:a16="http://schemas.microsoft.com/office/drawing/2014/main" id="{D7265D88-EB9C-4A76-89AA-EB6898F13024}"/>
              </a:ext>
            </a:extLst>
          </p:cNvPr>
          <p:cNvSpPr txBox="1"/>
          <p:nvPr/>
        </p:nvSpPr>
        <p:spPr>
          <a:xfrm>
            <a:off x="187515" y="2636197"/>
            <a:ext cx="2892138" cy="400110"/>
          </a:xfrm>
          <a:prstGeom prst="rect">
            <a:avLst/>
          </a:prstGeom>
          <a:noFill/>
        </p:spPr>
        <p:txBody>
          <a:bodyPr wrap="square" rtlCol="0">
            <a:spAutoFit/>
          </a:bodyPr>
          <a:lstStyle/>
          <a:p>
            <a:r>
              <a:rPr lang="en-US" sz="2000" dirty="0"/>
              <a:t>sc.joinhandshake.com</a:t>
            </a:r>
          </a:p>
        </p:txBody>
      </p:sp>
      <p:pic>
        <p:nvPicPr>
          <p:cNvPr id="2" name="Picture 1">
            <a:extLst>
              <a:ext uri="{FF2B5EF4-FFF2-40B4-BE49-F238E27FC236}">
                <a16:creationId xmlns:a16="http://schemas.microsoft.com/office/drawing/2014/main" id="{5A639AA6-7B99-4FEE-82EF-D8A9C99D9EA4}"/>
              </a:ext>
            </a:extLst>
          </p:cNvPr>
          <p:cNvPicPr>
            <a:picLocks noChangeAspect="1"/>
          </p:cNvPicPr>
          <p:nvPr/>
        </p:nvPicPr>
        <p:blipFill rotWithShape="1">
          <a:blip r:embed="rId4"/>
          <a:srcRect l="89441" t="46948" r="7882" b="41728"/>
          <a:stretch/>
        </p:blipFill>
        <p:spPr>
          <a:xfrm>
            <a:off x="109935" y="94505"/>
            <a:ext cx="2704290" cy="2541692"/>
          </a:xfrm>
          <a:prstGeom prst="rect">
            <a:avLst/>
          </a:prstGeom>
        </p:spPr>
      </p:pic>
    </p:spTree>
    <p:extLst>
      <p:ext uri="{BB962C8B-B14F-4D97-AF65-F5344CB8AC3E}">
        <p14:creationId xmlns:p14="http://schemas.microsoft.com/office/powerpoint/2010/main" val="246934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49A0-3CC0-4C30-B9F4-D79772439C2E}"/>
              </a:ext>
            </a:extLst>
          </p:cNvPr>
          <p:cNvSpPr>
            <a:spLocks noGrp="1"/>
          </p:cNvSpPr>
          <p:nvPr>
            <p:ph type="title"/>
          </p:nvPr>
        </p:nvSpPr>
        <p:spPr>
          <a:xfrm>
            <a:off x="4678032" y="365125"/>
            <a:ext cx="6675768" cy="1145623"/>
          </a:xfrm>
        </p:spPr>
        <p:txBody>
          <a:bodyPr>
            <a:normAutofit fontScale="90000"/>
          </a:bodyPr>
          <a:lstStyle/>
          <a:p>
            <a:r>
              <a:rPr lang="en-US" dirty="0"/>
              <a:t>  </a:t>
            </a:r>
            <a:r>
              <a:rPr lang="en-US" sz="3600" b="1" dirty="0">
                <a:hlinkClick r:id="rId3"/>
              </a:rPr>
              <a:t>https://sc.joinhandshake.com/</a:t>
            </a:r>
            <a:endParaRPr lang="en-US" dirty="0"/>
          </a:p>
        </p:txBody>
      </p:sp>
      <p:sp>
        <p:nvSpPr>
          <p:cNvPr id="3" name="Content Placeholder 2">
            <a:extLst>
              <a:ext uri="{FF2B5EF4-FFF2-40B4-BE49-F238E27FC236}">
                <a16:creationId xmlns:a16="http://schemas.microsoft.com/office/drawing/2014/main" id="{430D404C-8644-4CA4-9D99-BAA035FCEF48}"/>
              </a:ext>
            </a:extLst>
          </p:cNvPr>
          <p:cNvSpPr>
            <a:spLocks noGrp="1"/>
          </p:cNvSpPr>
          <p:nvPr>
            <p:ph idx="1"/>
          </p:nvPr>
        </p:nvSpPr>
        <p:spPr/>
        <p:txBody>
          <a:bodyPr/>
          <a:lstStyle/>
          <a:p>
            <a:pPr marL="0" indent="0">
              <a:buNone/>
            </a:pPr>
            <a:endParaRPr lang="en-US" dirty="0"/>
          </a:p>
        </p:txBody>
      </p:sp>
      <p:pic>
        <p:nvPicPr>
          <p:cNvPr id="5" name="Picture 4" descr="A picture containing text&#10;&#10;Description automatically generated">
            <a:extLst>
              <a:ext uri="{FF2B5EF4-FFF2-40B4-BE49-F238E27FC236}">
                <a16:creationId xmlns:a16="http://schemas.microsoft.com/office/drawing/2014/main" id="{958138AD-985E-457C-AD58-4D202A36166B}"/>
              </a:ext>
            </a:extLst>
          </p:cNvPr>
          <p:cNvPicPr>
            <a:picLocks noChangeAspect="1"/>
          </p:cNvPicPr>
          <p:nvPr/>
        </p:nvPicPr>
        <p:blipFill>
          <a:blip r:embed="rId4"/>
          <a:stretch>
            <a:fillRect/>
          </a:stretch>
        </p:blipFill>
        <p:spPr>
          <a:xfrm>
            <a:off x="543887" y="1494321"/>
            <a:ext cx="10653537" cy="4087584"/>
          </a:xfrm>
          <a:prstGeom prst="rect">
            <a:avLst/>
          </a:prstGeom>
        </p:spPr>
      </p:pic>
      <p:pic>
        <p:nvPicPr>
          <p:cNvPr id="6" name="Picture 2" descr="Image result for handshake logo">
            <a:extLst>
              <a:ext uri="{FF2B5EF4-FFF2-40B4-BE49-F238E27FC236}">
                <a16:creationId xmlns:a16="http://schemas.microsoft.com/office/drawing/2014/main" id="{36D5ED0A-0C87-4803-9C75-90DB02E20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887" y="509590"/>
            <a:ext cx="4134145" cy="66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99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0C9BD-38C6-4659-ABC1-561C9A6B48FC}"/>
              </a:ext>
            </a:extLst>
          </p:cNvPr>
          <p:cNvSpPr>
            <a:spLocks noGrp="1"/>
          </p:cNvSpPr>
          <p:nvPr>
            <p:ph type="title"/>
          </p:nvPr>
        </p:nvSpPr>
        <p:spPr>
          <a:xfrm>
            <a:off x="838200" y="365125"/>
            <a:ext cx="10807460" cy="1325563"/>
          </a:xfrm>
        </p:spPr>
        <p:txBody>
          <a:bodyPr>
            <a:normAutofit/>
          </a:bodyPr>
          <a:lstStyle/>
          <a:p>
            <a:r>
              <a:rPr lang="en-US" dirty="0">
                <a:latin typeface="Berlingske Sans XCn ExtraBold"/>
              </a:rPr>
              <a:t>Student toolbox on Trello</a:t>
            </a:r>
          </a:p>
        </p:txBody>
      </p:sp>
      <p:sp>
        <p:nvSpPr>
          <p:cNvPr id="3" name="Content Placeholder 2">
            <a:extLst>
              <a:ext uri="{FF2B5EF4-FFF2-40B4-BE49-F238E27FC236}">
                <a16:creationId xmlns:a16="http://schemas.microsoft.com/office/drawing/2014/main" id="{8D1FCF47-85F0-432C-8FAF-9EF40FA56D92}"/>
              </a:ext>
            </a:extLst>
          </p:cNvPr>
          <p:cNvSpPr>
            <a:spLocks noGrp="1"/>
          </p:cNvSpPr>
          <p:nvPr>
            <p:ph idx="1"/>
          </p:nvPr>
        </p:nvSpPr>
        <p:spPr>
          <a:xfrm>
            <a:off x="1603075" y="5885851"/>
            <a:ext cx="4797725" cy="624277"/>
          </a:xfrm>
        </p:spPr>
        <p:txBody>
          <a:bodyPr/>
          <a:lstStyle/>
          <a:p>
            <a:pPr marL="0" indent="0">
              <a:buNone/>
            </a:pPr>
            <a:r>
              <a:rPr lang="en-US" sz="3200" b="1" dirty="0">
                <a:hlinkClick r:id="rId2"/>
              </a:rPr>
              <a:t>Student Toolbox </a:t>
            </a:r>
            <a:r>
              <a:rPr lang="en-US" sz="3200" b="1" dirty="0"/>
              <a:t>Link</a:t>
            </a:r>
          </a:p>
          <a:p>
            <a:endParaRPr lang="en-US" dirty="0"/>
          </a:p>
        </p:txBody>
      </p:sp>
      <p:pic>
        <p:nvPicPr>
          <p:cNvPr id="4" name="Picture 3">
            <a:extLst>
              <a:ext uri="{FF2B5EF4-FFF2-40B4-BE49-F238E27FC236}">
                <a16:creationId xmlns:a16="http://schemas.microsoft.com/office/drawing/2014/main" id="{9899C2E4-6EC0-416C-BFD1-6D0F594E5CA1}"/>
              </a:ext>
            </a:extLst>
          </p:cNvPr>
          <p:cNvPicPr>
            <a:picLocks noChangeAspect="1"/>
          </p:cNvPicPr>
          <p:nvPr/>
        </p:nvPicPr>
        <p:blipFill rotWithShape="1">
          <a:blip r:embed="rId3"/>
          <a:srcRect t="29928" b="5302"/>
          <a:stretch/>
        </p:blipFill>
        <p:spPr>
          <a:xfrm>
            <a:off x="419100" y="1530186"/>
            <a:ext cx="11353800" cy="4134553"/>
          </a:xfrm>
          <a:prstGeom prst="rect">
            <a:avLst/>
          </a:prstGeom>
        </p:spPr>
      </p:pic>
    </p:spTree>
    <p:extLst>
      <p:ext uri="{BB962C8B-B14F-4D97-AF65-F5344CB8AC3E}">
        <p14:creationId xmlns:p14="http://schemas.microsoft.com/office/powerpoint/2010/main" val="201496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321C-BEE7-4070-93FD-27D0585627DA}"/>
              </a:ext>
            </a:extLst>
          </p:cNvPr>
          <p:cNvSpPr>
            <a:spLocks noGrp="1"/>
          </p:cNvSpPr>
          <p:nvPr>
            <p:ph type="title"/>
          </p:nvPr>
        </p:nvSpPr>
        <p:spPr>
          <a:xfrm>
            <a:off x="1052729" y="1382400"/>
            <a:ext cx="8605981" cy="772765"/>
          </a:xfrm>
        </p:spPr>
        <p:txBody>
          <a:bodyPr>
            <a:normAutofit fontScale="90000"/>
          </a:bodyPr>
          <a:lstStyle/>
          <a:p>
            <a:pPr algn="ctr"/>
            <a:r>
              <a:rPr lang="en-US" dirty="0"/>
              <a:t>Raise your </a:t>
            </a:r>
            <a:r>
              <a:rPr lang="en-US" dirty="0" err="1"/>
              <a:t>haNd</a:t>
            </a:r>
            <a:r>
              <a:rPr lang="en-US" dirty="0"/>
              <a:t> if you . . .</a:t>
            </a:r>
            <a:br>
              <a:rPr lang="en-US" dirty="0"/>
            </a:br>
            <a:endParaRPr lang="en-US" b="0" dirty="0">
              <a:latin typeface="Berlingske Sans"/>
            </a:endParaRPr>
          </a:p>
        </p:txBody>
      </p:sp>
      <p:pic>
        <p:nvPicPr>
          <p:cNvPr id="4" name="Graphic 3" descr="Raised hand">
            <a:extLst>
              <a:ext uri="{FF2B5EF4-FFF2-40B4-BE49-F238E27FC236}">
                <a16:creationId xmlns:a16="http://schemas.microsoft.com/office/drawing/2014/main" id="{2579D1B4-5B81-48D7-B58D-903C63E2E0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6079" y="934528"/>
            <a:ext cx="1963947" cy="1963947"/>
          </a:xfrm>
          <a:prstGeom prst="rect">
            <a:avLst/>
          </a:prstGeom>
        </p:spPr>
      </p:pic>
      <p:sp>
        <p:nvSpPr>
          <p:cNvPr id="8" name="Content Placeholder 2">
            <a:extLst>
              <a:ext uri="{FF2B5EF4-FFF2-40B4-BE49-F238E27FC236}">
                <a16:creationId xmlns:a16="http://schemas.microsoft.com/office/drawing/2014/main" id="{D7E602D4-6C51-42F9-8BEE-269B1BF22483}"/>
              </a:ext>
            </a:extLst>
          </p:cNvPr>
          <p:cNvSpPr>
            <a:spLocks noGrp="1"/>
          </p:cNvSpPr>
          <p:nvPr>
            <p:ph idx="1"/>
          </p:nvPr>
        </p:nvSpPr>
        <p:spPr>
          <a:xfrm>
            <a:off x="694426" y="2603037"/>
            <a:ext cx="10515600" cy="3320435"/>
          </a:xfrm>
        </p:spPr>
        <p:txBody>
          <a:bodyPr>
            <a:noAutofit/>
          </a:bodyPr>
          <a:lstStyle/>
          <a:p>
            <a:pPr marR="0" lvl="0">
              <a:spcBef>
                <a:spcPts val="0"/>
              </a:spcBef>
              <a:spcAft>
                <a:spcPts val="0"/>
              </a:spcAft>
              <a:buSzPts val="1000"/>
              <a:tabLst>
                <a:tab pos="457200" algn="l"/>
              </a:tabLst>
            </a:pPr>
            <a:r>
              <a:rPr lang="en-US" sz="2800" dirty="0">
                <a:effectLst/>
                <a:latin typeface="Berlingske Sans"/>
                <a:ea typeface="Calibri" panose="020F0502020204030204" pitchFamily="34" charset="0"/>
              </a:rPr>
              <a:t>Are </a:t>
            </a:r>
            <a:r>
              <a:rPr lang="en-US" sz="2800" dirty="0">
                <a:latin typeface="Berlingske Sans"/>
                <a:ea typeface="Calibri" panose="020F0502020204030204" pitchFamily="34" charset="0"/>
              </a:rPr>
              <a:t>looking for a summer 2022 internship or co-op</a:t>
            </a:r>
          </a:p>
          <a:p>
            <a:pPr marL="0" marR="0" lvl="0" indent="0">
              <a:spcBef>
                <a:spcPts val="0"/>
              </a:spcBef>
              <a:spcAft>
                <a:spcPts val="0"/>
              </a:spcAft>
              <a:buSzPts val="1000"/>
              <a:buNone/>
              <a:tabLst>
                <a:tab pos="457200" algn="l"/>
              </a:tabLst>
            </a:pPr>
            <a:r>
              <a:rPr lang="en-US" sz="900" dirty="0">
                <a:latin typeface="Berlingske Sans"/>
                <a:ea typeface="Calibri" panose="020F0502020204030204" pitchFamily="34" charset="0"/>
              </a:rPr>
              <a:t>   </a:t>
            </a:r>
            <a:r>
              <a:rPr lang="en-US" sz="1400" dirty="0">
                <a:latin typeface="Berlingske Sans"/>
                <a:ea typeface="Calibri" panose="020F0502020204030204" pitchFamily="34" charset="0"/>
              </a:rPr>
              <a:t> </a:t>
            </a:r>
          </a:p>
          <a:p>
            <a:pPr marR="0" lvl="0">
              <a:spcBef>
                <a:spcPts val="0"/>
              </a:spcBef>
              <a:spcAft>
                <a:spcPts val="0"/>
              </a:spcAft>
              <a:buSzPts val="1000"/>
              <a:tabLst>
                <a:tab pos="457200" algn="l"/>
              </a:tabLst>
            </a:pPr>
            <a:r>
              <a:rPr lang="en-US" sz="2800" dirty="0">
                <a:latin typeface="Berlingske Sans"/>
                <a:ea typeface="Calibri" panose="020F0502020204030204" pitchFamily="34" charset="0"/>
              </a:rPr>
              <a:t>Are curious about what companies you can work for upon graduation</a:t>
            </a:r>
          </a:p>
          <a:p>
            <a:pPr marL="0" marR="0" lvl="0" indent="0">
              <a:spcBef>
                <a:spcPts val="0"/>
              </a:spcBef>
              <a:spcAft>
                <a:spcPts val="0"/>
              </a:spcAft>
              <a:buSzPts val="1000"/>
              <a:buNone/>
              <a:tabLst>
                <a:tab pos="457200" algn="l"/>
              </a:tabLst>
            </a:pPr>
            <a:endParaRPr lang="en-US" sz="1400" dirty="0">
              <a:latin typeface="Berlingske Sans"/>
              <a:ea typeface="Calibri" panose="020F0502020204030204" pitchFamily="34" charset="0"/>
            </a:endParaRPr>
          </a:p>
          <a:p>
            <a:pPr marR="0" lvl="0">
              <a:spcBef>
                <a:spcPts val="0"/>
              </a:spcBef>
              <a:spcAft>
                <a:spcPts val="0"/>
              </a:spcAft>
              <a:buSzPts val="1000"/>
              <a:tabLst>
                <a:tab pos="457200" algn="l"/>
              </a:tabLst>
            </a:pPr>
            <a:r>
              <a:rPr lang="en-US" sz="2800" dirty="0">
                <a:effectLst/>
                <a:latin typeface="Berlingske Sans"/>
                <a:ea typeface="Calibri" panose="020F0502020204030204" pitchFamily="34" charset="0"/>
              </a:rPr>
              <a:t>Are wondering what jobs you can do with your major and what responsibilities they entail </a:t>
            </a:r>
          </a:p>
          <a:p>
            <a:pPr marL="0" marR="0" lvl="0" indent="0">
              <a:spcBef>
                <a:spcPts val="0"/>
              </a:spcBef>
              <a:spcAft>
                <a:spcPts val="0"/>
              </a:spcAft>
              <a:buSzPts val="1000"/>
              <a:buNone/>
              <a:tabLst>
                <a:tab pos="457200" algn="l"/>
              </a:tabLst>
            </a:pPr>
            <a:endParaRPr lang="en-US" sz="1200" dirty="0">
              <a:effectLst/>
              <a:latin typeface="Berlingske Sans"/>
              <a:ea typeface="Calibri" panose="020F0502020204030204" pitchFamily="34" charset="0"/>
            </a:endParaRPr>
          </a:p>
          <a:p>
            <a:pPr marR="0" lvl="0">
              <a:spcBef>
                <a:spcPts val="0"/>
              </a:spcBef>
              <a:spcAft>
                <a:spcPts val="0"/>
              </a:spcAft>
              <a:buSzPts val="1000"/>
              <a:tabLst>
                <a:tab pos="457200" algn="l"/>
              </a:tabLst>
            </a:pPr>
            <a:r>
              <a:rPr lang="en-US" sz="2800" dirty="0">
                <a:latin typeface="Berlingske Sans"/>
                <a:ea typeface="Calibri" panose="020F0502020204030204" pitchFamily="34" charset="0"/>
              </a:rPr>
              <a:t>Are asking yourself what you steps you should take in the next few semesters to get you to your career goals</a:t>
            </a:r>
            <a:endParaRPr lang="en-US" sz="2800" dirty="0">
              <a:effectLst/>
              <a:latin typeface="Berlingske Sans"/>
              <a:ea typeface="Calibri" panose="020F0502020204030204" pitchFamily="34" charset="0"/>
            </a:endParaRPr>
          </a:p>
        </p:txBody>
      </p:sp>
    </p:spTree>
    <p:extLst>
      <p:ext uri="{BB962C8B-B14F-4D97-AF65-F5344CB8AC3E}">
        <p14:creationId xmlns:p14="http://schemas.microsoft.com/office/powerpoint/2010/main" val="204033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3E51F-D8A3-456C-B2EE-7672000D3CA7}"/>
              </a:ext>
            </a:extLst>
          </p:cNvPr>
          <p:cNvSpPr>
            <a:spLocks noGrp="1"/>
          </p:cNvSpPr>
          <p:nvPr>
            <p:ph type="title"/>
          </p:nvPr>
        </p:nvSpPr>
        <p:spPr/>
        <p:txBody>
          <a:bodyPr>
            <a:normAutofit/>
          </a:bodyPr>
          <a:lstStyle/>
          <a:p>
            <a:r>
              <a:rPr lang="en-US" dirty="0"/>
              <a:t>Career fairs Are happening! </a:t>
            </a:r>
          </a:p>
        </p:txBody>
      </p:sp>
      <p:sp>
        <p:nvSpPr>
          <p:cNvPr id="3" name="Content Placeholder 2">
            <a:extLst>
              <a:ext uri="{FF2B5EF4-FFF2-40B4-BE49-F238E27FC236}">
                <a16:creationId xmlns:a16="http://schemas.microsoft.com/office/drawing/2014/main" id="{2E849807-A917-410E-8E71-37CC85A3E86C}"/>
              </a:ext>
            </a:extLst>
          </p:cNvPr>
          <p:cNvSpPr>
            <a:spLocks noGrp="1"/>
          </p:cNvSpPr>
          <p:nvPr>
            <p:ph idx="1"/>
          </p:nvPr>
        </p:nvSpPr>
        <p:spPr>
          <a:xfrm>
            <a:off x="702365" y="1529542"/>
            <a:ext cx="10946295" cy="4963333"/>
          </a:xfrm>
        </p:spPr>
        <p:txBody>
          <a:bodyPr>
            <a:normAutofit fontScale="85000" lnSpcReduction="20000"/>
          </a:bodyPr>
          <a:lstStyle/>
          <a:p>
            <a:pPr marL="0" indent="0">
              <a:buNone/>
            </a:pPr>
            <a:r>
              <a:rPr lang="en-US" sz="3900" b="1" dirty="0">
                <a:solidFill>
                  <a:srgbClr val="73000A"/>
                </a:solidFill>
              </a:rPr>
              <a:t>STEM Job Fair</a:t>
            </a:r>
          </a:p>
          <a:p>
            <a:pPr lvl="1">
              <a:buFont typeface="Wingdings" panose="05000000000000000000" pitchFamily="2" charset="2"/>
              <a:buChar char="§"/>
            </a:pPr>
            <a:r>
              <a:rPr lang="en-US" sz="3500" dirty="0"/>
              <a:t>Virtual:</a:t>
            </a:r>
            <a:r>
              <a:rPr lang="en-US" sz="3500" b="1" dirty="0"/>
              <a:t>   	</a:t>
            </a:r>
            <a:r>
              <a:rPr lang="en-US" sz="3500" dirty="0"/>
              <a:t>Tu. Sept. 14, 12-4:30pm – IN Handshake</a:t>
            </a:r>
          </a:p>
          <a:p>
            <a:pPr lvl="1">
              <a:buFont typeface="Wingdings" panose="05000000000000000000" pitchFamily="2" charset="2"/>
              <a:buChar char="§"/>
            </a:pPr>
            <a:r>
              <a:rPr lang="en-US" sz="3500" dirty="0"/>
              <a:t>In-Person</a:t>
            </a:r>
            <a:r>
              <a:rPr lang="en-US" sz="3500" b="1" dirty="0"/>
              <a:t>     </a:t>
            </a:r>
            <a:r>
              <a:rPr lang="en-US" sz="3500" dirty="0"/>
              <a:t>Th. Sept. 16, 1-5pm - @ the Carolina Coliseum </a:t>
            </a:r>
          </a:p>
          <a:p>
            <a:pPr lvl="1">
              <a:buFont typeface="Wingdings" panose="05000000000000000000" pitchFamily="2" charset="2"/>
              <a:buChar char="§"/>
            </a:pPr>
            <a:endParaRPr lang="en-US" sz="2600" dirty="0"/>
          </a:p>
          <a:p>
            <a:pPr marL="0" indent="0">
              <a:buNone/>
            </a:pPr>
            <a:r>
              <a:rPr lang="en-US" sz="3900" b="1" dirty="0">
                <a:solidFill>
                  <a:srgbClr val="73000A"/>
                </a:solidFill>
              </a:rPr>
              <a:t>Graduate &amp; Professional School Fair</a:t>
            </a:r>
          </a:p>
          <a:p>
            <a:pPr lvl="1">
              <a:buFont typeface="Wingdings" panose="05000000000000000000" pitchFamily="2" charset="2"/>
              <a:buChar char="§"/>
            </a:pPr>
            <a:r>
              <a:rPr lang="en-US" sz="3500" dirty="0"/>
              <a:t>Virtual: 	W. Oct. 20, 2-6pm – IN Handshake</a:t>
            </a:r>
          </a:p>
          <a:p>
            <a:pPr marL="0" indent="0">
              <a:buNone/>
            </a:pPr>
            <a:endParaRPr lang="en-US" sz="3000" b="1" dirty="0">
              <a:solidFill>
                <a:srgbClr val="73000A"/>
              </a:solidFill>
            </a:endParaRPr>
          </a:p>
          <a:p>
            <a:pPr marL="0" indent="0">
              <a:buNone/>
            </a:pPr>
            <a:r>
              <a:rPr lang="en-US" sz="3900" b="1" dirty="0">
                <a:solidFill>
                  <a:srgbClr val="73000A"/>
                </a:solidFill>
              </a:rPr>
              <a:t>Health &amp; Wellness Professions Job Fair</a:t>
            </a:r>
          </a:p>
          <a:p>
            <a:pPr lvl="1">
              <a:buFont typeface="Wingdings" panose="05000000000000000000" pitchFamily="2" charset="2"/>
              <a:buChar char="§"/>
            </a:pPr>
            <a:r>
              <a:rPr lang="en-US" sz="3500" dirty="0"/>
              <a:t>Virtual: 	W. Oct. 27, 1-5pm – IN Handshake</a:t>
            </a:r>
          </a:p>
          <a:p>
            <a:pPr lvl="1">
              <a:buFont typeface="Wingdings" panose="05000000000000000000" pitchFamily="2" charset="2"/>
              <a:buChar char="§"/>
            </a:pPr>
            <a:r>
              <a:rPr lang="en-US" sz="3500" dirty="0"/>
              <a:t>In-Person:    W. Oct. 28, 1-5pm – @ the Carolina Coliseum</a:t>
            </a:r>
          </a:p>
          <a:p>
            <a:pPr marL="457200" lvl="1" indent="0">
              <a:buNone/>
            </a:pPr>
            <a:endParaRPr lang="en-US" sz="3500" dirty="0"/>
          </a:p>
          <a:p>
            <a:pPr marL="457200" lvl="1" indent="0">
              <a:buNone/>
            </a:pPr>
            <a:r>
              <a:rPr lang="en-US" sz="3500" dirty="0">
                <a:highlight>
                  <a:srgbClr val="FFFF00"/>
                </a:highlight>
              </a:rPr>
              <a:t>INFO IN HANDSHAKE!! </a:t>
            </a:r>
          </a:p>
          <a:p>
            <a:endParaRPr lang="en-US" dirty="0"/>
          </a:p>
        </p:txBody>
      </p:sp>
    </p:spTree>
    <p:extLst>
      <p:ext uri="{BB962C8B-B14F-4D97-AF65-F5344CB8AC3E}">
        <p14:creationId xmlns:p14="http://schemas.microsoft.com/office/powerpoint/2010/main" val="121364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E8B8F-E20A-4F3E-B64C-296266ACE70A}"/>
              </a:ext>
            </a:extLst>
          </p:cNvPr>
          <p:cNvSpPr>
            <a:spLocks noGrp="1"/>
          </p:cNvSpPr>
          <p:nvPr>
            <p:ph type="title"/>
          </p:nvPr>
        </p:nvSpPr>
        <p:spPr/>
        <p:txBody>
          <a:bodyPr/>
          <a:lstStyle/>
          <a:p>
            <a:r>
              <a:rPr lang="en-US" dirty="0"/>
              <a:t>JOB FAIRS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3F518077-8651-4B76-8B67-82B2B8CC3A22}"/>
              </a:ext>
            </a:extLst>
          </p:cNvPr>
          <p:cNvPicPr>
            <a:picLocks noGrp="1" noChangeAspect="1"/>
          </p:cNvPicPr>
          <p:nvPr>
            <p:ph idx="1"/>
          </p:nvPr>
        </p:nvPicPr>
        <p:blipFill>
          <a:blip r:embed="rId2"/>
          <a:stretch>
            <a:fillRect/>
          </a:stretch>
        </p:blipFill>
        <p:spPr>
          <a:xfrm>
            <a:off x="838201" y="1377306"/>
            <a:ext cx="9885218" cy="4596108"/>
          </a:xfrm>
        </p:spPr>
      </p:pic>
    </p:spTree>
    <p:extLst>
      <p:ext uri="{BB962C8B-B14F-4D97-AF65-F5344CB8AC3E}">
        <p14:creationId xmlns:p14="http://schemas.microsoft.com/office/powerpoint/2010/main" val="711689249"/>
      </p:ext>
    </p:extLst>
  </p:cSld>
  <p:clrMapOvr>
    <a:masterClrMapping/>
  </p:clrMapOvr>
</p:sld>
</file>

<file path=ppt/theme/theme1.xml><?xml version="1.0" encoding="utf-8"?>
<a:theme xmlns:a="http://schemas.openxmlformats.org/drawingml/2006/main" name="UofSC Simple Theme">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C2D8484-7AE3-4A47-8EA3-0BD41092423B}" vid="{980AC3F0-186E-9243-BAD2-3FFB9EB9D274}"/>
    </a:ext>
  </a:extLst>
</a:theme>
</file>

<file path=ppt/theme/theme2.xml><?xml version="1.0" encoding="utf-8"?>
<a:theme xmlns:a="http://schemas.openxmlformats.org/drawingml/2006/main" name="1_UofSC Simple Theme">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fSC_PPT_Unified_Wide" id="{790933B2-0C32-0348-9D24-A0264B7A0CC5}" vid="{FC5AFAEA-2076-5443-9A1D-6CBB305484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4939</Words>
  <Application>Microsoft Office PowerPoint</Application>
  <PresentationFormat>Widescreen</PresentationFormat>
  <Paragraphs>312</Paragraphs>
  <Slides>35</Slides>
  <Notes>27</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Berlingske Sans</vt:lpstr>
      <vt:lpstr>Berlingske Sans XCn ExtraBold</vt:lpstr>
      <vt:lpstr>Calibri</vt:lpstr>
      <vt:lpstr>Impact</vt:lpstr>
      <vt:lpstr>Wingdings</vt:lpstr>
      <vt:lpstr>UofSC Simple Theme</vt:lpstr>
      <vt:lpstr>1_UofSC Simple Theme</vt:lpstr>
      <vt:lpstr>Career Fair prep &amp;  the internship search</vt:lpstr>
      <vt:lpstr>AgENDA &amp; Expectations for today</vt:lpstr>
      <vt:lpstr>Fall 2021 Career Center Services</vt:lpstr>
      <vt:lpstr>PowerPoint Presentation</vt:lpstr>
      <vt:lpstr>  https://sc.joinhandshake.com/</vt:lpstr>
      <vt:lpstr>Student toolbox on Trello</vt:lpstr>
      <vt:lpstr>Raise your haNd if you . . . </vt:lpstr>
      <vt:lpstr>Career fairs Are happening! </vt:lpstr>
      <vt:lpstr>JOB FAIRS</vt:lpstr>
      <vt:lpstr>Job FAIRS </vt:lpstr>
      <vt:lpstr>Virtual Career Fair process </vt:lpstr>
      <vt:lpstr>In-person Career Fair process </vt:lpstr>
      <vt:lpstr>CEC Career Fair Prep workshops</vt:lpstr>
      <vt:lpstr>PRePARE FOR A JOB FAIR OR INTERNSHIP SEARCH</vt:lpstr>
      <vt:lpstr>RESUME RESOURCES </vt:lpstr>
      <vt:lpstr>ResUME RESOURCES</vt:lpstr>
      <vt:lpstr>Researching employers </vt:lpstr>
      <vt:lpstr>What does it mean to research?</vt:lpstr>
      <vt:lpstr>Do your research </vt:lpstr>
      <vt:lpstr>How to Research employers:</vt:lpstr>
      <vt:lpstr>Develop a plan with smart goals</vt:lpstr>
      <vt:lpstr>Monitor your progress  </vt:lpstr>
      <vt:lpstr>Internship search organizational document </vt:lpstr>
      <vt:lpstr>Elevator pitch </vt:lpstr>
      <vt:lpstr>Yes! You still need to . . .</vt:lpstr>
      <vt:lpstr>Elevator pitch ideas  </vt:lpstr>
      <vt:lpstr>Elevator pitch activity </vt:lpstr>
      <vt:lpstr>What should you do and/or think about on the day of the fair?</vt:lpstr>
      <vt:lpstr>Day of fair tips Virtual</vt:lpstr>
      <vt:lpstr>Day of fair tips In-person</vt:lpstr>
      <vt:lpstr>Prepare: what to have with you </vt:lpstr>
      <vt:lpstr>After the fair: to do list</vt:lpstr>
      <vt:lpstr>Other job search resources  </vt:lpstr>
      <vt:lpstr>Questions?</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Fair prep &amp;  the internship search</dc:title>
  <dc:creator>ASBURY, TARYN</dc:creator>
  <cp:lastModifiedBy>Hamby, Vicki</cp:lastModifiedBy>
  <cp:revision>48</cp:revision>
  <dcterms:created xsi:type="dcterms:W3CDTF">2020-08-28T13:25:06Z</dcterms:created>
  <dcterms:modified xsi:type="dcterms:W3CDTF">2021-09-02T23:00:44Z</dcterms:modified>
</cp:coreProperties>
</file>