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
  </p:notesMasterIdLst>
  <p:handoutMasterIdLst>
    <p:handoutMasterId r:id="rId20"/>
  </p:handoutMasterIdLst>
  <p:sldIdLst>
    <p:sldId id="256" r:id="rId2"/>
    <p:sldId id="327" r:id="rId3"/>
    <p:sldId id="328" r:id="rId4"/>
    <p:sldId id="329" r:id="rId5"/>
    <p:sldId id="331" r:id="rId6"/>
    <p:sldId id="332" r:id="rId7"/>
    <p:sldId id="333" r:id="rId8"/>
    <p:sldId id="334" r:id="rId9"/>
    <p:sldId id="335" r:id="rId10"/>
    <p:sldId id="336" r:id="rId11"/>
    <p:sldId id="337" r:id="rId12"/>
    <p:sldId id="338" r:id="rId13"/>
    <p:sldId id="339" r:id="rId14"/>
    <p:sldId id="340" r:id="rId15"/>
    <p:sldId id="341" r:id="rId16"/>
    <p:sldId id="342" r:id="rId17"/>
    <p:sldId id="343" r:id="rId18"/>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78634" autoAdjust="0"/>
  </p:normalViewPr>
  <p:slideViewPr>
    <p:cSldViewPr>
      <p:cViewPr varScale="1">
        <p:scale>
          <a:sx n="55" d="100"/>
          <a:sy n="55" d="100"/>
        </p:scale>
        <p:origin x="501" y="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pPr>
              <a:defRPr/>
            </a:pPr>
            <a:fld id="{C95D6B75-1770-43A1-B122-27DEC20C7767}" type="slidenum">
              <a:rPr lang="en-US"/>
              <a:pPr>
                <a:defRPr/>
              </a:pPr>
              <a:t>‹#›</a:t>
            </a:fld>
            <a:endParaRPr lang="en-US"/>
          </a:p>
        </p:txBody>
      </p:sp>
    </p:spTree>
    <p:extLst>
      <p:ext uri="{BB962C8B-B14F-4D97-AF65-F5344CB8AC3E}">
        <p14:creationId xmlns:p14="http://schemas.microsoft.com/office/powerpoint/2010/main" val="4084234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0" hangingPunct="0">
              <a:defRPr sz="1200"/>
            </a:lvl1pPr>
          </a:lstStyle>
          <a:p>
            <a:pPr>
              <a:defRPr/>
            </a:pPr>
            <a:endParaRPr lang="en-US"/>
          </a:p>
        </p:txBody>
      </p:sp>
      <p:sp>
        <p:nvSpPr>
          <p:cNvPr id="92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0" hangingPunct="0">
              <a:defRPr sz="1200"/>
            </a:lvl1pPr>
          </a:lstStyle>
          <a:p>
            <a:pPr>
              <a:defRPr/>
            </a:pPr>
            <a:endParaRPr lang="en-US"/>
          </a:p>
        </p:txBody>
      </p:sp>
      <p:sp>
        <p:nvSpPr>
          <p:cNvPr id="5939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0" hangingPunct="0">
              <a:defRPr sz="1200"/>
            </a:lvl1pPr>
          </a:lstStyle>
          <a:p>
            <a:pPr>
              <a:defRPr/>
            </a:pPr>
            <a:fld id="{EE9279D3-0CEE-4C7D-80BB-351D69A3F3B0}" type="slidenum">
              <a:rPr lang="en-US"/>
              <a:pPr>
                <a:defRPr/>
              </a:pPr>
              <a:t>‹#›</a:t>
            </a:fld>
            <a:endParaRPr lang="en-US"/>
          </a:p>
        </p:txBody>
      </p:sp>
    </p:spTree>
    <p:extLst>
      <p:ext uri="{BB962C8B-B14F-4D97-AF65-F5344CB8AC3E}">
        <p14:creationId xmlns:p14="http://schemas.microsoft.com/office/powerpoint/2010/main" val="25803372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6195E576-EA06-47F6-8399-643785DBE556}" type="slidenum">
              <a:rPr lang="en-US" altLang="en-US" smtClean="0"/>
              <a:pPr>
                <a:spcBef>
                  <a:spcPct val="0"/>
                </a:spcBef>
              </a:pPr>
              <a:t>1</a:t>
            </a:fld>
            <a:endParaRPr lang="en-US" alt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r>
              <a:rPr lang="en-US" altLang="en-US" dirty="0"/>
              <a:t>The slides are based on  Barger’s textbook [B] and other sources</a:t>
            </a:r>
          </a:p>
        </p:txBody>
      </p:sp>
    </p:spTree>
    <p:extLst>
      <p:ext uri="{BB962C8B-B14F-4D97-AF65-F5344CB8AC3E}">
        <p14:creationId xmlns:p14="http://schemas.microsoft.com/office/powerpoint/2010/main" val="83375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10</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a:t>Santa Clara</a:t>
            </a:r>
            <a:r>
              <a:rPr lang="en-US" altLang="en-US" baseline="0" dirty="0"/>
              <a:t> University’s Markkula Center for Applied Ethics, </a:t>
            </a:r>
            <a:r>
              <a:rPr lang="en-US" altLang="en-US" dirty="0"/>
              <a:t>https://www.scu.edu/ethics/ethics-resources/ethical-decision-making/a-framework-for-ethical-decision-making/, retrieved 2016-09-29.  See https://cse.sc.edu/~mgv/csce390f20/MarkkulaFramework.pdf for a detailed description.</a:t>
            </a:r>
          </a:p>
        </p:txBody>
      </p:sp>
    </p:spTree>
    <p:extLst>
      <p:ext uri="{BB962C8B-B14F-4D97-AF65-F5344CB8AC3E}">
        <p14:creationId xmlns:p14="http://schemas.microsoft.com/office/powerpoint/2010/main" val="514239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11</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a:t>Santa Clara</a:t>
            </a:r>
            <a:r>
              <a:rPr lang="en-US" altLang="en-US" baseline="0" dirty="0"/>
              <a:t> University’s Markkula Center for Applied Ethics, </a:t>
            </a:r>
            <a:r>
              <a:rPr lang="en-US" altLang="en-US" dirty="0"/>
              <a:t>https://www.scu.edu/ethics/ethics-resources/ethical-decision-making/a-framework-for-ethical-decision-making/, retrieved 2016-09-29.  See https://cse.sc.edu/~mgv/csce390f20/MarkkulaFramework.pdf for a detailed description.</a:t>
            </a:r>
          </a:p>
        </p:txBody>
      </p:sp>
    </p:spTree>
    <p:extLst>
      <p:ext uri="{BB962C8B-B14F-4D97-AF65-F5344CB8AC3E}">
        <p14:creationId xmlns:p14="http://schemas.microsoft.com/office/powerpoint/2010/main" val="15982237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12</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a:t>Santa Clara</a:t>
            </a:r>
            <a:r>
              <a:rPr lang="en-US" altLang="en-US" baseline="0" dirty="0"/>
              <a:t> University’s Markkula Center for Applied Ethics, </a:t>
            </a:r>
            <a:r>
              <a:rPr lang="en-US" altLang="en-US" dirty="0"/>
              <a:t>https://www.scu.edu/ethics/ethics-resources/ethical-decision-making/a-framework-for-ethical-decision-making/, retrieved 2016-09-29.  See https://cse.sc.edu/~mgv/csce390f20/MarkkulaFramework.pdf for a detailed description.</a:t>
            </a:r>
          </a:p>
        </p:txBody>
      </p:sp>
    </p:spTree>
    <p:extLst>
      <p:ext uri="{BB962C8B-B14F-4D97-AF65-F5344CB8AC3E}">
        <p14:creationId xmlns:p14="http://schemas.microsoft.com/office/powerpoint/2010/main" val="713995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13</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a:t>Santa Clara</a:t>
            </a:r>
            <a:r>
              <a:rPr lang="en-US" altLang="en-US" baseline="0" dirty="0"/>
              <a:t> University’s Markkula Center for Applied Ethics, </a:t>
            </a:r>
            <a:r>
              <a:rPr lang="en-US" altLang="en-US" dirty="0"/>
              <a:t>https://www.scu.edu/ethics/ethics-resources/ethical-decision-making/a-framework-for-ethical-decision-making/, retrieved 2016-09-29.  See https://cse.sc.edu/~mgv/csce390f20/MarkkulaFramework.pdf for a detailed description.</a:t>
            </a:r>
          </a:p>
        </p:txBody>
      </p:sp>
    </p:spTree>
    <p:extLst>
      <p:ext uri="{BB962C8B-B14F-4D97-AF65-F5344CB8AC3E}">
        <p14:creationId xmlns:p14="http://schemas.microsoft.com/office/powerpoint/2010/main" val="27708929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from [B], pp.78-79.</a:t>
            </a:r>
          </a:p>
          <a:p>
            <a:r>
              <a:rPr lang="en-US" dirty="0"/>
              <a:t>Original source: Bill Carter.  New York Times, 13 January 2000, Section C, p.1, col.5.  Available to digital subscribers of The New York Times at https://www.nytimes.com/2000/01/13/business/cbs-is-divided-over-the-use-of-false-images-in-broadcasts.html?smid=url-share</a:t>
            </a:r>
          </a:p>
          <a:p>
            <a:r>
              <a:rPr lang="en-US" dirty="0"/>
              <a:t>and through the New York Times </a:t>
            </a:r>
            <a:r>
              <a:rPr lang="en-US" dirty="0" err="1"/>
              <a:t>TimesMachine</a:t>
            </a:r>
            <a:r>
              <a:rPr lang="en-US" dirty="0"/>
              <a:t> (p.43).  Note the major advertisement bought by ABC News on p.51 (for ABC News Coverage of the new millennium celebrations).</a:t>
            </a:r>
          </a:p>
        </p:txBody>
      </p:sp>
      <p:sp>
        <p:nvSpPr>
          <p:cNvPr id="4" name="Slide Number Placeholder 3"/>
          <p:cNvSpPr>
            <a:spLocks noGrp="1"/>
          </p:cNvSpPr>
          <p:nvPr>
            <p:ph type="sldNum" sz="quarter" idx="5"/>
          </p:nvPr>
        </p:nvSpPr>
        <p:spPr/>
        <p:txBody>
          <a:bodyPr/>
          <a:lstStyle/>
          <a:p>
            <a:pPr>
              <a:defRPr/>
            </a:pPr>
            <a:fld id="{EE9279D3-0CEE-4C7D-80BB-351D69A3F3B0}" type="slidenum">
              <a:rPr lang="en-US" smtClean="0"/>
              <a:pPr>
                <a:defRPr/>
              </a:pPr>
              <a:t>14</a:t>
            </a:fld>
            <a:endParaRPr lang="en-US"/>
          </a:p>
        </p:txBody>
      </p:sp>
    </p:spTree>
    <p:extLst>
      <p:ext uri="{BB962C8B-B14F-4D97-AF65-F5344CB8AC3E}">
        <p14:creationId xmlns:p14="http://schemas.microsoft.com/office/powerpoint/2010/main" val="29879808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Summary from [B], pp.78-79.</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Original source: Bill Carter.  New York Times, 13 January 2000, Section C, p.1, col.5.  Available to digital subscribers of The New York Times at https://www.nytimes.com/2000/01/13/business/cbs-is-divided-over-the-use-of-false-images-in-broadcasts.html?smid=url-share</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and through the New York Times </a:t>
            </a:r>
            <a:r>
              <a:rPr kumimoji="0" lang="en-US" sz="1200" b="0" i="0" u="none" strike="noStrike" kern="1200" cap="none" spc="0" normalizeH="0" baseline="0" noProof="0" dirty="0" err="1">
                <a:ln>
                  <a:noFill/>
                </a:ln>
                <a:solidFill>
                  <a:srgbClr val="000000"/>
                </a:solidFill>
                <a:effectLst/>
                <a:uLnTx/>
                <a:uFillTx/>
                <a:latin typeface="Times New Roman" pitchFamily="18" charset="0"/>
                <a:ea typeface="+mn-ea"/>
                <a:cs typeface="+mn-cs"/>
              </a:rPr>
              <a:t>TimesMachine</a:t>
            </a: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 (p.43).  Note the major advertisement bought by ABC News on p.51 (for ABC News Coverage of the new millennium celebrations).</a:t>
            </a:r>
          </a:p>
          <a:p>
            <a:endParaRPr lang="en-US" dirty="0"/>
          </a:p>
        </p:txBody>
      </p:sp>
      <p:sp>
        <p:nvSpPr>
          <p:cNvPr id="4" name="Slide Number Placeholder 3"/>
          <p:cNvSpPr>
            <a:spLocks noGrp="1"/>
          </p:cNvSpPr>
          <p:nvPr>
            <p:ph type="sldNum" sz="quarter" idx="5"/>
          </p:nvPr>
        </p:nvSpPr>
        <p:spPr/>
        <p:txBody>
          <a:bodyPr/>
          <a:lstStyle/>
          <a:p>
            <a:pPr>
              <a:defRPr/>
            </a:pPr>
            <a:fld id="{EE9279D3-0CEE-4C7D-80BB-351D69A3F3B0}" type="slidenum">
              <a:rPr lang="en-US" smtClean="0"/>
              <a:pPr>
                <a:defRPr/>
              </a:pPr>
              <a:t>15</a:t>
            </a:fld>
            <a:endParaRPr lang="en-US"/>
          </a:p>
        </p:txBody>
      </p:sp>
    </p:spTree>
    <p:extLst>
      <p:ext uri="{BB962C8B-B14F-4D97-AF65-F5344CB8AC3E}">
        <p14:creationId xmlns:p14="http://schemas.microsoft.com/office/powerpoint/2010/main" val="12381495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from [B], pp.78-79.</a:t>
            </a:r>
          </a:p>
          <a:p>
            <a:r>
              <a:rPr lang="en-US" dirty="0"/>
              <a:t>Original source: Bill Carter.  New York Times, 13 January 2000, Section C, p.1, col.5.  Available to digital subscribers of The New York Times at https://www.nytimes.com/2000/01/13/business/cbs-is-divided-over-the-use-of-false-images-in-broadcasts.html?smid=url-share</a:t>
            </a:r>
          </a:p>
          <a:p>
            <a:r>
              <a:rPr lang="en-US" dirty="0"/>
              <a:t>and through the New York Times </a:t>
            </a:r>
            <a:r>
              <a:rPr lang="en-US" dirty="0" err="1"/>
              <a:t>TimesMachine</a:t>
            </a:r>
            <a:r>
              <a:rPr lang="en-US" dirty="0"/>
              <a:t> (p.43).  Note the major advertisement bought by ABC News on p.51 (for ABC News Coverage of the new millennium celebrations).</a:t>
            </a:r>
          </a:p>
          <a:p>
            <a:endParaRPr lang="en-US" dirty="0"/>
          </a:p>
        </p:txBody>
      </p:sp>
      <p:sp>
        <p:nvSpPr>
          <p:cNvPr id="4" name="Slide Number Placeholder 3"/>
          <p:cNvSpPr>
            <a:spLocks noGrp="1"/>
          </p:cNvSpPr>
          <p:nvPr>
            <p:ph type="sldNum" sz="quarter" idx="5"/>
          </p:nvPr>
        </p:nvSpPr>
        <p:spPr/>
        <p:txBody>
          <a:bodyPr/>
          <a:lstStyle/>
          <a:p>
            <a:pPr>
              <a:defRPr/>
            </a:pPr>
            <a:fld id="{EE9279D3-0CEE-4C7D-80BB-351D69A3F3B0}" type="slidenum">
              <a:rPr lang="en-US" smtClean="0"/>
              <a:pPr>
                <a:defRPr/>
              </a:pPr>
              <a:t>16</a:t>
            </a:fld>
            <a:endParaRPr lang="en-US"/>
          </a:p>
        </p:txBody>
      </p:sp>
    </p:spTree>
    <p:extLst>
      <p:ext uri="{BB962C8B-B14F-4D97-AF65-F5344CB8AC3E}">
        <p14:creationId xmlns:p14="http://schemas.microsoft.com/office/powerpoint/2010/main" val="20083430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from [B], pp.78-79.</a:t>
            </a:r>
          </a:p>
          <a:p>
            <a:r>
              <a:rPr lang="en-US" dirty="0"/>
              <a:t>Original source: Bill Carter.  New York Times, 13 January 2000, Section C, p.1, col.5.  Available to digital subscribers of The New York Times at https://www.nytimes.com/2000/01/13/business/cbs-is-divided-over-the-use-of-false-images-in-broadcasts.html?smid=url-share</a:t>
            </a:r>
          </a:p>
          <a:p>
            <a:r>
              <a:rPr lang="en-US" dirty="0"/>
              <a:t>and through the New York Times </a:t>
            </a:r>
            <a:r>
              <a:rPr lang="en-US" dirty="0" err="1"/>
              <a:t>TimesMachine</a:t>
            </a:r>
            <a:r>
              <a:rPr lang="en-US" dirty="0"/>
              <a:t> (p.43).  Note the major advertisement bought by ABC News on p.51 (for ABC News Coverage of the new millennium celebrations).</a:t>
            </a:r>
          </a:p>
          <a:p>
            <a:endParaRPr lang="en-US" dirty="0"/>
          </a:p>
        </p:txBody>
      </p:sp>
      <p:sp>
        <p:nvSpPr>
          <p:cNvPr id="4" name="Slide Number Placeholder 3"/>
          <p:cNvSpPr>
            <a:spLocks noGrp="1"/>
          </p:cNvSpPr>
          <p:nvPr>
            <p:ph type="sldNum" sz="quarter" idx="5"/>
          </p:nvPr>
        </p:nvSpPr>
        <p:spPr/>
        <p:txBody>
          <a:bodyPr/>
          <a:lstStyle/>
          <a:p>
            <a:pPr>
              <a:defRPr/>
            </a:pPr>
            <a:fld id="{EE9279D3-0CEE-4C7D-80BB-351D69A3F3B0}" type="slidenum">
              <a:rPr lang="en-US" smtClean="0"/>
              <a:pPr>
                <a:defRPr/>
              </a:pPr>
              <a:t>17</a:t>
            </a:fld>
            <a:endParaRPr lang="en-US"/>
          </a:p>
        </p:txBody>
      </p:sp>
    </p:spTree>
    <p:extLst>
      <p:ext uri="{BB962C8B-B14F-4D97-AF65-F5344CB8AC3E}">
        <p14:creationId xmlns:p14="http://schemas.microsoft.com/office/powerpoint/2010/main" val="1129234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2</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973382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93A2AC4D-0E63-460C-9A05-1CC4666FE1CF}" type="slidenum">
              <a:rPr lang="en-US" altLang="en-US" smtClean="0"/>
              <a:pPr>
                <a:spcBef>
                  <a:spcPct val="0"/>
                </a:spcBef>
              </a:pPr>
              <a:t>3</a:t>
            </a:fld>
            <a:endParaRPr lang="en-U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476694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F7759B6A-7249-49AD-9265-A40B14551CF9}" type="slidenum">
              <a:rPr lang="en-US" altLang="en-US" smtClean="0"/>
              <a:pPr>
                <a:spcBef>
                  <a:spcPct val="0"/>
                </a:spcBef>
              </a:pPr>
              <a:t>4</a:t>
            </a:fld>
            <a:endParaRPr lang="en-US"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820589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A5ED372B-40F5-4A26-8D58-4DB828716963}" type="slidenum">
              <a:rPr lang="en-US" altLang="en-US" smtClean="0"/>
              <a:pPr>
                <a:spcBef>
                  <a:spcPct val="0"/>
                </a:spcBef>
              </a:pPr>
              <a:t>5</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397751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9B26AD0A-E07F-4DA1-9DB4-ADD35CC5ABBD}" type="slidenum">
              <a:rPr lang="en-US" altLang="en-US" smtClean="0"/>
              <a:pPr>
                <a:spcBef>
                  <a:spcPct val="0"/>
                </a:spcBef>
              </a:pPr>
              <a:t>6</a:t>
            </a:fld>
            <a:endParaRPr lang="en-US" alt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741537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8CDF4062-C88B-4880-8722-F50801356C9B}" type="slidenum">
              <a:rPr lang="en-US" altLang="en-US" smtClean="0"/>
              <a:pPr>
                <a:spcBef>
                  <a:spcPct val="0"/>
                </a:spcBef>
              </a:pPr>
              <a:t>7</a:t>
            </a:fld>
            <a:endParaRPr lang="en-US"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r>
              <a:rPr lang="en-US" altLang="en-US"/>
              <a:t>https://cse.sc.edu/~mgv/csce390f20/cultureClashOnNet_NoTypos.pdf </a:t>
            </a:r>
          </a:p>
          <a:p>
            <a:endParaRPr lang="en-US" altLang="en-US" dirty="0"/>
          </a:p>
        </p:txBody>
      </p:sp>
    </p:spTree>
    <p:extLst>
      <p:ext uri="{BB962C8B-B14F-4D97-AF65-F5344CB8AC3E}">
        <p14:creationId xmlns:p14="http://schemas.microsoft.com/office/powerpoint/2010/main" val="1113188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8</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a:t>Source: (after</a:t>
            </a:r>
            <a:r>
              <a:rPr lang="en-US" altLang="en-US" baseline="0" dirty="0"/>
              <a:t> mention by Prof. </a:t>
            </a:r>
            <a:r>
              <a:rPr lang="en-US" altLang="en-US" baseline="0" dirty="0" err="1"/>
              <a:t>Kuo</a:t>
            </a:r>
            <a:r>
              <a:rPr lang="en-US" altLang="en-US" baseline="0" dirty="0"/>
              <a:t>) Wikipedia</a:t>
            </a:r>
            <a:endParaRPr lang="en-US" altLang="en-US" dirty="0"/>
          </a:p>
        </p:txBody>
      </p:sp>
    </p:spTree>
    <p:extLst>
      <p:ext uri="{BB962C8B-B14F-4D97-AF65-F5344CB8AC3E}">
        <p14:creationId xmlns:p14="http://schemas.microsoft.com/office/powerpoint/2010/main" val="8706770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9</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a:t>Stephanie</a:t>
            </a:r>
            <a:r>
              <a:rPr lang="en-US" altLang="en-US" baseline="0" dirty="0"/>
              <a:t> Craft and Charles N. Davis. _Principles of American Journalism: An Introduction_.  Routledge, 2013.</a:t>
            </a:r>
          </a:p>
          <a:p>
            <a:r>
              <a:rPr lang="en-US" altLang="en-US" baseline="0" dirty="0"/>
              <a:t>This method is based on one proposed by Michael J. Meyer.</a:t>
            </a:r>
            <a:endParaRPr lang="en-US" altLang="en-US" dirty="0"/>
          </a:p>
        </p:txBody>
      </p:sp>
    </p:spTree>
    <p:extLst>
      <p:ext uri="{BB962C8B-B14F-4D97-AF65-F5344CB8AC3E}">
        <p14:creationId xmlns:p14="http://schemas.microsoft.com/office/powerpoint/2010/main" val="3103084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E6F4FD-2D58-4050-A745-B98CC9576D5D}" type="slidenum">
              <a:rPr lang="en-US"/>
              <a:pPr>
                <a:defRPr/>
              </a:pPr>
              <a:t>‹#›</a:t>
            </a:fld>
            <a:endParaRPr lang="en-US"/>
          </a:p>
        </p:txBody>
      </p:sp>
    </p:spTree>
    <p:extLst>
      <p:ext uri="{BB962C8B-B14F-4D97-AF65-F5344CB8AC3E}">
        <p14:creationId xmlns:p14="http://schemas.microsoft.com/office/powerpoint/2010/main" val="408024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356176-58CC-459A-8D2C-BB4BAA8E0236}" type="slidenum">
              <a:rPr lang="en-US"/>
              <a:pPr>
                <a:defRPr/>
              </a:pPr>
              <a:t>‹#›</a:t>
            </a:fld>
            <a:endParaRPr lang="en-US"/>
          </a:p>
        </p:txBody>
      </p:sp>
    </p:spTree>
    <p:extLst>
      <p:ext uri="{BB962C8B-B14F-4D97-AF65-F5344CB8AC3E}">
        <p14:creationId xmlns:p14="http://schemas.microsoft.com/office/powerpoint/2010/main" val="3942631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792AB3-A1D5-4ED4-9367-9B2C7B8B38DF}" type="slidenum">
              <a:rPr lang="en-US"/>
              <a:pPr>
                <a:defRPr/>
              </a:pPr>
              <a:t>‹#›</a:t>
            </a:fld>
            <a:endParaRPr lang="en-US"/>
          </a:p>
        </p:txBody>
      </p:sp>
    </p:spTree>
    <p:extLst>
      <p:ext uri="{BB962C8B-B14F-4D97-AF65-F5344CB8AC3E}">
        <p14:creationId xmlns:p14="http://schemas.microsoft.com/office/powerpoint/2010/main" val="1636285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3887BA-F9E6-4CC4-B728-E0923400E9F0}" type="slidenum">
              <a:rPr lang="en-US"/>
              <a:pPr>
                <a:defRPr/>
              </a:pPr>
              <a:t>‹#›</a:t>
            </a:fld>
            <a:endParaRPr lang="en-US"/>
          </a:p>
        </p:txBody>
      </p:sp>
    </p:spTree>
    <p:extLst>
      <p:ext uri="{BB962C8B-B14F-4D97-AF65-F5344CB8AC3E}">
        <p14:creationId xmlns:p14="http://schemas.microsoft.com/office/powerpoint/2010/main" val="2569484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41F27C-D6A3-4F47-9948-A45A20D7F49D}" type="slidenum">
              <a:rPr lang="en-US"/>
              <a:pPr>
                <a:defRPr/>
              </a:pPr>
              <a:t>‹#›</a:t>
            </a:fld>
            <a:endParaRPr lang="en-US"/>
          </a:p>
        </p:txBody>
      </p:sp>
    </p:spTree>
    <p:extLst>
      <p:ext uri="{BB962C8B-B14F-4D97-AF65-F5344CB8AC3E}">
        <p14:creationId xmlns:p14="http://schemas.microsoft.com/office/powerpoint/2010/main" val="1757251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9194BB-FEE5-4072-AD8C-0094BBB0BACC}" type="slidenum">
              <a:rPr lang="en-US"/>
              <a:pPr>
                <a:defRPr/>
              </a:pPr>
              <a:t>‹#›</a:t>
            </a:fld>
            <a:endParaRPr lang="en-US"/>
          </a:p>
        </p:txBody>
      </p:sp>
    </p:spTree>
    <p:extLst>
      <p:ext uri="{BB962C8B-B14F-4D97-AF65-F5344CB8AC3E}">
        <p14:creationId xmlns:p14="http://schemas.microsoft.com/office/powerpoint/2010/main" val="467278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B9141F0-C1B3-4612-A62F-26B1CA63C8CB}" type="slidenum">
              <a:rPr lang="en-US"/>
              <a:pPr>
                <a:defRPr/>
              </a:pPr>
              <a:t>‹#›</a:t>
            </a:fld>
            <a:endParaRPr lang="en-US"/>
          </a:p>
        </p:txBody>
      </p:sp>
    </p:spTree>
    <p:extLst>
      <p:ext uri="{BB962C8B-B14F-4D97-AF65-F5344CB8AC3E}">
        <p14:creationId xmlns:p14="http://schemas.microsoft.com/office/powerpoint/2010/main" val="2248681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A70C805-91E2-40D3-B2D7-D7883CAE0C08}" type="slidenum">
              <a:rPr lang="en-US"/>
              <a:pPr>
                <a:defRPr/>
              </a:pPr>
              <a:t>‹#›</a:t>
            </a:fld>
            <a:endParaRPr lang="en-US"/>
          </a:p>
        </p:txBody>
      </p:sp>
    </p:spTree>
    <p:extLst>
      <p:ext uri="{BB962C8B-B14F-4D97-AF65-F5344CB8AC3E}">
        <p14:creationId xmlns:p14="http://schemas.microsoft.com/office/powerpoint/2010/main" val="1446493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C138843-81F3-42E3-9493-1689E5B52780}" type="slidenum">
              <a:rPr lang="en-US"/>
              <a:pPr>
                <a:defRPr/>
              </a:pPr>
              <a:t>‹#›</a:t>
            </a:fld>
            <a:endParaRPr lang="en-US"/>
          </a:p>
        </p:txBody>
      </p:sp>
    </p:spTree>
    <p:extLst>
      <p:ext uri="{BB962C8B-B14F-4D97-AF65-F5344CB8AC3E}">
        <p14:creationId xmlns:p14="http://schemas.microsoft.com/office/powerpoint/2010/main" val="2361191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850300-4C44-4D28-9AFF-960AA10AE5BB}" type="slidenum">
              <a:rPr lang="en-US"/>
              <a:pPr>
                <a:defRPr/>
              </a:pPr>
              <a:t>‹#›</a:t>
            </a:fld>
            <a:endParaRPr lang="en-US"/>
          </a:p>
        </p:txBody>
      </p:sp>
    </p:spTree>
    <p:extLst>
      <p:ext uri="{BB962C8B-B14F-4D97-AF65-F5344CB8AC3E}">
        <p14:creationId xmlns:p14="http://schemas.microsoft.com/office/powerpoint/2010/main" val="2745621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C71002F-89EC-4E26-A106-6DD20A305549}" type="slidenum">
              <a:rPr lang="en-US"/>
              <a:pPr>
                <a:defRPr/>
              </a:pPr>
              <a:t>‹#›</a:t>
            </a:fld>
            <a:endParaRPr lang="en-US"/>
          </a:p>
        </p:txBody>
      </p:sp>
    </p:spTree>
    <p:extLst>
      <p:ext uri="{BB962C8B-B14F-4D97-AF65-F5344CB8AC3E}">
        <p14:creationId xmlns:p14="http://schemas.microsoft.com/office/powerpoint/2010/main" val="1027776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7717907C-8821-4C55-81FE-5AE6305E8F33}" type="slidenum">
              <a:rPr lang="en-US"/>
              <a:pPr>
                <a:defRPr/>
              </a:pPr>
              <a:t>‹#›</a:t>
            </a:fld>
            <a:endParaRPr 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name="Photo Editor Photo" r:id="rId14" imgW="2400635" imgH="3104762" progId="MSPhotoEd.3">
                  <p:embed/>
                </p:oleObj>
              </mc:Choice>
              <mc:Fallback>
                <p:oleObj name="Photo Editor Photo" r:id="rId14" imgW="2400635" imgH="3104762" progId="MSPhotoEd.3">
                  <p:embed/>
                  <p:pic>
                    <p:nvPicPr>
                      <p:cNvPr id="0"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upload.wikimedia.org/wikipedia/commons/2/29/Sanzio_01_Heraclitus.jp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hyperlink" Target="https://cse.sc.edu/~mgv/csce390f20/cultureClashOnNet_NoTypos.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990600"/>
            <a:ext cx="8534400" cy="2743200"/>
          </a:xfrm>
        </p:spPr>
        <p:txBody>
          <a:bodyPr/>
          <a:lstStyle/>
          <a:p>
            <a:pPr eaLnBrk="1" hangingPunct="1"/>
            <a:r>
              <a:rPr lang="en-US" altLang="en-US" sz="4000"/>
              <a:t>CSCE 390</a:t>
            </a:r>
            <a:br>
              <a:rPr lang="en-US" altLang="en-US" sz="4000"/>
            </a:br>
            <a:r>
              <a:rPr lang="en-US" altLang="en-US" sz="4000"/>
              <a:t>Professional Issues in Computer Science and Engineering</a:t>
            </a:r>
            <a:br>
              <a:rPr lang="en-US" altLang="en-US" sz="4000"/>
            </a:br>
            <a:r>
              <a:rPr lang="en-US" altLang="en-US" sz="4000"/>
              <a:t>Ch.6: The Ethical Decision-Making Process</a:t>
            </a:r>
          </a:p>
        </p:txBody>
      </p:sp>
      <p:sp>
        <p:nvSpPr>
          <p:cNvPr id="2051" name="Rectangle 3"/>
          <p:cNvSpPr>
            <a:spLocks noGrp="1" noChangeArrowheads="1"/>
          </p:cNvSpPr>
          <p:nvPr>
            <p:ph type="subTitle" idx="1"/>
          </p:nvPr>
        </p:nvSpPr>
        <p:spPr/>
        <p:txBody>
          <a:bodyPr/>
          <a:lstStyle/>
          <a:p>
            <a:pPr eaLnBrk="1" hangingPunct="1"/>
            <a:r>
              <a:rPr lang="en-US" altLang="en-US" dirty="0"/>
              <a:t>Fall 2022</a:t>
            </a:r>
          </a:p>
          <a:p>
            <a:pPr eaLnBrk="1" hangingPunct="1"/>
            <a:r>
              <a:rPr lang="en-US" altLang="en-US" dirty="0"/>
              <a:t>Marco </a:t>
            </a:r>
            <a:r>
              <a:rPr lang="en-US" altLang="en-US" dirty="0" err="1"/>
              <a:t>Valtorta</a:t>
            </a:r>
            <a:endParaRPr lang="en-US" altLang="en-US" dirty="0"/>
          </a:p>
          <a:p>
            <a:pPr eaLnBrk="1" hangingPunct="1"/>
            <a:r>
              <a:rPr lang="en-US" altLang="en-US" dirty="0"/>
              <a:t>mgv@cse.sc.edu</a:t>
            </a:r>
            <a:endParaRPr lang="en-US" alt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1219200"/>
          </a:xfrm>
        </p:spPr>
        <p:txBody>
          <a:bodyPr>
            <a:normAutofit/>
          </a:bodyPr>
          <a:lstStyle/>
          <a:p>
            <a:pPr eaLnBrk="1" hangingPunct="1"/>
            <a:r>
              <a:rPr lang="en-US" altLang="en-US" sz="3600" dirty="0"/>
              <a:t>The Markkula Framework for Ethical Decision Making</a:t>
            </a:r>
          </a:p>
        </p:txBody>
      </p:sp>
      <p:sp>
        <p:nvSpPr>
          <p:cNvPr id="3075" name="Rectangle 3"/>
          <p:cNvSpPr>
            <a:spLocks noGrp="1" noChangeArrowheads="1"/>
          </p:cNvSpPr>
          <p:nvPr>
            <p:ph type="body" idx="1"/>
          </p:nvPr>
        </p:nvSpPr>
        <p:spPr>
          <a:xfrm>
            <a:off x="381000" y="1752600"/>
            <a:ext cx="8534400" cy="4495800"/>
          </a:xfrm>
        </p:spPr>
        <p:txBody>
          <a:bodyPr>
            <a:noAutofit/>
          </a:bodyPr>
          <a:lstStyle/>
          <a:p>
            <a:pPr marL="0" indent="0">
              <a:buNone/>
            </a:pPr>
            <a:r>
              <a:rPr lang="en-US" b="1" dirty="0"/>
              <a:t>Recognize an Ethical Issue</a:t>
            </a:r>
            <a:endParaRPr lang="en-US" dirty="0"/>
          </a:p>
          <a:p>
            <a:r>
              <a:rPr lang="en-US" dirty="0"/>
              <a:t>Could this decision or situation be damaging to someone or to some group? Does this decision involve a choice between a good and bad alternative, or perhaps between two "goods" or between two "</a:t>
            </a:r>
            <a:r>
              <a:rPr lang="en-US" dirty="0" err="1"/>
              <a:t>bads</a:t>
            </a:r>
            <a:r>
              <a:rPr lang="en-US" dirty="0"/>
              <a:t>"?</a:t>
            </a:r>
          </a:p>
          <a:p>
            <a:r>
              <a:rPr lang="en-US" dirty="0"/>
              <a:t>Is this issue about more than what is legal or what is most efficient? If so, how?</a:t>
            </a:r>
          </a:p>
          <a:p>
            <a:endParaRPr lang="en-US" sz="1200" dirty="0"/>
          </a:p>
        </p:txBody>
      </p:sp>
    </p:spTree>
    <p:extLst>
      <p:ext uri="{BB962C8B-B14F-4D97-AF65-F5344CB8AC3E}">
        <p14:creationId xmlns:p14="http://schemas.microsoft.com/office/powerpoint/2010/main" val="899819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066800" y="304800"/>
            <a:ext cx="7391400" cy="1371600"/>
          </a:xfrm>
        </p:spPr>
        <p:txBody>
          <a:bodyPr>
            <a:normAutofit/>
          </a:bodyPr>
          <a:lstStyle/>
          <a:p>
            <a:pPr eaLnBrk="1" hangingPunct="1"/>
            <a:r>
              <a:rPr lang="en-US" altLang="en-US" sz="3600" dirty="0"/>
              <a:t>The Markkula Framework for Ethical Decision Making</a:t>
            </a:r>
          </a:p>
        </p:txBody>
      </p:sp>
      <p:sp>
        <p:nvSpPr>
          <p:cNvPr id="3075" name="Rectangle 3"/>
          <p:cNvSpPr>
            <a:spLocks noGrp="1" noChangeArrowheads="1"/>
          </p:cNvSpPr>
          <p:nvPr>
            <p:ph type="body" idx="1"/>
          </p:nvPr>
        </p:nvSpPr>
        <p:spPr>
          <a:xfrm>
            <a:off x="381000" y="1447800"/>
            <a:ext cx="8458200" cy="4800600"/>
          </a:xfrm>
        </p:spPr>
        <p:txBody>
          <a:bodyPr>
            <a:noAutofit/>
          </a:bodyPr>
          <a:lstStyle/>
          <a:p>
            <a:pPr marL="0" indent="0">
              <a:buNone/>
            </a:pPr>
            <a:r>
              <a:rPr lang="en-US" b="1" dirty="0"/>
              <a:t>Get the Facts</a:t>
            </a:r>
            <a:endParaRPr lang="en-US" dirty="0"/>
          </a:p>
          <a:p>
            <a:pPr marL="457200" lvl="1" indent="0">
              <a:buNone/>
            </a:pPr>
            <a:r>
              <a:rPr lang="en-US" dirty="0"/>
              <a:t>What are the relevant facts of the case? What facts are not known? Can I learn more about the situation? Do I know enough to make a decision?</a:t>
            </a:r>
          </a:p>
          <a:p>
            <a:pPr marL="457200" lvl="1" indent="0">
              <a:buNone/>
            </a:pPr>
            <a:r>
              <a:rPr lang="en-US" dirty="0"/>
              <a:t>What individuals and groups have an important stake in the outcome? Are some concerns more important? Why?</a:t>
            </a:r>
          </a:p>
          <a:p>
            <a:pPr marL="457200" lvl="1" indent="0">
              <a:buNone/>
            </a:pPr>
            <a:r>
              <a:rPr lang="en-US" dirty="0"/>
              <a:t>What are the options for acting? Have all the relevant persons and groups been consulted? Have I identified creative options?</a:t>
            </a:r>
          </a:p>
        </p:txBody>
      </p:sp>
    </p:spTree>
    <p:extLst>
      <p:ext uri="{BB962C8B-B14F-4D97-AF65-F5344CB8AC3E}">
        <p14:creationId xmlns:p14="http://schemas.microsoft.com/office/powerpoint/2010/main" val="218486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152400"/>
            <a:ext cx="7772400" cy="1371600"/>
          </a:xfrm>
        </p:spPr>
        <p:txBody>
          <a:bodyPr>
            <a:normAutofit/>
          </a:bodyPr>
          <a:lstStyle/>
          <a:p>
            <a:pPr eaLnBrk="1" hangingPunct="1"/>
            <a:r>
              <a:rPr lang="en-US" altLang="en-US" sz="3600" dirty="0"/>
              <a:t>The Markkula Center Framework for Ethical Decision Making</a:t>
            </a:r>
          </a:p>
        </p:txBody>
      </p:sp>
      <p:sp>
        <p:nvSpPr>
          <p:cNvPr id="3075" name="Rectangle 3"/>
          <p:cNvSpPr>
            <a:spLocks noGrp="1" noChangeArrowheads="1"/>
          </p:cNvSpPr>
          <p:nvPr>
            <p:ph type="body" idx="1"/>
          </p:nvPr>
        </p:nvSpPr>
        <p:spPr>
          <a:xfrm>
            <a:off x="381000" y="1371600"/>
            <a:ext cx="8382000" cy="4876800"/>
          </a:xfrm>
        </p:spPr>
        <p:txBody>
          <a:bodyPr>
            <a:noAutofit/>
          </a:bodyPr>
          <a:lstStyle/>
          <a:p>
            <a:pPr marL="0" indent="0">
              <a:buNone/>
            </a:pPr>
            <a:r>
              <a:rPr lang="en-US" sz="2400" b="1" dirty="0"/>
              <a:t>Evaluate Alternative Actions</a:t>
            </a:r>
            <a:endParaRPr lang="en-US" sz="2400" dirty="0"/>
          </a:p>
          <a:p>
            <a:pPr marL="457200" lvl="1" indent="0">
              <a:buNone/>
            </a:pPr>
            <a:r>
              <a:rPr lang="en-US" sz="2400" dirty="0"/>
              <a:t>Evaluate the options by asking the following questions:</a:t>
            </a:r>
          </a:p>
          <a:p>
            <a:pPr marL="457200" lvl="1" indent="0">
              <a:buNone/>
            </a:pPr>
            <a:r>
              <a:rPr lang="en-US" sz="2400" dirty="0"/>
              <a:t>Which option will produce the most good and do the least harm? (The Utilitarian Approach)</a:t>
            </a:r>
          </a:p>
          <a:p>
            <a:pPr marL="457200" lvl="1" indent="0">
              <a:buNone/>
            </a:pPr>
            <a:r>
              <a:rPr lang="en-US" sz="2400" dirty="0"/>
              <a:t>Which option best respects the rights of all who have a stake? (The Rights Approach)</a:t>
            </a:r>
          </a:p>
          <a:p>
            <a:pPr marL="457200" lvl="1" indent="0">
              <a:buNone/>
            </a:pPr>
            <a:r>
              <a:rPr lang="en-US" sz="2400" dirty="0"/>
              <a:t>Which option treats people equally or proportionately? (The Justice Approach)</a:t>
            </a:r>
          </a:p>
          <a:p>
            <a:pPr marL="457200" lvl="1" indent="0">
              <a:buNone/>
            </a:pPr>
            <a:r>
              <a:rPr lang="en-US" sz="2400" dirty="0"/>
              <a:t>Which option best serves the community as a whole, not just some members? (The Common Good Approach)</a:t>
            </a:r>
          </a:p>
          <a:p>
            <a:pPr marL="457200" lvl="1" indent="0">
              <a:buNone/>
            </a:pPr>
            <a:r>
              <a:rPr lang="en-US" sz="2400" dirty="0"/>
              <a:t>Which option leads me to act as the sort of person I want to be? (The Virtue Approach)</a:t>
            </a:r>
          </a:p>
        </p:txBody>
      </p:sp>
    </p:spTree>
    <p:extLst>
      <p:ext uri="{BB962C8B-B14F-4D97-AF65-F5344CB8AC3E}">
        <p14:creationId xmlns:p14="http://schemas.microsoft.com/office/powerpoint/2010/main" val="3422985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1219200"/>
          </a:xfrm>
        </p:spPr>
        <p:txBody>
          <a:bodyPr>
            <a:normAutofit/>
          </a:bodyPr>
          <a:lstStyle/>
          <a:p>
            <a:pPr eaLnBrk="1" hangingPunct="1"/>
            <a:r>
              <a:rPr lang="en-US" altLang="en-US" sz="3600" dirty="0"/>
              <a:t>The Markkula Center Framework for Ethical Decision Making</a:t>
            </a:r>
          </a:p>
        </p:txBody>
      </p:sp>
      <p:sp>
        <p:nvSpPr>
          <p:cNvPr id="3075" name="Rectangle 3"/>
          <p:cNvSpPr>
            <a:spLocks noGrp="1" noChangeArrowheads="1"/>
          </p:cNvSpPr>
          <p:nvPr>
            <p:ph type="body" idx="1"/>
          </p:nvPr>
        </p:nvSpPr>
        <p:spPr>
          <a:xfrm>
            <a:off x="381000" y="1524000"/>
            <a:ext cx="8382000" cy="4724400"/>
          </a:xfrm>
        </p:spPr>
        <p:txBody>
          <a:bodyPr>
            <a:noAutofit/>
          </a:bodyPr>
          <a:lstStyle/>
          <a:p>
            <a:pPr marL="0" indent="0">
              <a:buNone/>
            </a:pPr>
            <a:r>
              <a:rPr lang="en-US" b="1" dirty="0"/>
              <a:t>Act and Reflect on the Outcome</a:t>
            </a:r>
            <a:endParaRPr lang="en-US" dirty="0"/>
          </a:p>
          <a:p>
            <a:pPr marL="457200" lvl="1" indent="0">
              <a:buNone/>
            </a:pPr>
            <a:r>
              <a:rPr lang="en-US" dirty="0"/>
              <a:t>How can my decision be implemented with the greatest care and attention to the concerns of all stakeholders?</a:t>
            </a:r>
          </a:p>
          <a:p>
            <a:pPr marL="457200" lvl="1" indent="0">
              <a:buNone/>
            </a:pPr>
            <a:r>
              <a:rPr lang="en-US" dirty="0"/>
              <a:t>How did my decision turn out and what have I learned from this specific situation?</a:t>
            </a:r>
          </a:p>
        </p:txBody>
      </p:sp>
    </p:spTree>
    <p:extLst>
      <p:ext uri="{BB962C8B-B14F-4D97-AF65-F5344CB8AC3E}">
        <p14:creationId xmlns:p14="http://schemas.microsoft.com/office/powerpoint/2010/main" val="933749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15B77-C7AB-4BB2-A8D4-B35E6EF71419}"/>
              </a:ext>
            </a:extLst>
          </p:cNvPr>
          <p:cNvSpPr>
            <a:spLocks noGrp="1"/>
          </p:cNvSpPr>
          <p:nvPr>
            <p:ph type="title"/>
          </p:nvPr>
        </p:nvSpPr>
        <p:spPr>
          <a:xfrm>
            <a:off x="609600" y="342900"/>
            <a:ext cx="8382000" cy="838200"/>
          </a:xfrm>
        </p:spPr>
        <p:txBody>
          <a:bodyPr/>
          <a:lstStyle/>
          <a:p>
            <a:r>
              <a:rPr lang="en-US" dirty="0"/>
              <a:t>False Images in Broadcasts Case (1)</a:t>
            </a:r>
          </a:p>
        </p:txBody>
      </p:sp>
      <p:sp>
        <p:nvSpPr>
          <p:cNvPr id="3" name="Content Placeholder 2">
            <a:extLst>
              <a:ext uri="{FF2B5EF4-FFF2-40B4-BE49-F238E27FC236}">
                <a16:creationId xmlns:a16="http://schemas.microsoft.com/office/drawing/2014/main" id="{7C3C0756-496A-462B-A5FA-6CC70377ACF2}"/>
              </a:ext>
            </a:extLst>
          </p:cNvPr>
          <p:cNvSpPr>
            <a:spLocks noGrp="1"/>
          </p:cNvSpPr>
          <p:nvPr>
            <p:ph idx="1"/>
          </p:nvPr>
        </p:nvSpPr>
        <p:spPr>
          <a:xfrm>
            <a:off x="685800" y="1181100"/>
            <a:ext cx="7772400" cy="4914900"/>
          </a:xfrm>
        </p:spPr>
        <p:txBody>
          <a:bodyPr/>
          <a:lstStyle/>
          <a:p>
            <a:pPr marL="0" indent="0">
              <a:buNone/>
            </a:pPr>
            <a:r>
              <a:rPr lang="en-US" i="1" dirty="0"/>
              <a:t>This case involves the use of digital alteration of news programs on network television.  Here is a summary from [B], pp.78-79:</a:t>
            </a:r>
          </a:p>
          <a:p>
            <a:pPr marL="0" indent="0">
              <a:buNone/>
            </a:pPr>
            <a:r>
              <a:rPr lang="en-US" dirty="0"/>
              <a:t>CBS Television wanted to cover the New Year’s celebration in Times Square on New Year’s Eve – December 31, 1999. There was only one problem. NBC happened to have a sign in Times Square that would have shown up in CBS’ coverage. CBS decided to solve the problem by superimposing a digitally created CBS logo over the NBC sign, thereby blocking it out. </a:t>
            </a:r>
          </a:p>
        </p:txBody>
      </p:sp>
    </p:spTree>
    <p:extLst>
      <p:ext uri="{BB962C8B-B14F-4D97-AF65-F5344CB8AC3E}">
        <p14:creationId xmlns:p14="http://schemas.microsoft.com/office/powerpoint/2010/main" val="2438871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15B77-C7AB-4BB2-A8D4-B35E6EF71419}"/>
              </a:ext>
            </a:extLst>
          </p:cNvPr>
          <p:cNvSpPr>
            <a:spLocks noGrp="1"/>
          </p:cNvSpPr>
          <p:nvPr>
            <p:ph type="title"/>
          </p:nvPr>
        </p:nvSpPr>
        <p:spPr>
          <a:xfrm>
            <a:off x="609600" y="342900"/>
            <a:ext cx="8382000" cy="838200"/>
          </a:xfrm>
        </p:spPr>
        <p:txBody>
          <a:bodyPr/>
          <a:lstStyle/>
          <a:p>
            <a:r>
              <a:rPr lang="en-US" dirty="0"/>
              <a:t>False Images in Broadcasts Case (2)</a:t>
            </a:r>
          </a:p>
        </p:txBody>
      </p:sp>
      <p:sp>
        <p:nvSpPr>
          <p:cNvPr id="3" name="Content Placeholder 2">
            <a:extLst>
              <a:ext uri="{FF2B5EF4-FFF2-40B4-BE49-F238E27FC236}">
                <a16:creationId xmlns:a16="http://schemas.microsoft.com/office/drawing/2014/main" id="{7C3C0756-496A-462B-A5FA-6CC70377ACF2}"/>
              </a:ext>
            </a:extLst>
          </p:cNvPr>
          <p:cNvSpPr>
            <a:spLocks noGrp="1"/>
          </p:cNvSpPr>
          <p:nvPr>
            <p:ph idx="1"/>
          </p:nvPr>
        </p:nvSpPr>
        <p:spPr>
          <a:xfrm>
            <a:off x="381000" y="1181100"/>
            <a:ext cx="8458200" cy="4914900"/>
          </a:xfrm>
        </p:spPr>
        <p:txBody>
          <a:bodyPr/>
          <a:lstStyle/>
          <a:p>
            <a:pPr marL="0" indent="0">
              <a:buNone/>
            </a:pPr>
            <a:r>
              <a:rPr lang="en-US" dirty="0"/>
              <a:t>CBS had used such electronic technology before, making it appear in their morning “Early Show” telecasts that CBS promotional signs existed at locations in downtown Manhattan when, in fact, they did not. The difference was that the superimposition of the CBS logo over the NBC sign was being done on a news program. Dan Rather, the CBS news anchor, was not in agreement with the use of the digital logo. He said, “There is no excuse for it. I did not grasp the possible ethical implications of this and that was wrong on my part. At the very least we should have pointed out to viewers that we were doing it.”</a:t>
            </a:r>
          </a:p>
          <a:p>
            <a:pPr marL="0" indent="0">
              <a:buNone/>
            </a:pPr>
            <a:endParaRPr lang="en-US" dirty="0"/>
          </a:p>
        </p:txBody>
      </p:sp>
    </p:spTree>
    <p:extLst>
      <p:ext uri="{BB962C8B-B14F-4D97-AF65-F5344CB8AC3E}">
        <p14:creationId xmlns:p14="http://schemas.microsoft.com/office/powerpoint/2010/main" val="3398933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15B77-C7AB-4BB2-A8D4-B35E6EF71419}"/>
              </a:ext>
            </a:extLst>
          </p:cNvPr>
          <p:cNvSpPr>
            <a:spLocks noGrp="1"/>
          </p:cNvSpPr>
          <p:nvPr>
            <p:ph type="title"/>
          </p:nvPr>
        </p:nvSpPr>
        <p:spPr>
          <a:xfrm>
            <a:off x="609600" y="342900"/>
            <a:ext cx="8382000" cy="838200"/>
          </a:xfrm>
        </p:spPr>
        <p:txBody>
          <a:bodyPr/>
          <a:lstStyle/>
          <a:p>
            <a:r>
              <a:rPr lang="en-US" dirty="0"/>
              <a:t>False Images in Broadcasts Case (3)</a:t>
            </a:r>
          </a:p>
        </p:txBody>
      </p:sp>
      <p:sp>
        <p:nvSpPr>
          <p:cNvPr id="3" name="Content Placeholder 2">
            <a:extLst>
              <a:ext uri="{FF2B5EF4-FFF2-40B4-BE49-F238E27FC236}">
                <a16:creationId xmlns:a16="http://schemas.microsoft.com/office/drawing/2014/main" id="{7C3C0756-496A-462B-A5FA-6CC70377ACF2}"/>
              </a:ext>
            </a:extLst>
          </p:cNvPr>
          <p:cNvSpPr>
            <a:spLocks noGrp="1"/>
          </p:cNvSpPr>
          <p:nvPr>
            <p:ph idx="1"/>
          </p:nvPr>
        </p:nvSpPr>
        <p:spPr>
          <a:xfrm>
            <a:off x="381000" y="1181100"/>
            <a:ext cx="8458200" cy="4914900"/>
          </a:xfrm>
        </p:spPr>
        <p:txBody>
          <a:bodyPr/>
          <a:lstStyle/>
          <a:p>
            <a:pPr marL="0" indent="0">
              <a:buNone/>
            </a:pPr>
            <a:r>
              <a:rPr lang="en-US" dirty="0"/>
              <a:t>Andrew Heyward, President of CBS News, admitted that using the logo on the evening news was “a closer call” than using it during the Early Show to promote CBS, but said that he did not see the ethical problem that Rather did. He mentioned that Rather had not been part of the discussion about using this technique and said that “reasonable people could disagree on whether this was an appropriate use of digital technology.”</a:t>
            </a:r>
          </a:p>
        </p:txBody>
      </p:sp>
    </p:spTree>
    <p:extLst>
      <p:ext uri="{BB962C8B-B14F-4D97-AF65-F5344CB8AC3E}">
        <p14:creationId xmlns:p14="http://schemas.microsoft.com/office/powerpoint/2010/main" val="1758128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15B77-C7AB-4BB2-A8D4-B35E6EF71419}"/>
              </a:ext>
            </a:extLst>
          </p:cNvPr>
          <p:cNvSpPr>
            <a:spLocks noGrp="1"/>
          </p:cNvSpPr>
          <p:nvPr>
            <p:ph type="title"/>
          </p:nvPr>
        </p:nvSpPr>
        <p:spPr>
          <a:xfrm>
            <a:off x="609600" y="342900"/>
            <a:ext cx="8382000" cy="838200"/>
          </a:xfrm>
        </p:spPr>
        <p:txBody>
          <a:bodyPr/>
          <a:lstStyle/>
          <a:p>
            <a:r>
              <a:rPr lang="en-US" dirty="0"/>
              <a:t>False Images in Broadcasts Case (4)</a:t>
            </a:r>
          </a:p>
        </p:txBody>
      </p:sp>
      <p:sp>
        <p:nvSpPr>
          <p:cNvPr id="3" name="Content Placeholder 2">
            <a:extLst>
              <a:ext uri="{FF2B5EF4-FFF2-40B4-BE49-F238E27FC236}">
                <a16:creationId xmlns:a16="http://schemas.microsoft.com/office/drawing/2014/main" id="{7C3C0756-496A-462B-A5FA-6CC70377ACF2}"/>
              </a:ext>
            </a:extLst>
          </p:cNvPr>
          <p:cNvSpPr>
            <a:spLocks noGrp="1"/>
          </p:cNvSpPr>
          <p:nvPr>
            <p:ph idx="1"/>
          </p:nvPr>
        </p:nvSpPr>
        <p:spPr>
          <a:xfrm>
            <a:off x="381000" y="1181100"/>
            <a:ext cx="8458200" cy="4914900"/>
          </a:xfrm>
        </p:spPr>
        <p:txBody>
          <a:bodyPr/>
          <a:lstStyle/>
          <a:p>
            <a:pPr marL="0" indent="0">
              <a:buNone/>
            </a:pPr>
            <a:r>
              <a:rPr lang="en-US" dirty="0"/>
              <a:t>The President of CBS Television was more direct, saying: “Anytime there’s an NBC logo up on our network we’ll block it again.” ABC and NBC have not used this technology. A spokesman for ABC said: “It’s been discussed at length. We wouldn’t use it here.” The executive producer of NBC’s Today show said: “We were offered the same technology and we passed because we didn’t think it was appropriate.”</a:t>
            </a:r>
          </a:p>
        </p:txBody>
      </p:sp>
    </p:spTree>
    <p:extLst>
      <p:ext uri="{BB962C8B-B14F-4D97-AF65-F5344CB8AC3E}">
        <p14:creationId xmlns:p14="http://schemas.microsoft.com/office/powerpoint/2010/main" val="1836124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a:t>Why a Process?</a:t>
            </a:r>
          </a:p>
        </p:txBody>
      </p:sp>
      <p:sp>
        <p:nvSpPr>
          <p:cNvPr id="3075" name="Rectangle 3"/>
          <p:cNvSpPr>
            <a:spLocks noGrp="1" noChangeArrowheads="1"/>
          </p:cNvSpPr>
          <p:nvPr>
            <p:ph type="body" idx="1"/>
          </p:nvPr>
        </p:nvSpPr>
        <p:spPr/>
        <p:txBody>
          <a:bodyPr/>
          <a:lstStyle/>
          <a:p>
            <a:pPr eaLnBrk="1" hangingPunct="1"/>
            <a:r>
              <a:rPr lang="en-US" altLang="en-US"/>
              <a:t>To document how you decided</a:t>
            </a:r>
          </a:p>
          <a:p>
            <a:pPr eaLnBrk="1" hangingPunct="1"/>
            <a:r>
              <a:rPr lang="en-US" altLang="en-US"/>
              <a:t>To help obtain a better decision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04800"/>
            <a:ext cx="7772400" cy="533400"/>
          </a:xfrm>
        </p:spPr>
        <p:txBody>
          <a:bodyPr/>
          <a:lstStyle/>
          <a:p>
            <a:pPr eaLnBrk="1" hangingPunct="1"/>
            <a:r>
              <a:rPr lang="en-US" altLang="en-US" sz="4000"/>
              <a:t>Steps 1-3</a:t>
            </a:r>
          </a:p>
        </p:txBody>
      </p:sp>
      <p:sp>
        <p:nvSpPr>
          <p:cNvPr id="4099" name="Rectangle 3"/>
          <p:cNvSpPr>
            <a:spLocks noGrp="1" noChangeArrowheads="1"/>
          </p:cNvSpPr>
          <p:nvPr>
            <p:ph type="body" idx="1"/>
          </p:nvPr>
        </p:nvSpPr>
        <p:spPr>
          <a:xfrm>
            <a:off x="685800" y="1143000"/>
            <a:ext cx="7772400" cy="4953000"/>
          </a:xfrm>
        </p:spPr>
        <p:txBody>
          <a:bodyPr/>
          <a:lstStyle/>
          <a:p>
            <a:pPr marL="533400" indent="-533400" eaLnBrk="1" hangingPunct="1">
              <a:lnSpc>
                <a:spcPct val="90000"/>
              </a:lnSpc>
              <a:buFontTx/>
              <a:buAutoNum type="arabicPeriod"/>
            </a:pPr>
            <a:r>
              <a:rPr lang="en-US" altLang="en-US"/>
              <a:t>Briefly describe the ethical issues in this case</a:t>
            </a:r>
          </a:p>
          <a:p>
            <a:pPr marL="533400" indent="-533400" eaLnBrk="1" hangingPunct="1">
              <a:lnSpc>
                <a:spcPct val="90000"/>
              </a:lnSpc>
              <a:buFontTx/>
              <a:buAutoNum type="arabicPeriod"/>
            </a:pPr>
            <a:r>
              <a:rPr lang="en-US" altLang="en-US"/>
              <a:t>Identify the stakeholders in this case and tell what you think each of them would like to see as an outcome</a:t>
            </a:r>
          </a:p>
          <a:p>
            <a:pPr marL="533400" indent="-533400" eaLnBrk="1" hangingPunct="1">
              <a:lnSpc>
                <a:spcPct val="90000"/>
              </a:lnSpc>
              <a:buFontTx/>
              <a:buAutoNum type="arabicPeriod"/>
            </a:pPr>
            <a:r>
              <a:rPr lang="en-US" altLang="en-US"/>
              <a:t>(A) Propose three possible solutions to the case (two extremes and a compromise).  Mark them a), b), and c).  (B) Give a best-case and worst-case outcome for each solution and, for each solution, indicate whether you could tolerate the worst-case outcome.  (C) Which of the three solutions would you choose?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04800"/>
            <a:ext cx="7772400" cy="685800"/>
          </a:xfrm>
        </p:spPr>
        <p:txBody>
          <a:bodyPr/>
          <a:lstStyle/>
          <a:p>
            <a:pPr eaLnBrk="1" hangingPunct="1"/>
            <a:r>
              <a:rPr lang="en-US" altLang="en-US" sz="4000"/>
              <a:t>Steps 4-5</a:t>
            </a:r>
          </a:p>
        </p:txBody>
      </p:sp>
      <p:sp>
        <p:nvSpPr>
          <p:cNvPr id="5123" name="Rectangle 3"/>
          <p:cNvSpPr>
            <a:spLocks noGrp="1" noChangeArrowheads="1"/>
          </p:cNvSpPr>
          <p:nvPr>
            <p:ph type="body" idx="1"/>
          </p:nvPr>
        </p:nvSpPr>
        <p:spPr>
          <a:xfrm>
            <a:off x="304800" y="1143000"/>
            <a:ext cx="7162800" cy="4953000"/>
          </a:xfrm>
          <a:ln>
            <a:noFill/>
            <a:miter lim="800000"/>
            <a:headEnd/>
            <a:tailEnd/>
          </a:ln>
        </p:spPr>
        <p:txBody>
          <a:bodyPr/>
          <a:lstStyle/>
          <a:p>
            <a:pPr marL="533400" indent="-533400" eaLnBrk="1" hangingPunct="1">
              <a:buFontTx/>
              <a:buAutoNum type="arabicPeriod" startAt="4"/>
            </a:pPr>
            <a:r>
              <a:rPr lang="en-US" altLang="en-US" dirty="0"/>
              <a:t>(A) Would you be willing for everyone to be permitted to use the solution you chose?  Explain. (B) Does this solution treat people as ends rather than as means only?  Explain.</a:t>
            </a:r>
          </a:p>
          <a:p>
            <a:pPr marL="533400" indent="-533400" eaLnBrk="1" hangingPunct="1">
              <a:buFontTx/>
              <a:buAutoNum type="arabicPeriod" startAt="4"/>
            </a:pPr>
            <a:r>
              <a:rPr lang="en-US" altLang="en-US" dirty="0"/>
              <a:t>(A) Is this solution in accord with what is natural (e.g., in accord with human nature, the environment, or  the inherent purpose of anything else involved in the case)? Explain. (B) Is this solution balanced between an approach that might be excessive on one end and deficient on the other?  Explain.</a:t>
            </a:r>
          </a:p>
        </p:txBody>
      </p:sp>
      <p:pic>
        <p:nvPicPr>
          <p:cNvPr id="5124" name="Picture 4" descr="Sanzio_01_Plato_Aristot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2590800"/>
            <a:ext cx="1608138" cy="210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04800"/>
            <a:ext cx="7772400" cy="533400"/>
          </a:xfrm>
        </p:spPr>
        <p:txBody>
          <a:bodyPr/>
          <a:lstStyle/>
          <a:p>
            <a:pPr eaLnBrk="1" hangingPunct="1"/>
            <a:r>
              <a:rPr lang="en-US" altLang="en-US" sz="4000"/>
              <a:t>Steps 6-7</a:t>
            </a:r>
          </a:p>
        </p:txBody>
      </p:sp>
      <p:sp>
        <p:nvSpPr>
          <p:cNvPr id="6147" name="Rectangle 3"/>
          <p:cNvSpPr>
            <a:spLocks noGrp="1" noChangeArrowheads="1"/>
          </p:cNvSpPr>
          <p:nvPr>
            <p:ph type="body" idx="1"/>
          </p:nvPr>
        </p:nvSpPr>
        <p:spPr>
          <a:xfrm>
            <a:off x="381000" y="1295400"/>
            <a:ext cx="6400800" cy="5029200"/>
          </a:xfrm>
        </p:spPr>
        <p:txBody>
          <a:bodyPr/>
          <a:lstStyle/>
          <a:p>
            <a:pPr eaLnBrk="1" hangingPunct="1">
              <a:lnSpc>
                <a:spcPct val="90000"/>
              </a:lnSpc>
              <a:buFontTx/>
              <a:buNone/>
            </a:pPr>
            <a:r>
              <a:rPr lang="en-US" altLang="en-US"/>
              <a:t>6. (A) Would there be majority agreement that this solution is the most efficient means to the end?  Explain.  (B) Will it produce the greatest good for the greatest number of people?  Explain.</a:t>
            </a:r>
          </a:p>
          <a:p>
            <a:pPr eaLnBrk="1" hangingPunct="1">
              <a:lnSpc>
                <a:spcPct val="90000"/>
              </a:lnSpc>
              <a:buFontTx/>
              <a:buNone/>
            </a:pPr>
            <a:r>
              <a:rPr lang="en-US" altLang="en-US"/>
              <a:t>7. (A) Is this solution the one you feel most committed to in your conscience regardless or whether or not it benefits you personally?  Explain.  (B) Do you choose this solution in an autonomous manner, free from the influence of others?  Explain.</a:t>
            </a:r>
          </a:p>
        </p:txBody>
      </p:sp>
      <p:pic>
        <p:nvPicPr>
          <p:cNvPr id="6148" name="Picture 4" descr="File:Sanzio 01 Heraclitus.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10400" y="1447800"/>
            <a:ext cx="1636713"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7" descr="gabriel-marce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81800" y="3886200"/>
            <a:ext cx="1933575"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62000" y="381000"/>
            <a:ext cx="7772400" cy="609600"/>
          </a:xfrm>
        </p:spPr>
        <p:txBody>
          <a:bodyPr/>
          <a:lstStyle/>
          <a:p>
            <a:pPr eaLnBrk="1" hangingPunct="1"/>
            <a:r>
              <a:rPr lang="en-US" altLang="en-US" sz="4000"/>
              <a:t>Step 8</a:t>
            </a:r>
          </a:p>
        </p:txBody>
      </p:sp>
      <p:sp>
        <p:nvSpPr>
          <p:cNvPr id="7171" name="Rectangle 3"/>
          <p:cNvSpPr>
            <a:spLocks noGrp="1" noChangeArrowheads="1"/>
          </p:cNvSpPr>
          <p:nvPr>
            <p:ph type="body" idx="1"/>
          </p:nvPr>
        </p:nvSpPr>
        <p:spPr>
          <a:xfrm>
            <a:off x="685800" y="1143000"/>
            <a:ext cx="7772400" cy="914400"/>
          </a:xfrm>
        </p:spPr>
        <p:txBody>
          <a:bodyPr/>
          <a:lstStyle/>
          <a:p>
            <a:pPr eaLnBrk="1" hangingPunct="1">
              <a:lnSpc>
                <a:spcPct val="90000"/>
              </a:lnSpc>
            </a:pPr>
            <a:r>
              <a:rPr lang="en-US" altLang="en-US"/>
              <a:t>Which philosophical belief system do you feel was most influential in your solution to this case?  Why?</a:t>
            </a:r>
          </a:p>
        </p:txBody>
      </p:sp>
      <p:pic>
        <p:nvPicPr>
          <p:cNvPr id="7172" name="Picture 4" descr="school_of_athens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133600"/>
            <a:ext cx="5715000" cy="383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5" descr="gabriel-marce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4200" y="3429000"/>
            <a:ext cx="1570038" cy="197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81000"/>
            <a:ext cx="7772400" cy="609600"/>
          </a:xfrm>
        </p:spPr>
        <p:txBody>
          <a:bodyPr/>
          <a:lstStyle/>
          <a:p>
            <a:pPr eaLnBrk="1" hangingPunct="1"/>
            <a:r>
              <a:rPr lang="en-US" altLang="en-US" sz="4000"/>
              <a:t>The Culture Clash on the Net Case</a:t>
            </a:r>
          </a:p>
        </p:txBody>
      </p:sp>
      <p:sp>
        <p:nvSpPr>
          <p:cNvPr id="8195" name="Rectangle 3"/>
          <p:cNvSpPr>
            <a:spLocks noGrp="1" noChangeArrowheads="1"/>
          </p:cNvSpPr>
          <p:nvPr>
            <p:ph type="body" idx="1"/>
          </p:nvPr>
        </p:nvSpPr>
        <p:spPr>
          <a:xfrm>
            <a:off x="609600" y="1524000"/>
            <a:ext cx="7772400" cy="2971800"/>
          </a:xfrm>
        </p:spPr>
        <p:txBody>
          <a:bodyPr/>
          <a:lstStyle/>
          <a:p>
            <a:pPr eaLnBrk="1" hangingPunct="1"/>
            <a:r>
              <a:rPr lang="en-US" altLang="en-US" dirty="0"/>
              <a:t>http://home.utah.edu/~nahaj/ethics/culture.clash.html, accessed 2014-10-02, written 1996, updated 2000</a:t>
            </a:r>
          </a:p>
          <a:p>
            <a:pPr eaLnBrk="1" hangingPunct="1"/>
            <a:r>
              <a:rPr lang="en-US" altLang="en-US" dirty="0"/>
              <a:t>Local copy: </a:t>
            </a:r>
            <a:r>
              <a:rPr lang="en-US" altLang="en-US" dirty="0">
                <a:hlinkClick r:id="rId3"/>
              </a:rPr>
              <a:t>https://cse.sc.edu/~mgv/csce390f20/cultureClashOnNet_NoTypos.pdf</a:t>
            </a:r>
            <a:r>
              <a:rPr lang="en-US" altLang="en-US" dirty="0"/>
              <a:t> </a:t>
            </a:r>
          </a:p>
          <a:p>
            <a:pPr eaLnBrk="1" hangingPunct="1"/>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dirty="0"/>
              <a:t>IRAC</a:t>
            </a:r>
          </a:p>
        </p:txBody>
      </p:sp>
      <p:sp>
        <p:nvSpPr>
          <p:cNvPr id="3075" name="Rectangle 3"/>
          <p:cNvSpPr>
            <a:spLocks noGrp="1" noChangeArrowheads="1"/>
          </p:cNvSpPr>
          <p:nvPr>
            <p:ph type="body" idx="1"/>
          </p:nvPr>
        </p:nvSpPr>
        <p:spPr/>
        <p:txBody>
          <a:bodyPr/>
          <a:lstStyle/>
          <a:p>
            <a:pPr eaLnBrk="1" hangingPunct="1"/>
            <a:r>
              <a:rPr lang="en-US" altLang="en-US" dirty="0"/>
              <a:t>A methodology for legal analysis</a:t>
            </a:r>
          </a:p>
          <a:p>
            <a:pPr eaLnBrk="1" hangingPunct="1"/>
            <a:r>
              <a:rPr lang="en-US" altLang="en-US" dirty="0"/>
              <a:t>Issue</a:t>
            </a:r>
          </a:p>
          <a:p>
            <a:pPr eaLnBrk="1" hangingPunct="1"/>
            <a:r>
              <a:rPr lang="en-US" altLang="en-US" dirty="0"/>
              <a:t>Rule</a:t>
            </a:r>
          </a:p>
          <a:p>
            <a:pPr eaLnBrk="1" hangingPunct="1"/>
            <a:r>
              <a:rPr lang="en-US" altLang="en-US" dirty="0"/>
              <a:t>Application</a:t>
            </a:r>
          </a:p>
          <a:p>
            <a:pPr eaLnBrk="1" hangingPunct="1"/>
            <a:r>
              <a:rPr lang="en-US" altLang="en-US" dirty="0"/>
              <a:t>Conclusion</a:t>
            </a:r>
          </a:p>
        </p:txBody>
      </p:sp>
    </p:spTree>
    <p:extLst>
      <p:ext uri="{BB962C8B-B14F-4D97-AF65-F5344CB8AC3E}">
        <p14:creationId xmlns:p14="http://schemas.microsoft.com/office/powerpoint/2010/main" val="1135932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1066800"/>
          </a:xfrm>
        </p:spPr>
        <p:txBody>
          <a:bodyPr/>
          <a:lstStyle/>
          <a:p>
            <a:pPr eaLnBrk="1" hangingPunct="1"/>
            <a:r>
              <a:rPr lang="en-US" altLang="en-US" dirty="0"/>
              <a:t>A Framework for Ethical Decision Making in Journalism</a:t>
            </a:r>
          </a:p>
        </p:txBody>
      </p:sp>
      <p:sp>
        <p:nvSpPr>
          <p:cNvPr id="3075" name="Rectangle 3"/>
          <p:cNvSpPr>
            <a:spLocks noGrp="1" noChangeArrowheads="1"/>
          </p:cNvSpPr>
          <p:nvPr>
            <p:ph type="body" idx="1"/>
          </p:nvPr>
        </p:nvSpPr>
        <p:spPr>
          <a:xfrm>
            <a:off x="457200" y="1524000"/>
            <a:ext cx="8305800" cy="4648200"/>
          </a:xfrm>
        </p:spPr>
        <p:txBody>
          <a:bodyPr>
            <a:normAutofit fontScale="92500" lnSpcReduction="10000"/>
          </a:bodyPr>
          <a:lstStyle/>
          <a:p>
            <a:pPr marL="514350" indent="-514350" eaLnBrk="1" hangingPunct="1">
              <a:buFont typeface="+mj-lt"/>
              <a:buAutoNum type="arabicPeriod"/>
            </a:pPr>
            <a:r>
              <a:rPr lang="en-US" altLang="en-US" dirty="0"/>
              <a:t>Start with an open mind</a:t>
            </a:r>
          </a:p>
          <a:p>
            <a:pPr marL="514350" indent="-514350" eaLnBrk="1" hangingPunct="1">
              <a:buFont typeface="+mj-lt"/>
              <a:buAutoNum type="arabicPeriod"/>
            </a:pPr>
            <a:r>
              <a:rPr lang="en-US" altLang="en-US" dirty="0"/>
              <a:t>Get all the facts you can</a:t>
            </a:r>
          </a:p>
          <a:p>
            <a:pPr marL="514350" indent="-514350" eaLnBrk="1" hangingPunct="1">
              <a:buFont typeface="+mj-lt"/>
              <a:buAutoNum type="arabicPeriod"/>
            </a:pPr>
            <a:r>
              <a:rPr lang="en-US" altLang="en-US" dirty="0"/>
              <a:t>Listen to what your gut is saying</a:t>
            </a:r>
          </a:p>
          <a:p>
            <a:pPr marL="514350" indent="-514350" eaLnBrk="1" hangingPunct="1">
              <a:buFont typeface="+mj-lt"/>
              <a:buAutoNum type="arabicPeriod"/>
            </a:pPr>
            <a:r>
              <a:rPr lang="en-US" altLang="en-US" dirty="0"/>
              <a:t>Identify what duties are at stake</a:t>
            </a:r>
          </a:p>
          <a:p>
            <a:pPr marL="514350" indent="-514350" eaLnBrk="1" hangingPunct="1">
              <a:buFont typeface="+mj-lt"/>
              <a:buAutoNum type="arabicPeriod"/>
            </a:pPr>
            <a:r>
              <a:rPr lang="en-US" altLang="en-US" dirty="0"/>
              <a:t>Find out what kind of conflict you’re facing</a:t>
            </a:r>
          </a:p>
          <a:p>
            <a:pPr marL="514350" indent="-514350" eaLnBrk="1" hangingPunct="1">
              <a:buFont typeface="+mj-lt"/>
              <a:buAutoNum type="arabicPeriod"/>
            </a:pPr>
            <a:r>
              <a:rPr lang="en-US" altLang="en-US" dirty="0"/>
              <a:t>Brainstorm and analyze</a:t>
            </a:r>
          </a:p>
          <a:p>
            <a:pPr marL="514350" indent="-514350" eaLnBrk="1" hangingPunct="1">
              <a:buFont typeface="+mj-lt"/>
              <a:buAutoNum type="arabicPeriod"/>
            </a:pPr>
            <a:r>
              <a:rPr lang="en-US" altLang="en-US" dirty="0"/>
              <a:t>Reach a conclusion---and try to reach consensus with co-workers too</a:t>
            </a:r>
          </a:p>
          <a:p>
            <a:pPr marL="514350" indent="-514350" eaLnBrk="1" hangingPunct="1">
              <a:buFont typeface="+mj-lt"/>
              <a:buAutoNum type="arabicPeriod"/>
            </a:pPr>
            <a:r>
              <a:rPr lang="en-US" altLang="en-US" dirty="0"/>
              <a:t>Try to minimize whatever harm your decision might cause</a:t>
            </a:r>
          </a:p>
          <a:p>
            <a:pPr marL="514350" indent="-514350" eaLnBrk="1" hangingPunct="1">
              <a:buFont typeface="+mj-lt"/>
              <a:buAutoNum type="arabicPeriod"/>
            </a:pPr>
            <a:r>
              <a:rPr lang="en-US" altLang="en-US" dirty="0"/>
              <a:t>Look toward the future</a:t>
            </a:r>
          </a:p>
          <a:p>
            <a:pPr marL="514350" indent="-514350" eaLnBrk="1" hangingPunct="1">
              <a:buFont typeface="+mj-lt"/>
              <a:buAutoNum type="arabicPeriod"/>
            </a:pPr>
            <a:endParaRPr lang="en-US" altLang="en-US" dirty="0"/>
          </a:p>
        </p:txBody>
      </p:sp>
    </p:spTree>
    <p:extLst>
      <p:ext uri="{BB962C8B-B14F-4D97-AF65-F5344CB8AC3E}">
        <p14:creationId xmlns:p14="http://schemas.microsoft.com/office/powerpoint/2010/main" val="1462956100"/>
      </p:ext>
    </p:extLst>
  </p:cSld>
  <p:clrMapOvr>
    <a:masterClrMapping/>
  </p:clrMapOvr>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1239</TotalTime>
  <Words>1909</Words>
  <Application>Microsoft Office PowerPoint</Application>
  <PresentationFormat>On-screen Show (4:3)</PresentationFormat>
  <Paragraphs>106</Paragraphs>
  <Slides>17</Slides>
  <Notes>17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Baskerville Old Face</vt:lpstr>
      <vt:lpstr>Times New Roman</vt:lpstr>
      <vt:lpstr>Tw Cen MT</vt:lpstr>
      <vt:lpstr>330Lect1</vt:lpstr>
      <vt:lpstr>Photo Editor Photo</vt:lpstr>
      <vt:lpstr>CSCE 390 Professional Issues in Computer Science and Engineering Ch.6: The Ethical Decision-Making Process</vt:lpstr>
      <vt:lpstr>Why a Process?</vt:lpstr>
      <vt:lpstr>Steps 1-3</vt:lpstr>
      <vt:lpstr>Steps 4-5</vt:lpstr>
      <vt:lpstr>Steps 6-7</vt:lpstr>
      <vt:lpstr>Step 8</vt:lpstr>
      <vt:lpstr>The Culture Clash on the Net Case</vt:lpstr>
      <vt:lpstr>IRAC</vt:lpstr>
      <vt:lpstr>A Framework for Ethical Decision Making in Journalism</vt:lpstr>
      <vt:lpstr>The Markkula Framework for Ethical Decision Making</vt:lpstr>
      <vt:lpstr>The Markkula Framework for Ethical Decision Making</vt:lpstr>
      <vt:lpstr>The Markkula Center Framework for Ethical Decision Making</vt:lpstr>
      <vt:lpstr>The Markkula Center Framework for Ethical Decision Making</vt:lpstr>
      <vt:lpstr>False Images in Broadcasts Case (1)</vt:lpstr>
      <vt:lpstr>False Images in Broadcasts Case (2)</vt:lpstr>
      <vt:lpstr>False Images in Broadcasts Case (3)</vt:lpstr>
      <vt:lpstr>False Images in Broadcasts Case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Valtorta, Marco</cp:lastModifiedBy>
  <cp:revision>71</cp:revision>
  <cp:lastPrinted>2021-09-30T19:49:19Z</cp:lastPrinted>
  <dcterms:created xsi:type="dcterms:W3CDTF">2004-08-19T01:30:12Z</dcterms:created>
  <dcterms:modified xsi:type="dcterms:W3CDTF">2022-09-28T21:36:07Z</dcterms:modified>
</cp:coreProperties>
</file>