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84" y="2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74AEA5-571D-4616-8C27-1E2667A7DDD8}" type="datetimeFigureOut">
              <a:rPr lang="en-US" smtClean="0"/>
              <a:t>2016-11-10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F3078-AB54-4B4B-A0E2-1A96A7A1AAD6}" type="slidenum">
              <a:rPr lang="en-US" smtClean="0"/>
              <a:t>‹#›</a:t>
            </a:fld>
            <a:endParaRPr lang="en-US"/>
          </a:p>
        </p:txBody>
      </p:sp>
    </p:spTree>
    <p:extLst>
      <p:ext uri="{BB962C8B-B14F-4D97-AF65-F5344CB8AC3E}">
        <p14:creationId xmlns:p14="http://schemas.microsoft.com/office/powerpoint/2010/main" val="440141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the NYT article!  The</a:t>
            </a:r>
            <a:r>
              <a:rPr lang="en-US" baseline="0" dirty="0" smtClean="0"/>
              <a:t> case as written by Barger uses much of the same language.  Barger’s questions are interesting.</a:t>
            </a:r>
            <a:endParaRPr lang="en-US" dirty="0"/>
          </a:p>
        </p:txBody>
      </p:sp>
      <p:sp>
        <p:nvSpPr>
          <p:cNvPr id="4" name="Slide Number Placeholder 3"/>
          <p:cNvSpPr>
            <a:spLocks noGrp="1"/>
          </p:cNvSpPr>
          <p:nvPr>
            <p:ph type="sldNum" sz="quarter" idx="10"/>
          </p:nvPr>
        </p:nvSpPr>
        <p:spPr/>
        <p:txBody>
          <a:bodyPr/>
          <a:lstStyle/>
          <a:p>
            <a:fld id="{7E8F3078-AB54-4B4B-A0E2-1A96A7A1AAD6}" type="slidenum">
              <a:rPr lang="en-US" smtClean="0"/>
              <a:t>4</a:t>
            </a:fld>
            <a:endParaRPr lang="en-US"/>
          </a:p>
        </p:txBody>
      </p:sp>
    </p:spTree>
    <p:extLst>
      <p:ext uri="{BB962C8B-B14F-4D97-AF65-F5344CB8AC3E}">
        <p14:creationId xmlns:p14="http://schemas.microsoft.com/office/powerpoint/2010/main" val="2805651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011630-09F8-486A-9588-5C6D3F690E79}" type="datetimeFigureOut">
              <a:rPr lang="en-US" smtClean="0"/>
              <a:t>2016-11-10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245914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11630-09F8-486A-9588-5C6D3F690E79}" type="datetimeFigureOut">
              <a:rPr lang="en-US" smtClean="0"/>
              <a:t>2016-11-10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251077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11630-09F8-486A-9588-5C6D3F690E79}" type="datetimeFigureOut">
              <a:rPr lang="en-US" smtClean="0"/>
              <a:t>2016-11-10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251481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011630-09F8-486A-9588-5C6D3F690E79}" type="datetimeFigureOut">
              <a:rPr lang="en-US" smtClean="0"/>
              <a:t>2016-11-10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257545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011630-09F8-486A-9588-5C6D3F690E79}" type="datetimeFigureOut">
              <a:rPr lang="en-US" smtClean="0"/>
              <a:t>2016-11-10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333814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011630-09F8-486A-9588-5C6D3F690E79}" type="datetimeFigureOut">
              <a:rPr lang="en-US" smtClean="0"/>
              <a:t>2016-11-10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1631574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011630-09F8-486A-9588-5C6D3F690E79}" type="datetimeFigureOut">
              <a:rPr lang="en-US" smtClean="0"/>
              <a:t>2016-11-10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116023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011630-09F8-486A-9588-5C6D3F690E79}" type="datetimeFigureOut">
              <a:rPr lang="en-US" smtClean="0"/>
              <a:t>2016-11-10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9655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11630-09F8-486A-9588-5C6D3F690E79}" type="datetimeFigureOut">
              <a:rPr lang="en-US" smtClean="0"/>
              <a:t>2016-11-10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3707750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11630-09F8-486A-9588-5C6D3F690E79}" type="datetimeFigureOut">
              <a:rPr lang="en-US" smtClean="0"/>
              <a:t>2016-11-10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2150499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11630-09F8-486A-9588-5C6D3F690E79}" type="datetimeFigureOut">
              <a:rPr lang="en-US" smtClean="0"/>
              <a:t>2016-11-10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74C27E-0217-4CC2-88C6-9E83A54B9C2A}" type="slidenum">
              <a:rPr lang="en-US" smtClean="0"/>
              <a:t>‹#›</a:t>
            </a:fld>
            <a:endParaRPr lang="en-US"/>
          </a:p>
        </p:txBody>
      </p:sp>
    </p:spTree>
    <p:extLst>
      <p:ext uri="{BB962C8B-B14F-4D97-AF65-F5344CB8AC3E}">
        <p14:creationId xmlns:p14="http://schemas.microsoft.com/office/powerpoint/2010/main" val="3531472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11630-09F8-486A-9588-5C6D3F690E79}" type="datetimeFigureOut">
              <a:rPr lang="en-US" smtClean="0"/>
              <a:t>2016-11-10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74C27E-0217-4CC2-88C6-9E83A54B9C2A}" type="slidenum">
              <a:rPr lang="en-US" smtClean="0"/>
              <a:t>‹#›</a:t>
            </a:fld>
            <a:endParaRPr lang="en-US"/>
          </a:p>
        </p:txBody>
      </p:sp>
    </p:spTree>
    <p:extLst>
      <p:ext uri="{BB962C8B-B14F-4D97-AF65-F5344CB8AC3E}">
        <p14:creationId xmlns:p14="http://schemas.microsoft.com/office/powerpoint/2010/main" val="3523570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ambridge.org/us/academic/subjects/computer-science/computing-and-society/computer-ethics-case-based-approach?format=PB&amp;isbn=9780521709149"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bits.blogs.nytimes.com/2009/02/05/juicycampus-collegiate-tabloid-goes-offline/?_r=0" TargetMode="External"/><Relationship Id="rId2" Type="http://schemas.openxmlformats.org/officeDocument/2006/relationships/hyperlink" Target="http://nyti.ms/1mtvT3Y"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hyperlink" Target="https://consumerist.com/2008/07/09/texas-law-probably-does-not-require-pi-license-to-fix-spyware-infested-comput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yti.ms/2eGarU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CSCE 390</a:t>
            </a:r>
            <a:br>
              <a:rPr lang="en-US" dirty="0" smtClean="0"/>
            </a:br>
            <a:r>
              <a:rPr lang="en-US" dirty="0" smtClean="0"/>
              <a:t>Fall 2016</a:t>
            </a:r>
            <a:br>
              <a:rPr lang="en-US" dirty="0" smtClean="0"/>
            </a:br>
            <a:r>
              <a:rPr lang="en-US" dirty="0" smtClean="0"/>
              <a:t>Four Cases by Robert N. Barger</a:t>
            </a:r>
            <a:endParaRPr lang="en-US" dirty="0"/>
          </a:p>
        </p:txBody>
      </p:sp>
      <p:sp>
        <p:nvSpPr>
          <p:cNvPr id="3" name="Subtitle 2"/>
          <p:cNvSpPr>
            <a:spLocks noGrp="1"/>
          </p:cNvSpPr>
          <p:nvPr>
            <p:ph type="subTitle" idx="1"/>
          </p:nvPr>
        </p:nvSpPr>
        <p:spPr/>
        <p:txBody>
          <a:bodyPr>
            <a:normAutofit/>
          </a:bodyPr>
          <a:lstStyle/>
          <a:p>
            <a:r>
              <a:rPr lang="en-US" dirty="0" smtClean="0"/>
              <a:t>Direct Link: </a:t>
            </a:r>
            <a:r>
              <a:rPr lang="en-US" dirty="0" smtClean="0">
                <a:hlinkClick r:id="rId2"/>
              </a:rPr>
              <a:t>http://www.cambridge.org/us/academic/subjects/computer-science/computing-and-society/computer-ethics-case-based-approach?format=PB&amp;isbn=9780521709149</a:t>
            </a:r>
            <a:r>
              <a:rPr lang="en-US" dirty="0" smtClean="0"/>
              <a:t> and click on “Resources”</a:t>
            </a:r>
            <a:endParaRPr lang="en-US" dirty="0"/>
          </a:p>
        </p:txBody>
      </p:sp>
    </p:spTree>
    <p:extLst>
      <p:ext uri="{BB962C8B-B14F-4D97-AF65-F5344CB8AC3E}">
        <p14:creationId xmlns:p14="http://schemas.microsoft.com/office/powerpoint/2010/main" val="1952614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Juicy Campus</a:t>
            </a:r>
            <a:endParaRPr lang="en-US" dirty="0"/>
          </a:p>
        </p:txBody>
      </p:sp>
      <p:sp>
        <p:nvSpPr>
          <p:cNvPr id="3" name="Content Placeholder 2"/>
          <p:cNvSpPr>
            <a:spLocks noGrp="1"/>
          </p:cNvSpPr>
          <p:nvPr>
            <p:ph idx="1"/>
          </p:nvPr>
        </p:nvSpPr>
        <p:spPr>
          <a:xfrm>
            <a:off x="168897" y="2136708"/>
            <a:ext cx="10515600" cy="4612883"/>
          </a:xfrm>
        </p:spPr>
        <p:txBody>
          <a:bodyPr>
            <a:normAutofit lnSpcReduction="10000"/>
          </a:bodyPr>
          <a:lstStyle/>
          <a:p>
            <a:r>
              <a:rPr lang="en-US" dirty="0" smtClean="0"/>
              <a:t>Case 5991</a:t>
            </a:r>
          </a:p>
          <a:p>
            <a:endParaRPr lang="en-US" dirty="0"/>
          </a:p>
          <a:p>
            <a:pPr marL="0" indent="0">
              <a:buNone/>
            </a:pPr>
            <a:endParaRPr lang="en-US" dirty="0" smtClean="0"/>
          </a:p>
          <a:p>
            <a:r>
              <a:rPr lang="en-US" dirty="0" smtClean="0"/>
              <a:t>NYT: </a:t>
            </a:r>
            <a:r>
              <a:rPr lang="en-US" dirty="0" smtClean="0">
                <a:hlinkClick r:id="rId2"/>
              </a:rPr>
              <a:t>http://nyti.ms/1mtvT3Y</a:t>
            </a:r>
            <a:r>
              <a:rPr lang="en-US" dirty="0" smtClean="0"/>
              <a:t> </a:t>
            </a:r>
          </a:p>
          <a:p>
            <a:r>
              <a:rPr lang="en-US" dirty="0" smtClean="0"/>
              <a:t>NYT: </a:t>
            </a:r>
            <a:r>
              <a:rPr lang="en-US" dirty="0" smtClean="0">
                <a:hlinkClick r:id="rId3"/>
              </a:rPr>
              <a:t>http://bits.blogs.nytimes.com/2009/02/05/juicycampus-collegiate-tabloid-goes-offline/?_r=0</a:t>
            </a:r>
            <a:r>
              <a:rPr lang="en-US" dirty="0" smtClean="0"/>
              <a:t> </a:t>
            </a:r>
          </a:p>
          <a:p>
            <a:r>
              <a:rPr lang="en-US" dirty="0" smtClean="0"/>
              <a:t>Some relevant ACM code imperatives:</a:t>
            </a:r>
          </a:p>
          <a:p>
            <a:pPr lvl="1"/>
            <a:r>
              <a:rPr lang="en-US" dirty="0" smtClean="0"/>
              <a:t>1.7, 1.8, 2.5</a:t>
            </a:r>
          </a:p>
          <a:p>
            <a:r>
              <a:rPr lang="en-US" dirty="0" smtClean="0"/>
              <a:t>Some relevant ACM/IEEE-CS code principles:</a:t>
            </a:r>
          </a:p>
          <a:p>
            <a:pPr lvl="1"/>
            <a:r>
              <a:rPr lang="en-US" dirty="0" smtClean="0"/>
              <a:t>1.03, 1.04, 2.07, 3.03, 3.12, 3.13 (data provenance)</a:t>
            </a:r>
          </a:p>
        </p:txBody>
      </p:sp>
      <p:pic>
        <p:nvPicPr>
          <p:cNvPr id="4" name="Picture 3"/>
          <p:cNvPicPr>
            <a:picLocks noChangeAspect="1"/>
          </p:cNvPicPr>
          <p:nvPr/>
        </p:nvPicPr>
        <p:blipFill>
          <a:blip r:embed="rId4"/>
          <a:stretch>
            <a:fillRect/>
          </a:stretch>
        </p:blipFill>
        <p:spPr>
          <a:xfrm>
            <a:off x="6693031" y="35187"/>
            <a:ext cx="5432981" cy="3565394"/>
          </a:xfrm>
          <a:prstGeom prst="rect">
            <a:avLst/>
          </a:prstGeom>
        </p:spPr>
      </p:pic>
    </p:spTree>
    <p:extLst>
      <p:ext uri="{BB962C8B-B14F-4D97-AF65-F5344CB8AC3E}">
        <p14:creationId xmlns:p14="http://schemas.microsoft.com/office/powerpoint/2010/main" val="91314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882"/>
            <a:ext cx="10515600" cy="624689"/>
          </a:xfrm>
        </p:spPr>
        <p:txBody>
          <a:bodyPr>
            <a:normAutofit fontScale="90000"/>
          </a:bodyPr>
          <a:lstStyle/>
          <a:p>
            <a:r>
              <a:rPr lang="en-US" dirty="0" smtClean="0"/>
              <a:t>TEXAS REGULATION OF COMPUTER REPAIR </a:t>
            </a:r>
            <a:endParaRPr lang="en-US" dirty="0"/>
          </a:p>
        </p:txBody>
      </p:sp>
      <p:sp>
        <p:nvSpPr>
          <p:cNvPr id="3" name="Content Placeholder 2"/>
          <p:cNvSpPr>
            <a:spLocks noGrp="1"/>
          </p:cNvSpPr>
          <p:nvPr>
            <p:ph idx="1"/>
          </p:nvPr>
        </p:nvSpPr>
        <p:spPr>
          <a:xfrm>
            <a:off x="0" y="980388"/>
            <a:ext cx="12192000" cy="5703216"/>
          </a:xfrm>
        </p:spPr>
        <p:txBody>
          <a:bodyPr>
            <a:normAutofit lnSpcReduction="10000"/>
          </a:bodyPr>
          <a:lstStyle/>
          <a:p>
            <a:r>
              <a:rPr lang="en-US" dirty="0" smtClean="0"/>
              <a:t>Case 6152</a:t>
            </a:r>
          </a:p>
          <a:p>
            <a:r>
              <a:rPr lang="en-US" dirty="0" smtClean="0"/>
              <a:t>A “publicity stunt?”</a:t>
            </a:r>
          </a:p>
          <a:p>
            <a:r>
              <a:rPr lang="en-US" dirty="0" smtClean="0"/>
              <a:t>No NYT article found</a:t>
            </a:r>
          </a:p>
          <a:p>
            <a:r>
              <a:rPr lang="en-US" dirty="0" smtClean="0">
                <a:hlinkClick r:id="rId2"/>
              </a:rPr>
              <a:t>https://consumerist.com/2008/07/09/texas-law-probably-does-not-require-pi-license-to-fix-spyware-infested-computers/</a:t>
            </a:r>
            <a:r>
              <a:rPr lang="en-US" dirty="0" smtClean="0"/>
              <a:t> includes quotes from Texas representatives</a:t>
            </a:r>
          </a:p>
          <a:p>
            <a:r>
              <a:rPr lang="en-US" dirty="0" smtClean="0"/>
              <a:t>“Sometimes </a:t>
            </a:r>
            <a:r>
              <a:rPr lang="en-US" dirty="0"/>
              <a:t>you get a spouse coming in wanting to know what the other spouse is doing on the computer. And you have companies who might want to investigate because they’re worried someone within their organization is sending information to their </a:t>
            </a:r>
            <a:r>
              <a:rPr lang="en-US" dirty="0" smtClean="0"/>
              <a:t>competitors.”</a:t>
            </a:r>
          </a:p>
          <a:p>
            <a:r>
              <a:rPr lang="en-US" dirty="0" smtClean="0"/>
              <a:t>Law vs. ethics</a:t>
            </a:r>
          </a:p>
          <a:p>
            <a:r>
              <a:rPr lang="en-US" dirty="0" smtClean="0"/>
              <a:t>Some relevant ACM code imperatives: 1.7, 1.8, 2.3, 2.8</a:t>
            </a:r>
          </a:p>
          <a:p>
            <a:r>
              <a:rPr lang="en-US" dirty="0" smtClean="0"/>
              <a:t>Some relevant ACM/IEEE-CS code principles: 2.5, 3.13, 6.06, </a:t>
            </a:r>
          </a:p>
          <a:p>
            <a:endParaRPr lang="en-US" dirty="0" smtClean="0"/>
          </a:p>
          <a:p>
            <a:pPr lvl="1"/>
            <a:endParaRPr lang="en-US" dirty="0" smtClean="0"/>
          </a:p>
          <a:p>
            <a:endParaRPr lang="en-US" dirty="0"/>
          </a:p>
        </p:txBody>
      </p:sp>
    </p:spTree>
    <p:extLst>
      <p:ext uri="{BB962C8B-B14F-4D97-AF65-F5344CB8AC3E}">
        <p14:creationId xmlns:p14="http://schemas.microsoft.com/office/powerpoint/2010/main" val="3667102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91851"/>
          </a:xfrm>
        </p:spPr>
        <p:txBody>
          <a:bodyPr>
            <a:normAutofit/>
          </a:bodyPr>
          <a:lstStyle/>
          <a:p>
            <a:r>
              <a:rPr lang="en-US" dirty="0"/>
              <a:t>E-MAIL PRIVACY CASE</a:t>
            </a:r>
          </a:p>
        </p:txBody>
      </p:sp>
      <p:sp>
        <p:nvSpPr>
          <p:cNvPr id="3" name="Content Placeholder 2"/>
          <p:cNvSpPr>
            <a:spLocks noGrp="1"/>
          </p:cNvSpPr>
          <p:nvPr>
            <p:ph idx="1"/>
          </p:nvPr>
        </p:nvSpPr>
        <p:spPr>
          <a:xfrm>
            <a:off x="103695" y="867266"/>
            <a:ext cx="12009748" cy="5990734"/>
          </a:xfrm>
        </p:spPr>
        <p:txBody>
          <a:bodyPr>
            <a:normAutofit/>
          </a:bodyPr>
          <a:lstStyle/>
          <a:p>
            <a:r>
              <a:rPr lang="en-US" dirty="0" smtClean="0"/>
              <a:t>Case 6153</a:t>
            </a:r>
          </a:p>
          <a:p>
            <a:r>
              <a:rPr lang="en-US" dirty="0"/>
              <a:t>The general rule concerning use of e-mail in the workplace is that employees should have no expectation of privacy</a:t>
            </a:r>
            <a:r>
              <a:rPr lang="en-US" dirty="0" smtClean="0"/>
              <a:t>.</a:t>
            </a:r>
          </a:p>
          <a:p>
            <a:r>
              <a:rPr lang="en-US" dirty="0" smtClean="0"/>
              <a:t>But, in this case…</a:t>
            </a:r>
          </a:p>
          <a:p>
            <a:r>
              <a:rPr lang="en-US" dirty="0" smtClean="0"/>
              <a:t>The ACM and ACM/IEEE-CS codes may not to be relevant, since no professional expertise is needed to read emails in the context of the specific case. Still, see the second paragraph of the guidelines in ACM 1.7.</a:t>
            </a:r>
          </a:p>
          <a:p>
            <a:r>
              <a:rPr lang="en-US" dirty="0"/>
              <a:t>Questions:</a:t>
            </a:r>
          </a:p>
          <a:p>
            <a:pPr marL="457200" lvl="1" indent="0">
              <a:buNone/>
            </a:pPr>
            <a:r>
              <a:rPr lang="en-US" dirty="0"/>
              <a:t>1. Was it ethical for </a:t>
            </a:r>
            <a:r>
              <a:rPr lang="en-US" dirty="0" err="1"/>
              <a:t>Sidell’s</a:t>
            </a:r>
            <a:r>
              <a:rPr lang="en-US" dirty="0"/>
              <a:t> employers to access his personal Yahoo! e-mail account without his permission while it was open on his desktop computer? Give reasons for your answer.</a:t>
            </a:r>
          </a:p>
          <a:p>
            <a:pPr marL="457200" lvl="1" indent="0">
              <a:buNone/>
            </a:pPr>
            <a:r>
              <a:rPr lang="en-US" dirty="0"/>
              <a:t>2. Regardless of how you answered Question 1 above, do you think it was ethical for </a:t>
            </a:r>
            <a:r>
              <a:rPr lang="en-US" dirty="0" err="1"/>
              <a:t>Sidell’s</a:t>
            </a:r>
            <a:r>
              <a:rPr lang="en-US" dirty="0"/>
              <a:t> employers to consult </a:t>
            </a:r>
            <a:r>
              <a:rPr lang="en-US" dirty="0" err="1"/>
              <a:t>Sidell’s</a:t>
            </a:r>
            <a:r>
              <a:rPr lang="en-US" dirty="0"/>
              <a:t> e-mails to his attorneys in his personal Yahoo! Mail account regarding strategies in his arbitration claim against SSI? Give reasons for your answer.</a:t>
            </a:r>
          </a:p>
          <a:p>
            <a:endParaRPr lang="en-US" dirty="0" smtClean="0"/>
          </a:p>
          <a:p>
            <a:endParaRPr lang="en-US" dirty="0"/>
          </a:p>
        </p:txBody>
      </p:sp>
    </p:spTree>
    <p:extLst>
      <p:ext uri="{BB962C8B-B14F-4D97-AF65-F5344CB8AC3E}">
        <p14:creationId xmlns:p14="http://schemas.microsoft.com/office/powerpoint/2010/main" val="2744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44717"/>
          </a:xfrm>
        </p:spPr>
        <p:txBody>
          <a:bodyPr>
            <a:normAutofit/>
          </a:bodyPr>
          <a:lstStyle/>
          <a:p>
            <a:r>
              <a:rPr lang="en-US" dirty="0"/>
              <a:t>THE “GREEN DAM - YOUTH ESCORT” CASE</a:t>
            </a:r>
          </a:p>
        </p:txBody>
      </p:sp>
      <p:sp>
        <p:nvSpPr>
          <p:cNvPr id="3" name="Content Placeholder 2"/>
          <p:cNvSpPr>
            <a:spLocks noGrp="1"/>
          </p:cNvSpPr>
          <p:nvPr>
            <p:ph idx="1"/>
          </p:nvPr>
        </p:nvSpPr>
        <p:spPr>
          <a:xfrm>
            <a:off x="94268" y="650448"/>
            <a:ext cx="12028602" cy="6099143"/>
          </a:xfrm>
        </p:spPr>
        <p:txBody>
          <a:bodyPr>
            <a:normAutofit/>
          </a:bodyPr>
          <a:lstStyle/>
          <a:p>
            <a:r>
              <a:rPr lang="en-US" dirty="0" smtClean="0"/>
              <a:t>Case 7494</a:t>
            </a:r>
          </a:p>
          <a:p>
            <a:r>
              <a:rPr lang="en-US" dirty="0" smtClean="0"/>
              <a:t>NYT: </a:t>
            </a:r>
            <a:r>
              <a:rPr lang="en-US" dirty="0" smtClean="0">
                <a:hlinkClick r:id="rId2"/>
              </a:rPr>
              <a:t>http://nyti.ms/2eGarUT</a:t>
            </a:r>
            <a:endParaRPr lang="en-US" dirty="0" smtClean="0"/>
          </a:p>
          <a:p>
            <a:r>
              <a:rPr lang="en-US" dirty="0" smtClean="0"/>
              <a:t>Neither the ACM Code of Ethics and Professional Conduct nor the ACM/IEEE-CS Code on Software Engineering Ethics and Professional Practice include the work “censor” and related words.</a:t>
            </a:r>
          </a:p>
          <a:p>
            <a:r>
              <a:rPr lang="en-US" dirty="0" smtClean="0"/>
              <a:t>There are side issues involving the quality of the software and its impact on computer performance.</a:t>
            </a:r>
          </a:p>
          <a:p>
            <a:r>
              <a:rPr lang="en-US" dirty="0" smtClean="0"/>
              <a:t>Censorship is an ethical issue. </a:t>
            </a:r>
            <a:r>
              <a:rPr lang="en-US"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Article 12 of the </a:t>
            </a:r>
            <a:r>
              <a:rPr lang="en-US" dirty="0" smtClean="0">
                <a:solidFill>
                  <a:srgbClr val="333333"/>
                </a:solidFill>
                <a:effectLst/>
                <a:latin typeface="Calibri" panose="020F0502020204030204" pitchFamily="34" charset="0"/>
                <a:ea typeface="Calibri" panose="020F0502020204030204" pitchFamily="34" charset="0"/>
                <a:cs typeface="Arial" panose="020B0604020202020204" pitchFamily="34" charset="0"/>
              </a:rPr>
              <a:t>Universal Declaration of Human Rights </a:t>
            </a:r>
            <a:r>
              <a:rPr lang="en-US"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states: “</a:t>
            </a:r>
            <a:r>
              <a:rPr lang="en-US" dirty="0" smtClean="0">
                <a:solidFill>
                  <a:srgbClr val="300906"/>
                </a:solidFill>
                <a:effectLst/>
                <a:latin typeface="Calibri" panose="020F0502020204030204" pitchFamily="34" charset="0"/>
                <a:ea typeface="Calibri" panose="020F0502020204030204" pitchFamily="34" charset="0"/>
                <a:cs typeface="Arial" panose="020B0604020202020204" pitchFamily="34" charset="0"/>
              </a:rPr>
              <a:t>Everyone has the right to freedom of opinion and expression; this right includes freedom to hold opinions without interference and to seek, receive and impart information and ideas through any media and regardless of frontiers.”</a:t>
            </a:r>
            <a:r>
              <a:rPr lang="en-US" dirty="0" smtClean="0"/>
              <a:t> </a:t>
            </a:r>
          </a:p>
          <a:p>
            <a:endParaRPr lang="en-US" dirty="0" smtClean="0"/>
          </a:p>
          <a:p>
            <a:endParaRPr lang="en-US" dirty="0"/>
          </a:p>
        </p:txBody>
      </p:sp>
    </p:spTree>
    <p:extLst>
      <p:ext uri="{BB962C8B-B14F-4D97-AF65-F5344CB8AC3E}">
        <p14:creationId xmlns:p14="http://schemas.microsoft.com/office/powerpoint/2010/main" val="294618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460</Words>
  <Application>Microsoft Office PowerPoint</Application>
  <PresentationFormat>Widescreen</PresentationFormat>
  <Paragraphs>38</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CSCE 390 Fall 2016 Four Cases by Robert N. Barger</vt:lpstr>
      <vt:lpstr>Juicy Campus</vt:lpstr>
      <vt:lpstr>TEXAS REGULATION OF COMPUTER REPAIR </vt:lpstr>
      <vt:lpstr>E-MAIL PRIVACY CASE</vt:lpstr>
      <vt:lpstr>THE “GREEN DAM - YOUTH ESCORT” CASE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Berger Cases</dc:title>
  <dc:creator>Marco Valtorta</dc:creator>
  <cp:lastModifiedBy>Marco Valtorta</cp:lastModifiedBy>
  <cp:revision>9</cp:revision>
  <dcterms:created xsi:type="dcterms:W3CDTF">2016-11-10T21:47:25Z</dcterms:created>
  <dcterms:modified xsi:type="dcterms:W3CDTF">2016-11-11T00:17:15Z</dcterms:modified>
</cp:coreProperties>
</file>