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327" r:id="rId3"/>
    <p:sldId id="330" r:id="rId4"/>
    <p:sldId id="331" r:id="rId5"/>
    <p:sldId id="332" r:id="rId6"/>
    <p:sldId id="333" r:id="rId7"/>
    <p:sldId id="334" r:id="rId8"/>
    <p:sldId id="335" r:id="rId9"/>
    <p:sldId id="329" r:id="rId1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9432" autoAdjust="0"/>
  </p:normalViewPr>
  <p:slideViewPr>
    <p:cSldViewPr>
      <p:cViewPr varScale="1">
        <p:scale>
          <a:sx n="64" d="100"/>
          <a:sy n="64" d="100"/>
        </p:scale>
        <p:origin x="60" y="2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92E2EF-5534-4FB2-BF92-5856EFC3D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6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BBAED95-BFA0-468D-A283-A35BD2D9D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66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413030D-9B26-406B-A305-7BB3409A0D84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The slides are based on [B], [B93], [M99], [M04], and other sources.</a:t>
            </a:r>
          </a:p>
        </p:txBody>
      </p:sp>
    </p:spTree>
    <p:extLst>
      <p:ext uri="{BB962C8B-B14F-4D97-AF65-F5344CB8AC3E}">
        <p14:creationId xmlns:p14="http://schemas.microsoft.com/office/powerpoint/2010/main" val="200609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603E7D5D-52B9-4AA8-8885-3D7A7AB39971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07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BCC8BEF-AEF8-4F4A-8F28-F64C22EE62DB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1004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ADA83B8-4BF8-48B0-8C41-7B5E601FD066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6672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A860FAE-2123-47F4-A670-1B23865A5312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Jean-Paul Sartre speaks to students at the Sorbonne main lecture hall on 21 May 1968.</a:t>
            </a:r>
          </a:p>
        </p:txBody>
      </p:sp>
    </p:spTree>
    <p:extLst>
      <p:ext uri="{BB962C8B-B14F-4D97-AF65-F5344CB8AC3E}">
        <p14:creationId xmlns:p14="http://schemas.microsoft.com/office/powerpoint/2010/main" val="3470035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2246A22-BFCC-4157-A51C-D4C4D5AF8632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168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B61B5B6-39A5-4FCD-B7E9-744567D540C0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https://commons.wikimedia.org/wiki/File:2012-0035-Tribun20130130.jpg (Giacometti Photo)</a:t>
            </a:r>
          </a:p>
        </p:txBody>
      </p:sp>
    </p:spTree>
    <p:extLst>
      <p:ext uri="{BB962C8B-B14F-4D97-AF65-F5344CB8AC3E}">
        <p14:creationId xmlns:p14="http://schemas.microsoft.com/office/powerpoint/2010/main" val="1913738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Originally published in "Die </a:t>
            </a:r>
            <a:r>
              <a:rPr lang="en-US" altLang="en-US" dirty="0" err="1"/>
              <a:t>Aktualitat</a:t>
            </a:r>
            <a:r>
              <a:rPr lang="en-US" altLang="en-US" dirty="0"/>
              <a:t> der </a:t>
            </a:r>
            <a:r>
              <a:rPr lang="en-US" altLang="en-US" dirty="0" err="1"/>
              <a:t>Kardinaltugenden</a:t>
            </a:r>
            <a:r>
              <a:rPr lang="en-US" altLang="en-US" dirty="0"/>
              <a:t>", BUCHSTABIER-UBUNGEN (Munich: </a:t>
            </a:r>
            <a:r>
              <a:rPr lang="en-US" altLang="en-US" dirty="0" err="1"/>
              <a:t>Kosel-Verlag</a:t>
            </a:r>
            <a:r>
              <a:rPr lang="en-US" altLang="en-US" dirty="0"/>
              <a:t>, 1980). Translated by Margareta </a:t>
            </a:r>
            <a:r>
              <a:rPr lang="en-US" altLang="en-US" dirty="0" err="1"/>
              <a:t>Svjagintsev</a:t>
            </a:r>
            <a:r>
              <a:rPr lang="en-US" altLang="en-US" dirty="0"/>
              <a:t>.  Retrieved from http://www.pc.maricopa.edu/ss/phi101/supplementary/more/OUGHT_TO-PIEPER.htm on 2011-01-12.</a:t>
            </a:r>
          </a:p>
          <a:p>
            <a:r>
              <a:rPr lang="en-US" altLang="en-US" dirty="0"/>
              <a:t>Also see: http://bearspace.baylor.edu/Scott_Moore/www/Pieper_info.html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07EF6A5-5806-46C2-B46A-24A2D62D742A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5657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B5A520B-8776-47DF-B5B9-788E62F43DCB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/>
              <a:t>Quote from a </a:t>
            </a:r>
            <a:r>
              <a:rPr lang="en-US" altLang="en-US" dirty="0" err="1"/>
              <a:t>wikepedia</a:t>
            </a:r>
            <a:r>
              <a:rPr lang="en-US" altLang="en-US" dirty="0"/>
              <a:t> article: https://en.wikipedia.org/wiki/Veil_of_ignorance</a:t>
            </a:r>
          </a:p>
          <a:p>
            <a:r>
              <a:rPr lang="en-US" altLang="en-US" dirty="0"/>
              <a:t>James H. Moor.  “Just Consequentialism and Computing</a:t>
            </a:r>
            <a:r>
              <a:rPr lang="en-US" altLang="en-US" i="1" dirty="0"/>
              <a:t>.” Ethics and Information Technology</a:t>
            </a:r>
            <a:r>
              <a:rPr lang="en-US" altLang="en-US" dirty="0"/>
              <a:t>, 1, 65-69, 1999 (referred to as [M99]).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James H. Moor. “Reason, Relativity, and Responsibility in Computer Ethics.” In: Terrell Ward Bynum and Simon Rogerson (eds.).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Computer Ethics and Professional Responsibility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ISBN 1-85554-844-5. Blackwell Publishing, 2004 (referred to as [M04]).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883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372AD-3C20-49A7-9891-E17E31C3C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6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585D9-6FE0-46C6-8A37-02BA66368F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10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2747C-E30E-4E0F-BCD0-BB118E39A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3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10806-4B3F-4ADD-B6D1-653CDD41F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69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A425-4561-414F-AF2B-E4C7511D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5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53813-9D3D-4C33-9C4E-C915E0526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4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93899-186A-4A42-A2D5-E4C496771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9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24E18-9DDB-45CD-A202-9D7F1B06E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43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047BF-D19B-4F0C-B8B8-466FFFDE5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8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F6105-0C0D-49DA-8F07-FCE752A05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9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F1491-D9A5-49FF-BEC2-1110BA05B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1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9084BE-0643-4F4B-B615-9B3DF3393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52400" y="6248400"/>
            <a:ext cx="4572000" cy="339725"/>
          </a:xfrm>
          <a:prstGeom prst="rect">
            <a:avLst/>
          </a:prstGeom>
          <a:solidFill>
            <a:srgbClr val="9900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Baskerville Old Face" pitchFamily="18" charset="0"/>
              </a:rPr>
              <a:t>UNIVERSITY OF SOUTH CAROLINA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648200" y="6400800"/>
            <a:ext cx="4343400" cy="30797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Baskerville Old Face" pitchFamily="18" charset="0"/>
              </a:rPr>
              <a:t>Department of Computer Science and Engineering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1219200"/>
            <a:ext cx="0" cy="50292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90600" y="304800"/>
            <a:ext cx="7848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8839200" y="304800"/>
            <a:ext cx="0" cy="6096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0" y="0"/>
          <a:ext cx="1066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14" imgW="2400635" imgH="3104762" progId="MSPhotoEd.3">
                  <p:embed/>
                </p:oleObj>
              </mc:Choice>
              <mc:Fallback>
                <p:oleObj name="Photo Editor Photo" r:id="rId14" imgW="2400635" imgH="3104762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upload.wikimedia.org/wikipedia/commons/2/29/Sanzio_01_Heraclitus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990600"/>
            <a:ext cx="8305800" cy="27432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CSCE 390</a:t>
            </a:r>
            <a:br>
              <a:rPr lang="en-US" altLang="en-US" sz="4000" dirty="0"/>
            </a:br>
            <a:r>
              <a:rPr lang="en-US" altLang="en-US" sz="4000" dirty="0"/>
              <a:t>Professional Issues in Computer Science and Engineering</a:t>
            </a:r>
            <a:br>
              <a:rPr lang="en-US" altLang="en-US" sz="4000" dirty="0"/>
            </a:br>
            <a:r>
              <a:rPr lang="en-US" altLang="en-US" sz="4000" dirty="0"/>
              <a:t>Ch.3: Philosophic Belief Systems, part II: Pragmatism and Existentialism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Fall 2021</a:t>
            </a:r>
          </a:p>
          <a:p>
            <a:pPr eaLnBrk="1" hangingPunct="1"/>
            <a:r>
              <a:rPr lang="en-US" altLang="en-US" dirty="0"/>
              <a:t>Marco Valtorta</a:t>
            </a:r>
          </a:p>
          <a:p>
            <a:pPr eaLnBrk="1" hangingPunct="1"/>
            <a:r>
              <a:rPr lang="en-US" altLang="en-US" dirty="0"/>
              <a:t>mgv@cse.sc.edu</a:t>
            </a:r>
            <a:endParaRPr lang="en-US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/>
              <a:t>Pragmatist Metaphysics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5105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Reality is not the (hidden) ideal; it is not physical matter; it is a process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Is chewing gum a food?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Heraclitus (ca. 535—475 BC): </a:t>
            </a:r>
            <a:r>
              <a:rPr lang="en-US" altLang="en-US" sz="2400" dirty="0" err="1"/>
              <a:t>panta</a:t>
            </a:r>
            <a:r>
              <a:rPr lang="en-US" altLang="en-US" sz="2400" dirty="0"/>
              <a:t> rei: everything flows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“You cannot step into the same river twice”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For the pragmatist, everything is essentially relative---the only constant is change; there are no absolutes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Pragmatism is also called consequentialism and utilitarianism, especially in its modern, Anglo-Saxon forms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3076" name="Picture 5" descr="  everything is in flux and nothing abides &#10; everything flows and nothing stays fixed &#10; everything is constantly changing and &#10; nothing stays the sam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1" r="33084" b="-3349"/>
          <a:stretch>
            <a:fillRect/>
          </a:stretch>
        </p:blipFill>
        <p:spPr bwMode="auto">
          <a:xfrm>
            <a:off x="5562600" y="5181600"/>
            <a:ext cx="3124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7" descr="File:Sanzio 01 Heraclitu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028825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Pragmatist Epistemology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Reason cannot be trusted</a:t>
            </a:r>
          </a:p>
          <a:p>
            <a:pPr eaLnBrk="1" hangingPunct="1"/>
            <a:r>
              <a:rPr lang="en-US" altLang="en-US" dirty="0"/>
              <a:t>Senses cannot be trusted</a:t>
            </a:r>
          </a:p>
          <a:p>
            <a:pPr eaLnBrk="1" hangingPunct="1"/>
            <a:r>
              <a:rPr lang="en-US" altLang="en-US" dirty="0"/>
              <a:t>Knowledge is achieved by open testing</a:t>
            </a:r>
          </a:p>
          <a:p>
            <a:pPr lvl="1" eaLnBrk="1" hangingPunct="1"/>
            <a:r>
              <a:rPr lang="en-US" altLang="en-US" dirty="0"/>
              <a:t>Reality is the experience of the group</a:t>
            </a:r>
          </a:p>
          <a:p>
            <a:pPr eaLnBrk="1" hangingPunct="1"/>
            <a:r>
              <a:rPr lang="en-US" altLang="en-US" dirty="0"/>
              <a:t>Truth is reached by consensus</a:t>
            </a:r>
          </a:p>
          <a:p>
            <a:pPr eaLnBrk="1" hangingPunct="1"/>
            <a:r>
              <a:rPr lang="en-US" altLang="en-US" dirty="0"/>
              <a:t>Truth is not permanent: it may be revised</a:t>
            </a:r>
          </a:p>
          <a:p>
            <a:pPr eaLnBrk="1" hangingPunct="1"/>
            <a:r>
              <a:rPr lang="en-US" altLang="en-US" dirty="0"/>
              <a:t>Truth is not absolute: it is true as long as it is useful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/>
              <a:t>Pragmatist Ethics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820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pragmatist turns “Is it </a:t>
            </a:r>
            <a:r>
              <a:rPr lang="en-US" altLang="en-US" dirty="0" err="1"/>
              <a:t>good?”into</a:t>
            </a:r>
            <a:r>
              <a:rPr lang="en-US" altLang="en-US" dirty="0"/>
              <a:t> “Is it good for what?”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pragmatist </a:t>
            </a:r>
            <a:r>
              <a:rPr lang="en-US" altLang="en-US"/>
              <a:t>may believe </a:t>
            </a:r>
            <a:r>
              <a:rPr lang="en-US" altLang="en-US" dirty="0"/>
              <a:t>that killing is always bad, but only because that </a:t>
            </a:r>
            <a:r>
              <a:rPr lang="en-US" altLang="en-US"/>
              <a:t>pragmatist believes </a:t>
            </a:r>
            <a:r>
              <a:rPr lang="en-US" altLang="en-US" dirty="0"/>
              <a:t>that killing always leads to worse consequences than an alternative action, not because it is intrinsically wrong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end justifies the means, or, positively,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means is good if it achieves an end more efficiently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Evil is that which is counterproductive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A pragmatist attempts to achieve the greatest good for the most people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381000"/>
          </a:xfrm>
        </p:spPr>
        <p:txBody>
          <a:bodyPr/>
          <a:lstStyle/>
          <a:p>
            <a:pPr eaLnBrk="1" hangingPunct="1"/>
            <a:r>
              <a:rPr lang="en-US" altLang="en-US" sz="4000"/>
              <a:t>Existentialist Metaphysics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Reality is not fixed and static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Reality is not obtained by consensus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Reality must be achieved individually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Jean-Paul Sartre (1905-1980): the world is absurd (without meaning); what meaning there is only holds for the individual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Gabriel Marcel (1889-1973): the world is recognized by each individual in a unique way, by action of the will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Reality is different for each individual</a:t>
            </a:r>
          </a:p>
        </p:txBody>
      </p:sp>
      <p:pic>
        <p:nvPicPr>
          <p:cNvPr id="6148" name="Picture 5" descr="gabriel-marc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19335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2" t="24219" r="3427" b="38281"/>
          <a:stretch>
            <a:fillRect/>
          </a:stretch>
        </p:blipFill>
        <p:spPr bwMode="auto">
          <a:xfrm>
            <a:off x="838200" y="4419600"/>
            <a:ext cx="4038600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/>
              <a:t>Existentialist Epistemology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848600" cy="3581400"/>
          </a:xfrm>
        </p:spPr>
        <p:txBody>
          <a:bodyPr/>
          <a:lstStyle/>
          <a:p>
            <a:pPr eaLnBrk="1" hangingPunct="1"/>
            <a:r>
              <a:rPr lang="en-US" altLang="en-US"/>
              <a:t>The individual produces his or her own truth</a:t>
            </a:r>
          </a:p>
          <a:p>
            <a:pPr eaLnBrk="1" hangingPunct="1"/>
            <a:r>
              <a:rPr lang="en-US" altLang="en-US"/>
              <a:t>There can be multiple, incompatible truths</a:t>
            </a:r>
          </a:p>
          <a:p>
            <a:pPr eaLnBrk="1" hangingPunct="1"/>
            <a:r>
              <a:rPr lang="en-US" altLang="en-US"/>
              <a:t>Communication is very difficult; you cannot fully understand each other</a:t>
            </a:r>
          </a:p>
          <a:p>
            <a:pPr eaLnBrk="1" hangingPunct="1"/>
            <a:r>
              <a:rPr lang="en-US" altLang="en-US"/>
              <a:t>Science is very difficult</a:t>
            </a:r>
          </a:p>
          <a:p>
            <a:pPr eaLnBrk="1" hangingPunct="1"/>
            <a:r>
              <a:rPr lang="en-US" altLang="en-US"/>
              <a:t>We may agree on something being true, but we reach this consensus independently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924800" cy="609600"/>
          </a:xfrm>
        </p:spPr>
        <p:txBody>
          <a:bodyPr/>
          <a:lstStyle/>
          <a:p>
            <a:pPr eaLnBrk="1" hangingPunct="1"/>
            <a:r>
              <a:rPr lang="en-US" altLang="en-US" sz="4000"/>
              <a:t>Existentialist Ethics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5719" y="1143000"/>
            <a:ext cx="4942840" cy="54102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The individual must create his or her own value</a:t>
            </a:r>
          </a:p>
          <a:p>
            <a:pPr eaLnBrk="1" hangingPunct="1"/>
            <a:r>
              <a:rPr lang="en-US" altLang="en-US" sz="2400" dirty="0"/>
              <a:t>One cannot escape the need to decide</a:t>
            </a:r>
          </a:p>
          <a:p>
            <a:pPr eaLnBrk="1" hangingPunct="1"/>
            <a:r>
              <a:rPr lang="en-US" altLang="en-US" sz="2400" dirty="0"/>
              <a:t>The individual is fully responsible for his or her choices</a:t>
            </a:r>
          </a:p>
          <a:p>
            <a:pPr eaLnBrk="1" hangingPunct="1"/>
            <a:r>
              <a:rPr lang="en-US" altLang="en-US" sz="2400" dirty="0"/>
              <a:t>Individual choice and responsibility are paramount</a:t>
            </a:r>
          </a:p>
          <a:p>
            <a:pPr eaLnBrk="1" hangingPunct="1"/>
            <a:r>
              <a:rPr lang="en-US" altLang="en-US" sz="2400" dirty="0"/>
              <a:t>Existentialism is tough!  The only guide to one’s actions is one’s conscience: no ideals as a guide, no nature to follow, no group consensus to accept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AC7328-00C6-4304-BB9B-A707AA2AC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160" y="381000"/>
            <a:ext cx="2331441" cy="23530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3A6EE5-9FB6-4296-97FA-E16FD0B5E32C}"/>
              </a:ext>
            </a:extLst>
          </p:cNvPr>
          <p:cNvSpPr txBox="1"/>
          <p:nvPr/>
        </p:nvSpPr>
        <p:spPr>
          <a:xfrm>
            <a:off x="5562600" y="2817048"/>
            <a:ext cx="1474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Swiss Sculptor</a:t>
            </a:r>
          </a:p>
          <a:p>
            <a:r>
              <a:rPr lang="en-US" sz="1600" dirty="0"/>
              <a:t>Alberto Giacometti (top);</a:t>
            </a:r>
          </a:p>
          <a:p>
            <a:endParaRPr lang="en-US" sz="1600" dirty="0"/>
          </a:p>
          <a:p>
            <a:r>
              <a:rPr lang="en-US" sz="1600" dirty="0"/>
              <a:t>Michelangelo’s “Pietà </a:t>
            </a:r>
            <a:r>
              <a:rPr lang="en-US" sz="1600" dirty="0" err="1"/>
              <a:t>Rondanini</a:t>
            </a:r>
            <a:r>
              <a:rPr lang="en-US" sz="1600" dirty="0"/>
              <a:t>”</a:t>
            </a:r>
          </a:p>
          <a:p>
            <a:r>
              <a:rPr lang="en-US" sz="1600" dirty="0"/>
              <a:t>(right)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5E848-8CA8-4711-9751-E5CEB1144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531" y="2734028"/>
            <a:ext cx="1740750" cy="35877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Joseph Pieper (1904-1997)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237744" y="990600"/>
            <a:ext cx="8677656" cy="54483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Pieper (a religious idealist) contrasts idealism and realism with existentialism in the quoted passages below (ref. in pptx notes)</a:t>
            </a:r>
          </a:p>
          <a:p>
            <a:pPr eaLnBrk="1" hangingPunct="1"/>
            <a:r>
              <a:rPr lang="en-US" altLang="en-US" sz="2400" dirty="0"/>
              <a:t>First and foremost, a presupposition must be clarified and then accepted, namely, the belief that a man “ought to.” In other words, not everything in his action and behavior is well and good just as it is</a:t>
            </a:r>
            <a:r>
              <a:rPr lang="en-US" altLang="en-US" sz="2400" b="1" dirty="0"/>
              <a:t>.</a:t>
            </a:r>
            <a:r>
              <a:rPr lang="en-US" altLang="en-US" sz="2400" dirty="0"/>
              <a:t> … “Fire does by necessity what is true and right according to its being, not so man, when he is doing the good.” This is a sentence from Anselm of Canterbury’s </a:t>
            </a:r>
            <a:r>
              <a:rPr lang="en-US" altLang="en-US" sz="2400" i="1" dirty="0"/>
              <a:t>Dialogue on Truth</a:t>
            </a:r>
            <a:r>
              <a:rPr lang="en-US" altLang="en-US" sz="2400" dirty="0"/>
              <a:t>. </a:t>
            </a:r>
            <a:r>
              <a:rPr lang="en-US" altLang="en-US" sz="2000" dirty="0"/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It is precisely this [belief]… that … existentialism resists …; this is … what Jean-Paul Sartre's famous sentence means: “There is no such thing as human nature!” …[To Sartre] it would be understandably meaningless to speak at all of an "ought to" and it would make no sense to give instructions or obligations, be it in the form of a teaching on virtue or otherwise.</a:t>
            </a:r>
          </a:p>
          <a:p>
            <a:pPr eaLnBrk="1" hangingPunct="1"/>
            <a:endParaRPr lang="en-US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6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Moor’s Proposal [M99]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458200" cy="5029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/>
              <a:t>Based on</a:t>
            </a:r>
          </a:p>
          <a:p>
            <a:pPr lvl="1" eaLnBrk="1" hangingPunct="1"/>
            <a:r>
              <a:rPr lang="en-US" altLang="en-US" dirty="0"/>
              <a:t>Bernard </a:t>
            </a:r>
            <a:r>
              <a:rPr lang="en-US" altLang="en-US" dirty="0" err="1"/>
              <a:t>Gert’s</a:t>
            </a:r>
            <a:r>
              <a:rPr lang="en-US" altLang="en-US" dirty="0"/>
              <a:t> “blindfold of justice”</a:t>
            </a:r>
          </a:p>
          <a:p>
            <a:pPr lvl="1" eaLnBrk="1" hangingPunct="1"/>
            <a:r>
              <a:rPr lang="en-US" altLang="en-US" dirty="0"/>
              <a:t>John Rawls’ “veil of ignorance:” “Parties subject to the veil of ignorance will make choices based upon moral considerations, since they will not be able to make choices based on their own self- or class-interest.”</a:t>
            </a:r>
          </a:p>
          <a:p>
            <a:pPr eaLnBrk="1" hangingPunct="1"/>
            <a:r>
              <a:rPr lang="en-US" altLang="en-US" dirty="0"/>
              <a:t>A unified ethics:</a:t>
            </a:r>
          </a:p>
          <a:p>
            <a:pPr lvl="1" eaLnBrk="1" hangingPunct="1"/>
            <a:r>
              <a:rPr lang="en-US" altLang="en-US" dirty="0"/>
              <a:t>Pare down possible courses of action using universal imperatives</a:t>
            </a:r>
          </a:p>
          <a:p>
            <a:pPr lvl="1" eaLnBrk="1" hangingPunct="1"/>
            <a:r>
              <a:rPr lang="en-US" altLang="en-US" dirty="0"/>
              <a:t>Choose among remaining courses of action using their usefulness</a:t>
            </a:r>
          </a:p>
          <a:p>
            <a:pPr lvl="1" eaLnBrk="1" hangingPunct="1"/>
            <a:r>
              <a:rPr lang="en-US" altLang="en-US" dirty="0"/>
              <a:t>So: idealism plus pragmatism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30Lect1">
  <a:themeElements>
    <a:clrScheme name="330Lect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30Lect1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30Lect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0Lect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330Lect1</Template>
  <TotalTime>2280</TotalTime>
  <Words>959</Words>
  <Application>Microsoft Office PowerPoint</Application>
  <PresentationFormat>On-screen Show (4:3)</PresentationFormat>
  <Paragraphs>79</Paragraphs>
  <Slides>9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Baskerville Old Face</vt:lpstr>
      <vt:lpstr>Calibri</vt:lpstr>
      <vt:lpstr>Times New Roman</vt:lpstr>
      <vt:lpstr>Tw Cen MT</vt:lpstr>
      <vt:lpstr>330Lect1</vt:lpstr>
      <vt:lpstr>Photo Editor Photo</vt:lpstr>
      <vt:lpstr>CSCE 390 Professional Issues in Computer Science and Engineering Ch.3: Philosophic Belief Systems, part II: Pragmatism and Existentialism</vt:lpstr>
      <vt:lpstr>Pragmatist Metaphysics</vt:lpstr>
      <vt:lpstr>Pragmatist Epistemology</vt:lpstr>
      <vt:lpstr>Pragmatist Ethics</vt:lpstr>
      <vt:lpstr>Existentialist Metaphysics</vt:lpstr>
      <vt:lpstr>Existentialist Epistemology</vt:lpstr>
      <vt:lpstr>Existentialist Ethics</vt:lpstr>
      <vt:lpstr>Joseph Pieper (1904-1997)</vt:lpstr>
      <vt:lpstr>Moor’s Proposal [M99]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330 Programming Language Structures</dc:title>
  <dc:creator>Marco Valtorta</dc:creator>
  <cp:lastModifiedBy>Valtorta, Marco</cp:lastModifiedBy>
  <cp:revision>79</cp:revision>
  <cp:lastPrinted>2018-10-04T21:53:16Z</cp:lastPrinted>
  <dcterms:created xsi:type="dcterms:W3CDTF">2004-08-19T01:30:12Z</dcterms:created>
  <dcterms:modified xsi:type="dcterms:W3CDTF">2021-09-21T23:14:56Z</dcterms:modified>
</cp:coreProperties>
</file>