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4" r:id="rId14"/>
    <p:sldId id="325" r:id="rId15"/>
    <p:sldId id="326"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620" autoAdjust="0"/>
  </p:normalViewPr>
  <p:slideViewPr>
    <p:cSldViewPr>
      <p:cViewPr varScale="1">
        <p:scale>
          <a:sx n="51" d="100"/>
          <a:sy n="51" d="100"/>
        </p:scale>
        <p:origin x="10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2253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253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2253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pPr>
              <a:defRPr/>
            </a:pPr>
            <a:endParaRPr lang="en-US"/>
          </a:p>
        </p:txBody>
      </p:sp>
      <p:sp>
        <p:nvSpPr>
          <p:cNvPr id="593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slides are based on the textbook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1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052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dirty="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added </a:t>
            </a:r>
            <a:r>
              <a:rPr lang="en-US" altLang="en-US" dirty="0" err="1"/>
              <a:t>Ipazia</a:t>
            </a:r>
            <a:r>
              <a:rPr lang="en-US" altLang="en-US" dirty="0"/>
              <a:t> (Hypatia) on 2019-09-05.  The story of Hypatia, an astronomer from Alexandria of Egypt (c.370-415AD) is told in the 2010 movie Agora, directed by Alejandro Amenabar.</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785372" indent="-302066">
              <a:spcBef>
                <a:spcPct val="30000"/>
              </a:spcBef>
              <a:defRPr sz="1300">
                <a:solidFill>
                  <a:schemeClr val="tx1"/>
                </a:solidFill>
                <a:latin typeface="Times New Roman" panose="02020603050405020304" pitchFamily="18" charset="0"/>
              </a:defRPr>
            </a:lvl2pPr>
            <a:lvl3pPr marL="1208265" indent="-241653">
              <a:spcBef>
                <a:spcPct val="30000"/>
              </a:spcBef>
              <a:defRPr sz="1300">
                <a:solidFill>
                  <a:schemeClr val="tx1"/>
                </a:solidFill>
                <a:latin typeface="Times New Roman" panose="02020603050405020304" pitchFamily="18" charset="0"/>
              </a:defRPr>
            </a:lvl3pPr>
            <a:lvl4pPr marL="1691571" indent="-241653">
              <a:spcBef>
                <a:spcPct val="30000"/>
              </a:spcBef>
              <a:defRPr sz="1300">
                <a:solidFill>
                  <a:schemeClr val="tx1"/>
                </a:solidFill>
                <a:latin typeface="Times New Roman" panose="02020603050405020304" pitchFamily="18" charset="0"/>
              </a:defRPr>
            </a:lvl4pPr>
            <a:lvl5pPr marL="2174878" indent="-241653">
              <a:spcBef>
                <a:spcPct val="30000"/>
              </a:spcBef>
              <a:defRPr sz="1300">
                <a:solidFill>
                  <a:schemeClr val="tx1"/>
                </a:solidFill>
                <a:latin typeface="Times New Roman" panose="02020603050405020304" pitchFamily="18" charset="0"/>
              </a:defRPr>
            </a:lvl5pPr>
            <a:lvl6pPr marL="2658184" indent="-241653" eaLnBrk="0" fontAlgn="base" hangingPunct="0">
              <a:spcBef>
                <a:spcPct val="30000"/>
              </a:spcBef>
              <a:spcAft>
                <a:spcPct val="0"/>
              </a:spcAft>
              <a:defRPr sz="1300">
                <a:solidFill>
                  <a:schemeClr val="tx1"/>
                </a:solidFill>
                <a:latin typeface="Times New Roman" panose="02020603050405020304" pitchFamily="18" charset="0"/>
              </a:defRPr>
            </a:lvl6pPr>
            <a:lvl7pPr marL="3141490" indent="-241653" eaLnBrk="0" fontAlgn="base" hangingPunct="0">
              <a:spcBef>
                <a:spcPct val="30000"/>
              </a:spcBef>
              <a:spcAft>
                <a:spcPct val="0"/>
              </a:spcAft>
              <a:defRPr sz="1300">
                <a:solidFill>
                  <a:schemeClr val="tx1"/>
                </a:solidFill>
                <a:latin typeface="Times New Roman" panose="02020603050405020304" pitchFamily="18" charset="0"/>
              </a:defRPr>
            </a:lvl7pPr>
            <a:lvl8pPr marL="3624796" indent="-241653" eaLnBrk="0" fontAlgn="base" hangingPunct="0">
              <a:spcBef>
                <a:spcPct val="30000"/>
              </a:spcBef>
              <a:spcAft>
                <a:spcPct val="0"/>
              </a:spcAft>
              <a:defRPr sz="1300">
                <a:solidFill>
                  <a:schemeClr val="tx1"/>
                </a:solidFill>
                <a:latin typeface="Times New Roman" panose="02020603050405020304" pitchFamily="18" charset="0"/>
              </a:defRPr>
            </a:lvl8pPr>
            <a:lvl9pPr marL="4108102" indent="-241653"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0"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dirty="0"/>
              <a:t>Fall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Idealist Epistemology</a:t>
            </a:r>
          </a:p>
        </p:txBody>
      </p:sp>
      <p:sp>
        <p:nvSpPr>
          <p:cNvPr id="22531" name="Rectangle 3"/>
          <p:cNvSpPr>
            <a:spLocks noGrp="1" noChangeArrowheads="1"/>
          </p:cNvSpPr>
          <p:nvPr>
            <p:ph type="body" idx="1"/>
          </p:nvPr>
        </p:nvSpPr>
        <p:spPr/>
        <p:txBody>
          <a:bodyPr/>
          <a:lstStyle/>
          <a:p>
            <a:pPr eaLnBrk="1" hangingPunct="1"/>
            <a:r>
              <a:rPr lang="en-US" altLang="en-US"/>
              <a:t>The process of knowing is abstract</a:t>
            </a:r>
          </a:p>
          <a:p>
            <a:pPr eaLnBrk="1" hangingPunct="1"/>
            <a:r>
              <a:rPr lang="en-US" altLang="en-US"/>
              <a:t>We use reason to help our mind grasp the ideas that underlie the reality experienced by our senses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Idealist Ethics</a:t>
            </a:r>
          </a:p>
        </p:txBody>
      </p:sp>
      <p:sp>
        <p:nvSpPr>
          <p:cNvPr id="24579" name="Rectangle 3"/>
          <p:cNvSpPr>
            <a:spLocks noGrp="1" noChangeArrowheads="1"/>
          </p:cNvSpPr>
          <p:nvPr>
            <p:ph type="body" idx="1"/>
          </p:nvPr>
        </p:nvSpPr>
        <p:spPr/>
        <p:txBody>
          <a:bodyPr/>
          <a:lstStyle/>
          <a:p>
            <a:pPr eaLnBrk="1" hangingPunct="1"/>
            <a:r>
              <a:rPr lang="en-US" altLang="en-US"/>
              <a:t>Goodness is found in the ideal, i.e., in perfection</a:t>
            </a:r>
          </a:p>
          <a:p>
            <a:pPr eaLnBrk="1" hangingPunct="1"/>
            <a:r>
              <a:rPr lang="en-US" altLang="en-US"/>
              <a:t>Perfection is not found in material things</a:t>
            </a:r>
          </a:p>
          <a:p>
            <a:pPr eaLnBrk="1" hangingPunct="1"/>
            <a:r>
              <a:rPr lang="en-US" altLang="en-US"/>
              <a:t>Goodness is conformance to the unchanging, ever-perfect, incorruptible ideal</a:t>
            </a:r>
          </a:p>
          <a:p>
            <a:pPr eaLnBrk="1" hangingPunct="1"/>
            <a:r>
              <a:rPr lang="en-US" altLang="en-US"/>
              <a:t>Moral imperatives</a:t>
            </a:r>
          </a:p>
          <a:p>
            <a:pPr lvl="1" eaLnBrk="1" hangingPunct="1"/>
            <a:r>
              <a:rPr lang="en-US" altLang="en-US"/>
              <a:t>No exceptions</a:t>
            </a:r>
          </a:p>
          <a:p>
            <a:pPr lvl="1" eaLnBrk="1" hangingPunct="1"/>
            <a:r>
              <a:rPr lang="en-US" altLang="en-US"/>
              <a:t>But… the lesser of two evils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a:t>A non-religious idealist</a:t>
            </a:r>
          </a:p>
          <a:p>
            <a:pPr eaLnBrk="1" hangingPunct="1"/>
            <a:r>
              <a:rPr lang="en-US" altLang="en-US"/>
              <a:t>Moral imperatives</a:t>
            </a:r>
          </a:p>
          <a:p>
            <a:pPr lvl="1" eaLnBrk="1" hangingPunct="1"/>
            <a:r>
              <a:rPr lang="en-US" altLang="en-US"/>
              <a:t>“Act only according to that maxim by which you can at the same time will that it should become a universal law”</a:t>
            </a:r>
          </a:p>
          <a:p>
            <a:pPr lvl="1" eaLnBrk="1" hangingPunct="1"/>
            <a:r>
              <a:rPr lang="en-US" altLang="en-US"/>
              <a:t>“Act as to treat humanity, whether in your own person or in that of another, always as an end and not as a means only”</a:t>
            </a:r>
          </a:p>
          <a:p>
            <a:pPr eaLnBrk="1" hangingPunct="1"/>
            <a:r>
              <a:rPr lang="en-US" altLang="en-US"/>
              <a:t>Do something simply because it is good, not because of what may come of 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a:t>Aristotle, 384BC-322BC</a:t>
            </a:r>
          </a:p>
          <a:p>
            <a:pPr eaLnBrk="1" hangingPunct="1"/>
            <a:r>
              <a:rPr lang="en-US" altLang="en-US"/>
              <a:t>Things are more real than ideas</a:t>
            </a:r>
          </a:p>
          <a:p>
            <a:pPr eaLnBrk="1" hangingPunct="1"/>
            <a:r>
              <a:rPr lang="en-US" altLang="en-US"/>
              <a:t>Whatever exists, exists independently from any mind and is governed by the laws of nature</a:t>
            </a:r>
          </a:p>
          <a:p>
            <a:pPr eaLnBrk="1" hangingPunct="1"/>
            <a:r>
              <a:rPr lang="en-US" altLang="en-US"/>
              <a:t>John Searle (1932-)</a:t>
            </a:r>
          </a:p>
          <a:p>
            <a:pPr eaLnBrk="1" hangingPunct="1"/>
            <a:r>
              <a:rPr lang="en-US" altLang="en-US"/>
              <a:t>Marvin Minsky (1927-2016)</a:t>
            </a:r>
          </a:p>
          <a:p>
            <a:pPr eaLnBrk="1" hangingPunct="1"/>
            <a:endParaRPr lang="en-US" altLang="en-US"/>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Realist Epistemology</a:t>
            </a:r>
          </a:p>
        </p:txBody>
      </p:sp>
      <p:sp>
        <p:nvSpPr>
          <p:cNvPr id="32771" name="Rectangle 3"/>
          <p:cNvSpPr>
            <a:spLocks noGrp="1" noChangeArrowheads="1"/>
          </p:cNvSpPr>
          <p:nvPr>
            <p:ph type="body" idx="1"/>
          </p:nvPr>
        </p:nvSpPr>
        <p:spPr/>
        <p:txBody>
          <a:bodyPr/>
          <a:lstStyle/>
          <a:p>
            <a:pPr eaLnBrk="1" hangingPunct="1"/>
            <a:r>
              <a:rPr lang="en-US" altLang="en-US"/>
              <a:t>Knowledge is acquired through the senses</a:t>
            </a:r>
          </a:p>
          <a:p>
            <a:pPr eaLnBrk="1" hangingPunct="1"/>
            <a:r>
              <a:rPr lang="en-US" altLang="en-US"/>
              <a:t>Science is more important than reason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42900"/>
            <a:ext cx="7772400" cy="838200"/>
          </a:xfrm>
        </p:spPr>
        <p:txBody>
          <a:bodyPr/>
          <a:lstStyle/>
          <a:p>
            <a:pPr eaLnBrk="1" hangingPunct="1"/>
            <a:r>
              <a:rPr lang="en-US" altLang="en-US" dirty="0"/>
              <a:t>Realist Ethics</a:t>
            </a:r>
          </a:p>
        </p:txBody>
      </p:sp>
      <p:sp>
        <p:nvSpPr>
          <p:cNvPr id="34819" name="Rectangle 3"/>
          <p:cNvSpPr>
            <a:spLocks noGrp="1" noChangeArrowheads="1"/>
          </p:cNvSpPr>
          <p:nvPr>
            <p:ph type="body" idx="1"/>
          </p:nvPr>
        </p:nvSpPr>
        <p:spPr>
          <a:xfrm>
            <a:off x="685800" y="1181100"/>
            <a:ext cx="7772400" cy="5143500"/>
          </a:xfrm>
        </p:spPr>
        <p:txBody>
          <a:bodyPr/>
          <a:lstStyle/>
          <a:p>
            <a:pPr eaLnBrk="1" hangingPunct="1"/>
            <a:r>
              <a:rPr lang="en-US" altLang="en-US" dirty="0"/>
              <a:t>The criterion of goodness is conformity with reality</a:t>
            </a:r>
          </a:p>
          <a:p>
            <a:pPr eaLnBrk="1" hangingPunct="1"/>
            <a:r>
              <a:rPr lang="en-US" altLang="en-US" dirty="0"/>
              <a:t>What is natural is good</a:t>
            </a:r>
          </a:p>
          <a:p>
            <a:pPr eaLnBrk="1" hangingPunct="1"/>
            <a:r>
              <a:rPr lang="en-US" altLang="en-US" dirty="0"/>
              <a:t>Evil is the departure from the natural norm either by excess or defect</a:t>
            </a:r>
          </a:p>
          <a:p>
            <a:pPr eaLnBrk="1" hangingPunct="1"/>
            <a:r>
              <a:rPr lang="en-US" altLang="en-US" dirty="0"/>
              <a:t>Evil is a breaking of the natural law</a:t>
            </a:r>
          </a:p>
          <a:p>
            <a:pPr eaLnBrk="1" hangingPunct="1"/>
            <a:r>
              <a:rPr lang="en-US" altLang="en-US" dirty="0"/>
              <a:t>Goodness is found in living a life of virtue in harmony with nature</a:t>
            </a:r>
          </a:p>
          <a:p>
            <a:pPr eaLnBrk="1" hangingPunct="1"/>
            <a:r>
              <a:rPr lang="en-US" altLang="en-US" dirty="0"/>
              <a:t>Virtue is identified with happiness</a:t>
            </a:r>
          </a:p>
          <a:p>
            <a:pPr eaLnBrk="1" hangingPunct="1"/>
            <a:r>
              <a:rPr lang="en-US" altLang="en-US" dirty="0"/>
              <a:t>The golden middle: virtue is a mean between two vices: one involving excess, the other deficiency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a:t>
            </a:r>
          </a:p>
        </p:txBody>
      </p:sp>
      <p:sp>
        <p:nvSpPr>
          <p:cNvPr id="6147" name="Rectangle 3"/>
          <p:cNvSpPr>
            <a:spLocks noGrp="1" noChangeArrowheads="1"/>
          </p:cNvSpPr>
          <p:nvPr>
            <p:ph type="body" idx="1"/>
          </p:nvPr>
        </p:nvSpPr>
        <p:spPr/>
        <p:txBody>
          <a:bodyPr/>
          <a:lstStyle/>
          <a:p>
            <a:pPr eaLnBrk="1" hangingPunct="1"/>
            <a:r>
              <a:rPr lang="en-US" altLang="en-US"/>
              <a:t>We accept that we need ethical standards</a:t>
            </a:r>
          </a:p>
          <a:p>
            <a:pPr eaLnBrk="1" hangingPunct="1"/>
            <a:r>
              <a:rPr lang="en-US" altLang="en-US"/>
              <a:t>What are the sources of such standards?</a:t>
            </a:r>
          </a:p>
          <a:p>
            <a:pPr eaLnBrk="1" hangingPunct="1"/>
            <a:r>
              <a:rPr lang="en-US" altLang="en-US"/>
              <a:t>Our ethical standards are affected, or even determined, by out worldview (</a:t>
            </a:r>
            <a:r>
              <a:rPr lang="en-US" altLang="en-US" i="1"/>
              <a:t>weltanschauung</a:t>
            </a:r>
            <a:r>
              <a:rPr lang="en-US" altLang="en-US"/>
              <a:t>, in German)</a:t>
            </a:r>
          </a:p>
          <a:p>
            <a:pPr eaLnBrk="1" hangingPunct="1"/>
            <a:r>
              <a:rPr lang="en-US" altLang="en-US"/>
              <a:t>In philosophy, the study of the basic meaning of reality is called metaphysics</a:t>
            </a:r>
          </a:p>
          <a:p>
            <a:pPr eaLnBrk="1" hangingPunct="1"/>
            <a:r>
              <a:rPr lang="en-US" altLang="en-US"/>
              <a:t>Metaphysics means “after” or “beyond” physics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a:t>Belief: unproven assumption</a:t>
            </a:r>
          </a:p>
          <a:p>
            <a:pPr lvl="1" eaLnBrk="1" hangingPunct="1">
              <a:lnSpc>
                <a:spcPct val="90000"/>
              </a:lnSpc>
              <a:defRPr/>
            </a:pPr>
            <a:r>
              <a:rPr lang="en-US" altLang="en-US" sz="2000" dirty="0"/>
              <a:t>Contrast: in AI, posterior probability, as in “belief update”</a:t>
            </a:r>
          </a:p>
          <a:p>
            <a:pPr eaLnBrk="1" hangingPunct="1">
              <a:lnSpc>
                <a:spcPct val="90000"/>
              </a:lnSpc>
              <a:defRPr/>
            </a:pPr>
            <a:r>
              <a:rPr lang="en-US" altLang="en-US" sz="2400" dirty="0"/>
              <a:t>Philosophic: about truth</a:t>
            </a:r>
          </a:p>
          <a:p>
            <a:pPr lvl="1" eaLnBrk="1" hangingPunct="1">
              <a:lnSpc>
                <a:spcPct val="90000"/>
              </a:lnSpc>
              <a:defRPr/>
            </a:pPr>
            <a:r>
              <a:rPr lang="en-US" altLang="en-US" sz="2400" dirty="0"/>
              <a:t>Philia = love</a:t>
            </a:r>
          </a:p>
          <a:p>
            <a:pPr lvl="1" eaLnBrk="1" hangingPunct="1">
              <a:lnSpc>
                <a:spcPct val="90000"/>
              </a:lnSpc>
              <a:defRPr/>
            </a:pPr>
            <a:r>
              <a:rPr lang="en-US" altLang="en-US" sz="2400" dirty="0"/>
              <a:t>Sophia = truth</a:t>
            </a:r>
          </a:p>
          <a:p>
            <a:pPr eaLnBrk="1" hangingPunct="1">
              <a:lnSpc>
                <a:spcPct val="90000"/>
              </a:lnSpc>
              <a:defRPr/>
            </a:pPr>
            <a:r>
              <a:rPr lang="en-US" altLang="en-US" sz="2400" dirty="0"/>
              <a:t>System: consists of related parts</a:t>
            </a:r>
          </a:p>
          <a:p>
            <a:pPr lvl="1" eaLnBrk="1" hangingPunct="1">
              <a:lnSpc>
                <a:spcPct val="90000"/>
              </a:lnSpc>
              <a:defRPr/>
            </a:pPr>
            <a:r>
              <a:rPr lang="en-US" altLang="en-US" sz="2400" dirty="0"/>
              <a:t>Metaphysics</a:t>
            </a:r>
          </a:p>
          <a:p>
            <a:pPr lvl="1" eaLnBrk="1" hangingPunct="1">
              <a:lnSpc>
                <a:spcPct val="90000"/>
              </a:lnSpc>
              <a:defRPr/>
            </a:pPr>
            <a:r>
              <a:rPr lang="en-US" altLang="en-US" sz="2400" dirty="0"/>
              <a:t>Epistemology</a:t>
            </a:r>
          </a:p>
          <a:p>
            <a:pPr lvl="2" eaLnBrk="1" hangingPunct="1">
              <a:lnSpc>
                <a:spcPct val="90000"/>
              </a:lnSpc>
              <a:defRPr/>
            </a:pPr>
            <a:r>
              <a:rPr lang="en-US" altLang="en-US" sz="2000" dirty="0"/>
              <a:t>The study of how we know things</a:t>
            </a:r>
          </a:p>
          <a:p>
            <a:pPr lvl="3" eaLnBrk="1" hangingPunct="1">
              <a:lnSpc>
                <a:spcPct val="90000"/>
              </a:lnSpc>
              <a:defRPr/>
            </a:pPr>
            <a:r>
              <a:rPr lang="en-US" altLang="en-US" sz="1800" dirty="0"/>
              <a:t>Episteme = knowledge</a:t>
            </a:r>
          </a:p>
          <a:p>
            <a:pPr lvl="3" eaLnBrk="1" hangingPunct="1">
              <a:lnSpc>
                <a:spcPct val="90000"/>
              </a:lnSpc>
              <a:defRPr/>
            </a:pPr>
            <a:r>
              <a:rPr lang="en-US" altLang="en-US" sz="1800" dirty="0"/>
              <a:t>Logos</a:t>
            </a:r>
          </a:p>
          <a:p>
            <a:pPr lvl="1" eaLnBrk="1" hangingPunct="1">
              <a:lnSpc>
                <a:spcPct val="90000"/>
              </a:lnSpc>
              <a:defRPr/>
            </a:pPr>
            <a:r>
              <a:rPr lang="en-US" altLang="en-US" sz="2400" dirty="0"/>
              <a:t>Axiology</a:t>
            </a:r>
          </a:p>
          <a:p>
            <a:pPr lvl="3" eaLnBrk="1" hangingPunct="1">
              <a:lnSpc>
                <a:spcPct val="90000"/>
              </a:lnSpc>
              <a:defRPr/>
            </a:pPr>
            <a:r>
              <a:rPr lang="en-US" altLang="en-US" sz="1600" dirty="0" err="1"/>
              <a:t>Axia</a:t>
            </a:r>
            <a:r>
              <a:rPr lang="en-US" altLang="en-US" sz="1600" dirty="0"/>
              <a:t> = value</a:t>
            </a:r>
          </a:p>
          <a:p>
            <a:pPr lvl="2" eaLnBrk="1" hangingPunct="1">
              <a:lnSpc>
                <a:spcPct val="90000"/>
              </a:lnSpc>
              <a:defRPr/>
            </a:pPr>
            <a:r>
              <a:rPr lang="en-US" altLang="en-US" sz="2000" dirty="0"/>
              <a:t>Ethics</a:t>
            </a:r>
          </a:p>
          <a:p>
            <a:pPr lvl="2" eaLnBrk="1" hangingPunct="1">
              <a:lnSpc>
                <a:spcPct val="90000"/>
              </a:lnSpc>
              <a:defRPr/>
            </a:pPr>
            <a:r>
              <a:rPr lang="en-US" altLang="en-US" sz="2000" dirty="0"/>
              <a:t>Aesthetics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Preliminary Sketch (</a:t>
            </a:r>
            <a:r>
              <a:rPr lang="en-US" i="1" dirty="0" err="1"/>
              <a:t>Cartone</a:t>
            </a:r>
            <a:r>
              <a:rPr lang="en-US" dirty="0"/>
              <a:t>) by Raphael</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1: Zeno of </a:t>
            </a:r>
            <a:r>
              <a:rPr lang="en-US" altLang="en-US" sz="2000" dirty="0" err="1">
                <a:latin typeface="Times New Roman" panose="02020603050405020304" pitchFamily="18" charset="0"/>
              </a:rPr>
              <a:t>Citium</a:t>
            </a:r>
            <a:r>
              <a:rPr lang="en-US" altLang="en-US" sz="2000" dirty="0">
                <a:latin typeface="Times New Roman" panose="02020603050405020304" pitchFamily="18" charset="0"/>
              </a:rPr>
              <a:t> 2: Epicurus 3: unknown[13] 4: Boethius or Anaximander or </a:t>
            </a:r>
          </a:p>
          <a:p>
            <a:pPr eaLnBrk="1" hangingPunct="1">
              <a:spcBef>
                <a:spcPct val="0"/>
              </a:spcBef>
              <a:buFontTx/>
              <a:buNone/>
            </a:pPr>
            <a:r>
              <a:rPr lang="en-US" altLang="en-US" sz="2000" dirty="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dirty="0">
                <a:latin typeface="Times New Roman" panose="02020603050405020304" pitchFamily="18" charset="0"/>
              </a:rPr>
              <a:t>8: Antisthenes or Xenophon? 9: unknown [14][13] or the </a:t>
            </a:r>
            <a:r>
              <a:rPr lang="en-US" altLang="en-US" sz="2000" dirty="0" err="1">
                <a:latin typeface="Times New Roman" panose="02020603050405020304" pitchFamily="18" charset="0"/>
              </a:rPr>
              <a:t>Fornarina</a:t>
            </a:r>
            <a:r>
              <a:rPr lang="en-US" altLang="en-US" sz="2000" dirty="0">
                <a:latin typeface="Times New Roman" panose="02020603050405020304" pitchFamily="18" charset="0"/>
              </a:rPr>
              <a:t> as a </a:t>
            </a:r>
          </a:p>
          <a:p>
            <a:pPr eaLnBrk="1" hangingPunct="1">
              <a:spcBef>
                <a:spcPct val="0"/>
              </a:spcBef>
              <a:buFontTx/>
              <a:buNone/>
            </a:pPr>
            <a:r>
              <a:rPr lang="en-US" altLang="en-US" sz="2000" dirty="0">
                <a:latin typeface="Times New Roman" panose="02020603050405020304" pitchFamily="18" charset="0"/>
              </a:rPr>
              <a:t>personification of Love [15] or (Francesco Maria </a:t>
            </a:r>
            <a:r>
              <a:rPr lang="en-US" altLang="en-US" sz="2000" dirty="0" err="1">
                <a:latin typeface="Times New Roman" panose="02020603050405020304" pitchFamily="18" charset="0"/>
              </a:rPr>
              <a:t>della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Rovere</a:t>
            </a:r>
            <a:r>
              <a:rPr lang="en-US" altLang="en-US" sz="2000" dirty="0">
                <a:latin typeface="Times New Roman" panose="02020603050405020304" pitchFamily="18" charset="0"/>
              </a:rPr>
              <a:t>?) or </a:t>
            </a:r>
            <a:r>
              <a:rPr lang="en-US" altLang="en-US" sz="2000" dirty="0" err="1">
                <a:latin typeface="Times New Roman" panose="02020603050405020304" pitchFamily="18" charset="0"/>
              </a:rPr>
              <a:t>Ipazia</a:t>
            </a:r>
            <a:r>
              <a:rPr lang="en-US" altLang="en-US" sz="2000" dirty="0">
                <a:latin typeface="Times New Roman" panose="02020603050405020304" pitchFamily="18" charset="0"/>
              </a:rPr>
              <a:t> 10: </a:t>
            </a:r>
            <a:r>
              <a:rPr lang="en-US" altLang="en-US" sz="2000" dirty="0" err="1">
                <a:latin typeface="Times New Roman" panose="02020603050405020304" pitchFamily="18" charset="0"/>
              </a:rPr>
              <a:t>Aeschines</a:t>
            </a:r>
            <a:r>
              <a:rPr lang="en-US" altLang="en-US" sz="2000" dirty="0">
                <a:latin typeface="Times New Roman" panose="02020603050405020304" pitchFamily="18" charset="0"/>
              </a:rPr>
              <a:t> or Xenophon? 11: Parmenides? 12: Socrates 13: Heraclitus (Michelangelo) 14: Plato (Leonardo da Vinci) 15: Aristotle 16: Diogenes 17: Plotinus (Donatello?) 18: Euclid or Archimedes with students (Bramante?) 19: Zoroaster 20: Ptolemy? R: Apelles (Raphael) 21: </a:t>
            </a:r>
            <a:r>
              <a:rPr lang="en-US" altLang="en-US" sz="2000" dirty="0" err="1">
                <a:latin typeface="Times New Roman" panose="02020603050405020304" pitchFamily="18" charset="0"/>
              </a:rPr>
              <a:t>Protogenes</a:t>
            </a:r>
            <a:r>
              <a:rPr lang="en-US" altLang="en-US" sz="2000" dirty="0">
                <a:latin typeface="Times New Roman" panose="02020603050405020304" pitchFamily="18" charset="0"/>
              </a:rPr>
              <a:t> (Il </a:t>
            </a:r>
            <a:r>
              <a:rPr lang="en-US" altLang="en-US" sz="2000" dirty="0" err="1">
                <a:latin typeface="Times New Roman" panose="02020603050405020304" pitchFamily="18" charset="0"/>
              </a:rPr>
              <a:t>Sodoma</a:t>
            </a:r>
            <a:r>
              <a:rPr lang="en-US" altLang="en-US" sz="2000" dirty="0">
                <a:latin typeface="Times New Roman" panose="02020603050405020304" pitchFamily="18" charset="0"/>
              </a:rPr>
              <a:t>, Perugino, or </a:t>
            </a:r>
            <a:r>
              <a:rPr lang="en-US" altLang="en-US" sz="2000" dirty="0" err="1">
                <a:latin typeface="Times New Roman" panose="02020603050405020304" pitchFamily="18" charset="0"/>
              </a:rPr>
              <a:t>Timoteo</a:t>
            </a:r>
            <a:r>
              <a:rPr lang="en-US" altLang="en-US" sz="2000" dirty="0">
                <a:latin typeface="Times New Roman" panose="02020603050405020304" pitchFamily="18" charset="0"/>
              </a:rPr>
              <a:t> Viti)[16]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Idealist Metaphysics</a:t>
            </a:r>
          </a:p>
        </p:txBody>
      </p:sp>
      <p:sp>
        <p:nvSpPr>
          <p:cNvPr id="20483" name="Rectangle 3"/>
          <p:cNvSpPr>
            <a:spLocks noGrp="1" noChangeArrowheads="1"/>
          </p:cNvSpPr>
          <p:nvPr>
            <p:ph type="body" idx="1"/>
          </p:nvPr>
        </p:nvSpPr>
        <p:spPr/>
        <p:txBody>
          <a:bodyPr/>
          <a:lstStyle/>
          <a:p>
            <a:pPr eaLnBrk="1" hangingPunct="1"/>
            <a:r>
              <a:rPr lang="en-US" altLang="en-US"/>
              <a:t>Socrates (470-399BC) and Plato (427-327)</a:t>
            </a:r>
          </a:p>
          <a:p>
            <a:pPr eaLnBrk="1" hangingPunct="1"/>
            <a:r>
              <a:rPr lang="en-US" altLang="en-US"/>
              <a:t>The parable of the cave</a:t>
            </a:r>
          </a:p>
          <a:p>
            <a:pPr eaLnBrk="1" hangingPunct="1"/>
            <a:r>
              <a:rPr lang="en-US" altLang="en-US"/>
              <a:t>Ultimate reality can not be found in the world of sensory experience, but only in the world of ideas, which only our minds can experience</a:t>
            </a:r>
          </a:p>
          <a:p>
            <a:pPr eaLnBrk="1" hangingPunct="1"/>
            <a:endParaRPr lang="en-US" altLang="en-US"/>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1515</TotalTime>
  <Words>897</Words>
  <Application>Microsoft Office PowerPoint</Application>
  <PresentationFormat>On-screen Show (4:3)</PresentationFormat>
  <Paragraphs>95</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Baskerville Old Face</vt:lpstr>
      <vt:lpstr>Times New Roman</vt:lpstr>
      <vt:lpstr>Tw Cen MT</vt:lpstr>
      <vt:lpstr>330Lect1</vt:lpstr>
      <vt:lpstr>Photo Editor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Realist Metaphysics</vt:lpstr>
      <vt:lpstr>Realist Epistemology</vt:lpstr>
      <vt:lpstr>Realist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70</cp:revision>
  <cp:lastPrinted>2020-09-10T21:47:41Z</cp:lastPrinted>
  <dcterms:created xsi:type="dcterms:W3CDTF">2004-08-19T01:30:12Z</dcterms:created>
  <dcterms:modified xsi:type="dcterms:W3CDTF">2020-09-17T20:29:12Z</dcterms:modified>
</cp:coreProperties>
</file>