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handoutMasterIdLst>
    <p:handoutMasterId r:id="rId27"/>
  </p:handoutMasterIdLst>
  <p:sldIdLst>
    <p:sldId id="256" r:id="rId2"/>
    <p:sldId id="344" r:id="rId3"/>
    <p:sldId id="362" r:id="rId4"/>
    <p:sldId id="364" r:id="rId5"/>
    <p:sldId id="363" r:id="rId6"/>
    <p:sldId id="365" r:id="rId7"/>
    <p:sldId id="366" r:id="rId8"/>
    <p:sldId id="367" r:id="rId9"/>
    <p:sldId id="347" r:id="rId10"/>
    <p:sldId id="348" r:id="rId11"/>
    <p:sldId id="352" r:id="rId12"/>
    <p:sldId id="353" r:id="rId13"/>
    <p:sldId id="355" r:id="rId14"/>
    <p:sldId id="356" r:id="rId15"/>
    <p:sldId id="349" r:id="rId16"/>
    <p:sldId id="354" r:id="rId17"/>
    <p:sldId id="357" r:id="rId18"/>
    <p:sldId id="358" r:id="rId19"/>
    <p:sldId id="359" r:id="rId20"/>
    <p:sldId id="350" r:id="rId21"/>
    <p:sldId id="360" r:id="rId22"/>
    <p:sldId id="361" r:id="rId23"/>
    <p:sldId id="368" r:id="rId24"/>
    <p:sldId id="369" r:id="rId25"/>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62" d="100"/>
          <a:sy n="62" d="100"/>
        </p:scale>
        <p:origin x="607"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9890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98900" y="883285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a:defRPr sz="1200"/>
            </a:lvl1pPr>
          </a:lstStyle>
          <a:p>
            <a:fld id="{F80B3CE5-36C4-424C-9FA9-165DDF4C336F}" type="slidenum">
              <a:rPr lang="en-US" altLang="en-US"/>
              <a:pPr/>
              <a:t>‹#›</a:t>
            </a:fld>
            <a:endParaRPr lang="en-US" altLang="en-US"/>
          </a:p>
        </p:txBody>
      </p:sp>
    </p:spTree>
    <p:extLst>
      <p:ext uri="{BB962C8B-B14F-4D97-AF65-F5344CB8AC3E}">
        <p14:creationId xmlns:p14="http://schemas.microsoft.com/office/powerpoint/2010/main" val="1310325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97313" y="0"/>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lvl1pPr algn="r" eaLnBrk="0" hangingPunct="0">
              <a:defRPr sz="12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17600" y="698500"/>
            <a:ext cx="4646613"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8975" y="4416425"/>
            <a:ext cx="5505450" cy="418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31263"/>
            <a:ext cx="29829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97313" y="8831263"/>
            <a:ext cx="2982912"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58" tIns="46479" rIns="92958" bIns="46479" numCol="1" anchor="b" anchorCtr="0" compatLnSpc="1">
            <a:prstTxWarp prst="textNoShape">
              <a:avLst/>
            </a:prstTxWarp>
          </a:bodyPr>
          <a:lstStyle>
            <a:lvl1pPr algn="r" eaLnBrk="0" hangingPunct="0">
              <a:defRPr sz="1200"/>
            </a:lvl1pPr>
          </a:lstStyle>
          <a:p>
            <a:fld id="{3A3D5661-4740-422A-A069-A8AA1B3F19A0}" type="slidenum">
              <a:rPr lang="en-US" altLang="en-US"/>
              <a:pPr/>
              <a:t>‹#›</a:t>
            </a:fld>
            <a:endParaRPr lang="en-US" altLang="en-US"/>
          </a:p>
        </p:txBody>
      </p:sp>
    </p:spTree>
    <p:extLst>
      <p:ext uri="{BB962C8B-B14F-4D97-AF65-F5344CB8AC3E}">
        <p14:creationId xmlns:p14="http://schemas.microsoft.com/office/powerpoint/2010/main" val="3757060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6516AD-8BAE-45F8-B41E-08B038D8BAA3}" type="slidenum">
              <a:rPr lang="en-US" altLang="en-US"/>
              <a:pPr>
                <a:spcBef>
                  <a:spcPct val="0"/>
                </a:spcBef>
              </a:pPr>
              <a:t>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75643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89A0C2-45E5-437A-BE6A-5D6CCF99AF2C}" type="slidenum">
              <a:rPr lang="en-US" altLang="en-US"/>
              <a:pPr>
                <a:spcBef>
                  <a:spcPct val="0"/>
                </a:spcBef>
              </a:pPr>
              <a:t>16</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2410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F4839C-BDAD-494A-AEE4-C10DB607473A}" type="slidenum">
              <a:rPr lang="en-US" altLang="en-US"/>
              <a:pPr>
                <a:spcBef>
                  <a:spcPct val="0"/>
                </a:spcBef>
              </a:pPr>
              <a:t>17</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187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07927B4-8DF4-4E51-90B0-E67F9810CEEB}" type="slidenum">
              <a:rPr lang="en-US" altLang="en-US"/>
              <a:pPr>
                <a:spcBef>
                  <a:spcPct val="0"/>
                </a:spcBef>
              </a:pPr>
              <a:t>18</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00387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DA856F0-FC5C-42D2-80D1-61ACA2B134AD}" type="slidenum">
              <a:rPr lang="en-US" altLang="en-US"/>
              <a:pPr>
                <a:spcBef>
                  <a:spcPct val="0"/>
                </a:spcBef>
              </a:pPr>
              <a:t>19</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6340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7821E58-D92D-4FC0-B5A6-1FF9C09DEC39}" type="slidenum">
              <a:rPr lang="en-US" altLang="en-US"/>
              <a:pPr>
                <a:spcBef>
                  <a:spcPct val="0"/>
                </a:spcBef>
              </a:pPr>
              <a:t>20</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87273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F76CD12-4687-45E4-962F-A45035367F32}" type="slidenum">
              <a:rPr lang="en-US" altLang="en-US"/>
              <a:pPr>
                <a:spcBef>
                  <a:spcPct val="0"/>
                </a:spcBef>
              </a:pPr>
              <a:t>21</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14148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1C1FB80-1758-4D34-9F7B-8FE643D54C09}" type="slidenum">
              <a:rPr lang="en-US" altLang="en-US"/>
              <a:pPr>
                <a:spcBef>
                  <a:spcPct val="0"/>
                </a:spcBef>
              </a:pPr>
              <a:t>22</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9417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36BA89-4871-4E30-8759-16D70AB3F0A9}" type="slidenum">
              <a:rPr lang="en-US" altLang="en-US"/>
              <a:pPr>
                <a:spcBef>
                  <a:spcPct val="0"/>
                </a:spcBef>
              </a:pPr>
              <a:t>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0641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909198E-E16B-4C76-A932-23937365F08E}" type="slidenum">
              <a:rPr lang="en-US" altLang="en-US"/>
              <a:pPr>
                <a:spcBef>
                  <a:spcPct val="0"/>
                </a:spcBef>
              </a:pPr>
              <a:t>9</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4309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726752-0BCD-4C2A-BAA9-5F5D706D1CAA}" type="slidenum">
              <a:rPr lang="en-US" altLang="en-US"/>
              <a:pPr>
                <a:spcBef>
                  <a:spcPct val="0"/>
                </a:spcBef>
              </a:pPr>
              <a:t>10</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0323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44D2B37-9B37-4047-9B11-5240F6482231}" type="slidenum">
              <a:rPr lang="en-US" altLang="en-US"/>
              <a:pPr>
                <a:spcBef>
                  <a:spcPct val="0"/>
                </a:spcBef>
              </a:pPr>
              <a:t>11</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7006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69CED6E-ACCD-40EA-9560-486B73381A03}" type="slidenum">
              <a:rPr lang="en-US" altLang="en-US"/>
              <a:pPr>
                <a:spcBef>
                  <a:spcPct val="0"/>
                </a:spcBef>
              </a:pPr>
              <a:t>12</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30159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1C5A81A-CAE1-4129-9BB2-00E273DE681A}" type="slidenum">
              <a:rPr lang="en-US" altLang="en-US"/>
              <a:pPr>
                <a:spcBef>
                  <a:spcPct val="0"/>
                </a:spcBef>
              </a:pPr>
              <a:t>13</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3817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28CCD58-94BD-4CC3-8011-C767D06626F0}" type="slidenum">
              <a:rPr lang="en-US" altLang="en-US"/>
              <a:pPr>
                <a:spcBef>
                  <a:spcPct val="0"/>
                </a:spcBef>
              </a:pPr>
              <a:t>14</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1044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DD55F1E-6CB6-4B09-9085-7B800129429F}" type="slidenum">
              <a:rPr lang="en-US" altLang="en-US"/>
              <a:pPr>
                <a:spcBef>
                  <a:spcPct val="0"/>
                </a:spcBef>
              </a:pPr>
              <a:t>15</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0639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7A8F2E-9323-40A6-AE57-6DFF14E50CAB}" type="slidenum">
              <a:rPr lang="en-US" altLang="en-US"/>
              <a:pPr/>
              <a:t>‹#›</a:t>
            </a:fld>
            <a:endParaRPr lang="en-US" altLang="en-US"/>
          </a:p>
        </p:txBody>
      </p:sp>
    </p:spTree>
    <p:extLst>
      <p:ext uri="{BB962C8B-B14F-4D97-AF65-F5344CB8AC3E}">
        <p14:creationId xmlns:p14="http://schemas.microsoft.com/office/powerpoint/2010/main" val="14930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E959A-F683-4869-A45D-AEC9F14C5EB8}" type="slidenum">
              <a:rPr lang="en-US" altLang="en-US"/>
              <a:pPr/>
              <a:t>‹#›</a:t>
            </a:fld>
            <a:endParaRPr lang="en-US" altLang="en-US"/>
          </a:p>
        </p:txBody>
      </p:sp>
    </p:spTree>
    <p:extLst>
      <p:ext uri="{BB962C8B-B14F-4D97-AF65-F5344CB8AC3E}">
        <p14:creationId xmlns:p14="http://schemas.microsoft.com/office/powerpoint/2010/main" val="150289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F89EBF-98C6-4E08-A8DA-CA2278F06766}" type="slidenum">
              <a:rPr lang="en-US" altLang="en-US"/>
              <a:pPr/>
              <a:t>‹#›</a:t>
            </a:fld>
            <a:endParaRPr lang="en-US" altLang="en-US"/>
          </a:p>
        </p:txBody>
      </p:sp>
    </p:spTree>
    <p:extLst>
      <p:ext uri="{BB962C8B-B14F-4D97-AF65-F5344CB8AC3E}">
        <p14:creationId xmlns:p14="http://schemas.microsoft.com/office/powerpoint/2010/main" val="24863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C1C62F-14E0-43A1-8967-75CB1E1DE353}" type="slidenum">
              <a:rPr lang="en-US" altLang="en-US"/>
              <a:pPr/>
              <a:t>‹#›</a:t>
            </a:fld>
            <a:endParaRPr lang="en-US" altLang="en-US"/>
          </a:p>
        </p:txBody>
      </p:sp>
    </p:spTree>
    <p:extLst>
      <p:ext uri="{BB962C8B-B14F-4D97-AF65-F5344CB8AC3E}">
        <p14:creationId xmlns:p14="http://schemas.microsoft.com/office/powerpoint/2010/main" val="32584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A8A10-B98B-4E0C-9DF7-8A64775A1DF2}" type="slidenum">
              <a:rPr lang="en-US" altLang="en-US"/>
              <a:pPr/>
              <a:t>‹#›</a:t>
            </a:fld>
            <a:endParaRPr lang="en-US" altLang="en-US"/>
          </a:p>
        </p:txBody>
      </p:sp>
    </p:spTree>
    <p:extLst>
      <p:ext uri="{BB962C8B-B14F-4D97-AF65-F5344CB8AC3E}">
        <p14:creationId xmlns:p14="http://schemas.microsoft.com/office/powerpoint/2010/main" val="281818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7F3B4B4-8FB8-4DEC-B124-829FC176D3BB}" type="slidenum">
              <a:rPr lang="en-US" altLang="en-US"/>
              <a:pPr/>
              <a:t>‹#›</a:t>
            </a:fld>
            <a:endParaRPr lang="en-US" altLang="en-US"/>
          </a:p>
        </p:txBody>
      </p:sp>
    </p:spTree>
    <p:extLst>
      <p:ext uri="{BB962C8B-B14F-4D97-AF65-F5344CB8AC3E}">
        <p14:creationId xmlns:p14="http://schemas.microsoft.com/office/powerpoint/2010/main" val="150661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1FA71B-37C9-4408-AAE2-AF0627779318}" type="slidenum">
              <a:rPr lang="en-US" altLang="en-US"/>
              <a:pPr/>
              <a:t>‹#›</a:t>
            </a:fld>
            <a:endParaRPr lang="en-US" altLang="en-US"/>
          </a:p>
        </p:txBody>
      </p:sp>
    </p:spTree>
    <p:extLst>
      <p:ext uri="{BB962C8B-B14F-4D97-AF65-F5344CB8AC3E}">
        <p14:creationId xmlns:p14="http://schemas.microsoft.com/office/powerpoint/2010/main" val="376713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36DC822-1FD6-48A3-8473-877A9E1D7C89}" type="slidenum">
              <a:rPr lang="en-US" altLang="en-US"/>
              <a:pPr/>
              <a:t>‹#›</a:t>
            </a:fld>
            <a:endParaRPr lang="en-US" altLang="en-US"/>
          </a:p>
        </p:txBody>
      </p:sp>
    </p:spTree>
    <p:extLst>
      <p:ext uri="{BB962C8B-B14F-4D97-AF65-F5344CB8AC3E}">
        <p14:creationId xmlns:p14="http://schemas.microsoft.com/office/powerpoint/2010/main" val="277307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181251A-0933-440F-A093-DC0C213D5558}" type="slidenum">
              <a:rPr lang="en-US" altLang="en-US"/>
              <a:pPr/>
              <a:t>‹#›</a:t>
            </a:fld>
            <a:endParaRPr lang="en-US" altLang="en-US"/>
          </a:p>
        </p:txBody>
      </p:sp>
    </p:spTree>
    <p:extLst>
      <p:ext uri="{BB962C8B-B14F-4D97-AF65-F5344CB8AC3E}">
        <p14:creationId xmlns:p14="http://schemas.microsoft.com/office/powerpoint/2010/main" val="120837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61519-5754-4699-947B-964E019C3113}" type="slidenum">
              <a:rPr lang="en-US" altLang="en-US"/>
              <a:pPr/>
              <a:t>‹#›</a:t>
            </a:fld>
            <a:endParaRPr lang="en-US" altLang="en-US"/>
          </a:p>
        </p:txBody>
      </p:sp>
    </p:spTree>
    <p:extLst>
      <p:ext uri="{BB962C8B-B14F-4D97-AF65-F5344CB8AC3E}">
        <p14:creationId xmlns:p14="http://schemas.microsoft.com/office/powerpoint/2010/main" val="324339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0F43933-E20C-4AC0-AA00-22EC0F207CE6}" type="slidenum">
              <a:rPr lang="en-US" altLang="en-US"/>
              <a:pPr/>
              <a:t>‹#›</a:t>
            </a:fld>
            <a:endParaRPr lang="en-US" altLang="en-US"/>
          </a:p>
        </p:txBody>
      </p:sp>
    </p:spTree>
    <p:extLst>
      <p:ext uri="{BB962C8B-B14F-4D97-AF65-F5344CB8AC3E}">
        <p14:creationId xmlns:p14="http://schemas.microsoft.com/office/powerpoint/2010/main" val="14431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1886F13-800B-406F-9A55-8ED7A88F9C9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1"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portal.acm.org/citation.cfm?id=1040168" TargetMode="External"/><Relationship Id="rId5" Type="http://schemas.openxmlformats.org/officeDocument/2006/relationships/hyperlink" Target="https://www.computer.org/cms/Publications/code-of-ethics.pdf" TargetMode="External"/><Relationship Id="rId4" Type="http://schemas.openxmlformats.org/officeDocument/2006/relationships/hyperlink" Target="https://ethics.acm.org/code-of-ethics/software-engineering-cod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dirty="0" smtClean="0"/>
              <a:t>CSCE 390</a:t>
            </a:r>
            <a:br>
              <a:rPr lang="en-US" altLang="en-US" sz="4000" dirty="0" smtClean="0"/>
            </a:br>
            <a:r>
              <a:rPr lang="en-US" altLang="en-US" sz="4000" dirty="0" smtClean="0"/>
              <a:t>Professional Issues in Computer Science and Engineering</a:t>
            </a:r>
            <a:br>
              <a:rPr lang="en-US" altLang="en-US" sz="4000" dirty="0" smtClean="0"/>
            </a:br>
            <a:r>
              <a:rPr lang="en-US" altLang="en-US" sz="4000" dirty="0" smtClean="0"/>
              <a:t>Software Engineering Codes of Ethics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2018</a:t>
            </a:r>
            <a:endParaRPr lang="en-US" altLang="en-US" dirty="0" smtClean="0"/>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457200"/>
          </a:xfrm>
        </p:spPr>
        <p:txBody>
          <a:bodyPr/>
          <a:lstStyle/>
          <a:p>
            <a:pPr eaLnBrk="1" hangingPunct="1"/>
            <a:r>
              <a:rPr lang="en-US" altLang="en-US" sz="4000" dirty="0" smtClean="0"/>
              <a:t>Case Study </a:t>
            </a:r>
            <a:r>
              <a:rPr lang="en-US" altLang="en-US" sz="4000" dirty="0" smtClean="0"/>
              <a:t>1 (2004)</a:t>
            </a:r>
            <a:endParaRPr lang="en-US" altLang="en-US" sz="4000" dirty="0" smtClean="0"/>
          </a:p>
        </p:txBody>
      </p:sp>
      <p:sp>
        <p:nvSpPr>
          <p:cNvPr id="7171"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smtClean="0"/>
              <a:t>George Babbage is an experienced software developer working for Acme Software</a:t>
            </a:r>
          </a:p>
          <a:p>
            <a:pPr eaLnBrk="1" hangingPunct="1">
              <a:lnSpc>
                <a:spcPct val="80000"/>
              </a:lnSpc>
              <a:buFontTx/>
              <a:buNone/>
            </a:pPr>
            <a:r>
              <a:rPr lang="en-US" altLang="en-US" sz="1600" smtClean="0"/>
              <a:t>Company. Mr. Babbage is now working on a project for the U.S. Department of Defense,</a:t>
            </a:r>
          </a:p>
          <a:p>
            <a:pPr eaLnBrk="1" hangingPunct="1">
              <a:lnSpc>
                <a:spcPct val="80000"/>
              </a:lnSpc>
              <a:buFontTx/>
              <a:buNone/>
            </a:pPr>
            <a:r>
              <a:rPr lang="en-US" altLang="en-US" sz="1600" smtClean="0"/>
              <a:t>testing the software used in controlling an experimental jet fighter. George is the quality</a:t>
            </a:r>
          </a:p>
          <a:p>
            <a:pPr eaLnBrk="1" hangingPunct="1">
              <a:lnSpc>
                <a:spcPct val="80000"/>
              </a:lnSpc>
              <a:buFontTx/>
              <a:buNone/>
            </a:pPr>
            <a:r>
              <a:rPr lang="en-US" altLang="en-US" sz="1600" smtClean="0"/>
              <a:t>control manager for the software. Early simulation testing revealed that, under certain</a:t>
            </a:r>
          </a:p>
          <a:p>
            <a:pPr eaLnBrk="1" hangingPunct="1">
              <a:lnSpc>
                <a:spcPct val="80000"/>
              </a:lnSpc>
              <a:buFontTx/>
              <a:buNone/>
            </a:pPr>
            <a:r>
              <a:rPr lang="en-US" altLang="en-US" sz="1600" smtClean="0"/>
              <a:t>conditions, instabilities would arise that could cause the plane to crash. The software was</a:t>
            </a:r>
          </a:p>
          <a:p>
            <a:pPr eaLnBrk="1" hangingPunct="1">
              <a:lnSpc>
                <a:spcPct val="80000"/>
              </a:lnSpc>
              <a:buFontTx/>
              <a:buNone/>
            </a:pPr>
            <a:r>
              <a:rPr lang="en-US" altLang="en-US" sz="1600" smtClean="0"/>
              <a:t>patched to eliminate the specific problems uncovered by the tests. After these repairs, the</a:t>
            </a:r>
          </a:p>
          <a:p>
            <a:pPr eaLnBrk="1" hangingPunct="1">
              <a:lnSpc>
                <a:spcPct val="80000"/>
              </a:lnSpc>
              <a:buFontTx/>
              <a:buNone/>
            </a:pPr>
            <a:r>
              <a:rPr lang="en-US" altLang="en-US" sz="1600" smtClean="0"/>
              <a:t>software passed all the simulation tests.</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George is not convinced that the software is safe. He is worried that the problems</a:t>
            </a:r>
          </a:p>
          <a:p>
            <a:pPr eaLnBrk="1" hangingPunct="1">
              <a:lnSpc>
                <a:spcPct val="80000"/>
              </a:lnSpc>
              <a:buFontTx/>
              <a:buNone/>
            </a:pPr>
            <a:r>
              <a:rPr lang="en-US" altLang="en-US" sz="1600" smtClean="0"/>
              <a:t>uncovered by the simulation testing were symptomatic of a design flaw that could only</a:t>
            </a:r>
          </a:p>
          <a:p>
            <a:pPr eaLnBrk="1" hangingPunct="1">
              <a:lnSpc>
                <a:spcPct val="80000"/>
              </a:lnSpc>
              <a:buFontTx/>
              <a:buNone/>
            </a:pPr>
            <a:r>
              <a:rPr lang="en-US" altLang="en-US" sz="1600" smtClean="0"/>
              <a:t>be eliminated by an extensive redesign of the software. He is convinced that the patch that</a:t>
            </a:r>
          </a:p>
          <a:p>
            <a:pPr eaLnBrk="1" hangingPunct="1">
              <a:lnSpc>
                <a:spcPct val="80000"/>
              </a:lnSpc>
              <a:buFontTx/>
              <a:buNone/>
            </a:pPr>
            <a:r>
              <a:rPr lang="en-US" altLang="en-US" sz="1600" smtClean="0"/>
              <a:t>was applied to remedy the specific tests in the simulation did not address the underlying</a:t>
            </a:r>
          </a:p>
          <a:p>
            <a:pPr eaLnBrk="1" hangingPunct="1">
              <a:lnSpc>
                <a:spcPct val="80000"/>
              </a:lnSpc>
              <a:buFontTx/>
              <a:buNone/>
            </a:pPr>
            <a:r>
              <a:rPr lang="en-US" altLang="en-US" sz="1600" smtClean="0"/>
              <a:t>problem. But, when George brings his concerns to his superiors, they assure him that the</a:t>
            </a:r>
          </a:p>
          <a:p>
            <a:pPr eaLnBrk="1" hangingPunct="1">
              <a:lnSpc>
                <a:spcPct val="80000"/>
              </a:lnSpc>
              <a:buFontTx/>
              <a:buNone/>
            </a:pPr>
            <a:r>
              <a:rPr lang="en-US" altLang="en-US" sz="1600" smtClean="0"/>
              <a:t>problem has been resolved. They further inform George that any major redesign effort</a:t>
            </a:r>
          </a:p>
          <a:p>
            <a:pPr eaLnBrk="1" hangingPunct="1">
              <a:lnSpc>
                <a:spcPct val="80000"/>
              </a:lnSpc>
              <a:buFontTx/>
              <a:buNone/>
            </a:pPr>
            <a:r>
              <a:rPr lang="en-US" altLang="en-US" sz="1600" smtClean="0"/>
              <a:t>would introduce unacceptable delays, resulting in costly penalties to the company.</a:t>
            </a:r>
          </a:p>
          <a:p>
            <a:pPr eaLnBrk="1" hangingPunct="1">
              <a:lnSpc>
                <a:spcPct val="80000"/>
              </a:lnSpc>
              <a:buFontTx/>
              <a:buNone/>
            </a:pPr>
            <a:endParaRPr lang="en-US" altLang="en-US" sz="1600" smtClean="0"/>
          </a:p>
          <a:p>
            <a:pPr eaLnBrk="1" hangingPunct="1">
              <a:lnSpc>
                <a:spcPct val="80000"/>
              </a:lnSpc>
              <a:buFontTx/>
              <a:buNone/>
            </a:pPr>
            <a:r>
              <a:rPr lang="en-US" altLang="en-US" sz="1600" smtClean="0"/>
              <a:t>There is a great deal of pressure on George to sign off on the system and to allow</a:t>
            </a:r>
          </a:p>
          <a:p>
            <a:pPr eaLnBrk="1" hangingPunct="1">
              <a:lnSpc>
                <a:spcPct val="80000"/>
              </a:lnSpc>
              <a:buFontTx/>
              <a:buNone/>
            </a:pPr>
            <a:r>
              <a:rPr lang="en-US" altLang="en-US" sz="1600" smtClean="0"/>
              <a:t>it to be flight tested. It has even been hinted that, if he persists in delaying the system, he</a:t>
            </a:r>
          </a:p>
          <a:p>
            <a:pPr eaLnBrk="1" hangingPunct="1">
              <a:lnSpc>
                <a:spcPct val="80000"/>
              </a:lnSpc>
              <a:buFontTx/>
              <a:buNone/>
            </a:pPr>
            <a:r>
              <a:rPr lang="en-US" altLang="en-US" sz="1600" smtClean="0"/>
              <a:t>will be fired. What should George do next?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9219" name="Rectangle 3"/>
          <p:cNvSpPr>
            <a:spLocks noGrp="1" noChangeArrowheads="1"/>
          </p:cNvSpPr>
          <p:nvPr>
            <p:ph type="body" idx="1"/>
          </p:nvPr>
        </p:nvSpPr>
        <p:spPr>
          <a:xfrm>
            <a:off x="685800" y="1143000"/>
            <a:ext cx="7772400" cy="5105400"/>
          </a:xfrm>
        </p:spPr>
        <p:txBody>
          <a:bodyPr/>
          <a:lstStyle/>
          <a:p>
            <a:pPr eaLnBrk="1" hangingPunct="1"/>
            <a:r>
              <a:rPr lang="en-US" altLang="en-US" smtClean="0"/>
              <a:t>Principle 3. </a:t>
            </a:r>
            <a:r>
              <a:rPr lang="en-US" altLang="en-US" b="1" smtClean="0"/>
              <a:t>PRODUCT </a:t>
            </a:r>
            <a:r>
              <a:rPr lang="en-US" altLang="en-US" smtClean="0"/>
              <a:t>Software engineers shall ensure that their products and related modifications meet the highest professional standards possible. In particular, software engineers shall, as appropriate:</a:t>
            </a:r>
          </a:p>
          <a:p>
            <a:pPr lvl="1" eaLnBrk="1" hangingPunct="1"/>
            <a:r>
              <a:rPr lang="en-US" altLang="en-US" smtClean="0"/>
              <a:t>3.10. Ensure adequate testing, debugging, and review of software and related documents on which they work.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457200"/>
          </a:xfrm>
        </p:spPr>
        <p:txBody>
          <a:bodyPr/>
          <a:lstStyle/>
          <a:p>
            <a:pPr eaLnBrk="1" hangingPunct="1"/>
            <a:r>
              <a:rPr lang="en-US" altLang="en-US" sz="4000" smtClean="0"/>
              <a:t>Case Study 1: Relevant Clauses</a:t>
            </a:r>
          </a:p>
        </p:txBody>
      </p:sp>
      <p:sp>
        <p:nvSpPr>
          <p:cNvPr id="10243"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smtClean="0"/>
              <a:t>Principle 5. </a:t>
            </a:r>
            <a:r>
              <a:rPr lang="en-US" altLang="en-US" b="1" smtClean="0"/>
              <a:t>MANAGEMENT </a:t>
            </a:r>
            <a:r>
              <a:rPr lang="en-US" altLang="en-US" smtClean="0"/>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smtClean="0"/>
              <a:t>5.01 Ensure good management for any project on which they work, including effective procedures for promotion of quality and reduction of risk.</a:t>
            </a:r>
          </a:p>
          <a:p>
            <a:pPr lvl="1" eaLnBrk="1" hangingPunct="1">
              <a:lnSpc>
                <a:spcPct val="90000"/>
              </a:lnSpc>
            </a:pPr>
            <a:r>
              <a:rPr lang="en-US" altLang="en-US" smtClean="0"/>
              <a:t>5.11. Not ask a software engineer to do anything inconsistent with this Code.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Applying the Code</a:t>
            </a:r>
          </a:p>
        </p:txBody>
      </p:sp>
      <p:sp>
        <p:nvSpPr>
          <p:cNvPr id="11267" name="Rectangle 3"/>
          <p:cNvSpPr>
            <a:spLocks noGrp="1" noChangeArrowheads="1"/>
          </p:cNvSpPr>
          <p:nvPr>
            <p:ph type="body" idx="1"/>
          </p:nvPr>
        </p:nvSpPr>
        <p:spPr/>
        <p:txBody>
          <a:bodyPr/>
          <a:lstStyle/>
          <a:p>
            <a:pPr eaLnBrk="1" hangingPunct="1"/>
            <a:r>
              <a:rPr lang="en-US" altLang="en-US" smtClean="0"/>
              <a:t>Whose safety?</a:t>
            </a:r>
          </a:p>
          <a:p>
            <a:pPr eaLnBrk="1" hangingPunct="1"/>
            <a:r>
              <a:rPr lang="en-US" altLang="en-US" smtClean="0"/>
              <a:t>How safe?</a:t>
            </a:r>
          </a:p>
          <a:p>
            <a:pPr lvl="1" eaLnBrk="1" hangingPunct="1"/>
            <a:r>
              <a:rPr lang="en-US" altLang="en-US" smtClean="0"/>
              <a:t>Safe enough!  Professional judgement</a:t>
            </a:r>
          </a:p>
          <a:p>
            <a:pPr eaLnBrk="1" hangingPunct="1"/>
            <a:r>
              <a:rPr lang="en-US" altLang="en-US" smtClean="0"/>
              <a:t>Management’s position</a:t>
            </a:r>
          </a:p>
          <a:p>
            <a:pPr eaLnBrk="1" hangingPunct="1"/>
            <a:r>
              <a:rPr lang="en-US" altLang="en-US" smtClean="0"/>
              <a:t>“The standard supported by the Code is to have the burden to demonstrate that the software is safe before deployment instead of having to prove it unsafe before deployment is halted.”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dirty="0" smtClean="0"/>
              <a:t>Case Study </a:t>
            </a:r>
            <a:r>
              <a:rPr lang="en-US" altLang="en-US" sz="4000" dirty="0" smtClean="0"/>
              <a:t>2 (2004)</a:t>
            </a:r>
            <a:endParaRPr lang="en-US" altLang="en-US" sz="4000" dirty="0" smtClean="0"/>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smtClean="0"/>
              <a:t>Leikessa Jones owns her own consulting business, and has several people working</a:t>
            </a:r>
          </a:p>
          <a:p>
            <a:pPr eaLnBrk="1" hangingPunct="1">
              <a:lnSpc>
                <a:spcPct val="80000"/>
              </a:lnSpc>
              <a:buFontTx/>
              <a:buNone/>
            </a:pPr>
            <a:r>
              <a:rPr lang="en-US" altLang="en-US" sz="1800" smtClean="0"/>
              <a:t>for her. Leikessa is currently designing a database management system for the personnel</a:t>
            </a:r>
          </a:p>
          <a:p>
            <a:pPr eaLnBrk="1" hangingPunct="1">
              <a:lnSpc>
                <a:spcPct val="80000"/>
              </a:lnSpc>
              <a:buFontTx/>
              <a:buNone/>
            </a:pPr>
            <a:r>
              <a:rPr lang="en-US" altLang="en-US" sz="1800" smtClean="0"/>
              <a:t>office of ToyTimeInc., a mid-sized company that makes toys. Leikessa has involved</a:t>
            </a:r>
          </a:p>
          <a:p>
            <a:pPr eaLnBrk="1" hangingPunct="1">
              <a:lnSpc>
                <a:spcPct val="80000"/>
              </a:lnSpc>
              <a:buFontTx/>
              <a:buNone/>
            </a:pPr>
            <a:r>
              <a:rPr lang="en-US" altLang="en-US" sz="1800" smtClean="0"/>
              <a:t>ToyTimeInc management in the design process from the start of the project. It is now</a:t>
            </a:r>
          </a:p>
          <a:p>
            <a:pPr eaLnBrk="1" hangingPunct="1">
              <a:lnSpc>
                <a:spcPct val="80000"/>
              </a:lnSpc>
              <a:buFontTx/>
              <a:buNone/>
            </a:pPr>
            <a:r>
              <a:rPr lang="en-US" altLang="en-US" sz="1800" smtClean="0"/>
              <a:t>time to decide about the kind and degree of security to build into the system.</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Leikessa has described several options to the client. The client has decided to opt</a:t>
            </a:r>
          </a:p>
          <a:p>
            <a:pPr eaLnBrk="1" hangingPunct="1">
              <a:lnSpc>
                <a:spcPct val="80000"/>
              </a:lnSpc>
              <a:buFontTx/>
              <a:buNone/>
            </a:pPr>
            <a:r>
              <a:rPr lang="en-US" altLang="en-US" sz="1800" smtClean="0"/>
              <a:t>for the least secure system because the system is going to cost more than was initially</a:t>
            </a:r>
          </a:p>
          <a:p>
            <a:pPr eaLnBrk="1" hangingPunct="1">
              <a:lnSpc>
                <a:spcPct val="80000"/>
              </a:lnSpc>
              <a:buFontTx/>
              <a:buNone/>
            </a:pPr>
            <a:r>
              <a:rPr lang="en-US" altLang="en-US" sz="1800" smtClean="0"/>
              <a:t>planned, and the least secure option is the cheapest security option. Leikessa knows that</a:t>
            </a:r>
          </a:p>
          <a:p>
            <a:pPr eaLnBrk="1" hangingPunct="1">
              <a:lnSpc>
                <a:spcPct val="80000"/>
              </a:lnSpc>
              <a:buFontTx/>
              <a:buNone/>
            </a:pPr>
            <a:r>
              <a:rPr lang="en-US" altLang="en-US" sz="1800" smtClean="0"/>
              <a:t>the database includes sensitive information, such as performance evaluations, medical</a:t>
            </a:r>
          </a:p>
          <a:p>
            <a:pPr eaLnBrk="1" hangingPunct="1">
              <a:lnSpc>
                <a:spcPct val="80000"/>
              </a:lnSpc>
              <a:buFontTx/>
              <a:buNone/>
            </a:pPr>
            <a:r>
              <a:rPr lang="en-US" altLang="en-US" sz="1800" smtClean="0"/>
              <a:t>records, and salaries. With weak security, she fears that enterprising ToyTimeInc</a:t>
            </a:r>
          </a:p>
          <a:p>
            <a:pPr eaLnBrk="1" hangingPunct="1">
              <a:lnSpc>
                <a:spcPct val="80000"/>
              </a:lnSpc>
              <a:buFontTx/>
              <a:buNone/>
            </a:pPr>
            <a:r>
              <a:rPr lang="en-US" altLang="en-US" sz="1800" smtClean="0"/>
              <a:t>employees will be able to easily access this sensitive data. Furthermore, she fears that the</a:t>
            </a:r>
          </a:p>
          <a:p>
            <a:pPr eaLnBrk="1" hangingPunct="1">
              <a:lnSpc>
                <a:spcPct val="80000"/>
              </a:lnSpc>
              <a:buFontTx/>
              <a:buNone/>
            </a:pPr>
            <a:r>
              <a:rPr lang="en-US" altLang="en-US" sz="1800" smtClean="0"/>
              <a:t>system will be an easy target for external hackers. Leikessa feels strongly that the system</a:t>
            </a:r>
          </a:p>
          <a:p>
            <a:pPr eaLnBrk="1" hangingPunct="1">
              <a:lnSpc>
                <a:spcPct val="80000"/>
              </a:lnSpc>
              <a:buFontTx/>
              <a:buNone/>
            </a:pPr>
            <a:r>
              <a:rPr lang="en-US" altLang="en-US" sz="1800" smtClean="0"/>
              <a:t>should be more secure than it would be if the least secure option is selected.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Ms. Jones has tried to explain the risks to ToyTimeInc, but the CEO, the CIO, and</a:t>
            </a:r>
          </a:p>
          <a:p>
            <a:pPr eaLnBrk="1" hangingPunct="1">
              <a:lnSpc>
                <a:spcPct val="80000"/>
              </a:lnSpc>
              <a:buFontTx/>
              <a:buNone/>
            </a:pPr>
            <a:r>
              <a:rPr lang="en-US" altLang="en-US" sz="1800" smtClean="0"/>
              <a:t>the Director of Personnel are all convinced that the cheapest security is what they want.</a:t>
            </a:r>
          </a:p>
          <a:p>
            <a:pPr eaLnBrk="1" hangingPunct="1">
              <a:lnSpc>
                <a:spcPct val="80000"/>
              </a:lnSpc>
              <a:buFontTx/>
              <a:buNone/>
            </a:pPr>
            <a:r>
              <a:rPr lang="en-US" altLang="en-US" sz="1800" smtClean="0"/>
              <a:t>Should Jones refuse to build the system with the least secure option?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1. </a:t>
            </a:r>
            <a:r>
              <a:rPr lang="en-US" altLang="en-US" sz="2400" b="1" smtClean="0"/>
              <a:t>PUBLIC </a:t>
            </a:r>
            <a:r>
              <a:rPr lang="en-US" altLang="en-US" sz="2400" smtClean="0"/>
              <a:t>Software engineers shall act consistently with the public interest. In particular, software engineers shall, as appropriate: </a:t>
            </a:r>
          </a:p>
          <a:p>
            <a:pPr lvl="1" eaLnBrk="1" hangingPunct="1"/>
            <a:r>
              <a:rPr lang="en-US" altLang="en-US" sz="2400" smtClean="0"/>
              <a:t>1.01. Accept full responsibility for their own work.</a:t>
            </a:r>
          </a:p>
          <a:p>
            <a:pPr lvl="1" eaLnBrk="1" hangingPunct="1"/>
            <a:r>
              <a:rPr lang="en-US" altLang="en-US" sz="2400" smtClean="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smtClean="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4339" name="Rectangle 3"/>
          <p:cNvSpPr>
            <a:spLocks noGrp="1" noChangeArrowheads="1"/>
          </p:cNvSpPr>
          <p:nvPr>
            <p:ph type="body" idx="1"/>
          </p:nvPr>
        </p:nvSpPr>
        <p:spPr>
          <a:xfrm>
            <a:off x="381000" y="1219200"/>
            <a:ext cx="8458200" cy="5181600"/>
          </a:xfrm>
        </p:spPr>
        <p:txBody>
          <a:bodyPr/>
          <a:lstStyle/>
          <a:p>
            <a:pPr eaLnBrk="1" hangingPunct="1"/>
            <a:r>
              <a:rPr lang="en-US" altLang="en-US" smtClean="0"/>
              <a:t>Principle 2. </a:t>
            </a:r>
            <a:r>
              <a:rPr lang="en-US" altLang="en-US" b="1" smtClean="0"/>
              <a:t>CLIENT AND EMPLOYER </a:t>
            </a:r>
            <a:r>
              <a:rPr lang="en-US" altLang="en-US" smtClean="0"/>
              <a:t>Software engineers shall act in a manner that is in the best interests of their client and employer, consistent with the public interest. In particular, software engineers shall, as appropriate:</a:t>
            </a:r>
          </a:p>
          <a:p>
            <a:pPr lvl="1" eaLnBrk="1" hangingPunct="1"/>
            <a:r>
              <a:rPr lang="en-US" altLang="en-US" smtClean="0"/>
              <a:t>2.05. Keep private any confidential information gained in their professional work, where such confidentiality is consistent with the public interest and consistent with the law.</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2: Relevant Clauses</a:t>
            </a:r>
          </a:p>
        </p:txBody>
      </p:sp>
      <p:sp>
        <p:nvSpPr>
          <p:cNvPr id="15363" name="Rectangle 3"/>
          <p:cNvSpPr>
            <a:spLocks noGrp="1" noChangeArrowheads="1"/>
          </p:cNvSpPr>
          <p:nvPr>
            <p:ph type="body" idx="1"/>
          </p:nvPr>
        </p:nvSpPr>
        <p:spPr>
          <a:xfrm>
            <a:off x="381000" y="1219200"/>
            <a:ext cx="8458200" cy="5181600"/>
          </a:xfrm>
        </p:spPr>
        <p:txBody>
          <a:bodyPr/>
          <a:lstStyle/>
          <a:p>
            <a:pPr eaLnBrk="1" hangingPunct="1"/>
            <a:r>
              <a:rPr lang="en-US" altLang="en-US" sz="2400" smtClean="0"/>
              <a:t>Principle 3. </a:t>
            </a:r>
            <a:r>
              <a:rPr lang="en-US" altLang="en-US" sz="2400" b="1" smtClean="0"/>
              <a:t>PRODUCT </a:t>
            </a:r>
            <a:r>
              <a:rPr lang="en-US" altLang="en-US" sz="2400" smtClean="0"/>
              <a:t>Software engineers shall ensure that their products and related modifications meet the highest professional standards possible. In particular, software engineers shall, as appropriate:</a:t>
            </a:r>
          </a:p>
          <a:p>
            <a:pPr lvl="1" eaLnBrk="1" hangingPunct="1"/>
            <a:r>
              <a:rPr lang="en-US" altLang="en-US" sz="2400" smtClean="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smtClean="0"/>
              <a:t>3.03. Identify, define and address ethical, economic, cultural, legal and environmental issues related to work projects.</a:t>
            </a:r>
          </a:p>
          <a:p>
            <a:pPr lvl="1" eaLnBrk="1" hangingPunct="1"/>
            <a:r>
              <a:rPr lang="en-US" altLang="en-US" sz="2400" smtClean="0"/>
              <a:t>3.12. Work to develop software and related documents that respect the privacy of those who will be affected by that software.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pPr eaLnBrk="1" hangingPunct="1"/>
            <a:r>
              <a:rPr lang="en-US" altLang="en-US" smtClean="0"/>
              <a:t>Applying the Code</a:t>
            </a:r>
          </a:p>
        </p:txBody>
      </p:sp>
      <p:sp>
        <p:nvSpPr>
          <p:cNvPr id="16387" name="Rectangle 3"/>
          <p:cNvSpPr>
            <a:spLocks noGrp="1" noChangeArrowheads="1"/>
          </p:cNvSpPr>
          <p:nvPr>
            <p:ph type="body" idx="1"/>
          </p:nvPr>
        </p:nvSpPr>
        <p:spPr>
          <a:xfrm>
            <a:off x="685800" y="1295400"/>
            <a:ext cx="7772400" cy="4800600"/>
          </a:xfrm>
        </p:spPr>
        <p:txBody>
          <a:bodyPr/>
          <a:lstStyle/>
          <a:p>
            <a:pPr eaLnBrk="1" hangingPunct="1"/>
            <a:r>
              <a:rPr lang="en-US" altLang="en-US" smtClean="0"/>
              <a:t>Privacy</a:t>
            </a:r>
          </a:p>
          <a:p>
            <a:pPr eaLnBrk="1" hangingPunct="1"/>
            <a:r>
              <a:rPr lang="en-US" altLang="en-US" smtClean="0"/>
              <a:t>Security of private data vs. economic interests of the client</a:t>
            </a:r>
          </a:p>
          <a:p>
            <a:pPr eaLnBrk="1" hangingPunct="1"/>
            <a:r>
              <a:rPr lang="en-US" altLang="en-US" smtClean="0"/>
              <a:t>Mistake: offering an option that is not beneficial to the public</a:t>
            </a:r>
          </a:p>
          <a:p>
            <a:pPr lvl="1" eaLnBrk="1" hangingPunct="1"/>
            <a:r>
              <a:rPr lang="en-US" altLang="en-US" smtClean="0"/>
              <a:t>Ms. Jones cannot just blame the client</a:t>
            </a:r>
          </a:p>
          <a:p>
            <a:pPr lvl="2" eaLnBrk="1" hangingPunct="1"/>
            <a:r>
              <a:rPr lang="en-US" altLang="en-US" smtClean="0"/>
              <a:t>Ms. Jones failed in her duty to use sound professional judgement</a:t>
            </a:r>
          </a:p>
          <a:p>
            <a:pPr lvl="1" eaLnBrk="1" hangingPunct="1"/>
            <a:r>
              <a:rPr lang="en-US" altLang="en-US" smtClean="0"/>
              <a:t>She may need to absorb the additional cost of a sufficiently secure solution as a loss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smtClean="0"/>
              <a:t>Three Codes of Ethics</a:t>
            </a:r>
          </a:p>
        </p:txBody>
      </p:sp>
      <p:sp>
        <p:nvSpPr>
          <p:cNvPr id="3075" name="Rectangle 3"/>
          <p:cNvSpPr>
            <a:spLocks noGrp="1" noChangeArrowheads="1"/>
          </p:cNvSpPr>
          <p:nvPr>
            <p:ph type="body" idx="1"/>
          </p:nvPr>
        </p:nvSpPr>
        <p:spPr>
          <a:xfrm>
            <a:off x="685800" y="838200"/>
            <a:ext cx="8305800" cy="5257800"/>
          </a:xfrm>
        </p:spPr>
        <p:txBody>
          <a:bodyPr/>
          <a:lstStyle/>
          <a:p>
            <a:pPr eaLnBrk="1" hangingPunct="1"/>
            <a:r>
              <a:rPr lang="en-US" altLang="en-US" sz="2400" dirty="0" smtClean="0"/>
              <a:t>ACM </a:t>
            </a:r>
            <a:r>
              <a:rPr lang="en-US" altLang="en-US" sz="2400" dirty="0" smtClean="0"/>
              <a:t>Code </a:t>
            </a:r>
            <a:r>
              <a:rPr lang="en-US" altLang="en-US" sz="2400" dirty="0" smtClean="0"/>
              <a:t>of Ethics and Professional Conduct: </a:t>
            </a:r>
            <a:r>
              <a:rPr lang="en-US" altLang="en-US" sz="2400" dirty="0" smtClean="0">
                <a:hlinkClick r:id="rId3"/>
              </a:rPr>
              <a:t>http://www.acm.org/about/code-of-ethics</a:t>
            </a:r>
            <a:endParaRPr lang="en-US" altLang="en-US" sz="2400" dirty="0" smtClean="0"/>
          </a:p>
          <a:p>
            <a:pPr eaLnBrk="1" hangingPunct="1"/>
            <a:r>
              <a:rPr lang="en-US" altLang="en-US" sz="2400" dirty="0" smtClean="0"/>
              <a:t>ACM/IEEE-CS Software Engineering Code of Ethics and Professional </a:t>
            </a:r>
            <a:r>
              <a:rPr lang="en-US" altLang="en-US" sz="2400" dirty="0"/>
              <a:t>Practice:</a:t>
            </a:r>
            <a:br>
              <a:rPr lang="en-US" altLang="en-US" sz="2400" dirty="0"/>
            </a:br>
            <a:r>
              <a:rPr lang="en-US" altLang="en-US" sz="2400" dirty="0">
                <a:hlinkClick r:id="rId4"/>
              </a:rPr>
              <a:t>https://ethics.acm.org/code-of-ethics/software-engineering-code</a:t>
            </a:r>
            <a:r>
              <a:rPr lang="en-US" altLang="en-US" sz="2400" dirty="0" smtClean="0">
                <a:hlinkClick r:id="rId4"/>
              </a:rPr>
              <a:t>/</a:t>
            </a:r>
            <a:r>
              <a:rPr lang="en-US" altLang="en-US" sz="2400" dirty="0"/>
              <a:t> </a:t>
            </a:r>
            <a:br>
              <a:rPr lang="en-US" altLang="en-US" sz="2400" dirty="0"/>
            </a:br>
            <a:r>
              <a:rPr lang="en-US" altLang="en-US" sz="2400" dirty="0">
                <a:hlinkClick r:id="rId5"/>
              </a:rPr>
              <a:t>https://</a:t>
            </a:r>
            <a:r>
              <a:rPr lang="en-US" altLang="en-US" sz="2400" dirty="0" smtClean="0">
                <a:hlinkClick r:id="rId5"/>
              </a:rPr>
              <a:t>www.computer.org/cms/Publications/code-of-ethics.pdf</a:t>
            </a:r>
            <a:r>
              <a:rPr lang="en-US" altLang="en-US" sz="2400" dirty="0" smtClean="0"/>
              <a:t> </a:t>
            </a:r>
            <a:endParaRPr lang="en-US" altLang="en-US" sz="2400" dirty="0" smtClean="0"/>
          </a:p>
          <a:p>
            <a:pPr eaLnBrk="1" hangingPunct="1"/>
            <a:r>
              <a:rPr lang="en-US" altLang="en-US" sz="2400" dirty="0" smtClean="0"/>
              <a:t>The </a:t>
            </a:r>
            <a:r>
              <a:rPr lang="en-US" altLang="en-US" sz="2400" dirty="0" smtClean="0"/>
              <a:t>Ten Commandments of Computer Ethics</a:t>
            </a:r>
          </a:p>
          <a:p>
            <a:pPr eaLnBrk="1" hangingPunct="1"/>
            <a:r>
              <a:rPr lang="en-US" altLang="en-US" sz="2400" dirty="0" smtClean="0"/>
              <a:t>Three case studies: </a:t>
            </a:r>
            <a:r>
              <a:rPr lang="en-US" altLang="en-US" sz="2400" dirty="0" err="1" smtClean="0"/>
              <a:t>Gotterbarn</a:t>
            </a:r>
            <a:r>
              <a:rPr lang="en-US" altLang="en-US" sz="2400" dirty="0" smtClean="0"/>
              <a:t>, D. and Miller, K. W. 2004. Computer ethics in the undergraduate curriculum: case studies and the joint software engineer's code. </a:t>
            </a:r>
            <a:r>
              <a:rPr lang="en-US" altLang="en-US" sz="2400" i="1" dirty="0" smtClean="0"/>
              <a:t>J. </a:t>
            </a:r>
            <a:r>
              <a:rPr lang="en-US" altLang="en-US" sz="2400" i="1" dirty="0" err="1" smtClean="0"/>
              <a:t>Comput</a:t>
            </a:r>
            <a:r>
              <a:rPr lang="en-US" altLang="en-US" sz="2400" i="1" dirty="0" smtClean="0"/>
              <a:t>. Small Coll.</a:t>
            </a:r>
            <a:r>
              <a:rPr lang="en-US" altLang="en-US" sz="2400" dirty="0" smtClean="0"/>
              <a:t> 20, 2 (Dec. 2004), 156-167, </a:t>
            </a:r>
            <a:r>
              <a:rPr lang="en-US" altLang="en-US" sz="2400" dirty="0" smtClean="0">
                <a:hlinkClick r:id="rId6"/>
              </a:rPr>
              <a:t>http://portal.acm.org/citation.cfm?id=1040168#</a:t>
            </a:r>
            <a:r>
              <a:rPr lang="en-US" altLang="en-US" sz="24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dirty="0" smtClean="0"/>
              <a:t>Case Study </a:t>
            </a:r>
            <a:r>
              <a:rPr lang="en-US" altLang="en-US" sz="4000" dirty="0" smtClean="0"/>
              <a:t>3 (2004)</a:t>
            </a:r>
            <a:endParaRPr lang="en-US" altLang="en-US" sz="4000" dirty="0" smtClean="0"/>
          </a:p>
        </p:txBody>
      </p:sp>
      <p:sp>
        <p:nvSpPr>
          <p:cNvPr id="17411"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smtClean="0"/>
              <a:t>Juan Rodriguez is a private consultant who advises small businesses about their</a:t>
            </a:r>
          </a:p>
          <a:p>
            <a:pPr eaLnBrk="1" hangingPunct="1">
              <a:lnSpc>
                <a:spcPct val="80000"/>
              </a:lnSpc>
              <a:buFontTx/>
              <a:buNone/>
            </a:pPr>
            <a:r>
              <a:rPr lang="en-US" altLang="en-US" sz="1800" smtClean="0"/>
              <a:t>computer needs. Juan examines a company's operations, evaluates their automation needs,</a:t>
            </a:r>
          </a:p>
          <a:p>
            <a:pPr eaLnBrk="1" hangingPunct="1">
              <a:lnSpc>
                <a:spcPct val="80000"/>
              </a:lnSpc>
              <a:buFontTx/>
              <a:buNone/>
            </a:pPr>
            <a:r>
              <a:rPr lang="en-US" altLang="en-US" sz="1800" smtClean="0"/>
              <a:t>and recommends hardware and software to meet those needs.</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Recently, Juan was hired by a small, private hospital interested in upgrading their</a:t>
            </a:r>
          </a:p>
          <a:p>
            <a:pPr eaLnBrk="1" hangingPunct="1">
              <a:lnSpc>
                <a:spcPct val="80000"/>
              </a:lnSpc>
              <a:buFontTx/>
              <a:buNone/>
            </a:pPr>
            <a:r>
              <a:rPr lang="en-US" altLang="en-US" sz="1800" smtClean="0"/>
              <a:t>system for patient records and accounting. The hospital had already solicited proposals</a:t>
            </a:r>
          </a:p>
          <a:p>
            <a:pPr eaLnBrk="1" hangingPunct="1">
              <a:lnSpc>
                <a:spcPct val="80000"/>
              </a:lnSpc>
              <a:buFontTx/>
              <a:buNone/>
            </a:pPr>
            <a:r>
              <a:rPr lang="en-US" altLang="en-US" sz="1800" smtClean="0"/>
              <a:t>for upgrading the system, and hired Juan to evaluate the proposals they'd received.</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carefully examined the proposals on the basis of the systems proposed, the</a:t>
            </a:r>
          </a:p>
          <a:p>
            <a:pPr eaLnBrk="1" hangingPunct="1">
              <a:lnSpc>
                <a:spcPct val="80000"/>
              </a:lnSpc>
              <a:buFontTx/>
              <a:buNone/>
            </a:pPr>
            <a:r>
              <a:rPr lang="en-US" altLang="en-US" sz="1800" smtClean="0"/>
              <a:t>experience of the companies that bid, and the costs and benefits of each proposal. He</a:t>
            </a:r>
          </a:p>
          <a:p>
            <a:pPr eaLnBrk="1" hangingPunct="1">
              <a:lnSpc>
                <a:spcPct val="80000"/>
              </a:lnSpc>
              <a:buFontTx/>
              <a:buNone/>
            </a:pPr>
            <a:r>
              <a:rPr lang="en-US" altLang="en-US" sz="1800" smtClean="0"/>
              <a:t>concluded that Tri-Star Systems had proposed the best system for the hospital, and he</a:t>
            </a:r>
          </a:p>
          <a:p>
            <a:pPr eaLnBrk="1" hangingPunct="1">
              <a:lnSpc>
                <a:spcPct val="80000"/>
              </a:lnSpc>
              <a:buFontTx/>
              <a:buNone/>
            </a:pPr>
            <a:r>
              <a:rPr lang="en-US" altLang="en-US" sz="1800" smtClean="0"/>
              <a:t>recommended that the hospital should buy the Tri-Star system. He included a detailed</a:t>
            </a:r>
          </a:p>
          <a:p>
            <a:pPr eaLnBrk="1" hangingPunct="1">
              <a:lnSpc>
                <a:spcPct val="80000"/>
              </a:lnSpc>
              <a:buFontTx/>
              <a:buNone/>
            </a:pPr>
            <a:r>
              <a:rPr lang="en-US" altLang="en-US" sz="1800" smtClean="0"/>
              <a:t>explanation for why he thought the Tri-Star bid was the best.</a:t>
            </a:r>
          </a:p>
          <a:p>
            <a:pPr eaLnBrk="1" hangingPunct="1">
              <a:lnSpc>
                <a:spcPct val="80000"/>
              </a:lnSpc>
              <a:buFontTx/>
              <a:buNone/>
            </a:pPr>
            <a:endParaRPr lang="en-US" altLang="en-US" sz="1800" smtClean="0"/>
          </a:p>
          <a:p>
            <a:pPr eaLnBrk="1" hangingPunct="1">
              <a:lnSpc>
                <a:spcPct val="80000"/>
              </a:lnSpc>
              <a:buFontTx/>
              <a:buNone/>
            </a:pPr>
            <a:r>
              <a:rPr lang="en-US" altLang="en-US" sz="1800" smtClean="0"/>
              <a:t>Juan did </a:t>
            </a:r>
            <a:r>
              <a:rPr lang="en-US" altLang="en-US" sz="1800" i="1" smtClean="0"/>
              <a:t>not</a:t>
            </a:r>
            <a:r>
              <a:rPr lang="en-US" altLang="en-US" sz="1800" smtClean="0"/>
              <a:t> reveal to the hospital that he is a silent partner (a co-owner) in Tri-Star</a:t>
            </a:r>
          </a:p>
          <a:p>
            <a:pPr eaLnBrk="1" hangingPunct="1">
              <a:lnSpc>
                <a:spcPct val="80000"/>
              </a:lnSpc>
              <a:buFontTx/>
              <a:buNone/>
            </a:pPr>
            <a:r>
              <a:rPr lang="en-US" altLang="en-US" sz="1800" smtClean="0"/>
              <a:t>Systems. Was Juan's behavior unethical? We will assume for our discussion that Juan</a:t>
            </a:r>
          </a:p>
          <a:p>
            <a:pPr eaLnBrk="1" hangingPunct="1">
              <a:lnSpc>
                <a:spcPct val="80000"/>
              </a:lnSpc>
              <a:buFontTx/>
              <a:buNone/>
            </a:pPr>
            <a:r>
              <a:rPr lang="en-US" altLang="en-US" sz="1800" smtClean="0"/>
              <a:t>evaluated the bids in good faith, and sincerely believed that Tri-Star had given the best</a:t>
            </a:r>
          </a:p>
          <a:p>
            <a:pPr eaLnBrk="1" hangingPunct="1">
              <a:lnSpc>
                <a:spcPct val="80000"/>
              </a:lnSpc>
              <a:buFontTx/>
              <a:buNone/>
            </a:pPr>
            <a:r>
              <a:rPr lang="en-US" altLang="en-US" sz="1800" smtClean="0"/>
              <a:t>bid.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457200"/>
          </a:xfrm>
        </p:spPr>
        <p:txBody>
          <a:bodyPr/>
          <a:lstStyle/>
          <a:p>
            <a:pPr eaLnBrk="1" hangingPunct="1"/>
            <a:r>
              <a:rPr lang="en-US" altLang="en-US" sz="4000" smtClean="0"/>
              <a:t>Case Study 3: Relevant Clauses</a:t>
            </a:r>
          </a:p>
        </p:txBody>
      </p:sp>
      <p:sp>
        <p:nvSpPr>
          <p:cNvPr id="18435" name="Rectangle 3"/>
          <p:cNvSpPr>
            <a:spLocks noGrp="1" noChangeArrowheads="1"/>
          </p:cNvSpPr>
          <p:nvPr>
            <p:ph type="body" idx="1"/>
          </p:nvPr>
        </p:nvSpPr>
        <p:spPr>
          <a:xfrm>
            <a:off x="381000" y="1143000"/>
            <a:ext cx="8458200" cy="5029200"/>
          </a:xfrm>
        </p:spPr>
        <p:txBody>
          <a:bodyPr/>
          <a:lstStyle/>
          <a:p>
            <a:pPr eaLnBrk="1" hangingPunct="1"/>
            <a:r>
              <a:rPr lang="en-US" altLang="en-US" sz="3600" smtClean="0"/>
              <a:t>Principle 4. </a:t>
            </a:r>
            <a:r>
              <a:rPr lang="en-US" altLang="en-US" sz="3600" b="1" smtClean="0"/>
              <a:t>JUDGMENT </a:t>
            </a:r>
            <a:r>
              <a:rPr lang="en-US" altLang="en-US" sz="3600" smtClean="0"/>
              <a:t>Software engineers shall maintain integrity and independence in their professional judgment. In particular, software engineers shall, as appropriate:</a:t>
            </a:r>
          </a:p>
          <a:p>
            <a:pPr lvl="1" eaLnBrk="1" hangingPunct="1"/>
            <a:r>
              <a:rPr lang="en-US" altLang="en-US" sz="3600" smtClean="0"/>
              <a:t>4.05. Disclose to all concerned parties those conflicts of interest that cannot reasonably be avoided or escaped.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457200"/>
          </a:xfrm>
        </p:spPr>
        <p:txBody>
          <a:bodyPr/>
          <a:lstStyle/>
          <a:p>
            <a:pPr eaLnBrk="1" hangingPunct="1"/>
            <a:r>
              <a:rPr lang="en-US" altLang="en-US" sz="4000" smtClean="0"/>
              <a:t>Applying the Code</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smtClean="0"/>
              <a:t>This is an easy case:</a:t>
            </a:r>
          </a:p>
          <a:p>
            <a:pPr lvl="1" eaLnBrk="1" hangingPunct="1">
              <a:lnSpc>
                <a:spcPct val="80000"/>
              </a:lnSpc>
            </a:pPr>
            <a:r>
              <a:rPr lang="en-US" altLang="en-US" sz="2400" smtClean="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smtClean="0"/>
              <a:t>not </a:t>
            </a:r>
            <a:r>
              <a:rPr lang="en-US" altLang="en-US" sz="2400" smtClean="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38200"/>
          </a:xfrm>
        </p:spPr>
        <p:txBody>
          <a:bodyPr/>
          <a:lstStyle/>
          <a:p>
            <a:r>
              <a:rPr lang="en-US" sz="3600" dirty="0" smtClean="0"/>
              <a:t>Online Cases from the ACM (2018)</a:t>
            </a:r>
            <a:endParaRPr lang="en-US" sz="3600" dirty="0"/>
          </a:p>
        </p:txBody>
      </p:sp>
      <p:sp>
        <p:nvSpPr>
          <p:cNvPr id="3" name="Content Placeholder 2"/>
          <p:cNvSpPr>
            <a:spLocks noGrp="1"/>
          </p:cNvSpPr>
          <p:nvPr>
            <p:ph idx="1"/>
          </p:nvPr>
        </p:nvSpPr>
        <p:spPr>
          <a:xfrm>
            <a:off x="685800" y="1066800"/>
            <a:ext cx="8077200" cy="5029200"/>
          </a:xfrm>
        </p:spPr>
        <p:txBody>
          <a:bodyPr>
            <a:normAutofit fontScale="92500" lnSpcReduction="20000"/>
          </a:bodyPr>
          <a:lstStyle/>
          <a:p>
            <a:r>
              <a:rPr lang="en-US" dirty="0"/>
              <a:t>https://www.acm.org/code-of-ethics/case-studies</a:t>
            </a:r>
          </a:p>
          <a:p>
            <a:r>
              <a:rPr lang="en-US" dirty="0" smtClean="0"/>
              <a:t>The </a:t>
            </a:r>
            <a:r>
              <a:rPr lang="en-US" dirty="0"/>
              <a:t>ACM Code of Ethics and Professional Practice (“the Code”) is meant to inform practice and education. It is useful as the conscience of the profession, but also for individual decision-making</a:t>
            </a:r>
            <a:r>
              <a:rPr lang="en-US" dirty="0" smtClean="0"/>
              <a:t>.</a:t>
            </a:r>
            <a:endParaRPr lang="en-US" dirty="0"/>
          </a:p>
          <a:p>
            <a:r>
              <a:rPr lang="en-US" dirty="0"/>
              <a:t>As prescribed by the Preamble of the Code, computing professionals should approach the dilemma with a holistic reading of the principles and evaluate the situation with thoughtful consideration to the circumstances. In all cases, the computing professional should defer to the public good as the paramount consideration. The analyses in the following cases highlight the intended interpretations of members of the 2018 Code task force, and should help guide computing professionals in how to apply the Code to various situations.</a:t>
            </a:r>
          </a:p>
        </p:txBody>
      </p:sp>
    </p:spTree>
    <p:extLst>
      <p:ext uri="{BB962C8B-B14F-4D97-AF65-F5344CB8AC3E}">
        <p14:creationId xmlns:p14="http://schemas.microsoft.com/office/powerpoint/2010/main" val="1778487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Step Process (ACM, 2018)</a:t>
            </a:r>
            <a:endParaRPr lang="en-US" dirty="0"/>
          </a:p>
        </p:txBody>
      </p:sp>
      <p:sp>
        <p:nvSpPr>
          <p:cNvPr id="3" name="Content Placeholder 2"/>
          <p:cNvSpPr>
            <a:spLocks noGrp="1"/>
          </p:cNvSpPr>
          <p:nvPr>
            <p:ph idx="1"/>
          </p:nvPr>
        </p:nvSpPr>
        <p:spPr/>
        <p:txBody>
          <a:bodyPr/>
          <a:lstStyle/>
          <a:p>
            <a:r>
              <a:rPr lang="en-US" dirty="0" smtClean="0"/>
              <a:t>Consider</a:t>
            </a:r>
          </a:p>
          <a:p>
            <a:pPr lvl="1"/>
            <a:r>
              <a:rPr lang="en-US" dirty="0" smtClean="0"/>
              <a:t>Stakeholders and Consequences</a:t>
            </a:r>
          </a:p>
          <a:p>
            <a:r>
              <a:rPr lang="en-US" dirty="0" smtClean="0"/>
              <a:t>Analyze </a:t>
            </a:r>
          </a:p>
          <a:p>
            <a:pPr lvl="1"/>
            <a:r>
              <a:rPr lang="en-US" dirty="0" smtClean="0"/>
              <a:t>How the Code Applies to the Context</a:t>
            </a:r>
          </a:p>
          <a:p>
            <a:r>
              <a:rPr lang="en-US" dirty="0" smtClean="0"/>
              <a:t>Review</a:t>
            </a:r>
          </a:p>
          <a:p>
            <a:pPr lvl="1"/>
            <a:r>
              <a:rPr lang="en-US" dirty="0" smtClean="0"/>
              <a:t>Possible Actions</a:t>
            </a:r>
          </a:p>
          <a:p>
            <a:r>
              <a:rPr lang="en-US" dirty="0" smtClean="0"/>
              <a:t>Evaluate</a:t>
            </a:r>
          </a:p>
          <a:p>
            <a:pPr lvl="1"/>
            <a:r>
              <a:rPr lang="en-US" dirty="0" smtClean="0"/>
              <a:t>Decisions and Future Impact</a:t>
            </a:r>
            <a:endParaRPr lang="en-US" dirty="0"/>
          </a:p>
        </p:txBody>
      </p:sp>
    </p:spTree>
    <p:extLst>
      <p:ext uri="{BB962C8B-B14F-4D97-AF65-F5344CB8AC3E}">
        <p14:creationId xmlns:p14="http://schemas.microsoft.com/office/powerpoint/2010/main" val="66567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828800"/>
          </a:xfrm>
        </p:spPr>
        <p:txBody>
          <a:bodyPr>
            <a:normAutofit/>
          </a:bodyPr>
          <a:lstStyle/>
          <a:p>
            <a:pPr>
              <a:defRPr/>
            </a:pPr>
            <a:r>
              <a:rPr lang="en-US" sz="3200" dirty="0" smtClean="0"/>
              <a:t>ACM Code of Ethics and Professional Conduct: General Moral </a:t>
            </a:r>
            <a:r>
              <a:rPr lang="en-US" sz="3200" dirty="0" smtClean="0"/>
              <a:t>Imperatives (1992 Version)</a:t>
            </a:r>
            <a:endParaRPr lang="en-US" sz="3200" dirty="0"/>
          </a:p>
        </p:txBody>
      </p:sp>
      <p:sp>
        <p:nvSpPr>
          <p:cNvPr id="3" name="Content Placeholder 2"/>
          <p:cNvSpPr>
            <a:spLocks noGrp="1"/>
          </p:cNvSpPr>
          <p:nvPr>
            <p:ph idx="1"/>
          </p:nvPr>
        </p:nvSpPr>
        <p:spPr/>
        <p:txBody>
          <a:bodyPr>
            <a:normAutofit fontScale="92500"/>
          </a:bodyPr>
          <a:lstStyle/>
          <a:p>
            <a:pPr>
              <a:defRPr/>
            </a:pPr>
            <a:r>
              <a:rPr lang="en-US" dirty="0" smtClean="0"/>
              <a:t>Contribute to Society and human well-being</a:t>
            </a:r>
          </a:p>
          <a:p>
            <a:pPr>
              <a:defRPr/>
            </a:pPr>
            <a:r>
              <a:rPr lang="en-US" dirty="0" smtClean="0"/>
              <a:t>Avoid harm to others</a:t>
            </a:r>
          </a:p>
          <a:p>
            <a:pPr>
              <a:defRPr/>
            </a:pPr>
            <a:r>
              <a:rPr lang="en-US" dirty="0" smtClean="0"/>
              <a:t>Be honest and trustworthy</a:t>
            </a:r>
          </a:p>
          <a:p>
            <a:pPr>
              <a:defRPr/>
            </a:pPr>
            <a:r>
              <a:rPr lang="en-US" dirty="0" smtClean="0"/>
              <a:t>Be fair and take action not to discriminate</a:t>
            </a:r>
          </a:p>
          <a:p>
            <a:pPr>
              <a:defRPr/>
            </a:pPr>
            <a:r>
              <a:rPr lang="en-US" dirty="0" smtClean="0"/>
              <a:t>Honor property rights including copyrights and patents</a:t>
            </a:r>
          </a:p>
          <a:p>
            <a:pPr>
              <a:defRPr/>
            </a:pPr>
            <a:r>
              <a:rPr lang="en-US" dirty="0" smtClean="0"/>
              <a:t>Give proper credit for intellectual property</a:t>
            </a:r>
          </a:p>
          <a:p>
            <a:pPr>
              <a:defRPr/>
            </a:pPr>
            <a:r>
              <a:rPr lang="en-US" dirty="0" smtClean="0"/>
              <a:t>Respect the property of others</a:t>
            </a:r>
          </a:p>
          <a:p>
            <a:pPr>
              <a:defRPr/>
            </a:pPr>
            <a:r>
              <a:rPr lang="en-US" dirty="0" smtClean="0"/>
              <a:t>Honor confidentiality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pPr>
              <a:defRPr/>
            </a:pPr>
            <a:r>
              <a:rPr lang="en-US" sz="3200" dirty="0" smtClean="0"/>
              <a:t>ACM Code of Ethics and Professional Conduct: General </a:t>
            </a:r>
            <a:r>
              <a:rPr lang="en-US" sz="3200" dirty="0" smtClean="0"/>
              <a:t>Ethical Principles (2018)</a:t>
            </a:r>
            <a:endParaRPr lang="en-US" sz="3200" dirty="0"/>
          </a:p>
        </p:txBody>
      </p:sp>
      <p:sp>
        <p:nvSpPr>
          <p:cNvPr id="3" name="Content Placeholder 2"/>
          <p:cNvSpPr>
            <a:spLocks noGrp="1"/>
          </p:cNvSpPr>
          <p:nvPr>
            <p:ph idx="1"/>
          </p:nvPr>
        </p:nvSpPr>
        <p:spPr>
          <a:xfrm>
            <a:off x="685800" y="1447800"/>
            <a:ext cx="7772400" cy="4648200"/>
          </a:xfrm>
        </p:spPr>
        <p:txBody>
          <a:bodyPr>
            <a:normAutofit fontScale="92500"/>
          </a:bodyPr>
          <a:lstStyle/>
          <a:p>
            <a:pPr>
              <a:defRPr/>
            </a:pPr>
            <a:r>
              <a:rPr lang="en-US" dirty="0" smtClean="0"/>
              <a:t>1.1 </a:t>
            </a:r>
            <a:r>
              <a:rPr lang="en-US" dirty="0"/>
              <a:t>Contribute to society and to human well-being, acknowledging that all people are stakeholders in computing.</a:t>
            </a:r>
          </a:p>
          <a:p>
            <a:pPr>
              <a:defRPr/>
            </a:pPr>
            <a:r>
              <a:rPr lang="en-US" dirty="0"/>
              <a:t>1.2 Avoid harm.</a:t>
            </a:r>
          </a:p>
          <a:p>
            <a:pPr>
              <a:defRPr/>
            </a:pPr>
            <a:r>
              <a:rPr lang="en-US" dirty="0"/>
              <a:t>1.3 Be honest and trustworthy.</a:t>
            </a:r>
          </a:p>
          <a:p>
            <a:pPr>
              <a:defRPr/>
            </a:pPr>
            <a:r>
              <a:rPr lang="en-US" dirty="0"/>
              <a:t>1.4 Be fair and take action not to discriminate.</a:t>
            </a:r>
          </a:p>
          <a:p>
            <a:pPr>
              <a:defRPr/>
            </a:pPr>
            <a:r>
              <a:rPr lang="en-US" dirty="0"/>
              <a:t>1.5 Respect the work required to produce new ideas, inventions, creative works, and computing artifacts.</a:t>
            </a:r>
          </a:p>
          <a:p>
            <a:pPr>
              <a:defRPr/>
            </a:pPr>
            <a:r>
              <a:rPr lang="en-US" dirty="0"/>
              <a:t>1.6 Respect privacy.</a:t>
            </a:r>
          </a:p>
          <a:p>
            <a:pPr>
              <a:defRPr/>
            </a:pPr>
            <a:r>
              <a:rPr lang="en-US" dirty="0"/>
              <a:t>1.7 Honor confidentiality.</a:t>
            </a:r>
            <a:endParaRPr lang="en-US" dirty="0"/>
          </a:p>
        </p:txBody>
      </p:sp>
    </p:spTree>
    <p:extLst>
      <p:ext uri="{BB962C8B-B14F-4D97-AF65-F5344CB8AC3E}">
        <p14:creationId xmlns:p14="http://schemas.microsoft.com/office/powerpoint/2010/main" val="414249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smtClean="0"/>
              <a:t>ACM Code: Specific Professional </a:t>
            </a:r>
            <a:r>
              <a:rPr lang="en-US" altLang="en-US" sz="2800" dirty="0" smtClean="0"/>
              <a:t>Responsibilities (1992)</a:t>
            </a:r>
            <a:endParaRPr lang="en-US" altLang="en-US" sz="2800" dirty="0" smtClean="0"/>
          </a:p>
        </p:txBody>
      </p:sp>
      <p:sp>
        <p:nvSpPr>
          <p:cNvPr id="3" name="Content Placeholder 2"/>
          <p:cNvSpPr>
            <a:spLocks noGrp="1"/>
          </p:cNvSpPr>
          <p:nvPr>
            <p:ph idx="1"/>
          </p:nvPr>
        </p:nvSpPr>
        <p:spPr>
          <a:xfrm>
            <a:off x="257908" y="1295400"/>
            <a:ext cx="8610600" cy="5029200"/>
          </a:xfrm>
        </p:spPr>
        <p:txBody>
          <a:bodyPr>
            <a:normAutofit fontScale="85000" lnSpcReduction="10000"/>
          </a:bodyPr>
          <a:lstStyle/>
          <a:p>
            <a:pPr marL="514350" indent="-514350">
              <a:buFont typeface="+mj-lt"/>
              <a:buAutoNum type="arabicPeriod"/>
              <a:defRPr/>
            </a:pPr>
            <a:r>
              <a:rPr lang="en-US" dirty="0" smtClean="0"/>
              <a:t>Strive to achieve the highest quality, effectiveness, and dignity in both the process and products of professional work</a:t>
            </a:r>
          </a:p>
          <a:p>
            <a:pPr marL="514350" indent="-514350">
              <a:buFont typeface="+mj-lt"/>
              <a:buAutoNum type="arabicPeriod"/>
              <a:defRPr/>
            </a:pPr>
            <a:r>
              <a:rPr lang="en-US" dirty="0" smtClean="0"/>
              <a:t>Acquire and maintain professional competence</a:t>
            </a:r>
          </a:p>
          <a:p>
            <a:pPr marL="514350" indent="-514350">
              <a:buFont typeface="+mj-lt"/>
              <a:buAutoNum type="arabicPeriod"/>
              <a:defRPr/>
            </a:pPr>
            <a:r>
              <a:rPr lang="en-US" dirty="0" smtClean="0"/>
              <a:t>Know and respect existing laws pertaining to professional work</a:t>
            </a:r>
          </a:p>
          <a:p>
            <a:pPr marL="514350" indent="-514350">
              <a:buFont typeface="+mj-lt"/>
              <a:buAutoNum type="arabicPeriod"/>
              <a:defRPr/>
            </a:pPr>
            <a:r>
              <a:rPr lang="en-US" dirty="0" smtClean="0"/>
              <a:t>Accept and provide appropriate professional review</a:t>
            </a:r>
          </a:p>
          <a:p>
            <a:pPr marL="514350" indent="-514350">
              <a:buFont typeface="+mj-lt"/>
              <a:buAutoNum type="arabicPeriod"/>
              <a:defRPr/>
            </a:pPr>
            <a:r>
              <a:rPr lang="en-US" dirty="0" smtClean="0"/>
              <a:t>Give comprehensive and thorough evaluations of computer systems and their impact, including analysis of possible risks</a:t>
            </a:r>
          </a:p>
          <a:p>
            <a:pPr marL="514350" indent="-514350">
              <a:buFont typeface="+mj-lt"/>
              <a:buAutoNum type="arabicPeriod"/>
              <a:defRPr/>
            </a:pPr>
            <a:r>
              <a:rPr lang="en-US" dirty="0" smtClean="0"/>
              <a:t>Honor contracts, agreements, and assigned responsibilities</a:t>
            </a:r>
          </a:p>
          <a:p>
            <a:pPr marL="514350" indent="-514350">
              <a:buFont typeface="+mj-lt"/>
              <a:buAutoNum type="arabicPeriod"/>
              <a:defRPr/>
            </a:pPr>
            <a:r>
              <a:rPr lang="en-US" dirty="0" smtClean="0"/>
              <a:t>Improve public understanding of computing and its consequences</a:t>
            </a:r>
          </a:p>
          <a:p>
            <a:pPr marL="514350" indent="-514350">
              <a:buFont typeface="+mj-lt"/>
              <a:buAutoNum type="arabicPeriod"/>
              <a:defRPr/>
            </a:pPr>
            <a:r>
              <a:rPr lang="en-US" dirty="0" smtClean="0"/>
              <a:t>Access computing and communication resources only when authorized to do so.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smtClean="0"/>
              <a:t>ACM Code: </a:t>
            </a:r>
            <a:r>
              <a:rPr lang="en-US" altLang="en-US" sz="2800" dirty="0" smtClean="0"/>
              <a:t>Professional Responsibilities (2018)</a:t>
            </a:r>
            <a:endParaRPr lang="en-US" altLang="en-US" sz="2800" dirty="0" smtClean="0"/>
          </a:p>
        </p:txBody>
      </p:sp>
      <p:sp>
        <p:nvSpPr>
          <p:cNvPr id="3" name="Content Placeholder 2"/>
          <p:cNvSpPr>
            <a:spLocks noGrp="1"/>
          </p:cNvSpPr>
          <p:nvPr>
            <p:ph idx="1"/>
          </p:nvPr>
        </p:nvSpPr>
        <p:spPr>
          <a:xfrm>
            <a:off x="257908" y="1295400"/>
            <a:ext cx="8610600" cy="5029200"/>
          </a:xfrm>
        </p:spPr>
        <p:txBody>
          <a:bodyPr>
            <a:normAutofit fontScale="77500" lnSpcReduction="20000"/>
          </a:bodyPr>
          <a:lstStyle/>
          <a:p>
            <a:pPr>
              <a:defRPr/>
            </a:pPr>
            <a:r>
              <a:rPr lang="en-US" dirty="0" smtClean="0"/>
              <a:t>2.1 </a:t>
            </a:r>
            <a:r>
              <a:rPr lang="en-US" dirty="0"/>
              <a:t>Strive to achieve high quality in both the processes and products of professional work.</a:t>
            </a:r>
          </a:p>
          <a:p>
            <a:pPr>
              <a:defRPr/>
            </a:pPr>
            <a:r>
              <a:rPr lang="en-US" dirty="0"/>
              <a:t>2.2 Maintain high standards of professional competence, conduct, and ethical practice.</a:t>
            </a:r>
          </a:p>
          <a:p>
            <a:pPr>
              <a:defRPr/>
            </a:pPr>
            <a:r>
              <a:rPr lang="en-US" dirty="0"/>
              <a:t>2.3 Know and respect existing rules pertaining to professional work.</a:t>
            </a:r>
          </a:p>
          <a:p>
            <a:pPr>
              <a:defRPr/>
            </a:pPr>
            <a:r>
              <a:rPr lang="en-US" dirty="0"/>
              <a:t>2.4 Accept and provide appropriate professional review.</a:t>
            </a:r>
          </a:p>
          <a:p>
            <a:pPr>
              <a:defRPr/>
            </a:pPr>
            <a:r>
              <a:rPr lang="en-US" dirty="0"/>
              <a:t>2.5 Give comprehensive and thorough evaluations of computer systems and their impacts, including analysis of possible risks.</a:t>
            </a:r>
          </a:p>
          <a:p>
            <a:pPr>
              <a:defRPr/>
            </a:pPr>
            <a:r>
              <a:rPr lang="en-US" dirty="0"/>
              <a:t>2.6 Perform work only in areas of competence.</a:t>
            </a:r>
          </a:p>
          <a:p>
            <a:pPr>
              <a:defRPr/>
            </a:pPr>
            <a:r>
              <a:rPr lang="en-US" dirty="0"/>
              <a:t>2.7 Foster public awareness and understanding of computing, related technologies, and their consequences.</a:t>
            </a:r>
          </a:p>
          <a:p>
            <a:pPr>
              <a:defRPr/>
            </a:pPr>
            <a:r>
              <a:rPr lang="en-US" dirty="0"/>
              <a:t>2.8 Access computing and communication resources only when authorized or when compelled by the public good.</a:t>
            </a:r>
          </a:p>
          <a:p>
            <a:pPr>
              <a:defRPr/>
            </a:pPr>
            <a:r>
              <a:rPr lang="en-US" dirty="0"/>
              <a:t>2.9 Design and implement systems that are robustly and usably secure.</a:t>
            </a:r>
            <a:endParaRPr lang="en-US" dirty="0" smtClean="0"/>
          </a:p>
        </p:txBody>
      </p:sp>
    </p:spTree>
    <p:extLst>
      <p:ext uri="{BB962C8B-B14F-4D97-AF65-F5344CB8AC3E}">
        <p14:creationId xmlns:p14="http://schemas.microsoft.com/office/powerpoint/2010/main" val="2576800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smtClean="0"/>
              <a:t>ACM Code: </a:t>
            </a:r>
            <a:r>
              <a:rPr lang="en-US" altLang="en-US" sz="2800" dirty="0" smtClean="0"/>
              <a:t>Professional Leadership Principles (2018)</a:t>
            </a:r>
            <a:endParaRPr lang="en-US" altLang="en-US" sz="2800" dirty="0" smtClean="0"/>
          </a:p>
        </p:txBody>
      </p:sp>
      <p:sp>
        <p:nvSpPr>
          <p:cNvPr id="3" name="Content Placeholder 2"/>
          <p:cNvSpPr>
            <a:spLocks noGrp="1"/>
          </p:cNvSpPr>
          <p:nvPr>
            <p:ph idx="1"/>
          </p:nvPr>
        </p:nvSpPr>
        <p:spPr>
          <a:xfrm>
            <a:off x="381000" y="1295400"/>
            <a:ext cx="8487508" cy="5029200"/>
          </a:xfrm>
        </p:spPr>
        <p:txBody>
          <a:bodyPr>
            <a:normAutofit fontScale="92500" lnSpcReduction="20000"/>
          </a:bodyPr>
          <a:lstStyle/>
          <a:p>
            <a:pPr marL="0" indent="0">
              <a:buNone/>
              <a:defRPr/>
            </a:pPr>
            <a:r>
              <a:rPr lang="en-US" dirty="0" smtClean="0"/>
              <a:t>3.1 </a:t>
            </a:r>
            <a:r>
              <a:rPr lang="en-US" dirty="0"/>
              <a:t>Ensure that the public good is the central concern during all professional computing work.</a:t>
            </a:r>
          </a:p>
          <a:p>
            <a:pPr marL="0" indent="0">
              <a:buNone/>
              <a:defRPr/>
            </a:pPr>
            <a:r>
              <a:rPr lang="en-US" dirty="0"/>
              <a:t>3.2 Articulate, encourage acceptance of, and evaluate fulfillment of social responsibilities by members of the organization or group.</a:t>
            </a:r>
          </a:p>
          <a:p>
            <a:pPr marL="0" indent="0">
              <a:buNone/>
              <a:defRPr/>
            </a:pPr>
            <a:r>
              <a:rPr lang="en-US" dirty="0"/>
              <a:t>3.3 Manage personnel and resources to enhance the quality of working life.</a:t>
            </a:r>
          </a:p>
          <a:p>
            <a:pPr marL="0" indent="0">
              <a:buNone/>
              <a:defRPr/>
            </a:pPr>
            <a:r>
              <a:rPr lang="en-US" dirty="0"/>
              <a:t>3.4 Articulate, apply, and support policies and processes that reflect the principles of the Code.</a:t>
            </a:r>
          </a:p>
          <a:p>
            <a:pPr marL="0" indent="0">
              <a:buNone/>
              <a:defRPr/>
            </a:pPr>
            <a:r>
              <a:rPr lang="en-US" dirty="0"/>
              <a:t>3.5 Create opportunities for members of the organization or group to grow as professionals.</a:t>
            </a:r>
          </a:p>
          <a:p>
            <a:pPr marL="0" indent="0">
              <a:buNone/>
              <a:defRPr/>
            </a:pPr>
            <a:r>
              <a:rPr lang="en-US" dirty="0"/>
              <a:t>3.6 Use care when modifying or retiring systems.</a:t>
            </a:r>
          </a:p>
          <a:p>
            <a:pPr marL="0" indent="0">
              <a:buNone/>
              <a:defRPr/>
            </a:pPr>
            <a:r>
              <a:rPr lang="en-US" dirty="0"/>
              <a:t>3.7 Recognize and take special care of systems that become integrated into the infrastructure of society.</a:t>
            </a:r>
            <a:endParaRPr lang="en-US" dirty="0" smtClean="0"/>
          </a:p>
        </p:txBody>
      </p:sp>
    </p:spTree>
    <p:extLst>
      <p:ext uri="{BB962C8B-B14F-4D97-AF65-F5344CB8AC3E}">
        <p14:creationId xmlns:p14="http://schemas.microsoft.com/office/powerpoint/2010/main" val="665799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smtClean="0"/>
              <a:t>ACM Code: </a:t>
            </a:r>
            <a:r>
              <a:rPr lang="en-US" altLang="en-US" sz="2800" dirty="0" smtClean="0"/>
              <a:t>Compliance with the Code (2018)</a:t>
            </a:r>
            <a:endParaRPr lang="en-US" altLang="en-US" sz="2800" dirty="0" smtClean="0"/>
          </a:p>
        </p:txBody>
      </p:sp>
      <p:sp>
        <p:nvSpPr>
          <p:cNvPr id="3" name="Content Placeholder 2"/>
          <p:cNvSpPr>
            <a:spLocks noGrp="1"/>
          </p:cNvSpPr>
          <p:nvPr>
            <p:ph idx="1"/>
          </p:nvPr>
        </p:nvSpPr>
        <p:spPr>
          <a:xfrm>
            <a:off x="381000" y="1295400"/>
            <a:ext cx="8487508" cy="5029200"/>
          </a:xfrm>
        </p:spPr>
        <p:txBody>
          <a:bodyPr>
            <a:normAutofit/>
          </a:bodyPr>
          <a:lstStyle/>
          <a:p>
            <a:pPr marL="0" indent="0">
              <a:buNone/>
              <a:defRPr/>
            </a:pPr>
            <a:r>
              <a:rPr lang="en-US" dirty="0"/>
              <a:t>4.1 Uphold, promote, and respect the principles of the Code.</a:t>
            </a:r>
          </a:p>
          <a:p>
            <a:pPr marL="0" indent="0">
              <a:buNone/>
              <a:defRPr/>
            </a:pPr>
            <a:r>
              <a:rPr lang="en-US" dirty="0"/>
              <a:t>4.2 Treat violations of the Code as </a:t>
            </a:r>
            <a:r>
              <a:rPr lang="en-US" dirty="0" smtClean="0"/>
              <a:t>inconsistent with membership in the ACM</a:t>
            </a:r>
            <a:endParaRPr lang="en-US" dirty="0" smtClean="0"/>
          </a:p>
        </p:txBody>
      </p:sp>
    </p:spTree>
    <p:extLst>
      <p:ext uri="{BB962C8B-B14F-4D97-AF65-F5344CB8AC3E}">
        <p14:creationId xmlns:p14="http://schemas.microsoft.com/office/powerpoint/2010/main" val="3269573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077200" cy="609600"/>
          </a:xfrm>
        </p:spPr>
        <p:txBody>
          <a:bodyPr/>
          <a:lstStyle/>
          <a:p>
            <a:pPr eaLnBrk="1" hangingPunct="1"/>
            <a:r>
              <a:rPr lang="en-US" altLang="en-US" sz="4000" smtClean="0"/>
              <a:t>Principles of the SE Code</a:t>
            </a:r>
          </a:p>
        </p:txBody>
      </p:sp>
      <p:sp>
        <p:nvSpPr>
          <p:cNvPr id="6147"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smtClean="0"/>
              <a:t>1 PUBLIC - Software engineers shall act consistently with the public interest.</a:t>
            </a:r>
          </a:p>
          <a:p>
            <a:pPr eaLnBrk="1" hangingPunct="1">
              <a:lnSpc>
                <a:spcPct val="80000"/>
              </a:lnSpc>
              <a:buFontTx/>
              <a:buNone/>
            </a:pPr>
            <a:r>
              <a:rPr lang="en-US" altLang="en-US" sz="1800" smtClean="0"/>
              <a:t>2 CLIENT AND EMPLOYER - Software engineers shall act in a manner that is in</a:t>
            </a:r>
          </a:p>
          <a:p>
            <a:pPr eaLnBrk="1" hangingPunct="1">
              <a:lnSpc>
                <a:spcPct val="80000"/>
              </a:lnSpc>
              <a:buFontTx/>
              <a:buNone/>
            </a:pPr>
            <a:r>
              <a:rPr lang="en-US" altLang="en-US" sz="1800" smtClean="0"/>
              <a:t>the best interests of their client and employer, consistent with the public interest.</a:t>
            </a:r>
          </a:p>
          <a:p>
            <a:pPr eaLnBrk="1" hangingPunct="1">
              <a:lnSpc>
                <a:spcPct val="80000"/>
              </a:lnSpc>
              <a:buFontTx/>
              <a:buNone/>
            </a:pPr>
            <a:r>
              <a:rPr lang="en-US" altLang="en-US" sz="1800" smtClean="0"/>
              <a:t>3 PRODUCT - Software engineers shall ensure that their products and related</a:t>
            </a:r>
          </a:p>
          <a:p>
            <a:pPr eaLnBrk="1" hangingPunct="1">
              <a:lnSpc>
                <a:spcPct val="80000"/>
              </a:lnSpc>
              <a:buFontTx/>
              <a:buNone/>
            </a:pPr>
            <a:r>
              <a:rPr lang="en-US" altLang="en-US" sz="1800" smtClean="0"/>
              <a:t>modifications meet the highest professional standards possible.</a:t>
            </a:r>
          </a:p>
          <a:p>
            <a:pPr eaLnBrk="1" hangingPunct="1">
              <a:lnSpc>
                <a:spcPct val="80000"/>
              </a:lnSpc>
              <a:buFontTx/>
              <a:buNone/>
            </a:pPr>
            <a:r>
              <a:rPr lang="en-US" altLang="en-US" sz="1800" smtClean="0"/>
              <a:t>4 JUDGMENT - Software engineers shall maintain integrity and independence in</a:t>
            </a:r>
          </a:p>
          <a:p>
            <a:pPr eaLnBrk="1" hangingPunct="1">
              <a:lnSpc>
                <a:spcPct val="80000"/>
              </a:lnSpc>
              <a:buFontTx/>
              <a:buNone/>
            </a:pPr>
            <a:r>
              <a:rPr lang="en-US" altLang="en-US" sz="1800" smtClean="0"/>
              <a:t>their professional judgment.</a:t>
            </a:r>
          </a:p>
          <a:p>
            <a:pPr eaLnBrk="1" hangingPunct="1">
              <a:lnSpc>
                <a:spcPct val="80000"/>
              </a:lnSpc>
              <a:buFontTx/>
              <a:buNone/>
            </a:pPr>
            <a:r>
              <a:rPr lang="en-US" altLang="en-US" sz="1800" smtClean="0"/>
              <a:t>5 MANAGEMENT - Software engineering managers and leaders shall subscribe to</a:t>
            </a:r>
          </a:p>
          <a:p>
            <a:pPr eaLnBrk="1" hangingPunct="1">
              <a:lnSpc>
                <a:spcPct val="80000"/>
              </a:lnSpc>
              <a:buFontTx/>
              <a:buNone/>
            </a:pPr>
            <a:r>
              <a:rPr lang="en-US" altLang="en-US" sz="1800" smtClean="0"/>
              <a:t>and promote an ethical approach to the management of software development and</a:t>
            </a:r>
          </a:p>
          <a:p>
            <a:pPr eaLnBrk="1" hangingPunct="1">
              <a:lnSpc>
                <a:spcPct val="80000"/>
              </a:lnSpc>
              <a:buFontTx/>
              <a:buNone/>
            </a:pPr>
            <a:r>
              <a:rPr lang="en-US" altLang="en-US" sz="1800" smtClean="0"/>
              <a:t>maintenance.</a:t>
            </a:r>
          </a:p>
          <a:p>
            <a:pPr eaLnBrk="1" hangingPunct="1">
              <a:lnSpc>
                <a:spcPct val="80000"/>
              </a:lnSpc>
              <a:buFontTx/>
              <a:buNone/>
            </a:pPr>
            <a:r>
              <a:rPr lang="en-US" altLang="en-US" sz="1800" smtClean="0"/>
              <a:t>6 PROFESSION - Software engineers shall advance the integrity and reputation of</a:t>
            </a:r>
          </a:p>
          <a:p>
            <a:pPr eaLnBrk="1" hangingPunct="1">
              <a:lnSpc>
                <a:spcPct val="80000"/>
              </a:lnSpc>
              <a:buFontTx/>
              <a:buNone/>
            </a:pPr>
            <a:r>
              <a:rPr lang="en-US" altLang="en-US" sz="1800" smtClean="0"/>
              <a:t>the profession consistent with the public interest.</a:t>
            </a:r>
          </a:p>
          <a:p>
            <a:pPr eaLnBrk="1" hangingPunct="1">
              <a:lnSpc>
                <a:spcPct val="80000"/>
              </a:lnSpc>
              <a:buFontTx/>
              <a:buNone/>
            </a:pPr>
            <a:r>
              <a:rPr lang="en-US" altLang="en-US" sz="1800" smtClean="0"/>
              <a:t>7 COLLEAGUES - Software engineers shall be fair to and supportive of their</a:t>
            </a:r>
          </a:p>
          <a:p>
            <a:pPr eaLnBrk="1" hangingPunct="1">
              <a:lnSpc>
                <a:spcPct val="80000"/>
              </a:lnSpc>
              <a:buFontTx/>
              <a:buNone/>
            </a:pPr>
            <a:r>
              <a:rPr lang="en-US" altLang="en-US" sz="1800" smtClean="0"/>
              <a:t>colleagues.</a:t>
            </a:r>
          </a:p>
          <a:p>
            <a:pPr eaLnBrk="1" hangingPunct="1">
              <a:lnSpc>
                <a:spcPct val="80000"/>
              </a:lnSpc>
              <a:buFontTx/>
              <a:buNone/>
            </a:pPr>
            <a:r>
              <a:rPr lang="en-US" altLang="en-US" sz="1800" smtClean="0"/>
              <a:t>8 SELF - Software engineers shall participate in lifelong learning regarding the</a:t>
            </a:r>
          </a:p>
          <a:p>
            <a:pPr eaLnBrk="1" hangingPunct="1">
              <a:lnSpc>
                <a:spcPct val="80000"/>
              </a:lnSpc>
              <a:buFontTx/>
              <a:buNone/>
            </a:pPr>
            <a:r>
              <a:rPr lang="en-US" altLang="en-US" sz="1800" smtClean="0"/>
              <a:t>practice of their profession and shall promote an ethical approach to the practice of</a:t>
            </a:r>
          </a:p>
          <a:p>
            <a:pPr eaLnBrk="1" hangingPunct="1">
              <a:lnSpc>
                <a:spcPct val="80000"/>
              </a:lnSpc>
              <a:buFontTx/>
              <a:buNone/>
            </a:pPr>
            <a:r>
              <a:rPr lang="en-US" altLang="en-US" sz="1800" smtClean="0"/>
              <a:t>the profession.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1219</TotalTime>
  <Words>2541</Words>
  <Application>Microsoft Office PowerPoint</Application>
  <PresentationFormat>On-screen Show (4:3)</PresentationFormat>
  <Paragraphs>205</Paragraphs>
  <Slides>24</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Baskerville Old Face</vt:lpstr>
      <vt:lpstr>Times New Roman</vt:lpstr>
      <vt:lpstr>Tw Cen MT</vt:lpstr>
      <vt:lpstr>330Lect1</vt:lpstr>
      <vt:lpstr>Photo Editor Photo</vt:lpstr>
      <vt:lpstr>CSCE 390 Professional Issues in Computer Science and Engineering Software Engineering Codes of Ethics</vt:lpstr>
      <vt:lpstr>Three Codes of Ethics</vt:lpstr>
      <vt:lpstr>ACM Code of Ethics and Professional Conduct: General Moral Imperatives (1992 Version)</vt:lpstr>
      <vt:lpstr>ACM Code of Ethics and Professional Conduct: General Ethical Principles (2018)</vt:lpstr>
      <vt:lpstr>ACM Code: Specific Professional Responsibilities (1992)</vt:lpstr>
      <vt:lpstr>ACM Code: Professional Responsibilities (2018)</vt:lpstr>
      <vt:lpstr>ACM Code: Professional Leadership Principles (2018)</vt:lpstr>
      <vt:lpstr>ACM Code: Compliance with the Code (2018)</vt:lpstr>
      <vt:lpstr>Principles of the SE Code</vt:lpstr>
      <vt:lpstr>Case Study 1 (2004)</vt:lpstr>
      <vt:lpstr>Case Study 1: Relevant Clauses</vt:lpstr>
      <vt:lpstr>Case Study 1: Relevant Clauses</vt:lpstr>
      <vt:lpstr>Case Study 1: Relevant Clauses</vt:lpstr>
      <vt:lpstr>Applying the Code</vt:lpstr>
      <vt:lpstr>Case Study 2 (2004)</vt:lpstr>
      <vt:lpstr>Case Study 2: Relevant Clauses</vt:lpstr>
      <vt:lpstr>Case Study 2: Relevant Clauses</vt:lpstr>
      <vt:lpstr>Case Study 2: Relevant Clauses</vt:lpstr>
      <vt:lpstr>Applying the Code</vt:lpstr>
      <vt:lpstr>Case Study 3 (2004)</vt:lpstr>
      <vt:lpstr>Case Study 3: Relevant Clauses</vt:lpstr>
      <vt:lpstr>Applying the Code</vt:lpstr>
      <vt:lpstr>Online Cases from the ACM (2018)</vt:lpstr>
      <vt:lpstr>Four Step Process (ACM, 2018)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72</cp:revision>
  <cp:lastPrinted>2013-10-10T19:47:50Z</cp:lastPrinted>
  <dcterms:created xsi:type="dcterms:W3CDTF">2004-08-19T01:30:12Z</dcterms:created>
  <dcterms:modified xsi:type="dcterms:W3CDTF">2018-11-15T22:46:02Z</dcterms:modified>
</cp:coreProperties>
</file>