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6" r:id="rId2"/>
    <p:sldId id="336" r:id="rId3"/>
    <p:sldId id="334" r:id="rId4"/>
    <p:sldId id="337" r:id="rId5"/>
    <p:sldId id="338" r:id="rId6"/>
    <p:sldId id="339" r:id="rId7"/>
    <p:sldId id="340" r:id="rId8"/>
    <p:sldId id="341" r:id="rId9"/>
    <p:sldId id="342" r:id="rId10"/>
    <p:sldId id="343" r:id="rId11"/>
    <p:sldId id="335" r:id="rId12"/>
    <p:sldId id="344" r:id="rId13"/>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99" d="100"/>
          <a:sy n="99" d="100"/>
        </p:scale>
        <p:origin x="555"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3977957"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3977957"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1" hangingPunct="1">
              <a:defRPr sz="1200" smtClean="0"/>
            </a:lvl1pPr>
          </a:lstStyle>
          <a:p>
            <a:pPr>
              <a:defRPr/>
            </a:pPr>
            <a:fld id="{60713018-B5AE-4417-B563-A7C810B99B45}" type="slidenum">
              <a:rPr lang="en-US" altLang="en-US"/>
              <a:pPr>
                <a:defRPr/>
              </a:pPr>
              <a:t>‹#›</a:t>
            </a:fld>
            <a:endParaRPr lang="en-US" altLang="en-US"/>
          </a:p>
        </p:txBody>
      </p:sp>
    </p:spTree>
    <p:extLst>
      <p:ext uri="{BB962C8B-B14F-4D97-AF65-F5344CB8AC3E}">
        <p14:creationId xmlns:p14="http://schemas.microsoft.com/office/powerpoint/2010/main" val="332225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0" hangingPunct="0">
              <a:defRPr sz="1200" smtClean="0"/>
            </a:lvl1pPr>
          </a:lstStyle>
          <a:p>
            <a:pPr>
              <a:defRPr/>
            </a:pPr>
            <a:fld id="{AB8B2E87-EF04-49D5-AC88-8D97555DE3C1}" type="slidenum">
              <a:rPr lang="en-US" altLang="en-US"/>
              <a:pPr>
                <a:defRPr/>
              </a:pPr>
              <a:t>‹#›</a:t>
            </a:fld>
            <a:endParaRPr lang="en-US" altLang="en-US"/>
          </a:p>
        </p:txBody>
      </p:sp>
    </p:spTree>
    <p:extLst>
      <p:ext uri="{BB962C8B-B14F-4D97-AF65-F5344CB8AC3E}">
        <p14:creationId xmlns:p14="http://schemas.microsoft.com/office/powerpoint/2010/main" val="1902930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7958" indent="-291522">
              <a:spcBef>
                <a:spcPct val="30000"/>
              </a:spcBef>
              <a:defRPr sz="1200">
                <a:solidFill>
                  <a:schemeClr val="tx1"/>
                </a:solidFill>
                <a:latin typeface="Times New Roman" panose="02020603050405020304" pitchFamily="18" charset="0"/>
              </a:defRPr>
            </a:lvl2pPr>
            <a:lvl3pPr marL="1166089" indent="-233218">
              <a:spcBef>
                <a:spcPct val="30000"/>
              </a:spcBef>
              <a:defRPr sz="1200">
                <a:solidFill>
                  <a:schemeClr val="tx1"/>
                </a:solidFill>
                <a:latin typeface="Times New Roman" panose="02020603050405020304" pitchFamily="18" charset="0"/>
              </a:defRPr>
            </a:lvl3pPr>
            <a:lvl4pPr marL="1632524" indent="-233218">
              <a:spcBef>
                <a:spcPct val="30000"/>
              </a:spcBef>
              <a:defRPr sz="1200">
                <a:solidFill>
                  <a:schemeClr val="tx1"/>
                </a:solidFill>
                <a:latin typeface="Times New Roman" panose="02020603050405020304" pitchFamily="18" charset="0"/>
              </a:defRPr>
            </a:lvl4pPr>
            <a:lvl5pPr marL="2098959" indent="-233218">
              <a:spcBef>
                <a:spcPct val="30000"/>
              </a:spcBef>
              <a:defRPr sz="1200">
                <a:solidFill>
                  <a:schemeClr val="tx1"/>
                </a:solidFill>
                <a:latin typeface="Times New Roman" panose="02020603050405020304" pitchFamily="18" charset="0"/>
              </a:defRPr>
            </a:lvl5pPr>
            <a:lvl6pPr marL="2565395" indent="-233218"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40C083-46E6-4DDD-995A-1E66A095AE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r>
              <a:rPr lang="en-US" altLang="en-US"/>
              <a:t>The slides are based on Barger’s textbook and other sources</a:t>
            </a:r>
          </a:p>
        </p:txBody>
      </p:sp>
    </p:spTree>
    <p:extLst>
      <p:ext uri="{BB962C8B-B14F-4D97-AF65-F5344CB8AC3E}">
        <p14:creationId xmlns:p14="http://schemas.microsoft.com/office/powerpoint/2010/main" val="43931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was a student of Piaget, who said that "no one understands my ideas as well as </a:t>
            </a:r>
            <a:r>
              <a:rPr lang="en-US" dirty="0" err="1"/>
              <a:t>Papert</a:t>
            </a:r>
            <a:r>
              <a:rPr lang="en-US" dirty="0"/>
              <a:t>“ (see https://en.wikipedia.org/wiki/Seymour_Papert, accessed 2019-10-24, for full reference.)</a:t>
            </a:r>
          </a:p>
        </p:txBody>
      </p:sp>
      <p:sp>
        <p:nvSpPr>
          <p:cNvPr id="4" name="Slide Number Placeholder 3"/>
          <p:cNvSpPr>
            <a:spLocks noGrp="1"/>
          </p:cNvSpPr>
          <p:nvPr>
            <p:ph type="sldNum" sz="quarter" idx="5"/>
          </p:nvPr>
        </p:nvSpPr>
        <p:spPr/>
        <p:txBody>
          <a:bodyPr/>
          <a:lstStyle/>
          <a:p>
            <a:pPr>
              <a:defRPr/>
            </a:pPr>
            <a:fld id="{AB8B2E87-EF04-49D5-AC88-8D97555DE3C1}" type="slidenum">
              <a:rPr lang="en-US" altLang="en-US" smtClean="0"/>
              <a:pPr>
                <a:defRPr/>
              </a:pPr>
              <a:t>12</a:t>
            </a:fld>
            <a:endParaRPr lang="en-US" altLang="en-US"/>
          </a:p>
        </p:txBody>
      </p:sp>
    </p:spTree>
    <p:extLst>
      <p:ext uri="{BB962C8B-B14F-4D97-AF65-F5344CB8AC3E}">
        <p14:creationId xmlns:p14="http://schemas.microsoft.com/office/powerpoint/2010/main" val="295239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7958" indent="-291522">
              <a:spcBef>
                <a:spcPct val="30000"/>
              </a:spcBef>
              <a:defRPr sz="1200">
                <a:solidFill>
                  <a:schemeClr val="tx1"/>
                </a:solidFill>
                <a:latin typeface="Times New Roman" panose="02020603050405020304" pitchFamily="18" charset="0"/>
              </a:defRPr>
            </a:lvl2pPr>
            <a:lvl3pPr marL="1166089" indent="-233218">
              <a:spcBef>
                <a:spcPct val="30000"/>
              </a:spcBef>
              <a:defRPr sz="1200">
                <a:solidFill>
                  <a:schemeClr val="tx1"/>
                </a:solidFill>
                <a:latin typeface="Times New Roman" panose="02020603050405020304" pitchFamily="18" charset="0"/>
              </a:defRPr>
            </a:lvl3pPr>
            <a:lvl4pPr marL="1632524" indent="-233218">
              <a:spcBef>
                <a:spcPct val="30000"/>
              </a:spcBef>
              <a:defRPr sz="1200">
                <a:solidFill>
                  <a:schemeClr val="tx1"/>
                </a:solidFill>
                <a:latin typeface="Times New Roman" panose="02020603050405020304" pitchFamily="18" charset="0"/>
              </a:defRPr>
            </a:lvl4pPr>
            <a:lvl5pPr marL="2098959" indent="-233218">
              <a:spcBef>
                <a:spcPct val="30000"/>
              </a:spcBef>
              <a:defRPr sz="1200">
                <a:solidFill>
                  <a:schemeClr val="tx1"/>
                </a:solidFill>
                <a:latin typeface="Times New Roman" panose="02020603050405020304" pitchFamily="18" charset="0"/>
              </a:defRPr>
            </a:lvl5pPr>
            <a:lvl6pPr marL="2565395" indent="-233218"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BE289A-0B1A-48DE-92E2-5112D5446FAE}" type="slidenum">
              <a:rPr lang="en-US" altLang="en-US"/>
              <a:pPr>
                <a:spcBef>
                  <a:spcPct val="0"/>
                </a:spcBef>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altLang="en-US" dirty="0"/>
              <a:t>http://www.character-education.info/Articles/stages_of_moral_development.htm</a:t>
            </a:r>
          </a:p>
        </p:txBody>
      </p:sp>
    </p:spTree>
    <p:extLst>
      <p:ext uri="{BB962C8B-B14F-4D97-AF65-F5344CB8AC3E}">
        <p14:creationId xmlns:p14="http://schemas.microsoft.com/office/powerpoint/2010/main" val="43998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4</a:t>
            </a:fld>
            <a:endParaRPr lang="en-US" altLang="en-US"/>
          </a:p>
        </p:txBody>
      </p:sp>
    </p:spTree>
    <p:extLst>
      <p:ext uri="{BB962C8B-B14F-4D97-AF65-F5344CB8AC3E}">
        <p14:creationId xmlns:p14="http://schemas.microsoft.com/office/powerpoint/2010/main" val="202667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5</a:t>
            </a:fld>
            <a:endParaRPr lang="en-US" altLang="en-US"/>
          </a:p>
        </p:txBody>
      </p:sp>
    </p:spTree>
    <p:extLst>
      <p:ext uri="{BB962C8B-B14F-4D97-AF65-F5344CB8AC3E}">
        <p14:creationId xmlns:p14="http://schemas.microsoft.com/office/powerpoint/2010/main" val="304386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6</a:t>
            </a:fld>
            <a:endParaRPr lang="en-US" altLang="en-US"/>
          </a:p>
        </p:txBody>
      </p:sp>
    </p:spTree>
    <p:extLst>
      <p:ext uri="{BB962C8B-B14F-4D97-AF65-F5344CB8AC3E}">
        <p14:creationId xmlns:p14="http://schemas.microsoft.com/office/powerpoint/2010/main" val="106323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7</a:t>
            </a:fld>
            <a:endParaRPr lang="en-US" altLang="en-US"/>
          </a:p>
        </p:txBody>
      </p:sp>
    </p:spTree>
    <p:extLst>
      <p:ext uri="{BB962C8B-B14F-4D97-AF65-F5344CB8AC3E}">
        <p14:creationId xmlns:p14="http://schemas.microsoft.com/office/powerpoint/2010/main" val="36870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8</a:t>
            </a:fld>
            <a:endParaRPr lang="en-US" altLang="en-US"/>
          </a:p>
        </p:txBody>
      </p:sp>
    </p:spTree>
    <p:extLst>
      <p:ext uri="{BB962C8B-B14F-4D97-AF65-F5344CB8AC3E}">
        <p14:creationId xmlns:p14="http://schemas.microsoft.com/office/powerpoint/2010/main" val="136263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9</a:t>
            </a:fld>
            <a:endParaRPr lang="en-US" altLang="en-US"/>
          </a:p>
        </p:txBody>
      </p:sp>
    </p:spTree>
    <p:extLst>
      <p:ext uri="{BB962C8B-B14F-4D97-AF65-F5344CB8AC3E}">
        <p14:creationId xmlns:p14="http://schemas.microsoft.com/office/powerpoint/2010/main" val="423773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10</a:t>
            </a:fld>
            <a:endParaRPr lang="en-US" altLang="en-US"/>
          </a:p>
        </p:txBody>
      </p:sp>
    </p:spTree>
    <p:extLst>
      <p:ext uri="{BB962C8B-B14F-4D97-AF65-F5344CB8AC3E}">
        <p14:creationId xmlns:p14="http://schemas.microsoft.com/office/powerpoint/2010/main" val="47650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B3934-54C1-45BC-9A49-FC690A3D314E}" type="slidenum">
              <a:rPr lang="en-US" altLang="en-US"/>
              <a:pPr>
                <a:defRPr/>
              </a:pPr>
              <a:t>‹#›</a:t>
            </a:fld>
            <a:endParaRPr lang="en-US" altLang="en-US"/>
          </a:p>
        </p:txBody>
      </p:sp>
    </p:spTree>
    <p:extLst>
      <p:ext uri="{BB962C8B-B14F-4D97-AF65-F5344CB8AC3E}">
        <p14:creationId xmlns:p14="http://schemas.microsoft.com/office/powerpoint/2010/main" val="420529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B9E27-9019-466C-9B7C-99C39BE4ABD0}" type="slidenum">
              <a:rPr lang="en-US" altLang="en-US"/>
              <a:pPr>
                <a:defRPr/>
              </a:pPr>
              <a:t>‹#›</a:t>
            </a:fld>
            <a:endParaRPr lang="en-US" altLang="en-US"/>
          </a:p>
        </p:txBody>
      </p:sp>
    </p:spTree>
    <p:extLst>
      <p:ext uri="{BB962C8B-B14F-4D97-AF65-F5344CB8AC3E}">
        <p14:creationId xmlns:p14="http://schemas.microsoft.com/office/powerpoint/2010/main" val="21193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6C99B-3FE1-42EE-84A2-77DDC134F2D9}" type="slidenum">
              <a:rPr lang="en-US" altLang="en-US"/>
              <a:pPr>
                <a:defRPr/>
              </a:pPr>
              <a:t>‹#›</a:t>
            </a:fld>
            <a:endParaRPr lang="en-US" altLang="en-US"/>
          </a:p>
        </p:txBody>
      </p:sp>
    </p:spTree>
    <p:extLst>
      <p:ext uri="{BB962C8B-B14F-4D97-AF65-F5344CB8AC3E}">
        <p14:creationId xmlns:p14="http://schemas.microsoft.com/office/powerpoint/2010/main" val="7207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2533A-7AF6-4E0B-8818-A8541F532238}" type="slidenum">
              <a:rPr lang="en-US" altLang="en-US"/>
              <a:pPr>
                <a:defRPr/>
              </a:pPr>
              <a:t>‹#›</a:t>
            </a:fld>
            <a:endParaRPr lang="en-US" altLang="en-US"/>
          </a:p>
        </p:txBody>
      </p:sp>
    </p:spTree>
    <p:extLst>
      <p:ext uri="{BB962C8B-B14F-4D97-AF65-F5344CB8AC3E}">
        <p14:creationId xmlns:p14="http://schemas.microsoft.com/office/powerpoint/2010/main" val="305747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03905A-5A1C-416B-9C37-E9D447952025}" type="slidenum">
              <a:rPr lang="en-US" altLang="en-US"/>
              <a:pPr>
                <a:defRPr/>
              </a:pPr>
              <a:t>‹#›</a:t>
            </a:fld>
            <a:endParaRPr lang="en-US" altLang="en-US"/>
          </a:p>
        </p:txBody>
      </p:sp>
    </p:spTree>
    <p:extLst>
      <p:ext uri="{BB962C8B-B14F-4D97-AF65-F5344CB8AC3E}">
        <p14:creationId xmlns:p14="http://schemas.microsoft.com/office/powerpoint/2010/main" val="21327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FA448-5720-494B-9E0E-66CB4EDE6EDB}" type="slidenum">
              <a:rPr lang="en-US" altLang="en-US"/>
              <a:pPr>
                <a:defRPr/>
              </a:pPr>
              <a:t>‹#›</a:t>
            </a:fld>
            <a:endParaRPr lang="en-US" altLang="en-US"/>
          </a:p>
        </p:txBody>
      </p:sp>
    </p:spTree>
    <p:extLst>
      <p:ext uri="{BB962C8B-B14F-4D97-AF65-F5344CB8AC3E}">
        <p14:creationId xmlns:p14="http://schemas.microsoft.com/office/powerpoint/2010/main" val="249109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18D029-E1A6-4077-A446-E19B4684FFFE}" type="slidenum">
              <a:rPr lang="en-US" altLang="en-US"/>
              <a:pPr>
                <a:defRPr/>
              </a:pPr>
              <a:t>‹#›</a:t>
            </a:fld>
            <a:endParaRPr lang="en-US" altLang="en-US"/>
          </a:p>
        </p:txBody>
      </p:sp>
    </p:spTree>
    <p:extLst>
      <p:ext uri="{BB962C8B-B14F-4D97-AF65-F5344CB8AC3E}">
        <p14:creationId xmlns:p14="http://schemas.microsoft.com/office/powerpoint/2010/main" val="31473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12F485-1767-4253-8011-4E0FE95EE0CF}" type="slidenum">
              <a:rPr lang="en-US" altLang="en-US"/>
              <a:pPr>
                <a:defRPr/>
              </a:pPr>
              <a:t>‹#›</a:t>
            </a:fld>
            <a:endParaRPr lang="en-US" altLang="en-US"/>
          </a:p>
        </p:txBody>
      </p:sp>
    </p:spTree>
    <p:extLst>
      <p:ext uri="{BB962C8B-B14F-4D97-AF65-F5344CB8AC3E}">
        <p14:creationId xmlns:p14="http://schemas.microsoft.com/office/powerpoint/2010/main" val="367235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B2AAB1-44D4-40EA-8904-3280B949826B}" type="slidenum">
              <a:rPr lang="en-US" altLang="en-US"/>
              <a:pPr>
                <a:defRPr/>
              </a:pPr>
              <a:t>‹#›</a:t>
            </a:fld>
            <a:endParaRPr lang="en-US" altLang="en-US"/>
          </a:p>
        </p:txBody>
      </p:sp>
    </p:spTree>
    <p:extLst>
      <p:ext uri="{BB962C8B-B14F-4D97-AF65-F5344CB8AC3E}">
        <p14:creationId xmlns:p14="http://schemas.microsoft.com/office/powerpoint/2010/main" val="290626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CDF1E5-647D-4138-B100-B141ABBE2513}" type="slidenum">
              <a:rPr lang="en-US" altLang="en-US"/>
              <a:pPr>
                <a:defRPr/>
              </a:pPr>
              <a:t>‹#›</a:t>
            </a:fld>
            <a:endParaRPr lang="en-US" altLang="en-US"/>
          </a:p>
        </p:txBody>
      </p:sp>
    </p:spTree>
    <p:extLst>
      <p:ext uri="{BB962C8B-B14F-4D97-AF65-F5344CB8AC3E}">
        <p14:creationId xmlns:p14="http://schemas.microsoft.com/office/powerpoint/2010/main" val="13551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88151A-BF90-41BD-B7C5-445127269327}" type="slidenum">
              <a:rPr lang="en-US" altLang="en-US"/>
              <a:pPr>
                <a:defRPr/>
              </a:pPr>
              <a:t>‹#›</a:t>
            </a:fld>
            <a:endParaRPr lang="en-US" altLang="en-US"/>
          </a:p>
        </p:txBody>
      </p:sp>
    </p:spTree>
    <p:extLst>
      <p:ext uri="{BB962C8B-B14F-4D97-AF65-F5344CB8AC3E}">
        <p14:creationId xmlns:p14="http://schemas.microsoft.com/office/powerpoint/2010/main" val="4763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4E61F0-9ABD-4FE4-8CB4-3A6B5E57AE63}"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2"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el.media.mit.edu/logo-foundation/what_is_logo/histor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ews.mit.edu/2016/seymour-papert-pioneer-of-constructionist-learning-dies-08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Ch.7: Psychology and Computer Ethics</a:t>
            </a:r>
          </a:p>
        </p:txBody>
      </p:sp>
      <p:sp>
        <p:nvSpPr>
          <p:cNvPr id="4099" name="Rectangle 3"/>
          <p:cNvSpPr>
            <a:spLocks noGrp="1" noChangeArrowheads="1"/>
          </p:cNvSpPr>
          <p:nvPr>
            <p:ph type="subTitle" idx="1"/>
          </p:nvPr>
        </p:nvSpPr>
        <p:spPr/>
        <p:txBody>
          <a:bodyPr/>
          <a:lstStyle/>
          <a:p>
            <a:pPr eaLnBrk="1" hangingPunct="1"/>
            <a:r>
              <a:rPr lang="en-US" altLang="en-US" dirty="0"/>
              <a:t>Fall 2019</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838200"/>
          </a:xfrm>
        </p:spPr>
        <p:txBody>
          <a:bodyPr/>
          <a:lstStyle/>
          <a:p>
            <a:r>
              <a:rPr lang="en-US" sz="3600" dirty="0" err="1"/>
              <a:t>Postconventional</a:t>
            </a:r>
            <a:r>
              <a:rPr lang="en-US" sz="3600" dirty="0"/>
              <a:t> Morality (Level 3): </a:t>
            </a:r>
            <a:br>
              <a:rPr lang="en-US" sz="3600" dirty="0"/>
            </a:br>
            <a:r>
              <a:rPr lang="en-US" sz="3600" dirty="0"/>
              <a:t>Universal Principles (Stage 6)</a:t>
            </a:r>
          </a:p>
        </p:txBody>
      </p:sp>
      <p:sp>
        <p:nvSpPr>
          <p:cNvPr id="3" name="Content Placeholder 2"/>
          <p:cNvSpPr>
            <a:spLocks noGrp="1"/>
          </p:cNvSpPr>
          <p:nvPr>
            <p:ph idx="1"/>
          </p:nvPr>
        </p:nvSpPr>
        <p:spPr>
          <a:xfrm>
            <a:off x="0" y="1219200"/>
            <a:ext cx="8915400" cy="5334000"/>
          </a:xfrm>
        </p:spPr>
        <p:txBody>
          <a:bodyPr>
            <a:normAutofit fontScale="77500" lnSpcReduction="20000"/>
          </a:bodyPr>
          <a:lstStyle/>
          <a:p>
            <a:r>
              <a:rPr lang="en-US" dirty="0"/>
              <a:t>In the Heinz dilemma, all parties--the druggist, Heinz, and his wife--take the roles of the others. (Recall Rawls’s “Veil of ignorance”)</a:t>
            </a:r>
          </a:p>
          <a:p>
            <a:r>
              <a:rPr lang="en-US" dirty="0"/>
              <a:t>If the druggist did this, even he would recognize that life must take priority over property; for he wouldn't want to risk finding himself in the wife's shoes with property valued over life. Thus, they would all agree that the wife must be saved--this would be the fair solution. Such a solution requires not only impartiality, but the principle that everyone is given full and equal respect. If the wife were considered of less value than the others, a just solution could not be reached.</a:t>
            </a:r>
          </a:p>
          <a:p>
            <a:r>
              <a:rPr lang="en-US" dirty="0"/>
              <a:t>At stage 6, a commitment to justice makes the rationale for civil disobedience stronger and broader. Martin Luther King, for example, argued that laws are only valid insofar as they are grounded in justice, and that a commitment to justice carries with it an obligation to disobey unjust laws. King also recognized, of course, the general need for laws and democratic processes (stages 4 and 5), and he was therefore willing to accept the penalties for his actions. Nevertheless, he believed that the higher principle of justice required civil disobedience</a:t>
            </a:r>
          </a:p>
          <a:p>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78358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Cognitive Development and Ethics</a:t>
            </a:r>
          </a:p>
        </p:txBody>
      </p:sp>
      <p:sp>
        <p:nvSpPr>
          <p:cNvPr id="3" name="Content Placeholder 2"/>
          <p:cNvSpPr>
            <a:spLocks noGrp="1"/>
          </p:cNvSpPr>
          <p:nvPr>
            <p:ph idx="1"/>
          </p:nvPr>
        </p:nvSpPr>
        <p:spPr>
          <a:xfrm>
            <a:off x="304800" y="5214938"/>
            <a:ext cx="8601075" cy="838200"/>
          </a:xfrm>
        </p:spPr>
        <p:txBody>
          <a:bodyPr>
            <a:normAutofit fontScale="85000" lnSpcReduction="10000"/>
          </a:bodyPr>
          <a:lstStyle/>
          <a:p>
            <a:pPr marL="0" indent="0">
              <a:buFontTx/>
              <a:buNone/>
              <a:defRPr/>
            </a:pPr>
            <a:r>
              <a:rPr lang="en-US" dirty="0"/>
              <a:t>John Dewey        Jean Piaget   Lawrence Kohlberg  Seymour </a:t>
            </a:r>
            <a:r>
              <a:rPr lang="en-US" dirty="0" err="1"/>
              <a:t>Papert</a:t>
            </a:r>
            <a:endParaRPr lang="en-US" dirty="0"/>
          </a:p>
          <a:p>
            <a:pPr marL="0" indent="0">
              <a:buFontTx/>
              <a:buNone/>
              <a:defRPr/>
            </a:pPr>
            <a:r>
              <a:rPr lang="en-US" dirty="0"/>
              <a:t>(1859-1952)      (1896-1980)    (1927-1987)          (1928-2016 )</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66900"/>
            <a:ext cx="218598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5625"/>
            <a:ext cx="1731963"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5625"/>
            <a:ext cx="21336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475" y="2609850"/>
            <a:ext cx="20574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4FA6-58B6-4BA8-A4CD-3D4F9401DBB8}"/>
              </a:ext>
            </a:extLst>
          </p:cNvPr>
          <p:cNvSpPr>
            <a:spLocks noGrp="1"/>
          </p:cNvSpPr>
          <p:nvPr>
            <p:ph type="title"/>
          </p:nvPr>
        </p:nvSpPr>
        <p:spPr>
          <a:xfrm>
            <a:off x="685800" y="304800"/>
            <a:ext cx="7772400" cy="838200"/>
          </a:xfrm>
        </p:spPr>
        <p:txBody>
          <a:bodyPr>
            <a:normAutofit/>
          </a:bodyPr>
          <a:lstStyle/>
          <a:p>
            <a:r>
              <a:rPr lang="en-US" dirty="0"/>
              <a:t>The Logo Programming Language</a:t>
            </a:r>
          </a:p>
        </p:txBody>
      </p:sp>
      <p:sp>
        <p:nvSpPr>
          <p:cNvPr id="3" name="Content Placeholder 2">
            <a:extLst>
              <a:ext uri="{FF2B5EF4-FFF2-40B4-BE49-F238E27FC236}">
                <a16:creationId xmlns:a16="http://schemas.microsoft.com/office/drawing/2014/main" id="{9230A8DD-027B-43DD-8A49-65D618CFAD27}"/>
              </a:ext>
            </a:extLst>
          </p:cNvPr>
          <p:cNvSpPr>
            <a:spLocks noGrp="1"/>
          </p:cNvSpPr>
          <p:nvPr>
            <p:ph idx="1"/>
          </p:nvPr>
        </p:nvSpPr>
        <p:spPr>
          <a:xfrm>
            <a:off x="266700" y="1143000"/>
            <a:ext cx="8610600" cy="5181600"/>
          </a:xfrm>
        </p:spPr>
        <p:txBody>
          <a:bodyPr>
            <a:noAutofit/>
          </a:bodyPr>
          <a:lstStyle/>
          <a:p>
            <a:pPr marL="0" indent="0">
              <a:buNone/>
            </a:pPr>
            <a:r>
              <a:rPr lang="en-US" sz="2200" dirty="0"/>
              <a:t>[Seymour] </a:t>
            </a:r>
            <a:r>
              <a:rPr lang="en-US" sz="2200" dirty="0" err="1"/>
              <a:t>Papert</a:t>
            </a:r>
            <a:r>
              <a:rPr lang="en-US" sz="2200" dirty="0"/>
              <a:t> [co-director of the MIT AI Lab with Marvin Minsky] was among the first to recognize the revolutionary potential of computers in education. In the late 1960s, at a time when computers still cost hundreds of thousands of dollars, </a:t>
            </a:r>
            <a:r>
              <a:rPr lang="en-US" sz="2200" dirty="0" err="1"/>
              <a:t>Papert</a:t>
            </a:r>
            <a:r>
              <a:rPr lang="en-US" sz="2200" dirty="0"/>
              <a:t> came up with the idea for </a:t>
            </a:r>
            <a:r>
              <a:rPr lang="en-US" sz="2200" dirty="0">
                <a:hlinkClick r:id="rId3"/>
              </a:rPr>
              <a:t>Logo</a:t>
            </a:r>
            <a:r>
              <a:rPr lang="en-US" sz="2200" dirty="0"/>
              <a:t>, the first programming language for children. Children used Logo to program the movements of a “turtle” — either in the form of a small mechanical robot or a graphic object on the computer screen. In his seminal book </a:t>
            </a:r>
            <a:r>
              <a:rPr lang="en-US" sz="2200" i="1" dirty="0"/>
              <a:t>Mindstorms: Children, Computers and Powerful Ideas</a:t>
            </a:r>
            <a:r>
              <a:rPr lang="en-US" sz="2200" dirty="0"/>
              <a:t> (1980), </a:t>
            </a:r>
            <a:r>
              <a:rPr lang="en-US" sz="2200" dirty="0" err="1"/>
              <a:t>Papert</a:t>
            </a:r>
            <a:r>
              <a:rPr lang="en-US" sz="2200" dirty="0"/>
              <a:t> argued against “the computer being used to program the child.” He presented an alternative approach in which “the child programs the computer and, in doing so, both acquires a sense of mastery over a piece of the most modern and powerful technology and establishes an intimate contact with some of the deepest ideas from science, from mathematics, and from the art of intellectual model building.” Quoted from:</a:t>
            </a:r>
            <a:r>
              <a:rPr lang="en-US" sz="2000" dirty="0"/>
              <a:t> </a:t>
            </a:r>
            <a:r>
              <a:rPr lang="en-US" sz="2000" dirty="0">
                <a:hlinkClick r:id="rId4"/>
              </a:rPr>
              <a:t>http://news.mit.edu/2016/seymour-papert-pioneer-of-constructionist-learning-dies-0801</a:t>
            </a:r>
            <a:r>
              <a:rPr lang="en-US" sz="2000" dirty="0"/>
              <a:t>, accessed 2019-10-24.</a:t>
            </a:r>
            <a:endParaRPr lang="en-US" sz="2200" dirty="0"/>
          </a:p>
        </p:txBody>
      </p:sp>
    </p:spTree>
    <p:extLst>
      <p:ext uri="{BB962C8B-B14F-4D97-AF65-F5344CB8AC3E}">
        <p14:creationId xmlns:p14="http://schemas.microsoft.com/office/powerpoint/2010/main" val="378183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Kohlberg’s Stages of Moral Development, Ch.7[B] Version</a:t>
            </a:r>
          </a:p>
        </p:txBody>
      </p:sp>
      <p:graphicFrame>
        <p:nvGraphicFramePr>
          <p:cNvPr id="4" name="Content Placeholder 3"/>
          <p:cNvGraphicFramePr>
            <a:graphicFrameLocks noGrp="1"/>
          </p:cNvGraphicFramePr>
          <p:nvPr>
            <p:ph idx="1"/>
          </p:nvPr>
        </p:nvGraphicFramePr>
        <p:xfrm>
          <a:off x="685800" y="2514600"/>
          <a:ext cx="7772400" cy="259556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795">
                <a:tc>
                  <a:txBody>
                    <a:bodyPr/>
                    <a:lstStyle/>
                    <a:p>
                      <a:r>
                        <a:rPr lang="en-US" sz="1800" dirty="0"/>
                        <a:t>Level</a:t>
                      </a:r>
                    </a:p>
                  </a:txBody>
                  <a:tcPr marT="45714" marB="45714"/>
                </a:tc>
                <a:tc>
                  <a:txBody>
                    <a:bodyPr/>
                    <a:lstStyle/>
                    <a:p>
                      <a:r>
                        <a:rPr lang="en-US" sz="1800" dirty="0"/>
                        <a:t>Stage</a:t>
                      </a:r>
                    </a:p>
                  </a:txBody>
                  <a:tcPr marT="45714" marB="45714"/>
                </a:tc>
                <a:tc>
                  <a:txBody>
                    <a:bodyPr/>
                    <a:lstStyle/>
                    <a:p>
                      <a:r>
                        <a:rPr lang="en-US" sz="1800" dirty="0"/>
                        <a:t>Social Orientation</a:t>
                      </a:r>
                    </a:p>
                  </a:txBody>
                  <a:tcPr marT="45714" marB="45714"/>
                </a:tc>
                <a:extLst>
                  <a:ext uri="{0D108BD9-81ED-4DB2-BD59-A6C34878D82A}">
                    <a16:rowId xmlns:a16="http://schemas.microsoft.com/office/drawing/2014/main" val="10000"/>
                  </a:ext>
                </a:extLst>
              </a:tr>
              <a:tr h="370795">
                <a:tc>
                  <a:txBody>
                    <a:bodyPr/>
                    <a:lstStyle/>
                    <a:p>
                      <a:r>
                        <a:rPr lang="en-US" sz="1800" dirty="0"/>
                        <a:t>Pre-conventional</a:t>
                      </a:r>
                    </a:p>
                  </a:txBody>
                  <a:tcPr marT="45714" marB="45714"/>
                </a:tc>
                <a:tc>
                  <a:txBody>
                    <a:bodyPr/>
                    <a:lstStyle/>
                    <a:p>
                      <a:r>
                        <a:rPr lang="en-US" sz="1800" dirty="0"/>
                        <a:t>1</a:t>
                      </a:r>
                    </a:p>
                  </a:txBody>
                  <a:tcPr marT="45714" marB="45714"/>
                </a:tc>
                <a:tc>
                  <a:txBody>
                    <a:bodyPr/>
                    <a:lstStyle/>
                    <a:p>
                      <a:r>
                        <a:rPr lang="en-US" sz="1800" dirty="0"/>
                        <a:t>Obedience and Punishment</a:t>
                      </a:r>
                    </a:p>
                  </a:txBody>
                  <a:tcPr marT="45714" marB="45714"/>
                </a:tc>
                <a:extLst>
                  <a:ext uri="{0D108BD9-81ED-4DB2-BD59-A6C34878D82A}">
                    <a16:rowId xmlns:a16="http://schemas.microsoft.com/office/drawing/2014/main" val="10001"/>
                  </a:ext>
                </a:extLst>
              </a:tr>
              <a:tr h="370795">
                <a:tc>
                  <a:txBody>
                    <a:bodyPr/>
                    <a:lstStyle/>
                    <a:p>
                      <a:r>
                        <a:rPr lang="en-US" sz="1800" dirty="0"/>
                        <a:t>(child)</a:t>
                      </a:r>
                    </a:p>
                  </a:txBody>
                  <a:tcPr marT="45714" marB="45714"/>
                </a:tc>
                <a:tc>
                  <a:txBody>
                    <a:bodyPr/>
                    <a:lstStyle/>
                    <a:p>
                      <a:r>
                        <a:rPr lang="en-US" sz="1800" dirty="0"/>
                        <a:t>2</a:t>
                      </a:r>
                    </a:p>
                  </a:txBody>
                  <a:tcPr marT="45714" marB="45714"/>
                </a:tc>
                <a:tc>
                  <a:txBody>
                    <a:bodyPr/>
                    <a:lstStyle/>
                    <a:p>
                      <a:r>
                        <a:rPr lang="en-US" sz="1800" dirty="0"/>
                        <a:t>Individualism/Instrumentalism</a:t>
                      </a:r>
                    </a:p>
                  </a:txBody>
                  <a:tcPr marT="45714" marB="45714"/>
                </a:tc>
                <a:extLst>
                  <a:ext uri="{0D108BD9-81ED-4DB2-BD59-A6C34878D82A}">
                    <a16:rowId xmlns:a16="http://schemas.microsoft.com/office/drawing/2014/main" val="10002"/>
                  </a:ext>
                </a:extLst>
              </a:tr>
              <a:tr h="370795">
                <a:tc>
                  <a:txBody>
                    <a:bodyPr/>
                    <a:lstStyle/>
                    <a:p>
                      <a:r>
                        <a:rPr lang="en-US" sz="1800" dirty="0"/>
                        <a:t>Conventional</a:t>
                      </a:r>
                    </a:p>
                  </a:txBody>
                  <a:tcPr marT="45714" marB="45714"/>
                </a:tc>
                <a:tc>
                  <a:txBody>
                    <a:bodyPr/>
                    <a:lstStyle/>
                    <a:p>
                      <a:r>
                        <a:rPr lang="en-US" sz="1800" dirty="0"/>
                        <a:t>3</a:t>
                      </a:r>
                    </a:p>
                  </a:txBody>
                  <a:tcPr marT="45714" marB="45714"/>
                </a:tc>
                <a:tc>
                  <a:txBody>
                    <a:bodyPr/>
                    <a:lstStyle/>
                    <a:p>
                      <a:r>
                        <a:rPr lang="en-US" sz="1800" dirty="0"/>
                        <a:t>“Good boy/Good</a:t>
                      </a:r>
                      <a:r>
                        <a:rPr lang="en-US" sz="1800" baseline="0" dirty="0"/>
                        <a:t> girl”</a:t>
                      </a:r>
                      <a:endParaRPr lang="en-US" sz="1800" dirty="0"/>
                    </a:p>
                  </a:txBody>
                  <a:tcPr marT="45714" marB="45714"/>
                </a:tc>
                <a:extLst>
                  <a:ext uri="{0D108BD9-81ED-4DB2-BD59-A6C34878D82A}">
                    <a16:rowId xmlns:a16="http://schemas.microsoft.com/office/drawing/2014/main" val="10003"/>
                  </a:ext>
                </a:extLst>
              </a:tr>
              <a:tr h="370795">
                <a:tc>
                  <a:txBody>
                    <a:bodyPr/>
                    <a:lstStyle/>
                    <a:p>
                      <a:r>
                        <a:rPr lang="en-US" sz="1800" dirty="0"/>
                        <a:t>(adolescent)</a:t>
                      </a:r>
                    </a:p>
                  </a:txBody>
                  <a:tcPr marT="45714" marB="45714"/>
                </a:tc>
                <a:tc>
                  <a:txBody>
                    <a:bodyPr/>
                    <a:lstStyle/>
                    <a:p>
                      <a:r>
                        <a:rPr lang="en-US" sz="1800" dirty="0"/>
                        <a:t>4</a:t>
                      </a:r>
                    </a:p>
                  </a:txBody>
                  <a:tcPr marT="45714" marB="45714"/>
                </a:tc>
                <a:tc>
                  <a:txBody>
                    <a:bodyPr/>
                    <a:lstStyle/>
                    <a:p>
                      <a:r>
                        <a:rPr lang="en-US" sz="1800" dirty="0"/>
                        <a:t>Law and Order</a:t>
                      </a:r>
                    </a:p>
                  </a:txBody>
                  <a:tcPr marT="45714" marB="45714"/>
                </a:tc>
                <a:extLst>
                  <a:ext uri="{0D108BD9-81ED-4DB2-BD59-A6C34878D82A}">
                    <a16:rowId xmlns:a16="http://schemas.microsoft.com/office/drawing/2014/main" val="10004"/>
                  </a:ext>
                </a:extLst>
              </a:tr>
              <a:tr h="370795">
                <a:tc>
                  <a:txBody>
                    <a:bodyPr/>
                    <a:lstStyle/>
                    <a:p>
                      <a:r>
                        <a:rPr lang="en-US" sz="1800" dirty="0"/>
                        <a:t>Post-conventional</a:t>
                      </a:r>
                    </a:p>
                  </a:txBody>
                  <a:tcPr marT="45714" marB="45714"/>
                </a:tc>
                <a:tc>
                  <a:txBody>
                    <a:bodyPr/>
                    <a:lstStyle/>
                    <a:p>
                      <a:r>
                        <a:rPr lang="en-US" sz="1800" dirty="0"/>
                        <a:t>5</a:t>
                      </a:r>
                    </a:p>
                  </a:txBody>
                  <a:tcPr marT="45714" marB="45714"/>
                </a:tc>
                <a:tc>
                  <a:txBody>
                    <a:bodyPr/>
                    <a:lstStyle/>
                    <a:p>
                      <a:r>
                        <a:rPr lang="en-US" sz="1800" dirty="0"/>
                        <a:t>Social Contract</a:t>
                      </a:r>
                    </a:p>
                  </a:txBody>
                  <a:tcPr marT="45714" marB="45714"/>
                </a:tc>
                <a:extLst>
                  <a:ext uri="{0D108BD9-81ED-4DB2-BD59-A6C34878D82A}">
                    <a16:rowId xmlns:a16="http://schemas.microsoft.com/office/drawing/2014/main" val="10005"/>
                  </a:ext>
                </a:extLst>
              </a:tr>
              <a:tr h="370795">
                <a:tc>
                  <a:txBody>
                    <a:bodyPr/>
                    <a:lstStyle/>
                    <a:p>
                      <a:r>
                        <a:rPr lang="en-US" sz="1800" dirty="0"/>
                        <a:t>(adult)</a:t>
                      </a:r>
                    </a:p>
                  </a:txBody>
                  <a:tcPr marT="45714" marB="45714"/>
                </a:tc>
                <a:tc>
                  <a:txBody>
                    <a:bodyPr/>
                    <a:lstStyle/>
                    <a:p>
                      <a:r>
                        <a:rPr lang="en-US" sz="1800" dirty="0"/>
                        <a:t>6</a:t>
                      </a:r>
                    </a:p>
                  </a:txBody>
                  <a:tcPr marT="45714" marB="45714"/>
                </a:tc>
                <a:tc>
                  <a:txBody>
                    <a:bodyPr/>
                    <a:lstStyle/>
                    <a:p>
                      <a:r>
                        <a:rPr lang="en-US" sz="1800" dirty="0"/>
                        <a:t>Principled Conscience</a:t>
                      </a:r>
                    </a:p>
                  </a:txBody>
                  <a:tcPr marT="45714" marB="45714"/>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381000"/>
            <a:ext cx="7772400" cy="381000"/>
          </a:xfrm>
        </p:spPr>
        <p:txBody>
          <a:bodyPr/>
          <a:lstStyle/>
          <a:p>
            <a:pPr eaLnBrk="1" hangingPunct="1"/>
            <a:r>
              <a:rPr lang="en-US" altLang="en-US" sz="3600"/>
              <a:t>Kohlberg’s Stages of Moral Development</a:t>
            </a:r>
          </a:p>
        </p:txBody>
      </p:sp>
      <p:pic>
        <p:nvPicPr>
          <p:cNvPr id="7171" name="Picture 225"/>
          <p:cNvPicPr>
            <a:picLocks noChangeAspect="1" noChangeArrowheads="1"/>
          </p:cNvPicPr>
          <p:nvPr/>
        </p:nvPicPr>
        <p:blipFill>
          <a:blip r:embed="rId3">
            <a:extLst>
              <a:ext uri="{28A0092B-C50C-407E-A947-70E740481C1C}">
                <a14:useLocalDpi xmlns:a14="http://schemas.microsoft.com/office/drawing/2010/main" val="0"/>
              </a:ext>
            </a:extLst>
          </a:blip>
          <a:srcRect l="4929" t="28505" r="28543" b="7944"/>
          <a:stretch>
            <a:fillRect/>
          </a:stretch>
        </p:blipFill>
        <p:spPr bwMode="auto">
          <a:xfrm>
            <a:off x="228600" y="1219200"/>
            <a:ext cx="6553200"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226"/>
          <p:cNvSpPr>
            <a:spLocks noChangeArrowheads="1"/>
          </p:cNvSpPr>
          <p:nvPr/>
        </p:nvSpPr>
        <p:spPr bwMode="auto">
          <a:xfrm>
            <a:off x="1066800" y="890588"/>
            <a:ext cx="654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30000"/>
              </a:spcBef>
              <a:buFontTx/>
              <a:buNone/>
            </a:pPr>
            <a:r>
              <a:rPr lang="en-US" altLang="en-US" sz="1200"/>
              <a:t>http://www.character-education.info/Articles/stages_of_moral_development.htm, accessed 2010-02-11</a:t>
            </a:r>
          </a:p>
        </p:txBody>
      </p:sp>
      <p:sp>
        <p:nvSpPr>
          <p:cNvPr id="7173" name="Text Box 227"/>
          <p:cNvSpPr txBox="1">
            <a:spLocks noChangeArrowheads="1"/>
          </p:cNvSpPr>
          <p:nvPr/>
        </p:nvSpPr>
        <p:spPr bwMode="auto">
          <a:xfrm>
            <a:off x="7086600" y="1905000"/>
            <a:ext cx="15954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t>The stages</a:t>
            </a:r>
          </a:p>
          <a:p>
            <a:pPr eaLnBrk="1" hangingPunct="1">
              <a:spcBef>
                <a:spcPct val="0"/>
              </a:spcBef>
              <a:buFontTx/>
              <a:buNone/>
            </a:pPr>
            <a:r>
              <a:rPr lang="en-US" altLang="en-US" sz="1800"/>
              <a:t>in this table</a:t>
            </a:r>
          </a:p>
          <a:p>
            <a:pPr eaLnBrk="1" hangingPunct="1">
              <a:spcBef>
                <a:spcPct val="0"/>
              </a:spcBef>
              <a:buFontTx/>
              <a:buNone/>
            </a:pPr>
            <a:r>
              <a:rPr lang="en-US" altLang="en-US" sz="1800"/>
              <a:t>are different</a:t>
            </a:r>
          </a:p>
          <a:p>
            <a:pPr eaLnBrk="1" hangingPunct="1">
              <a:spcBef>
                <a:spcPct val="0"/>
              </a:spcBef>
              <a:buFontTx/>
              <a:buNone/>
            </a:pPr>
            <a:r>
              <a:rPr lang="en-US" altLang="en-US" sz="1800"/>
              <a:t>from the ones</a:t>
            </a:r>
          </a:p>
          <a:p>
            <a:pPr eaLnBrk="1" hangingPunct="1">
              <a:spcBef>
                <a:spcPct val="0"/>
              </a:spcBef>
              <a:buFontTx/>
              <a:buNone/>
            </a:pPr>
            <a:r>
              <a:rPr lang="en-US" altLang="en-US" sz="1800"/>
              <a:t>in the textbook.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z="3600" dirty="0"/>
              <a:t>An Ethical Dilemma Used by Kohlberg</a:t>
            </a:r>
          </a:p>
        </p:txBody>
      </p:sp>
      <p:sp>
        <p:nvSpPr>
          <p:cNvPr id="3" name="Content Placeholder 2"/>
          <p:cNvSpPr>
            <a:spLocks noGrp="1"/>
          </p:cNvSpPr>
          <p:nvPr>
            <p:ph idx="1"/>
          </p:nvPr>
        </p:nvSpPr>
        <p:spPr>
          <a:xfrm>
            <a:off x="685800" y="1066800"/>
            <a:ext cx="7924800" cy="5257800"/>
          </a:xfrm>
        </p:spPr>
        <p:txBody>
          <a:bodyPr>
            <a:normAutofit fontScale="85000" lnSpcReduction="20000"/>
          </a:bodyPr>
          <a:lstStyle/>
          <a:p>
            <a:pPr marL="0" indent="0">
              <a:buNone/>
            </a:pPr>
            <a:r>
              <a:rPr lang="en-US" dirty="0"/>
              <a:t>Heinz Steals the Drug</a:t>
            </a:r>
          </a:p>
          <a:p>
            <a:pPr marL="0" indent="0">
              <a:buNone/>
            </a:pPr>
            <a:r>
              <a:rPr lang="en-US" dirty="0"/>
              <a:t>In Europe, 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make. He paid $200 for the radium and charged $2,000 for a small dose of the drug. The sick woman's husband, Heinz, went to everyone he knew to borrow the money, but he could only get together about $ 1,000 which is half of what it cost. He told the druggist that his wife was dying and asked him to sell it cheaper or let him pay later. But the druggist said: “No, I discovered the drug and I'm going to make money from it.” So Heinz got desperate and broke into the man's store to steal the drug-for his wife. Should the husband have done that? </a:t>
            </a:r>
          </a:p>
          <a:p>
            <a:pPr marL="0" indent="0">
              <a:buNone/>
            </a:pPr>
            <a:r>
              <a:rPr lang="en-US" sz="2100" dirty="0"/>
              <a:t>(Kohlberg, 1963, p. 19; quoted in: W.C. Crain. (1985). </a:t>
            </a:r>
            <a:r>
              <a:rPr lang="en-US" sz="2100" i="1" dirty="0"/>
              <a:t>Theories of Development.</a:t>
            </a:r>
            <a:r>
              <a:rPr lang="en-US" sz="2100" dirty="0"/>
              <a:t> Prentice-Hall. pp. 118-136.)</a:t>
            </a:r>
          </a:p>
        </p:txBody>
      </p:sp>
    </p:spTree>
    <p:extLst>
      <p:ext uri="{BB962C8B-B14F-4D97-AF65-F5344CB8AC3E}">
        <p14:creationId xmlns:p14="http://schemas.microsoft.com/office/powerpoint/2010/main" val="410255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a:t>Preconventional</a:t>
            </a:r>
            <a:r>
              <a:rPr lang="en-US" sz="3600" dirty="0"/>
              <a:t> Morality (Level 1): </a:t>
            </a:r>
            <a:br>
              <a:rPr lang="en-US" sz="3600" dirty="0"/>
            </a:br>
            <a:r>
              <a:rPr lang="en-US" sz="3600" dirty="0"/>
              <a:t>Obedience and Punishment (Stage 1)</a:t>
            </a:r>
          </a:p>
        </p:txBody>
      </p:sp>
      <p:sp>
        <p:nvSpPr>
          <p:cNvPr id="3" name="Content Placeholder 2"/>
          <p:cNvSpPr>
            <a:spLocks noGrp="1"/>
          </p:cNvSpPr>
          <p:nvPr>
            <p:ph idx="1"/>
          </p:nvPr>
        </p:nvSpPr>
        <p:spPr>
          <a:xfrm>
            <a:off x="533400" y="1295400"/>
            <a:ext cx="7924800" cy="4800600"/>
          </a:xfrm>
        </p:spPr>
        <p:txBody>
          <a:bodyPr>
            <a:normAutofit fontScale="85000" lnSpcReduction="10000"/>
          </a:bodyPr>
          <a:lstStyle/>
          <a:p>
            <a:r>
              <a:rPr lang="en-US" dirty="0"/>
              <a:t>Heinz was wrong to steal the drug because "It's against the law," or "It's bad to steal," as if this were all there were to it. When asked to elaborate, the child usually responds in terms of the consequences involved, explaining that stealing is bad "because you'll get punished" (Kohlberg, 1958b).</a:t>
            </a:r>
          </a:p>
          <a:p>
            <a:r>
              <a:rPr lang="en-US" dirty="0"/>
              <a:t>Although the vast majority of children at stage 1 oppose Heinz’s theft, it is still possible for a child to support the action and still employ stage 1 reasoning. For example, a child might say, "Heinz can steal it because he asked first and it's not like he stole something big; he won't get punished" (see Rest, 1973). Even though the child agrees with Heinz’s action, the reasoning is still stage 1; the concern is with what authorities permit and punish.</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58526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a:t>Preconventional</a:t>
            </a:r>
            <a:r>
              <a:rPr lang="en-US" sz="3600" dirty="0"/>
              <a:t> Morality (Level 1): </a:t>
            </a:r>
            <a:br>
              <a:rPr lang="en-US" sz="3600" dirty="0"/>
            </a:br>
            <a:r>
              <a:rPr lang="en-US" sz="3600" dirty="0"/>
              <a:t>Individualism and Exchange (Stage 2)</a:t>
            </a:r>
          </a:p>
        </p:txBody>
      </p:sp>
      <p:sp>
        <p:nvSpPr>
          <p:cNvPr id="3" name="Content Placeholder 2"/>
          <p:cNvSpPr>
            <a:spLocks noGrp="1"/>
          </p:cNvSpPr>
          <p:nvPr>
            <p:ph idx="1"/>
          </p:nvPr>
        </p:nvSpPr>
        <p:spPr>
          <a:xfrm>
            <a:off x="381000" y="1447800"/>
            <a:ext cx="8382000" cy="4800600"/>
          </a:xfrm>
        </p:spPr>
        <p:txBody>
          <a:bodyPr>
            <a:normAutofit fontScale="85000" lnSpcReduction="10000"/>
          </a:bodyPr>
          <a:lstStyle/>
          <a:p>
            <a:r>
              <a:rPr lang="en-US" dirty="0"/>
              <a:t>At this stage children recognize that there is not just one right view that is handed down by the authorities. Different individuals have different viewpoints. "Heinz," they might point out, "might think it's right to take the drug, the druggist would not." Since everything is relative, each person is free to pursue his or her </a:t>
            </a:r>
            <a:r>
              <a:rPr lang="en-US" i="1" dirty="0"/>
              <a:t>individual</a:t>
            </a:r>
            <a:r>
              <a:rPr lang="en-US" dirty="0"/>
              <a:t> interests.</a:t>
            </a:r>
          </a:p>
          <a:p>
            <a:r>
              <a:rPr lang="en-US" i="1" dirty="0"/>
              <a:t>fair exchange </a:t>
            </a:r>
            <a:r>
              <a:rPr lang="en-US" dirty="0"/>
              <a:t>(deals): “If you scratch my back, I'll scratch yours.”</a:t>
            </a:r>
          </a:p>
          <a:p>
            <a:r>
              <a:rPr lang="en-US" dirty="0"/>
              <a:t>Respondents at stage 2 are still said to reason at the </a:t>
            </a:r>
            <a:r>
              <a:rPr lang="en-US" dirty="0" err="1"/>
              <a:t>preconventional</a:t>
            </a:r>
            <a:r>
              <a:rPr lang="en-US" dirty="0"/>
              <a:t> level because they speak as isolated individuals rather than as members of society. They see individuals exchanging favors, but there is still no identification with the values of the family or community.</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401337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a:t>Conventional Morality (Level 2): </a:t>
            </a:r>
            <a:br>
              <a:rPr lang="en-US" sz="3600" dirty="0"/>
            </a:br>
            <a:r>
              <a:rPr lang="en-US" sz="3600" dirty="0"/>
              <a:t>Good Interpersonal Relationships (Stage 3)</a:t>
            </a:r>
          </a:p>
        </p:txBody>
      </p:sp>
      <p:sp>
        <p:nvSpPr>
          <p:cNvPr id="3" name="Content Placeholder 2"/>
          <p:cNvSpPr>
            <a:spLocks noGrp="1"/>
          </p:cNvSpPr>
          <p:nvPr>
            <p:ph idx="1"/>
          </p:nvPr>
        </p:nvSpPr>
        <p:spPr>
          <a:xfrm>
            <a:off x="228600" y="1447800"/>
            <a:ext cx="8610600" cy="4876800"/>
          </a:xfrm>
        </p:spPr>
        <p:txBody>
          <a:bodyPr>
            <a:normAutofit fontScale="85000" lnSpcReduction="10000"/>
          </a:bodyPr>
          <a:lstStyle/>
          <a:p>
            <a:r>
              <a:rPr lang="en-US" dirty="0"/>
              <a:t>Heinz was right to steal the drug because “He was a good man for wanting to save her,” and “His intentions were good, that of saving the life of someone he loves.” Even if Heinz doesn't love his wife, he should steal the drug because “I don't think any husband should sit back and watch his wife die.”</a:t>
            </a:r>
          </a:p>
          <a:p>
            <a:r>
              <a:rPr lang="en-US" dirty="0"/>
              <a:t>“It was really the druggist's fault, he was unfair, trying to overcharge and letting someone die. Heinz loved his wife and wanted to save her. I think anyone would. I don't think they would put him in jail. The judge would look at all sides, and see that the druggist was charging too much.”</a:t>
            </a:r>
          </a:p>
          <a:p>
            <a:r>
              <a:rPr lang="en-US" dirty="0"/>
              <a:t>This answer deserves the label “conventional morality” because it assumes that the attitude expressed would be shared by the entire community—”anyone” would be right to do what Heinz did</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86438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a:t>Conventional Morality (Level 2): </a:t>
            </a:r>
            <a:br>
              <a:rPr lang="en-US" sz="3600" dirty="0"/>
            </a:br>
            <a:r>
              <a:rPr lang="en-US" sz="3600" dirty="0"/>
              <a:t>Maintaining the Social Order (Stage 4)</a:t>
            </a:r>
          </a:p>
        </p:txBody>
      </p:sp>
      <p:sp>
        <p:nvSpPr>
          <p:cNvPr id="3" name="Content Placeholder 2"/>
          <p:cNvSpPr>
            <a:spLocks noGrp="1"/>
          </p:cNvSpPr>
          <p:nvPr>
            <p:ph idx="1"/>
          </p:nvPr>
        </p:nvSpPr>
        <p:spPr>
          <a:xfrm>
            <a:off x="228600" y="1447800"/>
            <a:ext cx="8686800" cy="4876800"/>
          </a:xfrm>
        </p:spPr>
        <p:txBody>
          <a:bodyPr>
            <a:normAutofit fontScale="85000" lnSpcReduction="10000"/>
          </a:bodyPr>
          <a:lstStyle/>
          <a:p>
            <a:r>
              <a:rPr lang="en-US" dirty="0"/>
              <a:t>“I don't want to sound like Spiro Agnew, law and order and wave the flag, but if everybody did as he wanted to do, set up his own beliefs as to right and wrong, then I think you would have chaos. The only thing I think we have in civilization nowadays is some sort of legal structure which people are sort of bound to follow.”</a:t>
            </a:r>
          </a:p>
          <a:p>
            <a:r>
              <a:rPr lang="en-US" dirty="0"/>
              <a:t>In stage 4, subjects make moral decisions from the perspective of society as a whole, they think from a full-fledged member-of-society perspective.</a:t>
            </a:r>
          </a:p>
          <a:p>
            <a:r>
              <a:rPr lang="en-US" dirty="0"/>
              <a:t>Stage 1 children say, “It's wrong to steal” and “It's against the law,” but they cannot elaborate any further, except to say that stealing can get a person jailed. Stage 4 respondents, in contrast, have a conception of the function of laws for society as a whole</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9750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447800"/>
          </a:xfrm>
        </p:spPr>
        <p:txBody>
          <a:bodyPr/>
          <a:lstStyle/>
          <a:p>
            <a:r>
              <a:rPr lang="en-US" sz="3600" dirty="0" err="1"/>
              <a:t>Postconventional</a:t>
            </a:r>
            <a:r>
              <a:rPr lang="en-US" sz="3600" dirty="0"/>
              <a:t> Morality (Level 3): </a:t>
            </a:r>
            <a:br>
              <a:rPr lang="en-US" sz="3600" dirty="0"/>
            </a:br>
            <a:r>
              <a:rPr lang="en-US" sz="3600" dirty="0"/>
              <a:t>Social Contract and Individual Rights (Stage 5)</a:t>
            </a:r>
          </a:p>
        </p:txBody>
      </p:sp>
      <p:sp>
        <p:nvSpPr>
          <p:cNvPr id="3" name="Content Placeholder 2"/>
          <p:cNvSpPr>
            <a:spLocks noGrp="1"/>
          </p:cNvSpPr>
          <p:nvPr>
            <p:ph idx="1"/>
          </p:nvPr>
        </p:nvSpPr>
        <p:spPr>
          <a:xfrm>
            <a:off x="266700" y="1752600"/>
            <a:ext cx="8686800" cy="4876800"/>
          </a:xfrm>
        </p:spPr>
        <p:txBody>
          <a:bodyPr>
            <a:normAutofit fontScale="92500" lnSpcReduction="20000"/>
          </a:bodyPr>
          <a:lstStyle/>
          <a:p>
            <a:r>
              <a:rPr lang="en-US" dirty="0"/>
              <a:t>“It is the husband's duty to save his wife. The fact that her life is in danger transcends every other standard you might use to judge his action. Life is more important than property.”</a:t>
            </a:r>
          </a:p>
          <a:p>
            <a:r>
              <a:rPr lang="en-US" dirty="0"/>
              <a:t>“From a moral standpoint” Heinz should save the life of even a stranger, since to be consistent, the value of a life means any life. When asked if the judge should punish Heinz, the subject replied: “Usually the moral and legal standpoints coincide. Here they conflict. The judge should weight the moral standpoint more heavily but preserve the legal law in punishing Heinz lightly.” </a:t>
            </a:r>
          </a:p>
          <a:p>
            <a:r>
              <a:rPr lang="en-US" dirty="0"/>
              <a:t>“Morality” and “rights” take some priority over particular laws.</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4178561166"/>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1101</TotalTime>
  <Words>1999</Words>
  <Application>Microsoft Office PowerPoint</Application>
  <PresentationFormat>On-screen Show (4:3)</PresentationFormat>
  <Paragraphs>105</Paragraphs>
  <Slides>12</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Baskerville Old Face</vt:lpstr>
      <vt:lpstr>Times New Roman</vt:lpstr>
      <vt:lpstr>Tw Cen MT</vt:lpstr>
      <vt:lpstr>330Lect1</vt:lpstr>
      <vt:lpstr>Photo Editor Photo</vt:lpstr>
      <vt:lpstr>CSCE 390 Professional Issues in Computer Science and Engineering Ch.7: Psychology and Computer Ethics</vt:lpstr>
      <vt:lpstr>Kohlberg’s Stages of Moral Development, Ch.7[B] Version</vt:lpstr>
      <vt:lpstr>Kohlberg’s Stages of Moral Development</vt:lpstr>
      <vt:lpstr>An Ethical Dilemma Used by Kohlberg</vt:lpstr>
      <vt:lpstr>Preconventional Morality (Level 1):  Obedience and Punishment (Stage 1)</vt:lpstr>
      <vt:lpstr>Preconventional Morality (Level 1):  Individualism and Exchange (Stage 2)</vt:lpstr>
      <vt:lpstr>Conventional Morality (Level 2):  Good Interpersonal Relationships (Stage 3)</vt:lpstr>
      <vt:lpstr>Conventional Morality (Level 2):  Maintaining the Social Order (Stage 4)</vt:lpstr>
      <vt:lpstr>Postconventional Morality (Level 3):  Social Contract and Individual Rights (Stage 5)</vt:lpstr>
      <vt:lpstr>Postconventional Morality (Level 3):  Universal Principles (Stage 6)</vt:lpstr>
      <vt:lpstr>Cognitive Development and Ethics</vt:lpstr>
      <vt:lpstr>The Logo Programming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67</cp:revision>
  <cp:lastPrinted>2018-11-08T21:58:00Z</cp:lastPrinted>
  <dcterms:created xsi:type="dcterms:W3CDTF">2004-08-19T01:30:12Z</dcterms:created>
  <dcterms:modified xsi:type="dcterms:W3CDTF">2019-10-24T17:51:05Z</dcterms:modified>
</cp:coreProperties>
</file>