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handoutMasterIdLst>
    <p:handoutMasterId r:id="rId14"/>
  </p:handoutMasterIdLst>
  <p:sldIdLst>
    <p:sldId id="256" r:id="rId2"/>
    <p:sldId id="336" r:id="rId3"/>
    <p:sldId id="334" r:id="rId4"/>
    <p:sldId id="337" r:id="rId5"/>
    <p:sldId id="338" r:id="rId6"/>
    <p:sldId id="339" r:id="rId7"/>
    <p:sldId id="340" r:id="rId8"/>
    <p:sldId id="341" r:id="rId9"/>
    <p:sldId id="342" r:id="rId10"/>
    <p:sldId id="343" r:id="rId11"/>
    <p:sldId id="335" r:id="rId12"/>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62" d="100"/>
          <a:sy n="62" d="100"/>
        </p:scale>
        <p:origin x="607"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eaLnBrk="1" hangingPunct="1">
              <a:defRPr sz="1200"/>
            </a:lvl1pPr>
          </a:lstStyle>
          <a:p>
            <a:pPr>
              <a:defRPr/>
            </a:pPr>
            <a:endParaRPr lang="en-US"/>
          </a:p>
        </p:txBody>
      </p:sp>
      <p:sp>
        <p:nvSpPr>
          <p:cNvPr id="22531" name="Rectangle 3"/>
          <p:cNvSpPr>
            <a:spLocks noGrp="1" noChangeArrowheads="1"/>
          </p:cNvSpPr>
          <p:nvPr>
            <p:ph type="dt" sz="quarter" idx="1"/>
          </p:nvPr>
        </p:nvSpPr>
        <p:spPr bwMode="auto">
          <a:xfrm>
            <a:off x="3977957"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ChangeArrowheads="1"/>
          </p:cNvSpPr>
          <p:nvPr>
            <p:ph type="ftr" sz="quarter" idx="2"/>
          </p:nvPr>
        </p:nvSpPr>
        <p:spPr bwMode="auto">
          <a:xfrm>
            <a:off x="0" y="8840629"/>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eaLnBrk="1" hangingPunct="1">
              <a:defRPr sz="1200"/>
            </a:lvl1pPr>
          </a:lstStyle>
          <a:p>
            <a:pPr>
              <a:defRPr/>
            </a:pPr>
            <a:endParaRPr lang="en-US"/>
          </a:p>
        </p:txBody>
      </p:sp>
      <p:sp>
        <p:nvSpPr>
          <p:cNvPr id="22533" name="Rectangle 5"/>
          <p:cNvSpPr>
            <a:spLocks noGrp="1" noChangeArrowheads="1"/>
          </p:cNvSpPr>
          <p:nvPr>
            <p:ph type="sldNum" sz="quarter" idx="3"/>
          </p:nvPr>
        </p:nvSpPr>
        <p:spPr bwMode="auto">
          <a:xfrm>
            <a:off x="3977957" y="8840629"/>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eaLnBrk="1" hangingPunct="1">
              <a:defRPr sz="1200" smtClean="0"/>
            </a:lvl1pPr>
          </a:lstStyle>
          <a:p>
            <a:pPr>
              <a:defRPr/>
            </a:pPr>
            <a:fld id="{60713018-B5AE-4417-B563-A7C810B99B45}" type="slidenum">
              <a:rPr lang="en-US" altLang="en-US"/>
              <a:pPr>
                <a:defRPr/>
              </a:pPr>
              <a:t>‹#›</a:t>
            </a:fld>
            <a:endParaRPr lang="en-US" altLang="en-US"/>
          </a:p>
        </p:txBody>
      </p:sp>
    </p:spTree>
    <p:extLst>
      <p:ext uri="{BB962C8B-B14F-4D97-AF65-F5344CB8AC3E}">
        <p14:creationId xmlns:p14="http://schemas.microsoft.com/office/powerpoint/2010/main" val="332225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eaLnBrk="0" hangingPunct="0">
              <a:defRPr sz="1200" smtClean="0"/>
            </a:lvl1pPr>
          </a:lstStyle>
          <a:p>
            <a:pPr>
              <a:defRPr/>
            </a:pPr>
            <a:fld id="{AB8B2E87-EF04-49D5-AC88-8D97555DE3C1}" type="slidenum">
              <a:rPr lang="en-US" altLang="en-US"/>
              <a:pPr>
                <a:defRPr/>
              </a:pPr>
              <a:t>‹#›</a:t>
            </a:fld>
            <a:endParaRPr lang="en-US" altLang="en-US"/>
          </a:p>
        </p:txBody>
      </p:sp>
    </p:spTree>
    <p:extLst>
      <p:ext uri="{BB962C8B-B14F-4D97-AF65-F5344CB8AC3E}">
        <p14:creationId xmlns:p14="http://schemas.microsoft.com/office/powerpoint/2010/main" val="1902930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7958" indent="-291522">
              <a:spcBef>
                <a:spcPct val="30000"/>
              </a:spcBef>
              <a:defRPr sz="1200">
                <a:solidFill>
                  <a:schemeClr val="tx1"/>
                </a:solidFill>
                <a:latin typeface="Times New Roman" panose="02020603050405020304" pitchFamily="18" charset="0"/>
              </a:defRPr>
            </a:lvl2pPr>
            <a:lvl3pPr marL="1166089" indent="-233218">
              <a:spcBef>
                <a:spcPct val="30000"/>
              </a:spcBef>
              <a:defRPr sz="1200">
                <a:solidFill>
                  <a:schemeClr val="tx1"/>
                </a:solidFill>
                <a:latin typeface="Times New Roman" panose="02020603050405020304" pitchFamily="18" charset="0"/>
              </a:defRPr>
            </a:lvl3pPr>
            <a:lvl4pPr marL="1632524" indent="-233218">
              <a:spcBef>
                <a:spcPct val="30000"/>
              </a:spcBef>
              <a:defRPr sz="1200">
                <a:solidFill>
                  <a:schemeClr val="tx1"/>
                </a:solidFill>
                <a:latin typeface="Times New Roman" panose="02020603050405020304" pitchFamily="18" charset="0"/>
              </a:defRPr>
            </a:lvl4pPr>
            <a:lvl5pPr marL="2098959" indent="-233218">
              <a:spcBef>
                <a:spcPct val="30000"/>
              </a:spcBef>
              <a:defRPr sz="1200">
                <a:solidFill>
                  <a:schemeClr val="tx1"/>
                </a:solidFill>
                <a:latin typeface="Times New Roman" panose="02020603050405020304" pitchFamily="18" charset="0"/>
              </a:defRPr>
            </a:lvl5pPr>
            <a:lvl6pPr marL="2565395" indent="-233218" eaLnBrk="0" fontAlgn="base" hangingPunct="0">
              <a:spcBef>
                <a:spcPct val="30000"/>
              </a:spcBef>
              <a:spcAft>
                <a:spcPct val="0"/>
              </a:spcAft>
              <a:defRPr sz="1200">
                <a:solidFill>
                  <a:schemeClr val="tx1"/>
                </a:solidFill>
                <a:latin typeface="Times New Roman" panose="02020603050405020304" pitchFamily="18" charset="0"/>
              </a:defRPr>
            </a:lvl6pPr>
            <a:lvl7pPr marL="3031830" indent="-233218" eaLnBrk="0" fontAlgn="base" hangingPunct="0">
              <a:spcBef>
                <a:spcPct val="30000"/>
              </a:spcBef>
              <a:spcAft>
                <a:spcPct val="0"/>
              </a:spcAft>
              <a:defRPr sz="1200">
                <a:solidFill>
                  <a:schemeClr val="tx1"/>
                </a:solidFill>
                <a:latin typeface="Times New Roman" panose="02020603050405020304" pitchFamily="18" charset="0"/>
              </a:defRPr>
            </a:lvl7pPr>
            <a:lvl8pPr marL="3498266" indent="-233218" eaLnBrk="0" fontAlgn="base" hangingPunct="0">
              <a:spcBef>
                <a:spcPct val="30000"/>
              </a:spcBef>
              <a:spcAft>
                <a:spcPct val="0"/>
              </a:spcAft>
              <a:defRPr sz="1200">
                <a:solidFill>
                  <a:schemeClr val="tx1"/>
                </a:solidFill>
                <a:latin typeface="Times New Roman" panose="02020603050405020304" pitchFamily="18" charset="0"/>
              </a:defRPr>
            </a:lvl8pPr>
            <a:lvl9pPr marL="3964701" indent="-23321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40C083-46E6-4DDD-995A-1E66A095AEFE}"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r>
              <a:rPr lang="en-US" altLang="en-US" smtClean="0"/>
              <a:t>The slides are based on Barger’s textbook and other sources</a:t>
            </a:r>
          </a:p>
        </p:txBody>
      </p:sp>
    </p:spTree>
    <p:extLst>
      <p:ext uri="{BB962C8B-B14F-4D97-AF65-F5344CB8AC3E}">
        <p14:creationId xmlns:p14="http://schemas.microsoft.com/office/powerpoint/2010/main" val="43931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7958" indent="-291522">
              <a:spcBef>
                <a:spcPct val="30000"/>
              </a:spcBef>
              <a:defRPr sz="1200">
                <a:solidFill>
                  <a:schemeClr val="tx1"/>
                </a:solidFill>
                <a:latin typeface="Times New Roman" panose="02020603050405020304" pitchFamily="18" charset="0"/>
              </a:defRPr>
            </a:lvl2pPr>
            <a:lvl3pPr marL="1166089" indent="-233218">
              <a:spcBef>
                <a:spcPct val="30000"/>
              </a:spcBef>
              <a:defRPr sz="1200">
                <a:solidFill>
                  <a:schemeClr val="tx1"/>
                </a:solidFill>
                <a:latin typeface="Times New Roman" panose="02020603050405020304" pitchFamily="18" charset="0"/>
              </a:defRPr>
            </a:lvl3pPr>
            <a:lvl4pPr marL="1632524" indent="-233218">
              <a:spcBef>
                <a:spcPct val="30000"/>
              </a:spcBef>
              <a:defRPr sz="1200">
                <a:solidFill>
                  <a:schemeClr val="tx1"/>
                </a:solidFill>
                <a:latin typeface="Times New Roman" panose="02020603050405020304" pitchFamily="18" charset="0"/>
              </a:defRPr>
            </a:lvl4pPr>
            <a:lvl5pPr marL="2098959" indent="-233218">
              <a:spcBef>
                <a:spcPct val="30000"/>
              </a:spcBef>
              <a:defRPr sz="1200">
                <a:solidFill>
                  <a:schemeClr val="tx1"/>
                </a:solidFill>
                <a:latin typeface="Times New Roman" panose="02020603050405020304" pitchFamily="18" charset="0"/>
              </a:defRPr>
            </a:lvl5pPr>
            <a:lvl6pPr marL="2565395" indent="-233218" eaLnBrk="0" fontAlgn="base" hangingPunct="0">
              <a:spcBef>
                <a:spcPct val="30000"/>
              </a:spcBef>
              <a:spcAft>
                <a:spcPct val="0"/>
              </a:spcAft>
              <a:defRPr sz="1200">
                <a:solidFill>
                  <a:schemeClr val="tx1"/>
                </a:solidFill>
                <a:latin typeface="Times New Roman" panose="02020603050405020304" pitchFamily="18" charset="0"/>
              </a:defRPr>
            </a:lvl6pPr>
            <a:lvl7pPr marL="3031830" indent="-233218" eaLnBrk="0" fontAlgn="base" hangingPunct="0">
              <a:spcBef>
                <a:spcPct val="30000"/>
              </a:spcBef>
              <a:spcAft>
                <a:spcPct val="0"/>
              </a:spcAft>
              <a:defRPr sz="1200">
                <a:solidFill>
                  <a:schemeClr val="tx1"/>
                </a:solidFill>
                <a:latin typeface="Times New Roman" panose="02020603050405020304" pitchFamily="18" charset="0"/>
              </a:defRPr>
            </a:lvl7pPr>
            <a:lvl8pPr marL="3498266" indent="-233218" eaLnBrk="0" fontAlgn="base" hangingPunct="0">
              <a:spcBef>
                <a:spcPct val="30000"/>
              </a:spcBef>
              <a:spcAft>
                <a:spcPct val="0"/>
              </a:spcAft>
              <a:defRPr sz="1200">
                <a:solidFill>
                  <a:schemeClr val="tx1"/>
                </a:solidFill>
                <a:latin typeface="Times New Roman" panose="02020603050405020304" pitchFamily="18" charset="0"/>
              </a:defRPr>
            </a:lvl8pPr>
            <a:lvl9pPr marL="3964701" indent="-23321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BE289A-0B1A-48DE-92E2-5112D5446FAE}" type="slidenum">
              <a:rPr lang="en-US" altLang="en-US"/>
              <a:pPr>
                <a:spcBef>
                  <a:spcPct val="0"/>
                </a:spcBef>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altLang="en-US" dirty="0" smtClean="0"/>
              <a:t>http://www.character-education.info/Articles/stages_of_moral_development.htm</a:t>
            </a:r>
          </a:p>
        </p:txBody>
      </p:sp>
    </p:spTree>
    <p:extLst>
      <p:ext uri="{BB962C8B-B14F-4D97-AF65-F5344CB8AC3E}">
        <p14:creationId xmlns:p14="http://schemas.microsoft.com/office/powerpoint/2010/main" val="43998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https://www.cs.umb.edu/~hdeblois/285L/Kohlberg%27sMoralStages.htm</a:t>
            </a:r>
          </a:p>
          <a:p>
            <a:r>
              <a:rPr lang="en-US" dirty="0" smtClean="0"/>
              <a:t>Kohlberg was interested in the reasons</a:t>
            </a:r>
            <a:r>
              <a:rPr lang="en-US" baseline="0" dirty="0" smtClean="0"/>
              <a:t> that children gave to their answers.</a:t>
            </a:r>
            <a:endParaRPr lang="en-US" dirty="0" smtClean="0"/>
          </a:p>
          <a:p>
            <a:r>
              <a:rPr lang="en-US" dirty="0" smtClean="0"/>
              <a:t>Kohlberg dissertation</a:t>
            </a:r>
            <a:r>
              <a:rPr lang="en-US" baseline="0" dirty="0" smtClean="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4</a:t>
            </a:fld>
            <a:endParaRPr lang="en-US" altLang="en-US"/>
          </a:p>
        </p:txBody>
      </p:sp>
    </p:spTree>
    <p:extLst>
      <p:ext uri="{BB962C8B-B14F-4D97-AF65-F5344CB8AC3E}">
        <p14:creationId xmlns:p14="http://schemas.microsoft.com/office/powerpoint/2010/main" val="202667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https://www.cs.umb.edu/~hdeblois/285L/Kohlberg%27sMoralStages.htm</a:t>
            </a:r>
          </a:p>
          <a:p>
            <a:r>
              <a:rPr lang="en-US" dirty="0" smtClean="0"/>
              <a:t>Kohlberg was interested in the reasons</a:t>
            </a:r>
            <a:r>
              <a:rPr lang="en-US" baseline="0" dirty="0" smtClean="0"/>
              <a:t> that children gave to their answers.</a:t>
            </a:r>
            <a:endParaRPr lang="en-US" dirty="0" smtClean="0"/>
          </a:p>
          <a:p>
            <a:r>
              <a:rPr lang="en-US" dirty="0" smtClean="0"/>
              <a:t>Kohlberg dissertation</a:t>
            </a:r>
            <a:r>
              <a:rPr lang="en-US" baseline="0" dirty="0" smtClean="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5</a:t>
            </a:fld>
            <a:endParaRPr lang="en-US" altLang="en-US"/>
          </a:p>
        </p:txBody>
      </p:sp>
    </p:spTree>
    <p:extLst>
      <p:ext uri="{BB962C8B-B14F-4D97-AF65-F5344CB8AC3E}">
        <p14:creationId xmlns:p14="http://schemas.microsoft.com/office/powerpoint/2010/main" val="304386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https://www.cs.umb.edu/~hdeblois/285L/Kohlberg%27sMoralStages.htm</a:t>
            </a:r>
          </a:p>
          <a:p>
            <a:r>
              <a:rPr lang="en-US" dirty="0" smtClean="0"/>
              <a:t>Kohlberg was interested in the reasons</a:t>
            </a:r>
            <a:r>
              <a:rPr lang="en-US" baseline="0" dirty="0" smtClean="0"/>
              <a:t> that children gave to their answers.</a:t>
            </a:r>
            <a:endParaRPr lang="en-US" dirty="0" smtClean="0"/>
          </a:p>
          <a:p>
            <a:r>
              <a:rPr lang="en-US" dirty="0" smtClean="0"/>
              <a:t>Kohlberg dissertation</a:t>
            </a:r>
            <a:r>
              <a:rPr lang="en-US" baseline="0" dirty="0" smtClean="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6</a:t>
            </a:fld>
            <a:endParaRPr lang="en-US" altLang="en-US"/>
          </a:p>
        </p:txBody>
      </p:sp>
    </p:spTree>
    <p:extLst>
      <p:ext uri="{BB962C8B-B14F-4D97-AF65-F5344CB8AC3E}">
        <p14:creationId xmlns:p14="http://schemas.microsoft.com/office/powerpoint/2010/main" val="106323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https://www.cs.umb.edu/~hdeblois/285L/Kohlberg%27sMoralStages.htm</a:t>
            </a:r>
          </a:p>
          <a:p>
            <a:r>
              <a:rPr lang="en-US" dirty="0" smtClean="0"/>
              <a:t>Kohlberg was interested in the reasons</a:t>
            </a:r>
            <a:r>
              <a:rPr lang="en-US" baseline="0" dirty="0" smtClean="0"/>
              <a:t> that children gave to their answers.</a:t>
            </a:r>
            <a:endParaRPr lang="en-US" dirty="0" smtClean="0"/>
          </a:p>
          <a:p>
            <a:r>
              <a:rPr lang="en-US" dirty="0" smtClean="0"/>
              <a:t>Kohlberg dissertation</a:t>
            </a:r>
            <a:r>
              <a:rPr lang="en-US" baseline="0" dirty="0" smtClean="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7</a:t>
            </a:fld>
            <a:endParaRPr lang="en-US" altLang="en-US"/>
          </a:p>
        </p:txBody>
      </p:sp>
    </p:spTree>
    <p:extLst>
      <p:ext uri="{BB962C8B-B14F-4D97-AF65-F5344CB8AC3E}">
        <p14:creationId xmlns:p14="http://schemas.microsoft.com/office/powerpoint/2010/main" val="36870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https://www.cs.umb.edu/~hdeblois/285L/Kohlberg%27sMoralStages.htm</a:t>
            </a:r>
          </a:p>
          <a:p>
            <a:r>
              <a:rPr lang="en-US" dirty="0" smtClean="0"/>
              <a:t>Kohlberg was interested in the reasons</a:t>
            </a:r>
            <a:r>
              <a:rPr lang="en-US" baseline="0" dirty="0" smtClean="0"/>
              <a:t> that children gave to their answers.</a:t>
            </a:r>
            <a:endParaRPr lang="en-US" dirty="0" smtClean="0"/>
          </a:p>
          <a:p>
            <a:r>
              <a:rPr lang="en-US" dirty="0" smtClean="0"/>
              <a:t>Kohlberg dissertation</a:t>
            </a:r>
            <a:r>
              <a:rPr lang="en-US" baseline="0" dirty="0" smtClean="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8</a:t>
            </a:fld>
            <a:endParaRPr lang="en-US" altLang="en-US"/>
          </a:p>
        </p:txBody>
      </p:sp>
    </p:spTree>
    <p:extLst>
      <p:ext uri="{BB962C8B-B14F-4D97-AF65-F5344CB8AC3E}">
        <p14:creationId xmlns:p14="http://schemas.microsoft.com/office/powerpoint/2010/main" val="136263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https://www.cs.umb.edu/~hdeblois/285L/Kohlberg%27sMoralStages.htm</a:t>
            </a:r>
          </a:p>
          <a:p>
            <a:r>
              <a:rPr lang="en-US" dirty="0" smtClean="0"/>
              <a:t>Kohlberg was interested in the reasons</a:t>
            </a:r>
            <a:r>
              <a:rPr lang="en-US" baseline="0" dirty="0" smtClean="0"/>
              <a:t> that children gave to their answers.</a:t>
            </a:r>
            <a:endParaRPr lang="en-US" dirty="0" smtClean="0"/>
          </a:p>
          <a:p>
            <a:r>
              <a:rPr lang="en-US" dirty="0" smtClean="0"/>
              <a:t>Kohlberg dissertation</a:t>
            </a:r>
            <a:r>
              <a:rPr lang="en-US" baseline="0" dirty="0" smtClean="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9</a:t>
            </a:fld>
            <a:endParaRPr lang="en-US" altLang="en-US"/>
          </a:p>
        </p:txBody>
      </p:sp>
    </p:spTree>
    <p:extLst>
      <p:ext uri="{BB962C8B-B14F-4D97-AF65-F5344CB8AC3E}">
        <p14:creationId xmlns:p14="http://schemas.microsoft.com/office/powerpoint/2010/main" val="423773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https://www.cs.umb.edu/~hdeblois/285L/Kohlberg%27sMoralStages.htm</a:t>
            </a:r>
          </a:p>
          <a:p>
            <a:r>
              <a:rPr lang="en-US" dirty="0" smtClean="0"/>
              <a:t>Kohlberg was interested in the reasons</a:t>
            </a:r>
            <a:r>
              <a:rPr lang="en-US" baseline="0" dirty="0" smtClean="0"/>
              <a:t> that children gave to their answers.</a:t>
            </a:r>
            <a:endParaRPr lang="en-US" dirty="0" smtClean="0"/>
          </a:p>
          <a:p>
            <a:r>
              <a:rPr lang="en-US" dirty="0" smtClean="0"/>
              <a:t>Kohlberg dissertation</a:t>
            </a:r>
            <a:r>
              <a:rPr lang="en-US" baseline="0" dirty="0" smtClean="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10</a:t>
            </a:fld>
            <a:endParaRPr lang="en-US" altLang="en-US"/>
          </a:p>
        </p:txBody>
      </p:sp>
    </p:spTree>
    <p:extLst>
      <p:ext uri="{BB962C8B-B14F-4D97-AF65-F5344CB8AC3E}">
        <p14:creationId xmlns:p14="http://schemas.microsoft.com/office/powerpoint/2010/main" val="47650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FB3934-54C1-45BC-9A49-FC690A3D314E}" type="slidenum">
              <a:rPr lang="en-US" altLang="en-US"/>
              <a:pPr>
                <a:defRPr/>
              </a:pPr>
              <a:t>‹#›</a:t>
            </a:fld>
            <a:endParaRPr lang="en-US" altLang="en-US"/>
          </a:p>
        </p:txBody>
      </p:sp>
    </p:spTree>
    <p:extLst>
      <p:ext uri="{BB962C8B-B14F-4D97-AF65-F5344CB8AC3E}">
        <p14:creationId xmlns:p14="http://schemas.microsoft.com/office/powerpoint/2010/main" val="420529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B9E27-9019-466C-9B7C-99C39BE4ABD0}" type="slidenum">
              <a:rPr lang="en-US" altLang="en-US"/>
              <a:pPr>
                <a:defRPr/>
              </a:pPr>
              <a:t>‹#›</a:t>
            </a:fld>
            <a:endParaRPr lang="en-US" altLang="en-US"/>
          </a:p>
        </p:txBody>
      </p:sp>
    </p:spTree>
    <p:extLst>
      <p:ext uri="{BB962C8B-B14F-4D97-AF65-F5344CB8AC3E}">
        <p14:creationId xmlns:p14="http://schemas.microsoft.com/office/powerpoint/2010/main" val="21193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A6C99B-3FE1-42EE-84A2-77DDC134F2D9}" type="slidenum">
              <a:rPr lang="en-US" altLang="en-US"/>
              <a:pPr>
                <a:defRPr/>
              </a:pPr>
              <a:t>‹#›</a:t>
            </a:fld>
            <a:endParaRPr lang="en-US" altLang="en-US"/>
          </a:p>
        </p:txBody>
      </p:sp>
    </p:spTree>
    <p:extLst>
      <p:ext uri="{BB962C8B-B14F-4D97-AF65-F5344CB8AC3E}">
        <p14:creationId xmlns:p14="http://schemas.microsoft.com/office/powerpoint/2010/main" val="7207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E2533A-7AF6-4E0B-8818-A8541F532238}" type="slidenum">
              <a:rPr lang="en-US" altLang="en-US"/>
              <a:pPr>
                <a:defRPr/>
              </a:pPr>
              <a:t>‹#›</a:t>
            </a:fld>
            <a:endParaRPr lang="en-US" altLang="en-US"/>
          </a:p>
        </p:txBody>
      </p:sp>
    </p:spTree>
    <p:extLst>
      <p:ext uri="{BB962C8B-B14F-4D97-AF65-F5344CB8AC3E}">
        <p14:creationId xmlns:p14="http://schemas.microsoft.com/office/powerpoint/2010/main" val="305747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03905A-5A1C-416B-9C37-E9D447952025}" type="slidenum">
              <a:rPr lang="en-US" altLang="en-US"/>
              <a:pPr>
                <a:defRPr/>
              </a:pPr>
              <a:t>‹#›</a:t>
            </a:fld>
            <a:endParaRPr lang="en-US" altLang="en-US"/>
          </a:p>
        </p:txBody>
      </p:sp>
    </p:spTree>
    <p:extLst>
      <p:ext uri="{BB962C8B-B14F-4D97-AF65-F5344CB8AC3E}">
        <p14:creationId xmlns:p14="http://schemas.microsoft.com/office/powerpoint/2010/main" val="213273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4FA448-5720-494B-9E0E-66CB4EDE6EDB}" type="slidenum">
              <a:rPr lang="en-US" altLang="en-US"/>
              <a:pPr>
                <a:defRPr/>
              </a:pPr>
              <a:t>‹#›</a:t>
            </a:fld>
            <a:endParaRPr lang="en-US" altLang="en-US"/>
          </a:p>
        </p:txBody>
      </p:sp>
    </p:spTree>
    <p:extLst>
      <p:ext uri="{BB962C8B-B14F-4D97-AF65-F5344CB8AC3E}">
        <p14:creationId xmlns:p14="http://schemas.microsoft.com/office/powerpoint/2010/main" val="249109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18D029-E1A6-4077-A446-E19B4684FFFE}" type="slidenum">
              <a:rPr lang="en-US" altLang="en-US"/>
              <a:pPr>
                <a:defRPr/>
              </a:pPr>
              <a:t>‹#›</a:t>
            </a:fld>
            <a:endParaRPr lang="en-US" altLang="en-US"/>
          </a:p>
        </p:txBody>
      </p:sp>
    </p:spTree>
    <p:extLst>
      <p:ext uri="{BB962C8B-B14F-4D97-AF65-F5344CB8AC3E}">
        <p14:creationId xmlns:p14="http://schemas.microsoft.com/office/powerpoint/2010/main" val="31473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12F485-1767-4253-8011-4E0FE95EE0CF}" type="slidenum">
              <a:rPr lang="en-US" altLang="en-US"/>
              <a:pPr>
                <a:defRPr/>
              </a:pPr>
              <a:t>‹#›</a:t>
            </a:fld>
            <a:endParaRPr lang="en-US" altLang="en-US"/>
          </a:p>
        </p:txBody>
      </p:sp>
    </p:spTree>
    <p:extLst>
      <p:ext uri="{BB962C8B-B14F-4D97-AF65-F5344CB8AC3E}">
        <p14:creationId xmlns:p14="http://schemas.microsoft.com/office/powerpoint/2010/main" val="367235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B2AAB1-44D4-40EA-8904-3280B949826B}" type="slidenum">
              <a:rPr lang="en-US" altLang="en-US"/>
              <a:pPr>
                <a:defRPr/>
              </a:pPr>
              <a:t>‹#›</a:t>
            </a:fld>
            <a:endParaRPr lang="en-US" altLang="en-US"/>
          </a:p>
        </p:txBody>
      </p:sp>
    </p:spTree>
    <p:extLst>
      <p:ext uri="{BB962C8B-B14F-4D97-AF65-F5344CB8AC3E}">
        <p14:creationId xmlns:p14="http://schemas.microsoft.com/office/powerpoint/2010/main" val="290626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CDF1E5-647D-4138-B100-B141ABBE2513}" type="slidenum">
              <a:rPr lang="en-US" altLang="en-US"/>
              <a:pPr>
                <a:defRPr/>
              </a:pPr>
              <a:t>‹#›</a:t>
            </a:fld>
            <a:endParaRPr lang="en-US" altLang="en-US"/>
          </a:p>
        </p:txBody>
      </p:sp>
    </p:spTree>
    <p:extLst>
      <p:ext uri="{BB962C8B-B14F-4D97-AF65-F5344CB8AC3E}">
        <p14:creationId xmlns:p14="http://schemas.microsoft.com/office/powerpoint/2010/main" val="13551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88151A-BF90-41BD-B7C5-445127269327}" type="slidenum">
              <a:rPr lang="en-US" altLang="en-US"/>
              <a:pPr>
                <a:defRPr/>
              </a:pPr>
              <a:t>‹#›</a:t>
            </a:fld>
            <a:endParaRPr lang="en-US" altLang="en-US"/>
          </a:p>
        </p:txBody>
      </p:sp>
    </p:spTree>
    <p:extLst>
      <p:ext uri="{BB962C8B-B14F-4D97-AF65-F5344CB8AC3E}">
        <p14:creationId xmlns:p14="http://schemas.microsoft.com/office/powerpoint/2010/main" val="4763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14E61F0-9ABD-4FE4-8CB4-3A6B5E57AE63}"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8"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990600"/>
            <a:ext cx="8534400" cy="2743200"/>
          </a:xfrm>
        </p:spPr>
        <p:txBody>
          <a:bodyPr/>
          <a:lstStyle/>
          <a:p>
            <a:pPr eaLnBrk="1" hangingPunct="1"/>
            <a:r>
              <a:rPr lang="en-US" altLang="en-US" sz="4000" smtClean="0"/>
              <a:t>CSCE 390</a:t>
            </a:r>
            <a:br>
              <a:rPr lang="en-US" altLang="en-US" sz="4000" smtClean="0"/>
            </a:br>
            <a:r>
              <a:rPr lang="en-US" altLang="en-US" sz="4000" smtClean="0"/>
              <a:t>Professional Issues in Computer Science and Engineering</a:t>
            </a:r>
            <a:br>
              <a:rPr lang="en-US" altLang="en-US" sz="4000" smtClean="0"/>
            </a:br>
            <a:r>
              <a:rPr lang="en-US" altLang="en-US" sz="4000" smtClean="0"/>
              <a:t>Ch.7: Psychology and Computer Ethics</a:t>
            </a:r>
          </a:p>
        </p:txBody>
      </p:sp>
      <p:sp>
        <p:nvSpPr>
          <p:cNvPr id="4099" name="Rectangle 3"/>
          <p:cNvSpPr>
            <a:spLocks noGrp="1" noChangeArrowheads="1"/>
          </p:cNvSpPr>
          <p:nvPr>
            <p:ph type="subTitle" idx="1"/>
          </p:nvPr>
        </p:nvSpPr>
        <p:spPr/>
        <p:txBody>
          <a:bodyPr/>
          <a:lstStyle/>
          <a:p>
            <a:pPr eaLnBrk="1" hangingPunct="1"/>
            <a:r>
              <a:rPr lang="en-US" altLang="en-US" dirty="0" smtClean="0"/>
              <a:t>Fall 2018</a:t>
            </a:r>
          </a:p>
          <a:p>
            <a:pPr eaLnBrk="1" hangingPunct="1"/>
            <a:r>
              <a:rPr lang="en-US" altLang="en-US" dirty="0" smtClean="0"/>
              <a:t>Marco Valtorta</a:t>
            </a:r>
          </a:p>
          <a:p>
            <a:pPr eaLnBrk="1" hangingPunct="1"/>
            <a:r>
              <a:rPr lang="en-US" altLang="en-US" dirty="0" smtClean="0"/>
              <a:t>mgv@cse.sc.edu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838200"/>
          </a:xfrm>
        </p:spPr>
        <p:txBody>
          <a:bodyPr/>
          <a:lstStyle/>
          <a:p>
            <a:r>
              <a:rPr lang="en-US" sz="3600" dirty="0" err="1" smtClean="0"/>
              <a:t>Postconventional</a:t>
            </a:r>
            <a:r>
              <a:rPr lang="en-US" sz="3600" dirty="0" smtClean="0"/>
              <a:t> Morality (Level 3): </a:t>
            </a:r>
            <a:r>
              <a:rPr lang="en-US" sz="3600" dirty="0"/>
              <a:t/>
            </a:r>
            <a:br>
              <a:rPr lang="en-US" sz="3600" dirty="0"/>
            </a:br>
            <a:r>
              <a:rPr lang="en-US" sz="3600" dirty="0"/>
              <a:t>Universal </a:t>
            </a:r>
            <a:r>
              <a:rPr lang="en-US" sz="3600" dirty="0" smtClean="0"/>
              <a:t>Principles (</a:t>
            </a:r>
            <a:r>
              <a:rPr lang="en-US" sz="3600" dirty="0"/>
              <a:t>Stage 6</a:t>
            </a:r>
            <a:r>
              <a:rPr lang="en-US" sz="3600" dirty="0" smtClean="0"/>
              <a:t>)</a:t>
            </a:r>
            <a:endParaRPr lang="en-US" sz="3600" dirty="0"/>
          </a:p>
        </p:txBody>
      </p:sp>
      <p:sp>
        <p:nvSpPr>
          <p:cNvPr id="3" name="Content Placeholder 2"/>
          <p:cNvSpPr>
            <a:spLocks noGrp="1"/>
          </p:cNvSpPr>
          <p:nvPr>
            <p:ph idx="1"/>
          </p:nvPr>
        </p:nvSpPr>
        <p:spPr>
          <a:xfrm>
            <a:off x="0" y="1219200"/>
            <a:ext cx="8915400" cy="5334000"/>
          </a:xfrm>
        </p:spPr>
        <p:txBody>
          <a:bodyPr>
            <a:normAutofit fontScale="77500" lnSpcReduction="20000"/>
          </a:bodyPr>
          <a:lstStyle/>
          <a:p>
            <a:r>
              <a:rPr lang="en-US" dirty="0"/>
              <a:t>In the Heinz dilemma, </a:t>
            </a:r>
            <a:r>
              <a:rPr lang="en-US" dirty="0" smtClean="0"/>
              <a:t>all </a:t>
            </a:r>
            <a:r>
              <a:rPr lang="en-US" dirty="0"/>
              <a:t>parties--the druggist, Heinz, and his wife--take the roles of the </a:t>
            </a:r>
            <a:r>
              <a:rPr lang="en-US" dirty="0" smtClean="0"/>
              <a:t>others. (Recall Rawls’s “Veil of ignorance”)</a:t>
            </a:r>
          </a:p>
          <a:p>
            <a:r>
              <a:rPr lang="en-US" dirty="0"/>
              <a:t>If the druggist did this, even he would recognize that life must take priority over property; for he wouldn't want to risk finding himself in the wife's shoes with property valued over life. Thus, they would all agree that the wife must be saved--this would be the fair solution. Such a </a:t>
            </a:r>
            <a:r>
              <a:rPr lang="en-US" dirty="0" smtClean="0"/>
              <a:t>solution requires </a:t>
            </a:r>
            <a:r>
              <a:rPr lang="en-US" dirty="0"/>
              <a:t>not only impartiality, but the principle that everyone is given full and equal respect. If the wife were considered of less value than the others, a just solution could not be reached</a:t>
            </a:r>
            <a:r>
              <a:rPr lang="en-US" dirty="0" smtClean="0"/>
              <a:t>.</a:t>
            </a:r>
          </a:p>
          <a:p>
            <a:r>
              <a:rPr lang="en-US" dirty="0"/>
              <a:t>At stage 6, </a:t>
            </a:r>
            <a:r>
              <a:rPr lang="en-US" dirty="0" smtClean="0"/>
              <a:t>a </a:t>
            </a:r>
            <a:r>
              <a:rPr lang="en-US" dirty="0"/>
              <a:t>commitment to justice makes the rationale for civil disobedience stronger and broader. Martin Luther King, for example, argued that laws are only valid insofar as they are grounded in justice, and that a commitment to justice carries with it an obligation to disobey unjust laws. King also recognized, of course, the general need for laws and democratic processes (stages 4 and 5), and he was therefore willing to accept the </a:t>
            </a:r>
            <a:r>
              <a:rPr lang="en-US" dirty="0" smtClean="0"/>
              <a:t>penalties </a:t>
            </a:r>
            <a:r>
              <a:rPr lang="en-US" dirty="0"/>
              <a:t>for his actions. Nevertheless, he believed that the higher principle of justice required civil </a:t>
            </a:r>
            <a:r>
              <a:rPr lang="en-US" dirty="0" smtClean="0"/>
              <a:t>disobedience</a:t>
            </a:r>
          </a:p>
          <a:p>
            <a:r>
              <a:rPr lang="en-US" sz="2400" dirty="0" smtClean="0"/>
              <a:t>(W.C</a:t>
            </a:r>
            <a:r>
              <a:rPr lang="en-US" sz="2400" dirty="0"/>
              <a:t>. Crain. (1985). </a:t>
            </a:r>
            <a:r>
              <a:rPr lang="en-US" sz="2400" i="1" dirty="0"/>
              <a:t>Theories of Development.</a:t>
            </a:r>
            <a:r>
              <a:rPr lang="en-US" sz="2400" dirty="0"/>
              <a:t> Prentice-Hall. pp. 118-136</a:t>
            </a:r>
            <a:r>
              <a:rPr lang="en-US" sz="2400" dirty="0" smtClean="0"/>
              <a:t>.)</a:t>
            </a:r>
            <a:endParaRPr lang="en-US" sz="2400" dirty="0"/>
          </a:p>
        </p:txBody>
      </p:sp>
    </p:spTree>
    <p:extLst>
      <p:ext uri="{BB962C8B-B14F-4D97-AF65-F5344CB8AC3E}">
        <p14:creationId xmlns:p14="http://schemas.microsoft.com/office/powerpoint/2010/main" val="378358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Cognitive Development and Ethics</a:t>
            </a:r>
          </a:p>
        </p:txBody>
      </p:sp>
      <p:sp>
        <p:nvSpPr>
          <p:cNvPr id="3" name="Content Placeholder 2"/>
          <p:cNvSpPr>
            <a:spLocks noGrp="1"/>
          </p:cNvSpPr>
          <p:nvPr>
            <p:ph idx="1"/>
          </p:nvPr>
        </p:nvSpPr>
        <p:spPr>
          <a:xfrm>
            <a:off x="304800" y="5214938"/>
            <a:ext cx="8601075" cy="838200"/>
          </a:xfrm>
        </p:spPr>
        <p:txBody>
          <a:bodyPr>
            <a:normAutofit fontScale="85000" lnSpcReduction="10000"/>
          </a:bodyPr>
          <a:lstStyle/>
          <a:p>
            <a:pPr marL="0" indent="0">
              <a:buFontTx/>
              <a:buNone/>
              <a:defRPr/>
            </a:pPr>
            <a:r>
              <a:rPr lang="en-US" dirty="0" smtClean="0"/>
              <a:t>John Dewey        Jean Piaget   Lawrence Kohlberg  Seymour </a:t>
            </a:r>
            <a:r>
              <a:rPr lang="en-US" dirty="0" err="1" smtClean="0"/>
              <a:t>Papert</a:t>
            </a:r>
            <a:endParaRPr lang="en-US" dirty="0" smtClean="0"/>
          </a:p>
          <a:p>
            <a:pPr marL="0" indent="0">
              <a:buFontTx/>
              <a:buNone/>
              <a:defRPr/>
            </a:pPr>
            <a:r>
              <a:rPr lang="en-US" dirty="0" smtClean="0"/>
              <a:t>(1859-1952)      (1896-1980)    (1927-1987)          (1928-2016 )</a:t>
            </a:r>
            <a:endParaRPr lang="en-US"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66900"/>
            <a:ext cx="218598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5625"/>
            <a:ext cx="1731963"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5625"/>
            <a:ext cx="21336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475" y="2609850"/>
            <a:ext cx="20574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Kohlberg’s Stages of Moral Development, Ch.7[B] Version</a:t>
            </a:r>
          </a:p>
        </p:txBody>
      </p:sp>
      <p:graphicFrame>
        <p:nvGraphicFramePr>
          <p:cNvPr id="4" name="Content Placeholder 3"/>
          <p:cNvGraphicFramePr>
            <a:graphicFrameLocks noGrp="1"/>
          </p:cNvGraphicFramePr>
          <p:nvPr>
            <p:ph idx="1"/>
          </p:nvPr>
        </p:nvGraphicFramePr>
        <p:xfrm>
          <a:off x="685800" y="2514600"/>
          <a:ext cx="7772400" cy="2595565"/>
        </p:xfrm>
        <a:graphic>
          <a:graphicData uri="http://schemas.openxmlformats.org/drawingml/2006/table">
            <a:tbl>
              <a:tblPr firstRow="1" bandRow="1">
                <a:tableStyleId>{5C22544A-7EE6-4342-B048-85BDC9FD1C3A}</a:tableStyleId>
              </a:tblPr>
              <a:tblGrid>
                <a:gridCol w="2590800"/>
                <a:gridCol w="1219200"/>
                <a:gridCol w="3962400"/>
              </a:tblGrid>
              <a:tr h="370795">
                <a:tc>
                  <a:txBody>
                    <a:bodyPr/>
                    <a:lstStyle/>
                    <a:p>
                      <a:r>
                        <a:rPr lang="en-US" sz="1800" dirty="0" smtClean="0"/>
                        <a:t>Level</a:t>
                      </a:r>
                      <a:endParaRPr lang="en-US" sz="1800" dirty="0"/>
                    </a:p>
                  </a:txBody>
                  <a:tcPr marT="45714" marB="45714"/>
                </a:tc>
                <a:tc>
                  <a:txBody>
                    <a:bodyPr/>
                    <a:lstStyle/>
                    <a:p>
                      <a:r>
                        <a:rPr lang="en-US" sz="1800" dirty="0" smtClean="0"/>
                        <a:t>Stage</a:t>
                      </a:r>
                      <a:endParaRPr lang="en-US" sz="1800" dirty="0"/>
                    </a:p>
                  </a:txBody>
                  <a:tcPr marT="45714" marB="45714"/>
                </a:tc>
                <a:tc>
                  <a:txBody>
                    <a:bodyPr/>
                    <a:lstStyle/>
                    <a:p>
                      <a:r>
                        <a:rPr lang="en-US" sz="1800" dirty="0" smtClean="0"/>
                        <a:t>Social Orientation</a:t>
                      </a:r>
                      <a:endParaRPr lang="en-US" sz="1800" dirty="0"/>
                    </a:p>
                  </a:txBody>
                  <a:tcPr marT="45714" marB="45714"/>
                </a:tc>
              </a:tr>
              <a:tr h="370795">
                <a:tc>
                  <a:txBody>
                    <a:bodyPr/>
                    <a:lstStyle/>
                    <a:p>
                      <a:r>
                        <a:rPr lang="en-US" sz="1800" dirty="0" smtClean="0"/>
                        <a:t>Pre-conventional</a:t>
                      </a:r>
                      <a:endParaRPr lang="en-US" sz="1800" dirty="0"/>
                    </a:p>
                  </a:txBody>
                  <a:tcPr marT="45714" marB="45714"/>
                </a:tc>
                <a:tc>
                  <a:txBody>
                    <a:bodyPr/>
                    <a:lstStyle/>
                    <a:p>
                      <a:r>
                        <a:rPr lang="en-US" sz="1800" dirty="0" smtClean="0"/>
                        <a:t>1</a:t>
                      </a:r>
                      <a:endParaRPr lang="en-US" sz="1800" dirty="0"/>
                    </a:p>
                  </a:txBody>
                  <a:tcPr marT="45714" marB="45714"/>
                </a:tc>
                <a:tc>
                  <a:txBody>
                    <a:bodyPr/>
                    <a:lstStyle/>
                    <a:p>
                      <a:r>
                        <a:rPr lang="en-US" sz="1800" dirty="0" smtClean="0"/>
                        <a:t>Obedience and Punishment</a:t>
                      </a:r>
                      <a:endParaRPr lang="en-US" sz="1800" dirty="0"/>
                    </a:p>
                  </a:txBody>
                  <a:tcPr marT="45714" marB="45714"/>
                </a:tc>
              </a:tr>
              <a:tr h="370795">
                <a:tc>
                  <a:txBody>
                    <a:bodyPr/>
                    <a:lstStyle/>
                    <a:p>
                      <a:r>
                        <a:rPr lang="en-US" sz="1800" dirty="0" smtClean="0"/>
                        <a:t>(child)</a:t>
                      </a:r>
                      <a:endParaRPr lang="en-US" sz="1800" dirty="0"/>
                    </a:p>
                  </a:txBody>
                  <a:tcPr marT="45714" marB="45714"/>
                </a:tc>
                <a:tc>
                  <a:txBody>
                    <a:bodyPr/>
                    <a:lstStyle/>
                    <a:p>
                      <a:r>
                        <a:rPr lang="en-US" sz="1800" dirty="0" smtClean="0"/>
                        <a:t>2</a:t>
                      </a:r>
                      <a:endParaRPr lang="en-US" sz="1800" dirty="0"/>
                    </a:p>
                  </a:txBody>
                  <a:tcPr marT="45714" marB="45714"/>
                </a:tc>
                <a:tc>
                  <a:txBody>
                    <a:bodyPr/>
                    <a:lstStyle/>
                    <a:p>
                      <a:r>
                        <a:rPr lang="en-US" sz="1800" dirty="0" smtClean="0"/>
                        <a:t>Individualism/Instrumentalism</a:t>
                      </a:r>
                      <a:endParaRPr lang="en-US" sz="1800" dirty="0"/>
                    </a:p>
                  </a:txBody>
                  <a:tcPr marT="45714" marB="45714"/>
                </a:tc>
              </a:tr>
              <a:tr h="370795">
                <a:tc>
                  <a:txBody>
                    <a:bodyPr/>
                    <a:lstStyle/>
                    <a:p>
                      <a:r>
                        <a:rPr lang="en-US" sz="1800" dirty="0" smtClean="0"/>
                        <a:t>Conventional</a:t>
                      </a:r>
                      <a:endParaRPr lang="en-US" sz="1800" dirty="0"/>
                    </a:p>
                  </a:txBody>
                  <a:tcPr marT="45714" marB="45714"/>
                </a:tc>
                <a:tc>
                  <a:txBody>
                    <a:bodyPr/>
                    <a:lstStyle/>
                    <a:p>
                      <a:r>
                        <a:rPr lang="en-US" sz="1800" dirty="0" smtClean="0"/>
                        <a:t>3</a:t>
                      </a:r>
                      <a:endParaRPr lang="en-US" sz="1800" dirty="0"/>
                    </a:p>
                  </a:txBody>
                  <a:tcPr marT="45714" marB="45714"/>
                </a:tc>
                <a:tc>
                  <a:txBody>
                    <a:bodyPr/>
                    <a:lstStyle/>
                    <a:p>
                      <a:r>
                        <a:rPr lang="en-US" sz="1800" dirty="0" smtClean="0"/>
                        <a:t>“Good boy/Good</a:t>
                      </a:r>
                      <a:r>
                        <a:rPr lang="en-US" sz="1800" baseline="0" dirty="0" smtClean="0"/>
                        <a:t> girl”</a:t>
                      </a:r>
                      <a:endParaRPr lang="en-US" sz="1800" dirty="0"/>
                    </a:p>
                  </a:txBody>
                  <a:tcPr marT="45714" marB="45714"/>
                </a:tc>
              </a:tr>
              <a:tr h="370795">
                <a:tc>
                  <a:txBody>
                    <a:bodyPr/>
                    <a:lstStyle/>
                    <a:p>
                      <a:r>
                        <a:rPr lang="en-US" sz="1800" dirty="0" smtClean="0"/>
                        <a:t>(adolescent)</a:t>
                      </a:r>
                      <a:endParaRPr lang="en-US" sz="1800" dirty="0"/>
                    </a:p>
                  </a:txBody>
                  <a:tcPr marT="45714" marB="45714"/>
                </a:tc>
                <a:tc>
                  <a:txBody>
                    <a:bodyPr/>
                    <a:lstStyle/>
                    <a:p>
                      <a:r>
                        <a:rPr lang="en-US" sz="1800" dirty="0" smtClean="0"/>
                        <a:t>4</a:t>
                      </a:r>
                      <a:endParaRPr lang="en-US" sz="1800" dirty="0"/>
                    </a:p>
                  </a:txBody>
                  <a:tcPr marT="45714" marB="45714"/>
                </a:tc>
                <a:tc>
                  <a:txBody>
                    <a:bodyPr/>
                    <a:lstStyle/>
                    <a:p>
                      <a:r>
                        <a:rPr lang="en-US" sz="1800" dirty="0" smtClean="0"/>
                        <a:t>Law and Order</a:t>
                      </a:r>
                      <a:endParaRPr lang="en-US" sz="1800" dirty="0"/>
                    </a:p>
                  </a:txBody>
                  <a:tcPr marT="45714" marB="45714"/>
                </a:tc>
              </a:tr>
              <a:tr h="370795">
                <a:tc>
                  <a:txBody>
                    <a:bodyPr/>
                    <a:lstStyle/>
                    <a:p>
                      <a:r>
                        <a:rPr lang="en-US" sz="1800" dirty="0" smtClean="0"/>
                        <a:t>Post-conventional</a:t>
                      </a:r>
                      <a:endParaRPr lang="en-US" sz="1800" dirty="0"/>
                    </a:p>
                  </a:txBody>
                  <a:tcPr marT="45714" marB="45714"/>
                </a:tc>
                <a:tc>
                  <a:txBody>
                    <a:bodyPr/>
                    <a:lstStyle/>
                    <a:p>
                      <a:r>
                        <a:rPr lang="en-US" sz="1800" dirty="0" smtClean="0"/>
                        <a:t>5</a:t>
                      </a:r>
                      <a:endParaRPr lang="en-US" sz="1800" dirty="0"/>
                    </a:p>
                  </a:txBody>
                  <a:tcPr marT="45714" marB="45714"/>
                </a:tc>
                <a:tc>
                  <a:txBody>
                    <a:bodyPr/>
                    <a:lstStyle/>
                    <a:p>
                      <a:r>
                        <a:rPr lang="en-US" sz="1800" dirty="0" smtClean="0"/>
                        <a:t>Social Contract</a:t>
                      </a:r>
                      <a:endParaRPr lang="en-US" sz="1800" dirty="0"/>
                    </a:p>
                  </a:txBody>
                  <a:tcPr marT="45714" marB="45714"/>
                </a:tc>
              </a:tr>
              <a:tr h="370795">
                <a:tc>
                  <a:txBody>
                    <a:bodyPr/>
                    <a:lstStyle/>
                    <a:p>
                      <a:r>
                        <a:rPr lang="en-US" sz="1800" dirty="0" smtClean="0"/>
                        <a:t>(adult)</a:t>
                      </a:r>
                      <a:endParaRPr lang="en-US" sz="1800" dirty="0"/>
                    </a:p>
                  </a:txBody>
                  <a:tcPr marT="45714" marB="45714"/>
                </a:tc>
                <a:tc>
                  <a:txBody>
                    <a:bodyPr/>
                    <a:lstStyle/>
                    <a:p>
                      <a:r>
                        <a:rPr lang="en-US" sz="1800" dirty="0" smtClean="0"/>
                        <a:t>6</a:t>
                      </a:r>
                      <a:endParaRPr lang="en-US" sz="1800" dirty="0"/>
                    </a:p>
                  </a:txBody>
                  <a:tcPr marT="45714" marB="45714"/>
                </a:tc>
                <a:tc>
                  <a:txBody>
                    <a:bodyPr/>
                    <a:lstStyle/>
                    <a:p>
                      <a:r>
                        <a:rPr lang="en-US" sz="1800" dirty="0" smtClean="0"/>
                        <a:t>Principled Conscience</a:t>
                      </a:r>
                      <a:endParaRPr lang="en-US" sz="1800" dirty="0"/>
                    </a:p>
                  </a:txBody>
                  <a:tcPr marT="45714" marB="45714"/>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381000"/>
            <a:ext cx="7772400" cy="381000"/>
          </a:xfrm>
        </p:spPr>
        <p:txBody>
          <a:bodyPr/>
          <a:lstStyle/>
          <a:p>
            <a:pPr eaLnBrk="1" hangingPunct="1"/>
            <a:r>
              <a:rPr lang="en-US" altLang="en-US" sz="3600" smtClean="0"/>
              <a:t>Kohlberg’s Stages of Moral Development</a:t>
            </a:r>
          </a:p>
        </p:txBody>
      </p:sp>
      <p:pic>
        <p:nvPicPr>
          <p:cNvPr id="7171" name="Picture 225"/>
          <p:cNvPicPr>
            <a:picLocks noChangeAspect="1" noChangeArrowheads="1"/>
          </p:cNvPicPr>
          <p:nvPr/>
        </p:nvPicPr>
        <p:blipFill>
          <a:blip r:embed="rId3">
            <a:extLst>
              <a:ext uri="{28A0092B-C50C-407E-A947-70E740481C1C}">
                <a14:useLocalDpi xmlns:a14="http://schemas.microsoft.com/office/drawing/2010/main" val="0"/>
              </a:ext>
            </a:extLst>
          </a:blip>
          <a:srcRect l="4929" t="28505" r="28543" b="7944"/>
          <a:stretch>
            <a:fillRect/>
          </a:stretch>
        </p:blipFill>
        <p:spPr bwMode="auto">
          <a:xfrm>
            <a:off x="228600" y="1219200"/>
            <a:ext cx="6553200"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226"/>
          <p:cNvSpPr>
            <a:spLocks noChangeArrowheads="1"/>
          </p:cNvSpPr>
          <p:nvPr/>
        </p:nvSpPr>
        <p:spPr bwMode="auto">
          <a:xfrm>
            <a:off x="1066800" y="890588"/>
            <a:ext cx="654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30000"/>
              </a:spcBef>
              <a:buFontTx/>
              <a:buNone/>
            </a:pPr>
            <a:r>
              <a:rPr lang="en-US" altLang="en-US" sz="1200"/>
              <a:t>http://www.character-education.info/Articles/stages_of_moral_development.htm, accessed 2010-02-11</a:t>
            </a:r>
          </a:p>
        </p:txBody>
      </p:sp>
      <p:sp>
        <p:nvSpPr>
          <p:cNvPr id="7173" name="Text Box 227"/>
          <p:cNvSpPr txBox="1">
            <a:spLocks noChangeArrowheads="1"/>
          </p:cNvSpPr>
          <p:nvPr/>
        </p:nvSpPr>
        <p:spPr bwMode="auto">
          <a:xfrm>
            <a:off x="7086600" y="1905000"/>
            <a:ext cx="159543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a:t>The stages</a:t>
            </a:r>
          </a:p>
          <a:p>
            <a:pPr eaLnBrk="1" hangingPunct="1">
              <a:spcBef>
                <a:spcPct val="0"/>
              </a:spcBef>
              <a:buFontTx/>
              <a:buNone/>
            </a:pPr>
            <a:r>
              <a:rPr lang="en-US" altLang="en-US" sz="1800"/>
              <a:t>in this table</a:t>
            </a:r>
          </a:p>
          <a:p>
            <a:pPr eaLnBrk="1" hangingPunct="1">
              <a:spcBef>
                <a:spcPct val="0"/>
              </a:spcBef>
              <a:buFontTx/>
              <a:buNone/>
            </a:pPr>
            <a:r>
              <a:rPr lang="en-US" altLang="en-US" sz="1800"/>
              <a:t>are different</a:t>
            </a:r>
          </a:p>
          <a:p>
            <a:pPr eaLnBrk="1" hangingPunct="1">
              <a:spcBef>
                <a:spcPct val="0"/>
              </a:spcBef>
              <a:buFontTx/>
              <a:buNone/>
            </a:pPr>
            <a:r>
              <a:rPr lang="en-US" altLang="en-US" sz="1800"/>
              <a:t>from the ones</a:t>
            </a:r>
          </a:p>
          <a:p>
            <a:pPr eaLnBrk="1" hangingPunct="1">
              <a:spcBef>
                <a:spcPct val="0"/>
              </a:spcBef>
              <a:buFontTx/>
              <a:buNone/>
            </a:pPr>
            <a:r>
              <a:rPr lang="en-US" altLang="en-US" sz="1800"/>
              <a:t>in the textbook.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z="3600" dirty="0" smtClean="0"/>
              <a:t>An Ethical Dilemma Used by Kohlberg</a:t>
            </a:r>
            <a:endParaRPr lang="en-US" sz="3600" dirty="0"/>
          </a:p>
        </p:txBody>
      </p:sp>
      <p:sp>
        <p:nvSpPr>
          <p:cNvPr id="3" name="Content Placeholder 2"/>
          <p:cNvSpPr>
            <a:spLocks noGrp="1"/>
          </p:cNvSpPr>
          <p:nvPr>
            <p:ph idx="1"/>
          </p:nvPr>
        </p:nvSpPr>
        <p:spPr>
          <a:xfrm>
            <a:off x="685800" y="1066800"/>
            <a:ext cx="7924800" cy="5257800"/>
          </a:xfrm>
        </p:spPr>
        <p:txBody>
          <a:bodyPr>
            <a:normAutofit fontScale="85000" lnSpcReduction="20000"/>
          </a:bodyPr>
          <a:lstStyle/>
          <a:p>
            <a:pPr marL="0" indent="0">
              <a:buNone/>
            </a:pPr>
            <a:r>
              <a:rPr lang="en-US" dirty="0" smtClean="0"/>
              <a:t>Heinz </a:t>
            </a:r>
            <a:r>
              <a:rPr lang="en-US" dirty="0"/>
              <a:t>Steals the Drug</a:t>
            </a:r>
          </a:p>
          <a:p>
            <a:pPr marL="0" indent="0">
              <a:buNone/>
            </a:pPr>
            <a:r>
              <a:rPr lang="en-US" dirty="0" smtClean="0"/>
              <a:t>In </a:t>
            </a:r>
            <a:r>
              <a:rPr lang="en-US" dirty="0"/>
              <a:t>Europe, a woman was near death from a special kind of cancer. There was one drug that the doctors thought might save her. It was a form of radium that a druggist in the same town had recently discovered. The drug was expensive to make, but the druggist was charging ten times what the drug cost him to make. He paid $200 for the radium and charged $2,000 for a small dose of the drug. The sick woman's husband, Heinz, went to everyone he knew to borrow the money, but he could only get together about $ 1,000 which is half of what it cost. He told the druggist that his wife was dying and asked him to sell it cheaper or let him pay later. But the druggist said: </a:t>
            </a:r>
            <a:r>
              <a:rPr lang="en-US" dirty="0" smtClean="0"/>
              <a:t>“No</a:t>
            </a:r>
            <a:r>
              <a:rPr lang="en-US" dirty="0"/>
              <a:t>, I discovered the drug and I'm going to make money from it</a:t>
            </a:r>
            <a:r>
              <a:rPr lang="en-US" dirty="0" smtClean="0"/>
              <a:t>.” </a:t>
            </a:r>
            <a:r>
              <a:rPr lang="en-US" dirty="0"/>
              <a:t>So Heinz got desperate and broke into the man's store to steal the drug-for his wife. Should the husband have done that? </a:t>
            </a:r>
            <a:endParaRPr lang="en-US" dirty="0" smtClean="0"/>
          </a:p>
          <a:p>
            <a:pPr marL="0" indent="0">
              <a:buNone/>
            </a:pPr>
            <a:r>
              <a:rPr lang="en-US" sz="2100" dirty="0" smtClean="0"/>
              <a:t>(</a:t>
            </a:r>
            <a:r>
              <a:rPr lang="en-US" sz="2100" dirty="0"/>
              <a:t>Kohlberg, 1963, p. </a:t>
            </a:r>
            <a:r>
              <a:rPr lang="en-US" sz="2100" dirty="0" smtClean="0"/>
              <a:t>19; </a:t>
            </a:r>
            <a:r>
              <a:rPr lang="en-US" sz="2100" dirty="0"/>
              <a:t>quoted </a:t>
            </a:r>
            <a:r>
              <a:rPr lang="en-US" sz="2100" dirty="0" smtClean="0"/>
              <a:t>in: </a:t>
            </a:r>
            <a:r>
              <a:rPr lang="en-US" sz="2100" dirty="0"/>
              <a:t>W.C. Crain. (1985). </a:t>
            </a:r>
            <a:r>
              <a:rPr lang="en-US" sz="2100" i="1" dirty="0"/>
              <a:t>Theories of Development.</a:t>
            </a:r>
            <a:r>
              <a:rPr lang="en-US" sz="2100" dirty="0"/>
              <a:t> Prentice-Hall. pp. 118-136</a:t>
            </a:r>
            <a:r>
              <a:rPr lang="en-US" sz="2100" dirty="0" smtClean="0"/>
              <a:t>.)</a:t>
            </a:r>
            <a:endParaRPr lang="en-US" sz="2100" dirty="0"/>
          </a:p>
        </p:txBody>
      </p:sp>
    </p:spTree>
    <p:extLst>
      <p:ext uri="{BB962C8B-B14F-4D97-AF65-F5344CB8AC3E}">
        <p14:creationId xmlns:p14="http://schemas.microsoft.com/office/powerpoint/2010/main" val="410255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z="3600" dirty="0" err="1" smtClean="0"/>
              <a:t>Preconventional</a:t>
            </a:r>
            <a:r>
              <a:rPr lang="en-US" sz="3600" dirty="0" smtClean="0"/>
              <a:t> Morality (Level 1): </a:t>
            </a:r>
            <a:br>
              <a:rPr lang="en-US" sz="3600" dirty="0" smtClean="0"/>
            </a:br>
            <a:r>
              <a:rPr lang="en-US" sz="3600" dirty="0" smtClean="0"/>
              <a:t>Obedience and Punishment (Stage 1)</a:t>
            </a:r>
            <a:endParaRPr lang="en-US" sz="3600" dirty="0"/>
          </a:p>
        </p:txBody>
      </p:sp>
      <p:sp>
        <p:nvSpPr>
          <p:cNvPr id="3" name="Content Placeholder 2"/>
          <p:cNvSpPr>
            <a:spLocks noGrp="1"/>
          </p:cNvSpPr>
          <p:nvPr>
            <p:ph idx="1"/>
          </p:nvPr>
        </p:nvSpPr>
        <p:spPr>
          <a:xfrm>
            <a:off x="533400" y="1295400"/>
            <a:ext cx="7924800" cy="4800600"/>
          </a:xfrm>
        </p:spPr>
        <p:txBody>
          <a:bodyPr>
            <a:normAutofit fontScale="85000" lnSpcReduction="10000"/>
          </a:bodyPr>
          <a:lstStyle/>
          <a:p>
            <a:r>
              <a:rPr lang="en-US" dirty="0"/>
              <a:t>Heinz was wrong to steal the drug because "It's against the law," or "It's bad to steal," as if this were all there were to it. When asked to elaborate, the child usually responds in terms of the consequences involved, explaining that stealing is bad "because you'll get punished" (Kohlberg, 1958b).</a:t>
            </a:r>
            <a:endParaRPr lang="en-US" dirty="0"/>
          </a:p>
          <a:p>
            <a:r>
              <a:rPr lang="en-US" dirty="0"/>
              <a:t>Although the vast majority of children at stage 1 oppose Heinz’s theft, it is still possible for a child to support the action and still employ stage 1 reasoning. For example, a child might say, "Heinz can steal it because he asked first and it's not like he stole something big; he won't get punished" (see Rest, 1973). Even though the child agrees with Heinz’s action, the reasoning is still stage 1; the concern is with what authorities permit and punish.</a:t>
            </a:r>
            <a:endParaRPr lang="en-US" dirty="0"/>
          </a:p>
          <a:p>
            <a:pPr marL="0" indent="0">
              <a:buNone/>
            </a:pPr>
            <a:r>
              <a:rPr lang="en-US" sz="2400" dirty="0" smtClean="0"/>
              <a:t>(W.C</a:t>
            </a:r>
            <a:r>
              <a:rPr lang="en-US" sz="2400" dirty="0"/>
              <a:t>. Crain. (1985). </a:t>
            </a:r>
            <a:r>
              <a:rPr lang="en-US" sz="2400" i="1" dirty="0"/>
              <a:t>Theories of Development.</a:t>
            </a:r>
            <a:r>
              <a:rPr lang="en-US" sz="2400" dirty="0"/>
              <a:t> Prentice-Hall. pp. 118-136</a:t>
            </a:r>
            <a:r>
              <a:rPr lang="en-US" sz="2400" dirty="0" smtClean="0"/>
              <a:t>.)</a:t>
            </a:r>
            <a:endParaRPr lang="en-US" sz="2400" dirty="0"/>
          </a:p>
        </p:txBody>
      </p:sp>
    </p:spTree>
    <p:extLst>
      <p:ext uri="{BB962C8B-B14F-4D97-AF65-F5344CB8AC3E}">
        <p14:creationId xmlns:p14="http://schemas.microsoft.com/office/powerpoint/2010/main" val="358526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z="3600" dirty="0" err="1" smtClean="0"/>
              <a:t>Preconventional</a:t>
            </a:r>
            <a:r>
              <a:rPr lang="en-US" sz="3600" dirty="0" smtClean="0"/>
              <a:t> Morality (Level 1): </a:t>
            </a:r>
            <a:r>
              <a:rPr lang="en-US" sz="3600" dirty="0"/>
              <a:t/>
            </a:r>
            <a:br>
              <a:rPr lang="en-US" sz="3600" dirty="0"/>
            </a:br>
            <a:r>
              <a:rPr lang="en-US" sz="3600" dirty="0"/>
              <a:t>Individualism and </a:t>
            </a:r>
            <a:r>
              <a:rPr lang="en-US" sz="3600" dirty="0" smtClean="0"/>
              <a:t>Exchange (</a:t>
            </a:r>
            <a:r>
              <a:rPr lang="en-US" sz="3600" dirty="0"/>
              <a:t>Stage 2</a:t>
            </a:r>
            <a:r>
              <a:rPr lang="en-US" sz="3600" dirty="0" smtClean="0"/>
              <a:t>)</a:t>
            </a:r>
            <a:endParaRPr lang="en-US" sz="3600" dirty="0"/>
          </a:p>
        </p:txBody>
      </p:sp>
      <p:sp>
        <p:nvSpPr>
          <p:cNvPr id="3" name="Content Placeholder 2"/>
          <p:cNvSpPr>
            <a:spLocks noGrp="1"/>
          </p:cNvSpPr>
          <p:nvPr>
            <p:ph idx="1"/>
          </p:nvPr>
        </p:nvSpPr>
        <p:spPr>
          <a:xfrm>
            <a:off x="381000" y="1447800"/>
            <a:ext cx="8382000" cy="4800600"/>
          </a:xfrm>
        </p:spPr>
        <p:txBody>
          <a:bodyPr>
            <a:normAutofit fontScale="85000" lnSpcReduction="10000"/>
          </a:bodyPr>
          <a:lstStyle/>
          <a:p>
            <a:r>
              <a:rPr lang="en-US" dirty="0"/>
              <a:t>At this stage children recognize that there is not just one right view that is handed down by the authorities. Different individuals have different viewpoints. "Heinz," they might point out, "might think it's right to take the drug, the druggist would not." Since everything is relative, each person is free to pursue his or her </a:t>
            </a:r>
            <a:r>
              <a:rPr lang="en-US" i="1" dirty="0"/>
              <a:t>individual</a:t>
            </a:r>
            <a:r>
              <a:rPr lang="en-US" dirty="0"/>
              <a:t> </a:t>
            </a:r>
            <a:r>
              <a:rPr lang="en-US" dirty="0" smtClean="0"/>
              <a:t>interests.</a:t>
            </a:r>
          </a:p>
          <a:p>
            <a:r>
              <a:rPr lang="en-US" i="1" dirty="0"/>
              <a:t>fair exchange </a:t>
            </a:r>
            <a:r>
              <a:rPr lang="en-US" dirty="0"/>
              <a:t>(</a:t>
            </a:r>
            <a:r>
              <a:rPr lang="en-US" dirty="0" smtClean="0"/>
              <a:t>deals): “If </a:t>
            </a:r>
            <a:r>
              <a:rPr lang="en-US" dirty="0"/>
              <a:t>you scratch my back, I'll scratch yours</a:t>
            </a:r>
            <a:r>
              <a:rPr lang="en-US" dirty="0" smtClean="0"/>
              <a:t>.”</a:t>
            </a:r>
          </a:p>
          <a:p>
            <a:r>
              <a:rPr lang="en-US" dirty="0"/>
              <a:t>Respondents at stage 2 are still said to reason at the </a:t>
            </a:r>
            <a:r>
              <a:rPr lang="en-US" dirty="0" err="1"/>
              <a:t>preconventional</a:t>
            </a:r>
            <a:r>
              <a:rPr lang="en-US" dirty="0"/>
              <a:t> level because they speak as isolated individuals rather than as members of society. They see individuals exchanging favors, but there is still no identification with the values of the family or community.</a:t>
            </a:r>
            <a:endParaRPr lang="en-US" dirty="0" smtClean="0"/>
          </a:p>
          <a:p>
            <a:pPr marL="0" indent="0">
              <a:buNone/>
            </a:pPr>
            <a:r>
              <a:rPr lang="en-US" sz="2400" dirty="0" smtClean="0"/>
              <a:t>(W.C</a:t>
            </a:r>
            <a:r>
              <a:rPr lang="en-US" sz="2400" dirty="0"/>
              <a:t>. Crain. (1985). </a:t>
            </a:r>
            <a:r>
              <a:rPr lang="en-US" sz="2400" i="1" dirty="0"/>
              <a:t>Theories of Development.</a:t>
            </a:r>
            <a:r>
              <a:rPr lang="en-US" sz="2400" dirty="0"/>
              <a:t> Prentice-Hall. pp. 118-136</a:t>
            </a:r>
            <a:r>
              <a:rPr lang="en-US" sz="2400" dirty="0" smtClean="0"/>
              <a:t>.)</a:t>
            </a:r>
            <a:endParaRPr lang="en-US" sz="2400" dirty="0"/>
          </a:p>
        </p:txBody>
      </p:sp>
    </p:spTree>
    <p:extLst>
      <p:ext uri="{BB962C8B-B14F-4D97-AF65-F5344CB8AC3E}">
        <p14:creationId xmlns:p14="http://schemas.microsoft.com/office/powerpoint/2010/main" val="401337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77200" cy="990600"/>
          </a:xfrm>
        </p:spPr>
        <p:txBody>
          <a:bodyPr/>
          <a:lstStyle/>
          <a:p>
            <a:r>
              <a:rPr lang="en-US" sz="3600" dirty="0" smtClean="0"/>
              <a:t>Conventional Morality (Level 2): </a:t>
            </a:r>
            <a:r>
              <a:rPr lang="en-US" sz="3600" dirty="0"/>
              <a:t/>
            </a:r>
            <a:br>
              <a:rPr lang="en-US" sz="3600" dirty="0"/>
            </a:br>
            <a:r>
              <a:rPr lang="en-US" sz="3600" dirty="0"/>
              <a:t>Good Interpersonal </a:t>
            </a:r>
            <a:r>
              <a:rPr lang="en-US" sz="3600" dirty="0" smtClean="0"/>
              <a:t>Relationships (</a:t>
            </a:r>
            <a:r>
              <a:rPr lang="en-US" sz="3600" dirty="0"/>
              <a:t>Stage </a:t>
            </a:r>
            <a:r>
              <a:rPr lang="en-US" sz="3600" dirty="0" smtClean="0"/>
              <a:t>3)</a:t>
            </a:r>
            <a:endParaRPr lang="en-US" sz="3600" dirty="0"/>
          </a:p>
        </p:txBody>
      </p:sp>
      <p:sp>
        <p:nvSpPr>
          <p:cNvPr id="3" name="Content Placeholder 2"/>
          <p:cNvSpPr>
            <a:spLocks noGrp="1"/>
          </p:cNvSpPr>
          <p:nvPr>
            <p:ph idx="1"/>
          </p:nvPr>
        </p:nvSpPr>
        <p:spPr>
          <a:xfrm>
            <a:off x="228600" y="1447800"/>
            <a:ext cx="8610600" cy="4876800"/>
          </a:xfrm>
        </p:spPr>
        <p:txBody>
          <a:bodyPr>
            <a:normAutofit fontScale="85000" lnSpcReduction="10000"/>
          </a:bodyPr>
          <a:lstStyle/>
          <a:p>
            <a:r>
              <a:rPr lang="en-US" dirty="0" smtClean="0"/>
              <a:t>Heinz was </a:t>
            </a:r>
            <a:r>
              <a:rPr lang="en-US" dirty="0"/>
              <a:t>right to steal the drug because </a:t>
            </a:r>
            <a:r>
              <a:rPr lang="en-US" dirty="0" smtClean="0"/>
              <a:t>“He </a:t>
            </a:r>
            <a:r>
              <a:rPr lang="en-US" dirty="0"/>
              <a:t>was a good man for wanting to save her</a:t>
            </a:r>
            <a:r>
              <a:rPr lang="en-US" dirty="0" smtClean="0"/>
              <a:t>,” </a:t>
            </a:r>
            <a:r>
              <a:rPr lang="en-US" dirty="0"/>
              <a:t>and </a:t>
            </a:r>
            <a:r>
              <a:rPr lang="en-US" dirty="0" smtClean="0"/>
              <a:t>“His </a:t>
            </a:r>
            <a:r>
              <a:rPr lang="en-US" dirty="0"/>
              <a:t>intentions were good, that of saving the life of someone he loves</a:t>
            </a:r>
            <a:r>
              <a:rPr lang="en-US" dirty="0" smtClean="0"/>
              <a:t>.” </a:t>
            </a:r>
            <a:r>
              <a:rPr lang="en-US" dirty="0"/>
              <a:t>Even if Heinz doesn't love his </a:t>
            </a:r>
            <a:r>
              <a:rPr lang="en-US" dirty="0" smtClean="0"/>
              <a:t>wife, he </a:t>
            </a:r>
            <a:r>
              <a:rPr lang="en-US" dirty="0"/>
              <a:t>should steal the drug because </a:t>
            </a:r>
            <a:r>
              <a:rPr lang="en-US" dirty="0" smtClean="0"/>
              <a:t>“I </a:t>
            </a:r>
            <a:r>
              <a:rPr lang="en-US" dirty="0"/>
              <a:t>don't think any husband should sit back and watch his wife </a:t>
            </a:r>
            <a:r>
              <a:rPr lang="en-US" dirty="0" smtClean="0"/>
              <a:t>die.”</a:t>
            </a:r>
          </a:p>
          <a:p>
            <a:r>
              <a:rPr lang="en-US" dirty="0" smtClean="0"/>
              <a:t>“It </a:t>
            </a:r>
            <a:r>
              <a:rPr lang="en-US" dirty="0"/>
              <a:t>was really the druggist's fault, he was unfair, trying to overcharge and letting someone die. Heinz loved his wife and wanted to save her. I think anyone would. I don't think they would put him in jail. The judge would look at all sides, and see that the druggist was charging too much</a:t>
            </a:r>
            <a:r>
              <a:rPr lang="en-US" dirty="0" smtClean="0"/>
              <a:t>.”</a:t>
            </a:r>
          </a:p>
          <a:p>
            <a:r>
              <a:rPr lang="en-US" dirty="0" smtClean="0"/>
              <a:t>This </a:t>
            </a:r>
            <a:r>
              <a:rPr lang="en-US" dirty="0"/>
              <a:t>answer deserves the label </a:t>
            </a:r>
            <a:r>
              <a:rPr lang="en-US" dirty="0" smtClean="0"/>
              <a:t>“conventional morality” </a:t>
            </a:r>
            <a:r>
              <a:rPr lang="en-US" dirty="0"/>
              <a:t>because it assumes that the attitude expressed would be shared by the entire </a:t>
            </a:r>
            <a:r>
              <a:rPr lang="en-US" dirty="0" smtClean="0"/>
              <a:t>community—”anyone” would </a:t>
            </a:r>
            <a:r>
              <a:rPr lang="en-US" dirty="0"/>
              <a:t>be right to do what Heinz did</a:t>
            </a:r>
            <a:endParaRPr lang="en-US" dirty="0" smtClean="0"/>
          </a:p>
          <a:p>
            <a:pPr marL="0" indent="0">
              <a:buNone/>
            </a:pPr>
            <a:r>
              <a:rPr lang="en-US" sz="2400" dirty="0" smtClean="0"/>
              <a:t>(W.C</a:t>
            </a:r>
            <a:r>
              <a:rPr lang="en-US" sz="2400" dirty="0"/>
              <a:t>. Crain. (1985). </a:t>
            </a:r>
            <a:r>
              <a:rPr lang="en-US" sz="2400" i="1" dirty="0"/>
              <a:t>Theories of Development.</a:t>
            </a:r>
            <a:r>
              <a:rPr lang="en-US" sz="2400" dirty="0"/>
              <a:t> Prentice-Hall. pp. 118-136</a:t>
            </a:r>
            <a:r>
              <a:rPr lang="en-US" sz="2400" dirty="0" smtClean="0"/>
              <a:t>.)</a:t>
            </a:r>
            <a:endParaRPr lang="en-US" sz="2400" dirty="0"/>
          </a:p>
        </p:txBody>
      </p:sp>
    </p:spTree>
    <p:extLst>
      <p:ext uri="{BB962C8B-B14F-4D97-AF65-F5344CB8AC3E}">
        <p14:creationId xmlns:p14="http://schemas.microsoft.com/office/powerpoint/2010/main" val="86438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77200" cy="990600"/>
          </a:xfrm>
        </p:spPr>
        <p:txBody>
          <a:bodyPr/>
          <a:lstStyle/>
          <a:p>
            <a:r>
              <a:rPr lang="en-US" sz="3600" dirty="0" smtClean="0"/>
              <a:t>Conventional Morality (Level 2): </a:t>
            </a:r>
            <a:r>
              <a:rPr lang="en-US" sz="3600" dirty="0"/>
              <a:t/>
            </a:r>
            <a:br>
              <a:rPr lang="en-US" sz="3600" dirty="0"/>
            </a:br>
            <a:r>
              <a:rPr lang="en-US" sz="3600" dirty="0" smtClean="0"/>
              <a:t>Maintaining the Social Order (Stage </a:t>
            </a:r>
            <a:r>
              <a:rPr lang="en-US" sz="3600" dirty="0"/>
              <a:t>4</a:t>
            </a:r>
            <a:r>
              <a:rPr lang="en-US" sz="3600" dirty="0" smtClean="0"/>
              <a:t>)</a:t>
            </a:r>
            <a:endParaRPr lang="en-US" sz="3600" dirty="0"/>
          </a:p>
        </p:txBody>
      </p:sp>
      <p:sp>
        <p:nvSpPr>
          <p:cNvPr id="3" name="Content Placeholder 2"/>
          <p:cNvSpPr>
            <a:spLocks noGrp="1"/>
          </p:cNvSpPr>
          <p:nvPr>
            <p:ph idx="1"/>
          </p:nvPr>
        </p:nvSpPr>
        <p:spPr>
          <a:xfrm>
            <a:off x="228600" y="1447800"/>
            <a:ext cx="8686800" cy="4876800"/>
          </a:xfrm>
        </p:spPr>
        <p:txBody>
          <a:bodyPr>
            <a:normAutofit fontScale="85000" lnSpcReduction="10000"/>
          </a:bodyPr>
          <a:lstStyle/>
          <a:p>
            <a:r>
              <a:rPr lang="en-US" dirty="0" smtClean="0"/>
              <a:t>“I </a:t>
            </a:r>
            <a:r>
              <a:rPr lang="en-US" dirty="0"/>
              <a:t>don't want to sound like Spiro Agnew, law and order and wave the flag, but if everybody did as he wanted to do, set up his own beliefs as to right and wrong, then I think you would have chaos. The only thing I think we have in civilization nowadays is some sort of legal structure which people are sort of bound to follow</a:t>
            </a:r>
            <a:r>
              <a:rPr lang="en-US" dirty="0" smtClean="0"/>
              <a:t>.”</a:t>
            </a:r>
          </a:p>
          <a:p>
            <a:r>
              <a:rPr lang="en-US" dirty="0" smtClean="0"/>
              <a:t>In stage </a:t>
            </a:r>
            <a:r>
              <a:rPr lang="en-US" dirty="0"/>
              <a:t>4, subjects make moral decisions from the </a:t>
            </a:r>
            <a:r>
              <a:rPr lang="en-US" dirty="0" smtClean="0"/>
              <a:t>perspective </a:t>
            </a:r>
            <a:r>
              <a:rPr lang="en-US" dirty="0"/>
              <a:t>of society as a whole, they think from a full-fledged member-of-society perspective</a:t>
            </a:r>
            <a:r>
              <a:rPr lang="en-US" dirty="0" smtClean="0"/>
              <a:t>.</a:t>
            </a:r>
          </a:p>
          <a:p>
            <a:r>
              <a:rPr lang="en-US" dirty="0"/>
              <a:t>Stage 1 children say, </a:t>
            </a:r>
            <a:r>
              <a:rPr lang="en-US" dirty="0" smtClean="0"/>
              <a:t>“It's </a:t>
            </a:r>
            <a:r>
              <a:rPr lang="en-US" dirty="0"/>
              <a:t>wrong to </a:t>
            </a:r>
            <a:r>
              <a:rPr lang="en-US" dirty="0" smtClean="0"/>
              <a:t>steal” </a:t>
            </a:r>
            <a:r>
              <a:rPr lang="en-US" dirty="0"/>
              <a:t>and </a:t>
            </a:r>
            <a:r>
              <a:rPr lang="en-US" dirty="0" smtClean="0"/>
              <a:t>“It's </a:t>
            </a:r>
            <a:r>
              <a:rPr lang="en-US" dirty="0"/>
              <a:t>against the law</a:t>
            </a:r>
            <a:r>
              <a:rPr lang="en-US" dirty="0" smtClean="0"/>
              <a:t>,” </a:t>
            </a:r>
            <a:r>
              <a:rPr lang="en-US" dirty="0"/>
              <a:t>but they cannot elaborate any further, except to say that stealing can get a person jailed. Stage 4 respondents, in contrast, have a conception of the function of laws for society as a </a:t>
            </a:r>
            <a:r>
              <a:rPr lang="en-US" dirty="0" smtClean="0"/>
              <a:t>whole</a:t>
            </a:r>
          </a:p>
          <a:p>
            <a:pPr marL="0" indent="0">
              <a:buNone/>
            </a:pPr>
            <a:r>
              <a:rPr lang="en-US" sz="2400" dirty="0" smtClean="0"/>
              <a:t>(W.C</a:t>
            </a:r>
            <a:r>
              <a:rPr lang="en-US" sz="2400" dirty="0"/>
              <a:t>. Crain. (1985). </a:t>
            </a:r>
            <a:r>
              <a:rPr lang="en-US" sz="2400" i="1" dirty="0"/>
              <a:t>Theories of Development.</a:t>
            </a:r>
            <a:r>
              <a:rPr lang="en-US" sz="2400" dirty="0"/>
              <a:t> Prentice-Hall. pp. 118-136</a:t>
            </a:r>
            <a:r>
              <a:rPr lang="en-US" sz="2400" dirty="0" smtClean="0"/>
              <a:t>.)</a:t>
            </a:r>
            <a:endParaRPr lang="en-US" sz="2400" dirty="0"/>
          </a:p>
        </p:txBody>
      </p:sp>
    </p:spTree>
    <p:extLst>
      <p:ext uri="{BB962C8B-B14F-4D97-AF65-F5344CB8AC3E}">
        <p14:creationId xmlns:p14="http://schemas.microsoft.com/office/powerpoint/2010/main" val="397503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447800"/>
          </a:xfrm>
        </p:spPr>
        <p:txBody>
          <a:bodyPr/>
          <a:lstStyle/>
          <a:p>
            <a:r>
              <a:rPr lang="en-US" sz="3600" dirty="0" err="1" smtClean="0"/>
              <a:t>Postconventional</a:t>
            </a:r>
            <a:r>
              <a:rPr lang="en-US" sz="3600" dirty="0" smtClean="0"/>
              <a:t> Morality (Level 3): </a:t>
            </a:r>
            <a:r>
              <a:rPr lang="en-US" sz="3600" dirty="0"/>
              <a:t/>
            </a:r>
            <a:br>
              <a:rPr lang="en-US" sz="3600" dirty="0"/>
            </a:br>
            <a:r>
              <a:rPr lang="en-US" sz="3600" dirty="0" smtClean="0"/>
              <a:t>Social Contract and Individual Rights (Stage 5)</a:t>
            </a:r>
            <a:endParaRPr lang="en-US" sz="3600" dirty="0"/>
          </a:p>
        </p:txBody>
      </p:sp>
      <p:sp>
        <p:nvSpPr>
          <p:cNvPr id="3" name="Content Placeholder 2"/>
          <p:cNvSpPr>
            <a:spLocks noGrp="1"/>
          </p:cNvSpPr>
          <p:nvPr>
            <p:ph idx="1"/>
          </p:nvPr>
        </p:nvSpPr>
        <p:spPr>
          <a:xfrm>
            <a:off x="266700" y="1752600"/>
            <a:ext cx="8686800" cy="4876800"/>
          </a:xfrm>
        </p:spPr>
        <p:txBody>
          <a:bodyPr>
            <a:normAutofit fontScale="92500" lnSpcReduction="20000"/>
          </a:bodyPr>
          <a:lstStyle/>
          <a:p>
            <a:r>
              <a:rPr lang="en-US" dirty="0" smtClean="0"/>
              <a:t>“It </a:t>
            </a:r>
            <a:r>
              <a:rPr lang="en-US" dirty="0"/>
              <a:t>is the husband's duty to save his wife. The fact that her life is in danger transcends every other standard you might use to judge his action. Life is more important than </a:t>
            </a:r>
            <a:r>
              <a:rPr lang="en-US" dirty="0" smtClean="0"/>
              <a:t>property.”</a:t>
            </a:r>
          </a:p>
          <a:p>
            <a:r>
              <a:rPr lang="en-US" dirty="0" smtClean="0"/>
              <a:t>“From </a:t>
            </a:r>
            <a:r>
              <a:rPr lang="en-US" dirty="0"/>
              <a:t>a moral </a:t>
            </a:r>
            <a:r>
              <a:rPr lang="en-US" dirty="0" smtClean="0"/>
              <a:t>standpoint” </a:t>
            </a:r>
            <a:r>
              <a:rPr lang="en-US" dirty="0"/>
              <a:t>Heinz should save the life of even a stranger, since to be consistent, the value of a life means any life. When asked if the judge should punish Heinz, </a:t>
            </a:r>
            <a:r>
              <a:rPr lang="en-US" dirty="0" smtClean="0"/>
              <a:t>the subject replied: “Usually </a:t>
            </a:r>
            <a:r>
              <a:rPr lang="en-US" dirty="0"/>
              <a:t>the moral and legal standpoints coincide. Here they conflict. The judge should weight the moral standpoint more heavily but preserve the legal law in punishing Heinz lightly</a:t>
            </a:r>
            <a:r>
              <a:rPr lang="en-US" dirty="0" smtClean="0"/>
              <a:t>.” </a:t>
            </a:r>
          </a:p>
          <a:p>
            <a:r>
              <a:rPr lang="en-US" dirty="0" smtClean="0"/>
              <a:t>“Morality” </a:t>
            </a:r>
            <a:r>
              <a:rPr lang="en-US" dirty="0"/>
              <a:t>and </a:t>
            </a:r>
            <a:r>
              <a:rPr lang="en-US" dirty="0" smtClean="0"/>
              <a:t>“rights” take </a:t>
            </a:r>
            <a:r>
              <a:rPr lang="en-US" dirty="0"/>
              <a:t>some priority over particular </a:t>
            </a:r>
            <a:r>
              <a:rPr lang="en-US" dirty="0" smtClean="0"/>
              <a:t>laws.</a:t>
            </a:r>
          </a:p>
          <a:p>
            <a:pPr marL="0" indent="0">
              <a:buNone/>
            </a:pPr>
            <a:r>
              <a:rPr lang="en-US" sz="2400" dirty="0" smtClean="0"/>
              <a:t>(W.C</a:t>
            </a:r>
            <a:r>
              <a:rPr lang="en-US" sz="2400" dirty="0"/>
              <a:t>. Crain. (1985). </a:t>
            </a:r>
            <a:r>
              <a:rPr lang="en-US" sz="2400" i="1" dirty="0"/>
              <a:t>Theories of Development.</a:t>
            </a:r>
            <a:r>
              <a:rPr lang="en-US" sz="2400" dirty="0"/>
              <a:t> Prentice-Hall. pp. 118-136</a:t>
            </a:r>
            <a:r>
              <a:rPr lang="en-US" sz="2400" dirty="0" smtClean="0"/>
              <a:t>.)</a:t>
            </a:r>
            <a:endParaRPr lang="en-US" sz="2400" dirty="0"/>
          </a:p>
        </p:txBody>
      </p:sp>
    </p:spTree>
    <p:extLst>
      <p:ext uri="{BB962C8B-B14F-4D97-AF65-F5344CB8AC3E}">
        <p14:creationId xmlns:p14="http://schemas.microsoft.com/office/powerpoint/2010/main" val="4178561166"/>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1089</TotalTime>
  <Words>1657</Words>
  <Application>Microsoft Office PowerPoint</Application>
  <PresentationFormat>On-screen Show (4:3)</PresentationFormat>
  <Paragraphs>101</Paragraphs>
  <Slides>11</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Baskerville Old Face</vt:lpstr>
      <vt:lpstr>Times New Roman</vt:lpstr>
      <vt:lpstr>Tw Cen MT</vt:lpstr>
      <vt:lpstr>330Lect1</vt:lpstr>
      <vt:lpstr>Photo Editor Photo</vt:lpstr>
      <vt:lpstr>CSCE 390 Professional Issues in Computer Science and Engineering Ch.7: Psychology and Computer Ethics</vt:lpstr>
      <vt:lpstr>Kohlberg’s Stages of Moral Development, Ch.7[B] Version</vt:lpstr>
      <vt:lpstr>Kohlberg’s Stages of Moral Development</vt:lpstr>
      <vt:lpstr>An Ethical Dilemma Used by Kohlberg</vt:lpstr>
      <vt:lpstr>Preconventional Morality (Level 1):  Obedience and Punishment (Stage 1)</vt:lpstr>
      <vt:lpstr>Preconventional Morality (Level 1):  Individualism and Exchange (Stage 2)</vt:lpstr>
      <vt:lpstr>Conventional Morality (Level 2):  Good Interpersonal Relationships (Stage 3)</vt:lpstr>
      <vt:lpstr>Conventional Morality (Level 2):  Maintaining the Social Order (Stage 4)</vt:lpstr>
      <vt:lpstr>Postconventional Morality (Level 3):  Social Contract and Individual Rights (Stage 5)</vt:lpstr>
      <vt:lpstr>Postconventional Morality (Level 3):  Universal Principles (Stage 6)</vt:lpstr>
      <vt:lpstr>Cognitive Development and Ethics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63</cp:revision>
  <cp:lastPrinted>2018-11-08T21:58:00Z</cp:lastPrinted>
  <dcterms:created xsi:type="dcterms:W3CDTF">2004-08-19T01:30:12Z</dcterms:created>
  <dcterms:modified xsi:type="dcterms:W3CDTF">2018-11-08T22:06:14Z</dcterms:modified>
</cp:coreProperties>
</file>