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256" r:id="rId2"/>
    <p:sldId id="327" r:id="rId3"/>
    <p:sldId id="330" r:id="rId4"/>
    <p:sldId id="331" r:id="rId5"/>
    <p:sldId id="332" r:id="rId6"/>
    <p:sldId id="333" r:id="rId7"/>
    <p:sldId id="334" r:id="rId8"/>
    <p:sldId id="335" r:id="rId9"/>
    <p:sldId id="336" r:id="rId10"/>
    <p:sldId id="329"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432" autoAdjust="0"/>
  </p:normalViewPr>
  <p:slideViewPr>
    <p:cSldViewPr>
      <p:cViewPr varScale="1">
        <p:scale>
          <a:sx n="76" d="100"/>
          <a:sy n="76" d="100"/>
        </p:scale>
        <p:origin x="888"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92E2EF-5534-4FB2-BF92-5856EFC3DF21}" type="slidenum">
              <a:rPr lang="en-US"/>
              <a:pPr>
                <a:defRPr/>
              </a:pPr>
              <a:t>‹#›</a:t>
            </a:fld>
            <a:endParaRPr lang="en-US"/>
          </a:p>
        </p:txBody>
      </p:sp>
    </p:spTree>
    <p:extLst>
      <p:ext uri="{BB962C8B-B14F-4D97-AF65-F5344CB8AC3E}">
        <p14:creationId xmlns:p14="http://schemas.microsoft.com/office/powerpoint/2010/main" val="388182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BBAED95-BFA0-468D-A283-A35BD2D9DACA}" type="slidenum">
              <a:rPr lang="en-US"/>
              <a:pPr>
                <a:defRPr/>
              </a:pPr>
              <a:t>‹#›</a:t>
            </a:fld>
            <a:endParaRPr lang="en-US"/>
          </a:p>
        </p:txBody>
      </p:sp>
    </p:spTree>
    <p:extLst>
      <p:ext uri="{BB962C8B-B14F-4D97-AF65-F5344CB8AC3E}">
        <p14:creationId xmlns:p14="http://schemas.microsoft.com/office/powerpoint/2010/main" val="1666066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3030D-9B26-406B-A305-7BB3409A0D84}" type="slidenum">
              <a:rPr lang="en-US" altLang="en-US" smtClean="0"/>
              <a:pPr>
                <a:spcBef>
                  <a:spcPct val="0"/>
                </a:spcBef>
              </a:pPr>
              <a:t>1</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slides are based on the textbook and other sources</a:t>
            </a:r>
          </a:p>
        </p:txBody>
      </p:sp>
    </p:spTree>
    <p:extLst>
      <p:ext uri="{BB962C8B-B14F-4D97-AF65-F5344CB8AC3E}">
        <p14:creationId xmlns:p14="http://schemas.microsoft.com/office/powerpoint/2010/main" val="200609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B5A520B-8776-47DF-B5B9-788E62F43DCB}" type="slidenum">
              <a:rPr lang="en-US" altLang="en-US" smtClean="0"/>
              <a:pPr>
                <a:spcBef>
                  <a:spcPct val="0"/>
                </a:spcBef>
              </a:pPr>
              <a:t>10</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Quote from a </a:t>
            </a:r>
            <a:r>
              <a:rPr lang="en-US" altLang="en-US" dirty="0" err="1" smtClean="0"/>
              <a:t>wikepedia</a:t>
            </a:r>
            <a:r>
              <a:rPr lang="en-US" altLang="en-US" smtClean="0"/>
              <a:t> article: https://en.wikipedia.org/wiki/Veil_of_ignorance</a:t>
            </a:r>
            <a:endParaRPr lang="en-US" altLang="en-US" dirty="0" smtClean="0"/>
          </a:p>
        </p:txBody>
      </p:sp>
    </p:spTree>
    <p:extLst>
      <p:ext uri="{BB962C8B-B14F-4D97-AF65-F5344CB8AC3E}">
        <p14:creationId xmlns:p14="http://schemas.microsoft.com/office/powerpoint/2010/main" val="24588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03E7D5D-52B9-4AA8-8885-3D7A7AB39971}" type="slidenum">
              <a:rPr lang="en-US" altLang="en-US" smtClean="0"/>
              <a:pPr>
                <a:spcBef>
                  <a:spcPct val="0"/>
                </a:spcBef>
              </a:pPr>
              <a:t>2</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3507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CC8BEF-AEF8-4F4A-8F28-F64C22EE62DB}" type="slidenum">
              <a:rPr lang="en-US" altLang="en-US" smtClean="0"/>
              <a:pPr>
                <a:spcBef>
                  <a:spcPct val="0"/>
                </a:spcBef>
              </a:pPr>
              <a:t>3</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5100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DA83B8-4BF8-48B0-8C41-7B5E601FD066}" type="slidenum">
              <a:rPr lang="en-US" altLang="en-US" smtClean="0"/>
              <a:pPr>
                <a:spcBef>
                  <a:spcPct val="0"/>
                </a:spcBef>
              </a:pPr>
              <a:t>4</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5667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860FAE-2123-47F4-A670-1B23865A5312}" type="slidenum">
              <a:rPr lang="en-US" altLang="en-US" smtClean="0"/>
              <a:pPr>
                <a:spcBef>
                  <a:spcPct val="0"/>
                </a:spcBef>
              </a:pPr>
              <a:t>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7003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2246A22-BFCC-4157-A51C-D4C4D5AF8632}" type="slidenum">
              <a:rPr lang="en-US" altLang="en-US" smtClean="0"/>
              <a:pPr>
                <a:spcBef>
                  <a:spcPct val="0"/>
                </a:spcBef>
              </a:pPr>
              <a:t>6</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5816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B61B5B6-39A5-4FCD-B7E9-744567D540C0}" type="slidenum">
              <a:rPr lang="en-US" altLang="en-US" smtClean="0"/>
              <a:pPr>
                <a:spcBef>
                  <a:spcPct val="0"/>
                </a:spcBef>
              </a:pPr>
              <a:t>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1373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Originally published in "Die </a:t>
            </a:r>
            <a:r>
              <a:rPr lang="en-US" altLang="en-US" dirty="0" err="1" smtClean="0"/>
              <a:t>Aktualitat</a:t>
            </a:r>
            <a:r>
              <a:rPr lang="en-US" altLang="en-US" dirty="0" smtClean="0"/>
              <a:t> der </a:t>
            </a:r>
            <a:r>
              <a:rPr lang="en-US" altLang="en-US" dirty="0" err="1" smtClean="0"/>
              <a:t>Kardinaltugenden</a:t>
            </a:r>
            <a:r>
              <a:rPr lang="en-US" altLang="en-US" dirty="0" smtClean="0"/>
              <a:t>", BUCHSTABIER-UBUNGEN (Munich: </a:t>
            </a:r>
            <a:r>
              <a:rPr lang="en-US" altLang="en-US" dirty="0" err="1" smtClean="0"/>
              <a:t>Kosel-Verlag</a:t>
            </a:r>
            <a:r>
              <a:rPr lang="en-US" altLang="en-US" dirty="0" smtClean="0"/>
              <a:t>, 1980). Translated by Margareta </a:t>
            </a:r>
            <a:r>
              <a:rPr lang="en-US" altLang="en-US" dirty="0" err="1" smtClean="0"/>
              <a:t>Svjagintsev</a:t>
            </a:r>
            <a:r>
              <a:rPr lang="en-US" altLang="en-US" dirty="0" smtClean="0"/>
              <a:t>.  Retrieved from http://www.pc.maricopa.edu/ss/phi101/supplementary/more/OUGHT_TO-PIEPER.htm on 2011-01-12.</a:t>
            </a:r>
          </a:p>
          <a:p>
            <a:r>
              <a:rPr lang="en-US" altLang="en-US" dirty="0" smtClean="0"/>
              <a:t>Also see: http://bearspace.baylor.edu/Scott_Moore/www/Pieper_info.html</a:t>
            </a:r>
          </a:p>
          <a:p>
            <a:endParaRPr lang="en-US" altLang="en-US" dirty="0" smtClean="0"/>
          </a:p>
          <a:p>
            <a:endParaRPr lang="en-US" altLang="en-US"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7EF6A5-5806-46C2-B46A-24A2D62D742A}"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331565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Originally published in "Die Aktualitat der Kardinaltugenden", BUCHSTABIER-UBUNGEN (Munich: Kosel-Verlag, 1980). Translated by Margareta Svjagintsev.  Retrieved from http://www.pc.maricopa.edu/ss/phi101/supplementary/more/OUGHT_TO-PIEPER.htm on 2011-01-12.</a:t>
            </a:r>
          </a:p>
          <a:p>
            <a:r>
              <a:rPr lang="en-US" altLang="en-US" smtClean="0"/>
              <a:t>Also see: http://bearspace.baylor.edu/Scott_Moore/www/Pieper_info.html</a:t>
            </a:r>
          </a:p>
          <a:p>
            <a:endParaRPr lang="en-US" altLang="en-US" smtClean="0"/>
          </a:p>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02092A2-5307-46CC-9492-5506C150EE2A}"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396637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372AD-3C20-49A7-9891-E17E31C3C4FF}" type="slidenum">
              <a:rPr lang="en-US"/>
              <a:pPr>
                <a:defRPr/>
              </a:pPr>
              <a:t>‹#›</a:t>
            </a:fld>
            <a:endParaRPr lang="en-US"/>
          </a:p>
        </p:txBody>
      </p:sp>
    </p:spTree>
    <p:extLst>
      <p:ext uri="{BB962C8B-B14F-4D97-AF65-F5344CB8AC3E}">
        <p14:creationId xmlns:p14="http://schemas.microsoft.com/office/powerpoint/2010/main" val="225786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585D9-6FE0-46C6-8A37-02BA66368F9C}" type="slidenum">
              <a:rPr lang="en-US"/>
              <a:pPr>
                <a:defRPr/>
              </a:pPr>
              <a:t>‹#›</a:t>
            </a:fld>
            <a:endParaRPr lang="en-US"/>
          </a:p>
        </p:txBody>
      </p:sp>
    </p:spTree>
    <p:extLst>
      <p:ext uri="{BB962C8B-B14F-4D97-AF65-F5344CB8AC3E}">
        <p14:creationId xmlns:p14="http://schemas.microsoft.com/office/powerpoint/2010/main" val="229441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2747C-E30E-4E0F-BCD0-BB118E39A894}" type="slidenum">
              <a:rPr lang="en-US"/>
              <a:pPr>
                <a:defRPr/>
              </a:pPr>
              <a:t>‹#›</a:t>
            </a:fld>
            <a:endParaRPr lang="en-US"/>
          </a:p>
        </p:txBody>
      </p:sp>
    </p:spTree>
    <p:extLst>
      <p:ext uri="{BB962C8B-B14F-4D97-AF65-F5344CB8AC3E}">
        <p14:creationId xmlns:p14="http://schemas.microsoft.com/office/powerpoint/2010/main" val="378383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10806-4B3F-4ADD-B6D1-653CDD41F18A}" type="slidenum">
              <a:rPr lang="en-US"/>
              <a:pPr>
                <a:defRPr/>
              </a:pPr>
              <a:t>‹#›</a:t>
            </a:fld>
            <a:endParaRPr lang="en-US"/>
          </a:p>
        </p:txBody>
      </p:sp>
    </p:spTree>
    <p:extLst>
      <p:ext uri="{BB962C8B-B14F-4D97-AF65-F5344CB8AC3E}">
        <p14:creationId xmlns:p14="http://schemas.microsoft.com/office/powerpoint/2010/main" val="101896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4A425-4561-414F-AF2B-E4C7511D30C1}" type="slidenum">
              <a:rPr lang="en-US"/>
              <a:pPr>
                <a:defRPr/>
              </a:pPr>
              <a:t>‹#›</a:t>
            </a:fld>
            <a:endParaRPr lang="en-US"/>
          </a:p>
        </p:txBody>
      </p:sp>
    </p:spTree>
    <p:extLst>
      <p:ext uri="{BB962C8B-B14F-4D97-AF65-F5344CB8AC3E}">
        <p14:creationId xmlns:p14="http://schemas.microsoft.com/office/powerpoint/2010/main" val="384365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653813-9D3D-4C33-9C4E-C915E0526706}" type="slidenum">
              <a:rPr lang="en-US"/>
              <a:pPr>
                <a:defRPr/>
              </a:pPr>
              <a:t>‹#›</a:t>
            </a:fld>
            <a:endParaRPr lang="en-US"/>
          </a:p>
        </p:txBody>
      </p:sp>
    </p:spTree>
    <p:extLst>
      <p:ext uri="{BB962C8B-B14F-4D97-AF65-F5344CB8AC3E}">
        <p14:creationId xmlns:p14="http://schemas.microsoft.com/office/powerpoint/2010/main" val="33838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93899-186A-4A42-A2D5-E4C496771994}" type="slidenum">
              <a:rPr lang="en-US"/>
              <a:pPr>
                <a:defRPr/>
              </a:pPr>
              <a:t>‹#›</a:t>
            </a:fld>
            <a:endParaRPr lang="en-US"/>
          </a:p>
        </p:txBody>
      </p:sp>
    </p:spTree>
    <p:extLst>
      <p:ext uri="{BB962C8B-B14F-4D97-AF65-F5344CB8AC3E}">
        <p14:creationId xmlns:p14="http://schemas.microsoft.com/office/powerpoint/2010/main" val="183929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824E18-9DDB-45CD-A202-9D7F1B06E139}" type="slidenum">
              <a:rPr lang="en-US"/>
              <a:pPr>
                <a:defRPr/>
              </a:pPr>
              <a:t>‹#›</a:t>
            </a:fld>
            <a:endParaRPr lang="en-US"/>
          </a:p>
        </p:txBody>
      </p:sp>
    </p:spTree>
    <p:extLst>
      <p:ext uri="{BB962C8B-B14F-4D97-AF65-F5344CB8AC3E}">
        <p14:creationId xmlns:p14="http://schemas.microsoft.com/office/powerpoint/2010/main" val="225344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9047BF-D19B-4F0C-B8B8-466FFFDE5C79}" type="slidenum">
              <a:rPr lang="en-US"/>
              <a:pPr>
                <a:defRPr/>
              </a:pPr>
              <a:t>‹#›</a:t>
            </a:fld>
            <a:endParaRPr lang="en-US"/>
          </a:p>
        </p:txBody>
      </p:sp>
    </p:spTree>
    <p:extLst>
      <p:ext uri="{BB962C8B-B14F-4D97-AF65-F5344CB8AC3E}">
        <p14:creationId xmlns:p14="http://schemas.microsoft.com/office/powerpoint/2010/main" val="95138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1F6105-0C0D-49DA-8F07-FCE752A05D22}" type="slidenum">
              <a:rPr lang="en-US"/>
              <a:pPr>
                <a:defRPr/>
              </a:pPr>
              <a:t>‹#›</a:t>
            </a:fld>
            <a:endParaRPr lang="en-US"/>
          </a:p>
        </p:txBody>
      </p:sp>
    </p:spTree>
    <p:extLst>
      <p:ext uri="{BB962C8B-B14F-4D97-AF65-F5344CB8AC3E}">
        <p14:creationId xmlns:p14="http://schemas.microsoft.com/office/powerpoint/2010/main" val="269119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F1491-D9A5-49FF-BEC2-1110BA05B4C7}" type="slidenum">
              <a:rPr lang="en-US"/>
              <a:pPr>
                <a:defRPr/>
              </a:pPr>
              <a:t>‹#›</a:t>
            </a:fld>
            <a:endParaRPr lang="en-US"/>
          </a:p>
        </p:txBody>
      </p:sp>
    </p:spTree>
    <p:extLst>
      <p:ext uri="{BB962C8B-B14F-4D97-AF65-F5344CB8AC3E}">
        <p14:creationId xmlns:p14="http://schemas.microsoft.com/office/powerpoint/2010/main" val="36142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9084BE-0643-4F4B-B615-9B3DF3393CAE}"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2"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upload.wikimedia.org/wikipedia/commons/2/29/Sanzio_01_Heraclitus.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90600"/>
            <a:ext cx="8305800" cy="2743200"/>
          </a:xfrm>
        </p:spPr>
        <p:txBody>
          <a:bodyPr/>
          <a:lstStyle/>
          <a:p>
            <a:pPr eaLnBrk="1" hangingPunct="1"/>
            <a:r>
              <a:rPr lang="en-US" altLang="en-US" sz="4000" smtClean="0"/>
              <a:t>CSCE 390</a:t>
            </a:r>
            <a:br>
              <a:rPr lang="en-US" altLang="en-US" sz="4000" smtClean="0"/>
            </a:br>
            <a:r>
              <a:rPr lang="en-US" altLang="en-US" sz="4000" smtClean="0"/>
              <a:t>Professional Issues in Computer Science and Engineering</a:t>
            </a:r>
            <a:br>
              <a:rPr lang="en-US" altLang="en-US" sz="4000" smtClean="0"/>
            </a:br>
            <a:r>
              <a:rPr lang="en-US" altLang="en-US" sz="4000" smtClean="0"/>
              <a:t>Ch.3: Philosophic Belief Systems, part II: Pragmatism and Existentialism</a:t>
            </a:r>
          </a:p>
        </p:txBody>
      </p:sp>
      <p:sp>
        <p:nvSpPr>
          <p:cNvPr id="2051" name="Rectangle 3"/>
          <p:cNvSpPr>
            <a:spLocks noGrp="1" noChangeArrowheads="1"/>
          </p:cNvSpPr>
          <p:nvPr>
            <p:ph type="subTitle" idx="1"/>
          </p:nvPr>
        </p:nvSpPr>
        <p:spPr/>
        <p:txBody>
          <a:bodyPr/>
          <a:lstStyle/>
          <a:p>
            <a:pPr eaLnBrk="1" hangingPunct="1"/>
            <a:r>
              <a:rPr lang="en-US" altLang="en-US" dirty="0" smtClean="0"/>
              <a:t>Fall 2018</a:t>
            </a:r>
          </a:p>
          <a:p>
            <a:pPr eaLnBrk="1" hangingPunct="1"/>
            <a:r>
              <a:rPr lang="en-US" altLang="en-US" dirty="0" smtClean="0"/>
              <a:t>Marco </a:t>
            </a:r>
            <a:r>
              <a:rPr lang="en-US" altLang="en-US" dirty="0" smtClean="0"/>
              <a:t>Valtorta</a:t>
            </a:r>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16800"/>
            <a:ext cx="7772400" cy="1143000"/>
          </a:xfrm>
        </p:spPr>
        <p:txBody>
          <a:bodyPr/>
          <a:lstStyle/>
          <a:p>
            <a:pPr eaLnBrk="1" hangingPunct="1"/>
            <a:r>
              <a:rPr lang="en-US" altLang="en-US" dirty="0" smtClean="0"/>
              <a:t>Moor’s Proposal (</a:t>
            </a:r>
            <a:r>
              <a:rPr lang="en-US" altLang="en-US" dirty="0" err="1" smtClean="0"/>
              <a:t>ch.</a:t>
            </a:r>
            <a:r>
              <a:rPr lang="en-US" altLang="en-US" dirty="0" smtClean="0"/>
              <a:t> 5) </a:t>
            </a:r>
          </a:p>
        </p:txBody>
      </p:sp>
      <p:sp>
        <p:nvSpPr>
          <p:cNvPr id="11267" name="Rectangle 3"/>
          <p:cNvSpPr>
            <a:spLocks noGrp="1" noChangeArrowheads="1"/>
          </p:cNvSpPr>
          <p:nvPr>
            <p:ph type="body" idx="1"/>
          </p:nvPr>
        </p:nvSpPr>
        <p:spPr>
          <a:xfrm>
            <a:off x="228600" y="1219200"/>
            <a:ext cx="8458200" cy="5029200"/>
          </a:xfrm>
        </p:spPr>
        <p:txBody>
          <a:bodyPr>
            <a:normAutofit fontScale="92500" lnSpcReduction="10000"/>
          </a:bodyPr>
          <a:lstStyle/>
          <a:p>
            <a:pPr eaLnBrk="1" hangingPunct="1"/>
            <a:r>
              <a:rPr lang="en-US" altLang="en-US" dirty="0" smtClean="0"/>
              <a:t>Based on</a:t>
            </a:r>
          </a:p>
          <a:p>
            <a:pPr lvl="1" eaLnBrk="1" hangingPunct="1"/>
            <a:r>
              <a:rPr lang="en-US" altLang="en-US" dirty="0" smtClean="0"/>
              <a:t>Bernard </a:t>
            </a:r>
            <a:r>
              <a:rPr lang="en-US" altLang="en-US" dirty="0" err="1" smtClean="0"/>
              <a:t>Gert’s</a:t>
            </a:r>
            <a:r>
              <a:rPr lang="en-US" altLang="en-US" dirty="0" smtClean="0"/>
              <a:t> “blindfold of justice”</a:t>
            </a:r>
          </a:p>
          <a:p>
            <a:pPr lvl="1" eaLnBrk="1" hangingPunct="1"/>
            <a:r>
              <a:rPr lang="en-US" altLang="en-US" dirty="0" smtClean="0"/>
              <a:t>John </a:t>
            </a:r>
            <a:r>
              <a:rPr lang="en-US" altLang="en-US" dirty="0" err="1" smtClean="0"/>
              <a:t>Rawl’s</a:t>
            </a:r>
            <a:r>
              <a:rPr lang="en-US" altLang="en-US" dirty="0" smtClean="0"/>
              <a:t> “veil </a:t>
            </a:r>
            <a:r>
              <a:rPr lang="en-US" altLang="en-US" dirty="0"/>
              <a:t>of ignorance:” </a:t>
            </a:r>
            <a:r>
              <a:rPr lang="en-US" altLang="en-US" dirty="0" smtClean="0"/>
              <a:t>“Parties </a:t>
            </a:r>
            <a:r>
              <a:rPr lang="en-US" altLang="en-US" dirty="0"/>
              <a:t>subject to the veil of ignorance will make choices based upon moral considerations, since they will not be able to make choices based on their own self- or class-interest</a:t>
            </a:r>
            <a:r>
              <a:rPr lang="en-US" altLang="en-US" dirty="0" smtClean="0"/>
              <a:t>.”</a:t>
            </a:r>
            <a:endParaRPr lang="en-US" altLang="en-US" dirty="0" smtClean="0"/>
          </a:p>
          <a:p>
            <a:pPr eaLnBrk="1" hangingPunct="1"/>
            <a:r>
              <a:rPr lang="en-US" altLang="en-US" dirty="0" smtClean="0"/>
              <a:t>A </a:t>
            </a:r>
            <a:r>
              <a:rPr lang="en-US" altLang="en-US" dirty="0" smtClean="0"/>
              <a:t>unified ethics:</a:t>
            </a:r>
          </a:p>
          <a:p>
            <a:pPr lvl="1" eaLnBrk="1" hangingPunct="1"/>
            <a:r>
              <a:rPr lang="en-US" altLang="en-US" dirty="0" smtClean="0"/>
              <a:t>Pare down possible courses of action using universal imperatives</a:t>
            </a:r>
          </a:p>
          <a:p>
            <a:pPr lvl="1" eaLnBrk="1" hangingPunct="1"/>
            <a:r>
              <a:rPr lang="en-US" altLang="en-US" dirty="0" smtClean="0"/>
              <a:t>Choose among remaining courses of action using their usefulness</a:t>
            </a:r>
          </a:p>
          <a:p>
            <a:pPr lvl="1" eaLnBrk="1" hangingPunct="1"/>
            <a:r>
              <a:rPr lang="en-US" altLang="en-US" dirty="0" smtClean="0"/>
              <a:t>So: idealism plus pragmatism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762000"/>
          </a:xfrm>
        </p:spPr>
        <p:txBody>
          <a:bodyPr/>
          <a:lstStyle/>
          <a:p>
            <a:pPr eaLnBrk="1" hangingPunct="1"/>
            <a:r>
              <a:rPr lang="en-US" altLang="en-US" smtClean="0"/>
              <a:t>Pragmatist Metaphysics</a:t>
            </a:r>
          </a:p>
        </p:txBody>
      </p:sp>
      <p:sp>
        <p:nvSpPr>
          <p:cNvPr id="3075" name="Rectangle 3"/>
          <p:cNvSpPr>
            <a:spLocks noGrp="1" noChangeArrowheads="1"/>
          </p:cNvSpPr>
          <p:nvPr>
            <p:ph type="body" idx="1"/>
          </p:nvPr>
        </p:nvSpPr>
        <p:spPr>
          <a:xfrm>
            <a:off x="304800" y="1219200"/>
            <a:ext cx="5105400" cy="4953000"/>
          </a:xfrm>
        </p:spPr>
        <p:txBody>
          <a:bodyPr/>
          <a:lstStyle/>
          <a:p>
            <a:pPr eaLnBrk="1" hangingPunct="1">
              <a:lnSpc>
                <a:spcPct val="80000"/>
              </a:lnSpc>
            </a:pPr>
            <a:r>
              <a:rPr lang="en-US" altLang="en-US" sz="2400" dirty="0" smtClean="0"/>
              <a:t>Reality is not the (hidden) ideal; it is not physical matter; it is a process</a:t>
            </a:r>
          </a:p>
          <a:p>
            <a:pPr lvl="1" eaLnBrk="1" hangingPunct="1">
              <a:lnSpc>
                <a:spcPct val="80000"/>
              </a:lnSpc>
            </a:pPr>
            <a:r>
              <a:rPr lang="en-US" altLang="en-US" sz="2400" dirty="0" smtClean="0"/>
              <a:t>Is chewing gum a food?</a:t>
            </a:r>
          </a:p>
          <a:p>
            <a:pPr eaLnBrk="1" hangingPunct="1">
              <a:lnSpc>
                <a:spcPct val="80000"/>
              </a:lnSpc>
            </a:pPr>
            <a:r>
              <a:rPr lang="en-US" altLang="en-US" sz="2400" dirty="0" smtClean="0"/>
              <a:t>Heraclitus (ca. 535—475 BC): </a:t>
            </a:r>
            <a:r>
              <a:rPr lang="en-US" altLang="en-US" sz="2400" dirty="0" err="1" smtClean="0"/>
              <a:t>panta</a:t>
            </a:r>
            <a:r>
              <a:rPr lang="en-US" altLang="en-US" sz="2400" dirty="0" smtClean="0"/>
              <a:t> rei: everything flows</a:t>
            </a:r>
          </a:p>
          <a:p>
            <a:pPr eaLnBrk="1" hangingPunct="1">
              <a:lnSpc>
                <a:spcPct val="80000"/>
              </a:lnSpc>
            </a:pPr>
            <a:r>
              <a:rPr lang="en-US" altLang="en-US" sz="2400" dirty="0" smtClean="0"/>
              <a:t>“You cannot step into the same river twice”</a:t>
            </a:r>
          </a:p>
          <a:p>
            <a:pPr eaLnBrk="1" hangingPunct="1">
              <a:lnSpc>
                <a:spcPct val="80000"/>
              </a:lnSpc>
            </a:pPr>
            <a:r>
              <a:rPr lang="en-US" altLang="en-US" sz="2400" dirty="0" smtClean="0"/>
              <a:t>For the pragmatist, everything is essentially relative---the only constant is change; there are no absolutes</a:t>
            </a:r>
          </a:p>
          <a:p>
            <a:pPr eaLnBrk="1" hangingPunct="1">
              <a:lnSpc>
                <a:spcPct val="80000"/>
              </a:lnSpc>
            </a:pPr>
            <a:r>
              <a:rPr lang="en-US" altLang="en-US" sz="2400" dirty="0" smtClean="0"/>
              <a:t>Pragmatism is also called consequentialism and utilitarianism, especially in its modern, Anglo-Saxon forms</a:t>
            </a:r>
          </a:p>
          <a:p>
            <a:pPr eaLnBrk="1" hangingPunct="1">
              <a:lnSpc>
                <a:spcPct val="80000"/>
              </a:lnSpc>
            </a:pPr>
            <a:endParaRPr lang="en-US" altLang="en-US" sz="2400" dirty="0" smtClean="0"/>
          </a:p>
        </p:txBody>
      </p:sp>
      <p:pic>
        <p:nvPicPr>
          <p:cNvPr id="3076" name="Picture 5" descr="  everything is in flux and nothing abides &#10; everything flows and nothing stays fixed &#10; everything is constantly changing and &#10; nothing stays the same "/>
          <p:cNvPicPr>
            <a:picLocks noChangeAspect="1" noChangeArrowheads="1"/>
          </p:cNvPicPr>
          <p:nvPr/>
        </p:nvPicPr>
        <p:blipFill>
          <a:blip r:embed="rId3">
            <a:extLst>
              <a:ext uri="{28A0092B-C50C-407E-A947-70E740481C1C}">
                <a14:useLocalDpi xmlns:a14="http://schemas.microsoft.com/office/drawing/2010/main" val="0"/>
              </a:ext>
            </a:extLst>
          </a:blip>
          <a:srcRect l="30141" r="33084" b="-3349"/>
          <a:stretch>
            <a:fillRect/>
          </a:stretch>
        </p:blipFill>
        <p:spPr bwMode="auto">
          <a:xfrm>
            <a:off x="5562600" y="5181600"/>
            <a:ext cx="3124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File:Sanzio 01 Heraclit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05000"/>
            <a:ext cx="20288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Pragmatist Epistemology</a:t>
            </a:r>
          </a:p>
        </p:txBody>
      </p:sp>
      <p:sp>
        <p:nvSpPr>
          <p:cNvPr id="4099" name="Rectangle 3"/>
          <p:cNvSpPr>
            <a:spLocks noGrp="1" noChangeArrowheads="1"/>
          </p:cNvSpPr>
          <p:nvPr>
            <p:ph type="body" idx="1"/>
          </p:nvPr>
        </p:nvSpPr>
        <p:spPr/>
        <p:txBody>
          <a:bodyPr/>
          <a:lstStyle/>
          <a:p>
            <a:pPr eaLnBrk="1" hangingPunct="1"/>
            <a:r>
              <a:rPr lang="en-US" altLang="en-US" smtClean="0"/>
              <a:t>Reason cannot be trusted</a:t>
            </a:r>
          </a:p>
          <a:p>
            <a:pPr eaLnBrk="1" hangingPunct="1"/>
            <a:r>
              <a:rPr lang="en-US" altLang="en-US" smtClean="0"/>
              <a:t>Senses cannot be trusted</a:t>
            </a:r>
          </a:p>
          <a:p>
            <a:pPr eaLnBrk="1" hangingPunct="1"/>
            <a:r>
              <a:rPr lang="en-US" altLang="en-US" smtClean="0"/>
              <a:t>Knowledge is achieved by open testing</a:t>
            </a:r>
          </a:p>
          <a:p>
            <a:pPr lvl="1" eaLnBrk="1" hangingPunct="1"/>
            <a:r>
              <a:rPr lang="en-US" altLang="en-US" smtClean="0"/>
              <a:t>Reality is the experience of the group</a:t>
            </a:r>
          </a:p>
          <a:p>
            <a:pPr eaLnBrk="1" hangingPunct="1"/>
            <a:r>
              <a:rPr lang="en-US" altLang="en-US" smtClean="0"/>
              <a:t>Truth is reached by consensus</a:t>
            </a:r>
          </a:p>
          <a:p>
            <a:pPr eaLnBrk="1" hangingPunct="1"/>
            <a:r>
              <a:rPr lang="en-US" altLang="en-US" smtClean="0"/>
              <a:t>Truth is not permanent: it may be revised</a:t>
            </a:r>
          </a:p>
          <a:p>
            <a:pPr eaLnBrk="1" hangingPunct="1"/>
            <a:r>
              <a:rPr lang="en-US" altLang="en-US" smtClean="0"/>
              <a:t>Truth is not absolute: it is true as long as it is useful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85800"/>
          </a:xfrm>
        </p:spPr>
        <p:txBody>
          <a:bodyPr/>
          <a:lstStyle/>
          <a:p>
            <a:pPr eaLnBrk="1" hangingPunct="1"/>
            <a:r>
              <a:rPr lang="en-US" altLang="en-US" sz="4000" smtClean="0"/>
              <a:t>Pragmatist Ethics</a:t>
            </a:r>
          </a:p>
        </p:txBody>
      </p:sp>
      <p:sp>
        <p:nvSpPr>
          <p:cNvPr id="5123" name="Rectangle 3"/>
          <p:cNvSpPr>
            <a:spLocks noGrp="1" noChangeArrowheads="1"/>
          </p:cNvSpPr>
          <p:nvPr>
            <p:ph type="body" idx="1"/>
          </p:nvPr>
        </p:nvSpPr>
        <p:spPr>
          <a:xfrm>
            <a:off x="381000" y="1143000"/>
            <a:ext cx="8382000" cy="4953000"/>
          </a:xfrm>
        </p:spPr>
        <p:txBody>
          <a:bodyPr/>
          <a:lstStyle/>
          <a:p>
            <a:pPr eaLnBrk="1" hangingPunct="1">
              <a:lnSpc>
                <a:spcPct val="90000"/>
              </a:lnSpc>
            </a:pPr>
            <a:r>
              <a:rPr lang="en-US" altLang="en-US" smtClean="0"/>
              <a:t>The pragmatist turns “Is it good?”into “Is it good for what?”</a:t>
            </a:r>
          </a:p>
          <a:p>
            <a:pPr eaLnBrk="1" hangingPunct="1">
              <a:lnSpc>
                <a:spcPct val="90000"/>
              </a:lnSpc>
            </a:pPr>
            <a:r>
              <a:rPr lang="en-US" altLang="en-US" smtClean="0"/>
              <a:t>A pragmatist may believe that killing is always bad, but only because that pragmatist believe that killing always leads to worse consequences than an alternative action, not because it is intrinsically wrong</a:t>
            </a:r>
          </a:p>
          <a:p>
            <a:pPr eaLnBrk="1" hangingPunct="1">
              <a:lnSpc>
                <a:spcPct val="90000"/>
              </a:lnSpc>
            </a:pPr>
            <a:r>
              <a:rPr lang="en-US" altLang="en-US" smtClean="0"/>
              <a:t>The end justifies the means, or, positively,</a:t>
            </a:r>
          </a:p>
          <a:p>
            <a:pPr eaLnBrk="1" hangingPunct="1">
              <a:lnSpc>
                <a:spcPct val="90000"/>
              </a:lnSpc>
            </a:pPr>
            <a:r>
              <a:rPr lang="en-US" altLang="en-US" smtClean="0"/>
              <a:t>A means is good if it achieves an end more efficiently</a:t>
            </a:r>
          </a:p>
          <a:p>
            <a:pPr eaLnBrk="1" hangingPunct="1">
              <a:lnSpc>
                <a:spcPct val="90000"/>
              </a:lnSpc>
            </a:pPr>
            <a:r>
              <a:rPr lang="en-US" altLang="en-US" smtClean="0"/>
              <a:t>Evil is that which is counterproductive</a:t>
            </a:r>
          </a:p>
          <a:p>
            <a:pPr eaLnBrk="1" hangingPunct="1">
              <a:lnSpc>
                <a:spcPct val="90000"/>
              </a:lnSpc>
            </a:pPr>
            <a:r>
              <a:rPr lang="en-US" altLang="en-US" smtClean="0"/>
              <a:t>A pragmatist attempts to achieve the greatest good for the most people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381000"/>
          </a:xfrm>
        </p:spPr>
        <p:txBody>
          <a:bodyPr/>
          <a:lstStyle/>
          <a:p>
            <a:pPr eaLnBrk="1" hangingPunct="1"/>
            <a:r>
              <a:rPr lang="en-US" altLang="en-US" sz="4000" smtClean="0"/>
              <a:t>Existentialist Metaphysics</a:t>
            </a:r>
          </a:p>
        </p:txBody>
      </p:sp>
      <p:sp>
        <p:nvSpPr>
          <p:cNvPr id="6147" name="Rectangle 3"/>
          <p:cNvSpPr>
            <a:spLocks noGrp="1" noChangeArrowheads="1"/>
          </p:cNvSpPr>
          <p:nvPr>
            <p:ph type="body" idx="1"/>
          </p:nvPr>
        </p:nvSpPr>
        <p:spPr>
          <a:xfrm>
            <a:off x="685800" y="914400"/>
            <a:ext cx="7772400" cy="5181600"/>
          </a:xfrm>
        </p:spPr>
        <p:txBody>
          <a:bodyPr/>
          <a:lstStyle/>
          <a:p>
            <a:pPr eaLnBrk="1" hangingPunct="1">
              <a:lnSpc>
                <a:spcPct val="90000"/>
              </a:lnSpc>
            </a:pPr>
            <a:r>
              <a:rPr lang="en-US" altLang="en-US" sz="2400" smtClean="0"/>
              <a:t>Reality is not fixed and static</a:t>
            </a:r>
          </a:p>
          <a:p>
            <a:pPr eaLnBrk="1" hangingPunct="1">
              <a:lnSpc>
                <a:spcPct val="90000"/>
              </a:lnSpc>
            </a:pPr>
            <a:r>
              <a:rPr lang="en-US" altLang="en-US" sz="2400" smtClean="0"/>
              <a:t>Reality is not obtained by consensus</a:t>
            </a:r>
          </a:p>
          <a:p>
            <a:pPr eaLnBrk="1" hangingPunct="1">
              <a:lnSpc>
                <a:spcPct val="90000"/>
              </a:lnSpc>
            </a:pPr>
            <a:r>
              <a:rPr lang="en-US" altLang="en-US" sz="2400" smtClean="0"/>
              <a:t>Reality must be achieved individually</a:t>
            </a:r>
          </a:p>
          <a:p>
            <a:pPr eaLnBrk="1" hangingPunct="1">
              <a:lnSpc>
                <a:spcPct val="90000"/>
              </a:lnSpc>
            </a:pPr>
            <a:r>
              <a:rPr lang="en-US" altLang="en-US" sz="2400" smtClean="0"/>
              <a:t>Jean-Paul Sartre (1905-1980): the world is absurd (without meaning); what meaning there is only holds for the individual</a:t>
            </a:r>
          </a:p>
          <a:p>
            <a:pPr eaLnBrk="1" hangingPunct="1">
              <a:lnSpc>
                <a:spcPct val="90000"/>
              </a:lnSpc>
            </a:pPr>
            <a:r>
              <a:rPr lang="en-US" altLang="en-US" sz="2400" smtClean="0"/>
              <a:t>Gabriel Marcel (1889-1973): the world is recognized by each individual in a unique way, by action of the will</a:t>
            </a:r>
          </a:p>
          <a:p>
            <a:pPr eaLnBrk="1" hangingPunct="1">
              <a:lnSpc>
                <a:spcPct val="90000"/>
              </a:lnSpc>
            </a:pPr>
            <a:r>
              <a:rPr lang="en-US" altLang="en-US" sz="2400" smtClean="0"/>
              <a:t>Reality is different for each individual</a:t>
            </a:r>
          </a:p>
        </p:txBody>
      </p:sp>
      <p:pic>
        <p:nvPicPr>
          <p:cNvPr id="6148" name="Picture 5" descr="gabriel-mar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6200"/>
            <a:ext cx="19335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p:cNvPicPr>
            <a:picLocks noChangeAspect="1" noChangeArrowheads="1"/>
          </p:cNvPicPr>
          <p:nvPr/>
        </p:nvPicPr>
        <p:blipFill>
          <a:blip r:embed="rId4">
            <a:extLst>
              <a:ext uri="{28A0092B-C50C-407E-A947-70E740481C1C}">
                <a14:useLocalDpi xmlns:a14="http://schemas.microsoft.com/office/drawing/2010/main" val="0"/>
              </a:ext>
            </a:extLst>
          </a:blip>
          <a:srcRect l="39252" t="24219" r="3427" b="38281"/>
          <a:stretch>
            <a:fillRect/>
          </a:stretch>
        </p:blipFill>
        <p:spPr bwMode="auto">
          <a:xfrm>
            <a:off x="838200" y="4419600"/>
            <a:ext cx="40386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lstStyle/>
          <a:p>
            <a:pPr eaLnBrk="1" hangingPunct="1"/>
            <a:r>
              <a:rPr lang="en-US" altLang="en-US" sz="4000" smtClean="0"/>
              <a:t>Existentialist Epistemology</a:t>
            </a:r>
          </a:p>
        </p:txBody>
      </p:sp>
      <p:sp>
        <p:nvSpPr>
          <p:cNvPr id="7171" name="Rectangle 3"/>
          <p:cNvSpPr>
            <a:spLocks noGrp="1" noChangeArrowheads="1"/>
          </p:cNvSpPr>
          <p:nvPr>
            <p:ph type="body" idx="1"/>
          </p:nvPr>
        </p:nvSpPr>
        <p:spPr>
          <a:xfrm>
            <a:off x="685800" y="1295400"/>
            <a:ext cx="7848600" cy="3581400"/>
          </a:xfrm>
        </p:spPr>
        <p:txBody>
          <a:bodyPr/>
          <a:lstStyle/>
          <a:p>
            <a:pPr eaLnBrk="1" hangingPunct="1"/>
            <a:r>
              <a:rPr lang="en-US" altLang="en-US" smtClean="0"/>
              <a:t>The individual produces his or her own truth</a:t>
            </a:r>
          </a:p>
          <a:p>
            <a:pPr eaLnBrk="1" hangingPunct="1"/>
            <a:r>
              <a:rPr lang="en-US" altLang="en-US" smtClean="0"/>
              <a:t>There can be multiple, incompatible truths</a:t>
            </a:r>
          </a:p>
          <a:p>
            <a:pPr eaLnBrk="1" hangingPunct="1"/>
            <a:r>
              <a:rPr lang="en-US" altLang="en-US" smtClean="0"/>
              <a:t>Communication is very difficult; you cannot fully understand each other</a:t>
            </a:r>
          </a:p>
          <a:p>
            <a:pPr eaLnBrk="1" hangingPunct="1"/>
            <a:r>
              <a:rPr lang="en-US" altLang="en-US" smtClean="0"/>
              <a:t>Science is very difficult</a:t>
            </a:r>
          </a:p>
          <a:p>
            <a:pPr eaLnBrk="1" hangingPunct="1"/>
            <a:r>
              <a:rPr lang="en-US" altLang="en-US" smtClean="0"/>
              <a:t>We may agree on something being true, but we reach this consensus independently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924800" cy="609600"/>
          </a:xfrm>
        </p:spPr>
        <p:txBody>
          <a:bodyPr/>
          <a:lstStyle/>
          <a:p>
            <a:pPr eaLnBrk="1" hangingPunct="1"/>
            <a:r>
              <a:rPr lang="en-US" altLang="en-US" sz="4000" smtClean="0"/>
              <a:t>Existentialist Ethics</a:t>
            </a:r>
          </a:p>
        </p:txBody>
      </p:sp>
      <p:sp>
        <p:nvSpPr>
          <p:cNvPr id="8195" name="Rectangle 3"/>
          <p:cNvSpPr>
            <a:spLocks noGrp="1" noChangeArrowheads="1"/>
          </p:cNvSpPr>
          <p:nvPr>
            <p:ph type="body" idx="1"/>
          </p:nvPr>
        </p:nvSpPr>
        <p:spPr>
          <a:xfrm>
            <a:off x="685800" y="1447800"/>
            <a:ext cx="7772400" cy="4648200"/>
          </a:xfrm>
        </p:spPr>
        <p:txBody>
          <a:bodyPr/>
          <a:lstStyle/>
          <a:p>
            <a:pPr eaLnBrk="1" hangingPunct="1"/>
            <a:r>
              <a:rPr lang="en-US" altLang="en-US" smtClean="0"/>
              <a:t>The individual must create his or her own value</a:t>
            </a:r>
          </a:p>
          <a:p>
            <a:pPr eaLnBrk="1" hangingPunct="1"/>
            <a:r>
              <a:rPr lang="en-US" altLang="en-US" smtClean="0"/>
              <a:t>One cannot escape the need to decide</a:t>
            </a:r>
          </a:p>
          <a:p>
            <a:pPr eaLnBrk="1" hangingPunct="1"/>
            <a:r>
              <a:rPr lang="en-US" altLang="en-US" smtClean="0"/>
              <a:t>The individual is fully responsible for his or her choices</a:t>
            </a:r>
          </a:p>
          <a:p>
            <a:pPr eaLnBrk="1" hangingPunct="1"/>
            <a:r>
              <a:rPr lang="en-US" altLang="en-US" smtClean="0"/>
              <a:t>Individual choice and responsibility are paramount</a:t>
            </a:r>
          </a:p>
          <a:p>
            <a:pPr eaLnBrk="1" hangingPunct="1"/>
            <a:r>
              <a:rPr lang="en-US" altLang="en-US" smtClean="0"/>
              <a:t>Existentialism is tough!  The only guide to one’s actions is one’s conscience: no ideals as a guide, no nature to follow, no group consensus to accept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304800"/>
            <a:ext cx="7772400" cy="609600"/>
          </a:xfrm>
        </p:spPr>
        <p:txBody>
          <a:bodyPr/>
          <a:lstStyle/>
          <a:p>
            <a:pPr eaLnBrk="1" hangingPunct="1"/>
            <a:r>
              <a:rPr lang="en-US" altLang="en-US" sz="4000" smtClean="0"/>
              <a:t>Joseph Pieper (German, 1904-1997)</a:t>
            </a:r>
          </a:p>
        </p:txBody>
      </p:sp>
      <p:sp>
        <p:nvSpPr>
          <p:cNvPr id="9219" name="Content Placeholder 2"/>
          <p:cNvSpPr>
            <a:spLocks noGrp="1"/>
          </p:cNvSpPr>
          <p:nvPr>
            <p:ph idx="1"/>
          </p:nvPr>
        </p:nvSpPr>
        <p:spPr>
          <a:xfrm>
            <a:off x="228600" y="1066800"/>
            <a:ext cx="8686800" cy="5105400"/>
          </a:xfrm>
        </p:spPr>
        <p:txBody>
          <a:bodyPr/>
          <a:lstStyle/>
          <a:p>
            <a:pPr eaLnBrk="1" hangingPunct="1"/>
            <a:r>
              <a:rPr lang="en-US" altLang="en-US" sz="2000" dirty="0" smtClean="0"/>
              <a:t>Pieper (a religious idealist) contrasts idealism with existentialism.</a:t>
            </a:r>
          </a:p>
          <a:p>
            <a:pPr eaLnBrk="1" hangingPunct="1"/>
            <a:r>
              <a:rPr lang="en-US" altLang="en-US" sz="2000" dirty="0" smtClean="0"/>
              <a:t>First and foremost, a presupposition must be clarified and then accepted, namely, the belief that a man "ought to". In other words, </a:t>
            </a:r>
            <a:r>
              <a:rPr lang="en-US" altLang="en-US" sz="2000" b="1" dirty="0" smtClean="0"/>
              <a:t>not everything in his action and behavior is well and good just as it is.</a:t>
            </a:r>
            <a:r>
              <a:rPr lang="en-US" altLang="en-US" sz="2000" dirty="0" smtClean="0"/>
              <a:t> It makes no sense trying to convince a pig it ought to act and behave "like a real pig."</a:t>
            </a:r>
          </a:p>
          <a:p>
            <a:pPr eaLnBrk="1" hangingPunct="1"/>
            <a:r>
              <a:rPr lang="en-US" altLang="en-US" sz="2000" dirty="0" smtClean="0"/>
              <a:t>That the rude line by Gottfried Benn -- "The crown of creation: the pig man" -- can be spoken at all and, further, hold true in such terrible ways: this fact alone shows that </a:t>
            </a:r>
            <a:r>
              <a:rPr lang="en-US" altLang="en-US" sz="2000" b="1" dirty="0" smtClean="0"/>
              <a:t>humanity must still realize the truly human in the domain of lived realities; </a:t>
            </a:r>
            <a:r>
              <a:rPr lang="en-US" altLang="en-US" sz="2000" dirty="0" smtClean="0"/>
              <a:t>it means man, as long as he exists, "ought to."</a:t>
            </a:r>
          </a:p>
          <a:p>
            <a:pPr eaLnBrk="1" hangingPunct="1"/>
            <a:r>
              <a:rPr lang="en-US" altLang="en-US" sz="2000" dirty="0" smtClean="0"/>
              <a:t>Of course, one can formulate the concept somewhat less aggressively than Gottfried Benn. In this way, for example: "Fire does by necessity what is true and right according to its being, not so man, when he is doing the good.” This is a sentence from Anselm of Canterbury's DIALOGUE ON TRUTH. Two statements are there by made about man. Man, on the one hand, is </a:t>
            </a:r>
            <a:r>
              <a:rPr lang="en-US" altLang="en-US" sz="2000" b="1" dirty="0" smtClean="0"/>
              <a:t>free;</a:t>
            </a:r>
            <a:r>
              <a:rPr lang="en-US" altLang="en-US" sz="2000" dirty="0" smtClean="0"/>
              <a:t> and, on the other hand, </a:t>
            </a:r>
            <a:r>
              <a:rPr lang="en-US" altLang="en-US" sz="2000" b="1" dirty="0" smtClean="0"/>
              <a:t>meaning is given to him regardless of his opinion or his permission. </a:t>
            </a:r>
            <a:endParaRPr lang="en-US" altLang="en-US" sz="2000" dirty="0" smtClean="0"/>
          </a:p>
          <a:p>
            <a:pPr eaLnBrk="1" hangingPunct="1"/>
            <a:r>
              <a:rPr lang="en-US" altLang="en-US" sz="20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304800"/>
            <a:ext cx="7772400" cy="609600"/>
          </a:xfrm>
        </p:spPr>
        <p:txBody>
          <a:bodyPr/>
          <a:lstStyle/>
          <a:p>
            <a:pPr eaLnBrk="1" hangingPunct="1"/>
            <a:r>
              <a:rPr lang="en-US" altLang="en-US" sz="4000" smtClean="0"/>
              <a:t>Joseph Pieper (German, 1904-1997)</a:t>
            </a:r>
          </a:p>
        </p:txBody>
      </p:sp>
      <p:sp>
        <p:nvSpPr>
          <p:cNvPr id="10243" name="Content Placeholder 2"/>
          <p:cNvSpPr>
            <a:spLocks noGrp="1"/>
          </p:cNvSpPr>
          <p:nvPr>
            <p:ph idx="1"/>
          </p:nvPr>
        </p:nvSpPr>
        <p:spPr>
          <a:xfrm>
            <a:off x="381000" y="990600"/>
            <a:ext cx="8305800" cy="5105400"/>
          </a:xfrm>
        </p:spPr>
        <p:txBody>
          <a:bodyPr/>
          <a:lstStyle/>
          <a:p>
            <a:pPr eaLnBrk="1" hangingPunct="1"/>
            <a:r>
              <a:rPr lang="en-US" altLang="en-US" sz="2000" smtClean="0"/>
              <a:t>Pieper (a religious idealist) contrasts idealism with existentialism.</a:t>
            </a:r>
          </a:p>
          <a:p>
            <a:pPr eaLnBrk="1" hangingPunct="1"/>
            <a:r>
              <a:rPr lang="en-US" altLang="en-US" sz="2000" smtClean="0"/>
              <a:t>…</a:t>
            </a:r>
          </a:p>
          <a:p>
            <a:pPr eaLnBrk="1" hangingPunct="1"/>
            <a:r>
              <a:rPr lang="en-US" altLang="en-US" sz="2000" smtClean="0"/>
              <a:t>It is precisely this last fact that all existentialism resists and, as it reaches far beyond the domain of a special philosophical school, also determines the common attitude of the people of our time; this is exactly what Jean-Paul Sartre's famous sentence means: "There is no such thing as human nature!"</a:t>
            </a:r>
          </a:p>
          <a:p>
            <a:pPr eaLnBrk="1" hangingPunct="1"/>
            <a:r>
              <a:rPr lang="en-US" altLang="en-US" sz="2000" smtClean="0"/>
              <a:t>To one who does not acknowledge that the human being "is" homo sapiens in a totally different manner than water "is" water; that, to the contrary, the human being ought to become what he is (and therefore not already, </a:t>
            </a:r>
            <a:r>
              <a:rPr lang="en-US" altLang="en-US" sz="2000" i="1" smtClean="0"/>
              <a:t>eo ipso</a:t>
            </a:r>
            <a:r>
              <a:rPr lang="en-US" altLang="en-US" sz="2000" smtClean="0"/>
              <a:t> "is"); that one can speak of all other earthly creatures in the indicative, in simple statements, but of man, if one wants to express his actual reality, one can only speak in the </a:t>
            </a:r>
            <a:r>
              <a:rPr lang="en-US" altLang="en-US" sz="2000" b="1" smtClean="0"/>
              <a:t>imperative </a:t>
            </a:r>
            <a:r>
              <a:rPr lang="en-US" altLang="en-US" sz="2000" smtClean="0"/>
              <a:t>-- to him who cannot see this or does not want to admit to its truth it would be understandably meaningless to speak at all of an "ought to" and it would make no sense to give instructions or obligations, be it in the form of a teaching on virtue or otherwise.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2066</TotalTime>
  <Words>1068</Words>
  <Application>Microsoft Office PowerPoint</Application>
  <PresentationFormat>On-screen Show (4:3)</PresentationFormat>
  <Paragraphs>80</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Baskerville Old Face</vt:lpstr>
      <vt:lpstr>Times New Roman</vt:lpstr>
      <vt:lpstr>Tw Cen MT</vt:lpstr>
      <vt:lpstr>330Lect1</vt:lpstr>
      <vt:lpstr>Photo Editor Photo</vt:lpstr>
      <vt:lpstr>CSCE 390 Professional Issues in Computer Science and Engineering Ch.3: Philosophic Belief Systems, part II: Pragmatism and Existentialism</vt:lpstr>
      <vt:lpstr>Pragmatist Metaphysics</vt:lpstr>
      <vt:lpstr>Pragmatist Epistemology</vt:lpstr>
      <vt:lpstr>Pragmatist Ethics</vt:lpstr>
      <vt:lpstr>Existentialist Metaphysics</vt:lpstr>
      <vt:lpstr>Existentialist Epistemology</vt:lpstr>
      <vt:lpstr>Existentialist Ethics</vt:lpstr>
      <vt:lpstr>Joseph Pieper (German, 1904-1997)</vt:lpstr>
      <vt:lpstr>Joseph Pieper (German, 1904-1997)</vt:lpstr>
      <vt:lpstr>Moor’s Proposal (ch. 5)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64</cp:revision>
  <dcterms:created xsi:type="dcterms:W3CDTF">2004-08-19T01:30:12Z</dcterms:created>
  <dcterms:modified xsi:type="dcterms:W3CDTF">2018-08-23T20:25:38Z</dcterms:modified>
</cp:coreProperties>
</file>