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335" r:id="rId3"/>
    <p:sldId id="336" r:id="rId4"/>
    <p:sldId id="337" r:id="rId5"/>
    <p:sldId id="338" r:id="rId6"/>
    <p:sldId id="340" r:id="rId7"/>
    <p:sldId id="341" r:id="rId8"/>
    <p:sldId id="342" r:id="rId9"/>
    <p:sldId id="343" r:id="rId10"/>
    <p:sldId id="346" r:id="rId11"/>
    <p:sldId id="348" r:id="rId12"/>
    <p:sldId id="347" r:id="rId13"/>
    <p:sldId id="344" r:id="rId14"/>
    <p:sldId id="349" r:id="rId15"/>
    <p:sldId id="350" r:id="rId16"/>
    <p:sldId id="345"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671" autoAdjust="0"/>
  </p:normalViewPr>
  <p:slideViewPr>
    <p:cSldViewPr>
      <p:cViewPr varScale="1">
        <p:scale>
          <a:sx n="69" d="100"/>
          <a:sy n="69" d="100"/>
        </p:scale>
        <p:origin x="418" y="5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3513" y="0"/>
            <a:ext cx="3036887"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3513" y="8831263"/>
            <a:ext cx="3036887"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a:defRPr sz="1200"/>
            </a:lvl1pPr>
          </a:lstStyle>
          <a:p>
            <a:fld id="{95DA20E1-5CB6-41BE-9C6A-E417C266480C}" type="slidenum">
              <a:rPr lang="en-US" altLang="en-US"/>
              <a:pPr/>
              <a:t>‹#›</a:t>
            </a:fld>
            <a:endParaRPr lang="en-US" altLang="en-US"/>
          </a:p>
        </p:txBody>
      </p:sp>
    </p:spTree>
    <p:extLst>
      <p:ext uri="{BB962C8B-B14F-4D97-AF65-F5344CB8AC3E}">
        <p14:creationId xmlns:p14="http://schemas.microsoft.com/office/powerpoint/2010/main" val="3492868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eaLnBrk="0" hangingPunct="0">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5" y="4416425"/>
            <a:ext cx="5608638" cy="4183063"/>
          </a:xfrm>
          <a:prstGeom prst="rect">
            <a:avLst/>
          </a:prstGeom>
          <a:noFill/>
          <a:ln>
            <a:noFill/>
          </a:ln>
          <a:effectLst/>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eaLnBrk="0" hangingPunct="0">
              <a:defRPr sz="1200"/>
            </a:lvl1pPr>
          </a:lstStyle>
          <a:p>
            <a:fld id="{346BF74E-4312-4405-8DF9-F2FA9C462FBA}" type="slidenum">
              <a:rPr lang="en-US" altLang="en-US"/>
              <a:pPr/>
              <a:t>‹#›</a:t>
            </a:fld>
            <a:endParaRPr lang="en-US" altLang="en-US"/>
          </a:p>
        </p:txBody>
      </p:sp>
    </p:spTree>
    <p:extLst>
      <p:ext uri="{BB962C8B-B14F-4D97-AF65-F5344CB8AC3E}">
        <p14:creationId xmlns:p14="http://schemas.microsoft.com/office/powerpoint/2010/main" val="241600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6AAFD7-9144-4A4E-8CFF-F759FE5D9073}" type="slidenum">
              <a:rPr lang="en-US" altLang="en-US"/>
              <a:pPr>
                <a:spcBef>
                  <a:spcPct val="0"/>
                </a:spcBef>
              </a:pPr>
              <a:t>1</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slides are based on Barger’s textbook and other sources</a:t>
            </a:r>
          </a:p>
          <a:p>
            <a:r>
              <a:rPr lang="en-US" altLang="en-US" smtClean="0"/>
              <a:t>A major source for this chapter is: Peter Denning.  “The Computing Field: Structure.” http://www.cs.gmu.edu/cne/pjd/PUBS/ENC/cs08.pdf, retrieved 2011-02-24. http://www.cs.gmu.edu/cne/pjd/PUBS/ENC/cs08.pdf</a:t>
            </a:r>
          </a:p>
        </p:txBody>
      </p:sp>
    </p:spTree>
    <p:extLst>
      <p:ext uri="{BB962C8B-B14F-4D97-AF65-F5344CB8AC3E}">
        <p14:creationId xmlns:p14="http://schemas.microsoft.com/office/powerpoint/2010/main" val="4078551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8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90E1F3-290A-4AAE-983A-1E8FE27AED3D}" type="slidenum">
              <a:rPr lang="en-US" altLang="en-US"/>
              <a:pPr>
                <a:spcBef>
                  <a:spcPct val="0"/>
                </a:spcBef>
              </a:pPr>
              <a:t>10</a:t>
            </a:fld>
            <a:endParaRPr lang="en-US" altLang="en-US"/>
          </a:p>
        </p:txBody>
      </p:sp>
    </p:spTree>
    <p:extLst>
      <p:ext uri="{BB962C8B-B14F-4D97-AF65-F5344CB8AC3E}">
        <p14:creationId xmlns:p14="http://schemas.microsoft.com/office/powerpoint/2010/main" val="2627744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A742FF-A70C-47AD-91CD-DB8D91834130}" type="slidenum">
              <a:rPr lang="en-US" altLang="en-US"/>
              <a:pPr>
                <a:spcBef>
                  <a:spcPct val="0"/>
                </a:spcBef>
              </a:pPr>
              <a:t>11</a:t>
            </a:fld>
            <a:endParaRPr lang="en-US" altLang="en-US"/>
          </a:p>
        </p:txBody>
      </p:sp>
    </p:spTree>
    <p:extLst>
      <p:ext uri="{BB962C8B-B14F-4D97-AF65-F5344CB8AC3E}">
        <p14:creationId xmlns:p14="http://schemas.microsoft.com/office/powerpoint/2010/main" val="1273102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ACM/IEEE-CS, 2001; http://www.cs.gmu.edu/cne/pjd/PUBS/ENC/cs08.pdf</a:t>
            </a:r>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F413445-A01E-47DE-9913-F6103CB17354}" type="slidenum">
              <a:rPr lang="en-US" altLang="en-US"/>
              <a:pPr>
                <a:spcBef>
                  <a:spcPct val="0"/>
                </a:spcBef>
              </a:pPr>
              <a:t>12</a:t>
            </a:fld>
            <a:endParaRPr lang="en-US" altLang="en-US"/>
          </a:p>
        </p:txBody>
      </p:sp>
    </p:spTree>
    <p:extLst>
      <p:ext uri="{BB962C8B-B14F-4D97-AF65-F5344CB8AC3E}">
        <p14:creationId xmlns:p14="http://schemas.microsoft.com/office/powerpoint/2010/main" val="511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B3EDE7-6347-4B15-A938-7786253B6D95}" type="slidenum">
              <a:rPr lang="en-US" altLang="en-US"/>
              <a:pPr>
                <a:spcBef>
                  <a:spcPct val="0"/>
                </a:spcBef>
              </a:pPr>
              <a:t>13</a:t>
            </a:fld>
            <a:endParaRPr lang="en-US" altLang="en-US"/>
          </a:p>
        </p:txBody>
      </p:sp>
    </p:spTree>
    <p:extLst>
      <p:ext uri="{BB962C8B-B14F-4D97-AF65-F5344CB8AC3E}">
        <p14:creationId xmlns:p14="http://schemas.microsoft.com/office/powerpoint/2010/main" val="2146398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870F67-CAC7-4451-B9C4-BE53016E18EA}" type="slidenum">
              <a:rPr lang="en-US" altLang="en-US"/>
              <a:pPr>
                <a:spcBef>
                  <a:spcPct val="0"/>
                </a:spcBef>
              </a:pPr>
              <a:t>14</a:t>
            </a:fld>
            <a:endParaRPr lang="en-US" altLang="en-US"/>
          </a:p>
        </p:txBody>
      </p:sp>
    </p:spTree>
    <p:extLst>
      <p:ext uri="{BB962C8B-B14F-4D97-AF65-F5344CB8AC3E}">
        <p14:creationId xmlns:p14="http://schemas.microsoft.com/office/powerpoint/2010/main" val="2112065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4ED9AD-81FD-4D9D-BD99-C1D2F08074BC}" type="slidenum">
              <a:rPr lang="en-US" altLang="en-US"/>
              <a:pPr>
                <a:spcBef>
                  <a:spcPct val="0"/>
                </a:spcBef>
              </a:pPr>
              <a:t>15</a:t>
            </a:fld>
            <a:endParaRPr lang="en-US" altLang="en-US"/>
          </a:p>
        </p:txBody>
      </p:sp>
    </p:spTree>
    <p:extLst>
      <p:ext uri="{BB962C8B-B14F-4D97-AF65-F5344CB8AC3E}">
        <p14:creationId xmlns:p14="http://schemas.microsoft.com/office/powerpoint/2010/main" val="606383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Paul Rosenbloom, quoted in: Peter Denning.  “The Computing Field: Structure.” http://www.cs.gmu.edu/cne/pjd/PUBS/ENC/cs08.pdf, retrieved 2011-02-24. http://www.cs.gmu.edu/cne/pjd/PUBS/ENC/cs08.pdf</a:t>
            </a:r>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A68966-05B1-47B6-BCC1-6B3FF40C9330}" type="slidenum">
              <a:rPr lang="en-US" altLang="en-US"/>
              <a:pPr>
                <a:spcBef>
                  <a:spcPct val="0"/>
                </a:spcBef>
              </a:pPr>
              <a:t>16</a:t>
            </a:fld>
            <a:endParaRPr lang="en-US" altLang="en-US"/>
          </a:p>
        </p:txBody>
      </p:sp>
    </p:spTree>
    <p:extLst>
      <p:ext uri="{BB962C8B-B14F-4D97-AF65-F5344CB8AC3E}">
        <p14:creationId xmlns:p14="http://schemas.microsoft.com/office/powerpoint/2010/main" val="254062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0E459A-8D9E-4D79-AD7C-DE8E97F37910}" type="slidenum">
              <a:rPr lang="en-US" altLang="en-US"/>
              <a:pPr>
                <a:spcBef>
                  <a:spcPct val="0"/>
                </a:spcBef>
              </a:pPr>
              <a:t>2</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19231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78C0A94-5BCA-4C21-B4D1-7557A58DFF71}" type="slidenum">
              <a:rPr lang="en-US" altLang="en-US"/>
              <a:pPr>
                <a:spcBef>
                  <a:spcPct val="0"/>
                </a:spcBef>
              </a:pPr>
              <a:t>3</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5595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047E429-9AB3-4B43-9C1E-E0458CC1343D}" type="slidenum">
              <a:rPr lang="en-US" altLang="en-US"/>
              <a:pPr>
                <a:spcBef>
                  <a:spcPct val="0"/>
                </a:spcBef>
              </a:pPr>
              <a:t>4</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57814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9A16273-4038-4012-B909-E6765ABFE648}" type="slidenum">
              <a:rPr lang="en-US" altLang="en-US"/>
              <a:pPr>
                <a:spcBef>
                  <a:spcPct val="0"/>
                </a:spcBef>
              </a:pPr>
              <a:t>5</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1965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5A195D-8020-47D2-85BC-34BB76EC8043}" type="slidenum">
              <a:rPr lang="en-US" altLang="en-US"/>
              <a:pPr>
                <a:spcBef>
                  <a:spcPct val="0"/>
                </a:spcBef>
              </a:pPr>
              <a:t>6</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http://en.wikipedia.org/wiki/Guild</a:t>
            </a:r>
          </a:p>
        </p:txBody>
      </p:sp>
    </p:spTree>
    <p:extLst>
      <p:ext uri="{BB962C8B-B14F-4D97-AF65-F5344CB8AC3E}">
        <p14:creationId xmlns:p14="http://schemas.microsoft.com/office/powerpoint/2010/main" val="991439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7CB0D36-76F9-4E62-8B56-AFE8C2ADD3DC}" type="slidenum">
              <a:rPr lang="en-US" altLang="en-US"/>
              <a:pPr>
                <a:spcBef>
                  <a:spcPct val="0"/>
                </a:spcBef>
              </a:pPr>
              <a:t>7</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84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8BC94B2-9714-42C0-A812-4960B36A3C04}" type="slidenum">
              <a:rPr lang="en-US" altLang="en-US"/>
              <a:pPr>
                <a:spcBef>
                  <a:spcPct val="0"/>
                </a:spcBef>
              </a:pPr>
              <a:t>8</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002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08E43C-3E25-432E-A0CF-B353F419855B}" type="slidenum">
              <a:rPr lang="en-US" altLang="en-US"/>
              <a:pPr>
                <a:spcBef>
                  <a:spcPct val="0"/>
                </a:spcBef>
              </a:pPr>
              <a:t>9</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55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8C8617-DD27-491B-A210-26969D261808}" type="slidenum">
              <a:rPr lang="en-US" altLang="en-US"/>
              <a:pPr/>
              <a:t>‹#›</a:t>
            </a:fld>
            <a:endParaRPr lang="en-US" altLang="en-US"/>
          </a:p>
        </p:txBody>
      </p:sp>
    </p:spTree>
    <p:extLst>
      <p:ext uri="{BB962C8B-B14F-4D97-AF65-F5344CB8AC3E}">
        <p14:creationId xmlns:p14="http://schemas.microsoft.com/office/powerpoint/2010/main" val="406289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47913DE-4F0D-4889-8E78-E81D6A79A800}" type="slidenum">
              <a:rPr lang="en-US" altLang="en-US"/>
              <a:pPr/>
              <a:t>‹#›</a:t>
            </a:fld>
            <a:endParaRPr lang="en-US" altLang="en-US"/>
          </a:p>
        </p:txBody>
      </p:sp>
    </p:spTree>
    <p:extLst>
      <p:ext uri="{BB962C8B-B14F-4D97-AF65-F5344CB8AC3E}">
        <p14:creationId xmlns:p14="http://schemas.microsoft.com/office/powerpoint/2010/main" val="280011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F64D260-944D-429D-A8F4-F967CF9BAB6C}" type="slidenum">
              <a:rPr lang="en-US" altLang="en-US"/>
              <a:pPr/>
              <a:t>‹#›</a:t>
            </a:fld>
            <a:endParaRPr lang="en-US" altLang="en-US"/>
          </a:p>
        </p:txBody>
      </p:sp>
    </p:spTree>
    <p:extLst>
      <p:ext uri="{BB962C8B-B14F-4D97-AF65-F5344CB8AC3E}">
        <p14:creationId xmlns:p14="http://schemas.microsoft.com/office/powerpoint/2010/main" val="216485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86348ED-6518-4DBA-BB28-37B0284A1F94}" type="slidenum">
              <a:rPr lang="en-US" altLang="en-US"/>
              <a:pPr/>
              <a:t>‹#›</a:t>
            </a:fld>
            <a:endParaRPr lang="en-US" altLang="en-US"/>
          </a:p>
        </p:txBody>
      </p:sp>
    </p:spTree>
    <p:extLst>
      <p:ext uri="{BB962C8B-B14F-4D97-AF65-F5344CB8AC3E}">
        <p14:creationId xmlns:p14="http://schemas.microsoft.com/office/powerpoint/2010/main" val="86573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8947416-92AC-4D25-9697-D3E6B28B31BB}" type="slidenum">
              <a:rPr lang="en-US" altLang="en-US"/>
              <a:pPr/>
              <a:t>‹#›</a:t>
            </a:fld>
            <a:endParaRPr lang="en-US" altLang="en-US"/>
          </a:p>
        </p:txBody>
      </p:sp>
    </p:spTree>
    <p:extLst>
      <p:ext uri="{BB962C8B-B14F-4D97-AF65-F5344CB8AC3E}">
        <p14:creationId xmlns:p14="http://schemas.microsoft.com/office/powerpoint/2010/main" val="388584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1692D4F-CE27-4E50-B300-0289FDEE11EA}" type="slidenum">
              <a:rPr lang="en-US" altLang="en-US"/>
              <a:pPr/>
              <a:t>‹#›</a:t>
            </a:fld>
            <a:endParaRPr lang="en-US" altLang="en-US"/>
          </a:p>
        </p:txBody>
      </p:sp>
    </p:spTree>
    <p:extLst>
      <p:ext uri="{BB962C8B-B14F-4D97-AF65-F5344CB8AC3E}">
        <p14:creationId xmlns:p14="http://schemas.microsoft.com/office/powerpoint/2010/main" val="90223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CD808E-D5D8-4DE9-A15E-6487665A658C}" type="slidenum">
              <a:rPr lang="en-US" altLang="en-US"/>
              <a:pPr/>
              <a:t>‹#›</a:t>
            </a:fld>
            <a:endParaRPr lang="en-US" altLang="en-US"/>
          </a:p>
        </p:txBody>
      </p:sp>
    </p:spTree>
    <p:extLst>
      <p:ext uri="{BB962C8B-B14F-4D97-AF65-F5344CB8AC3E}">
        <p14:creationId xmlns:p14="http://schemas.microsoft.com/office/powerpoint/2010/main" val="109520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4A20C87-4A31-43B2-B84F-BCC29EA28414}" type="slidenum">
              <a:rPr lang="en-US" altLang="en-US"/>
              <a:pPr/>
              <a:t>‹#›</a:t>
            </a:fld>
            <a:endParaRPr lang="en-US" altLang="en-US"/>
          </a:p>
        </p:txBody>
      </p:sp>
    </p:spTree>
    <p:extLst>
      <p:ext uri="{BB962C8B-B14F-4D97-AF65-F5344CB8AC3E}">
        <p14:creationId xmlns:p14="http://schemas.microsoft.com/office/powerpoint/2010/main" val="72965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273C1FE-8BBF-4A73-9505-4096D6196737}" type="slidenum">
              <a:rPr lang="en-US" altLang="en-US"/>
              <a:pPr/>
              <a:t>‹#›</a:t>
            </a:fld>
            <a:endParaRPr lang="en-US" altLang="en-US"/>
          </a:p>
        </p:txBody>
      </p:sp>
    </p:spTree>
    <p:extLst>
      <p:ext uri="{BB962C8B-B14F-4D97-AF65-F5344CB8AC3E}">
        <p14:creationId xmlns:p14="http://schemas.microsoft.com/office/powerpoint/2010/main" val="179455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2FFE2F3-1394-45E5-A8DC-6480C008405E}" type="slidenum">
              <a:rPr lang="en-US" altLang="en-US"/>
              <a:pPr/>
              <a:t>‹#›</a:t>
            </a:fld>
            <a:endParaRPr lang="en-US" altLang="en-US"/>
          </a:p>
        </p:txBody>
      </p:sp>
    </p:spTree>
    <p:extLst>
      <p:ext uri="{BB962C8B-B14F-4D97-AF65-F5344CB8AC3E}">
        <p14:creationId xmlns:p14="http://schemas.microsoft.com/office/powerpoint/2010/main" val="237671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87676E-D5C7-4192-955F-9D98C476544C}" type="slidenum">
              <a:rPr lang="en-US" altLang="en-US"/>
              <a:pPr/>
              <a:t>‹#›</a:t>
            </a:fld>
            <a:endParaRPr lang="en-US" altLang="en-US"/>
          </a:p>
        </p:txBody>
      </p:sp>
    </p:spTree>
    <p:extLst>
      <p:ext uri="{BB962C8B-B14F-4D97-AF65-F5344CB8AC3E}">
        <p14:creationId xmlns:p14="http://schemas.microsoft.com/office/powerpoint/2010/main" val="42271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AFBFB682-A9C5-4C5C-8EFA-99139EC5189E}"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8"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ublic.asu.edu/~mtchi/papers/ChiGlaserRee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File:Zz_Glaser_P1010007a_retouched.jp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Ch.8: The Computing Field as a Profession</a:t>
            </a:r>
          </a:p>
        </p:txBody>
      </p:sp>
      <p:sp>
        <p:nvSpPr>
          <p:cNvPr id="2051" name="Rectangle 3"/>
          <p:cNvSpPr>
            <a:spLocks noGrp="1" noChangeArrowheads="1"/>
          </p:cNvSpPr>
          <p:nvPr>
            <p:ph type="subTitle" idx="1"/>
          </p:nvPr>
        </p:nvSpPr>
        <p:spPr/>
        <p:txBody>
          <a:bodyPr/>
          <a:lstStyle/>
          <a:p>
            <a:pPr eaLnBrk="1" hangingPunct="1"/>
            <a:r>
              <a:rPr lang="en-US" altLang="en-US" smtClean="0"/>
              <a:t>Fall </a:t>
            </a:r>
            <a:r>
              <a:rPr lang="en-US" altLang="en-US" smtClean="0"/>
              <a:t>2017</a:t>
            </a:r>
            <a:endParaRPr lang="en-US" altLang="en-US" dirty="0" smtClean="0"/>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685800"/>
          </a:xfrm>
        </p:spPr>
        <p:txBody>
          <a:bodyPr/>
          <a:lstStyle/>
          <a:p>
            <a:r>
              <a:rPr lang="en-US" altLang="en-US" smtClean="0"/>
              <a:t>What is Computing?</a:t>
            </a:r>
          </a:p>
        </p:txBody>
      </p:sp>
      <p:sp>
        <p:nvSpPr>
          <p:cNvPr id="11267" name="Content Placeholder 2"/>
          <p:cNvSpPr>
            <a:spLocks noGrp="1"/>
          </p:cNvSpPr>
          <p:nvPr>
            <p:ph idx="1"/>
          </p:nvPr>
        </p:nvSpPr>
        <p:spPr>
          <a:xfrm>
            <a:off x="685800" y="990600"/>
            <a:ext cx="7772400" cy="990600"/>
          </a:xfrm>
        </p:spPr>
        <p:txBody>
          <a:bodyPr/>
          <a:lstStyle/>
          <a:p>
            <a:r>
              <a:rPr lang="en-US" altLang="en-US" smtClean="0"/>
              <a:t>ACM/IEEE-CS “Computing as Discipline,” 1989</a:t>
            </a:r>
          </a:p>
          <a:p>
            <a:pPr lvl="1"/>
            <a:r>
              <a:rPr lang="en-US" altLang="en-US" smtClean="0"/>
              <a:t>Computing is not equal to Programming</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854392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457200"/>
          </a:xfrm>
        </p:spPr>
        <p:txBody>
          <a:bodyPr/>
          <a:lstStyle/>
          <a:p>
            <a:r>
              <a:rPr lang="en-US" altLang="en-US" smtClean="0"/>
              <a:t>What is Computing?</a:t>
            </a:r>
          </a:p>
        </p:txBody>
      </p:sp>
      <p:sp>
        <p:nvSpPr>
          <p:cNvPr id="12291" name="Content Placeholder 2"/>
          <p:cNvSpPr>
            <a:spLocks noGrp="1"/>
          </p:cNvSpPr>
          <p:nvPr>
            <p:ph idx="1"/>
          </p:nvPr>
        </p:nvSpPr>
        <p:spPr>
          <a:xfrm>
            <a:off x="1066800" y="838200"/>
            <a:ext cx="7772400" cy="304800"/>
          </a:xfrm>
        </p:spPr>
        <p:txBody>
          <a:bodyPr/>
          <a:lstStyle/>
          <a:p>
            <a:pPr>
              <a:buFontTx/>
              <a:buNone/>
            </a:pPr>
            <a:r>
              <a:rPr lang="en-US" altLang="en-US" smtClean="0"/>
              <a:t>ACM/IEEE-CS Curriculum 2001 Update</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447800"/>
            <a:ext cx="6324600" cy="518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762000"/>
          </a:xfrm>
        </p:spPr>
        <p:txBody>
          <a:bodyPr/>
          <a:lstStyle/>
          <a:p>
            <a:r>
              <a:rPr lang="en-US" altLang="en-US" smtClean="0"/>
              <a:t>Academic Specialties</a:t>
            </a:r>
          </a:p>
        </p:txBody>
      </p:sp>
      <p:sp>
        <p:nvSpPr>
          <p:cNvPr id="13315" name="Content Placeholder 2"/>
          <p:cNvSpPr>
            <a:spLocks noGrp="1"/>
          </p:cNvSpPr>
          <p:nvPr>
            <p:ph idx="1"/>
          </p:nvPr>
        </p:nvSpPr>
        <p:spPr>
          <a:xfrm>
            <a:off x="304800" y="1143000"/>
            <a:ext cx="4038600" cy="4953000"/>
          </a:xfrm>
        </p:spPr>
        <p:txBody>
          <a:bodyPr/>
          <a:lstStyle/>
          <a:p>
            <a:pPr>
              <a:buFontTx/>
              <a:buNone/>
            </a:pPr>
            <a:r>
              <a:rPr lang="en-US" altLang="en-US" sz="2400" smtClean="0"/>
              <a:t>Academic disciplines (professional subfields?) in Computing (“Informatics” outside the US) (ACM/IEEE-CS, 2001)</a:t>
            </a:r>
          </a:p>
          <a:p>
            <a:r>
              <a:rPr lang="en-US" altLang="en-US" sz="2400" smtClean="0"/>
              <a:t>EE -- Electrical Engineering</a:t>
            </a:r>
          </a:p>
          <a:p>
            <a:r>
              <a:rPr lang="en-US" altLang="en-US" sz="2400" smtClean="0"/>
              <a:t>CE -- Computer Engineering</a:t>
            </a:r>
          </a:p>
          <a:p>
            <a:r>
              <a:rPr lang="en-US" altLang="en-US" sz="2400" smtClean="0"/>
              <a:t>CS -- Computer Science</a:t>
            </a:r>
          </a:p>
          <a:p>
            <a:r>
              <a:rPr lang="en-US" altLang="en-US" sz="2400" smtClean="0"/>
              <a:t>SWE -- Software Engineering</a:t>
            </a:r>
          </a:p>
          <a:p>
            <a:r>
              <a:rPr lang="en-US" altLang="en-US" sz="2400" smtClean="0"/>
              <a:t>IS -- Information Systems</a:t>
            </a:r>
          </a:p>
          <a:p>
            <a:r>
              <a:rPr lang="en-US" altLang="en-US" sz="2400" smtClean="0"/>
              <a:t>IT -- Information Technology</a:t>
            </a:r>
          </a:p>
        </p:txBody>
      </p:sp>
      <p:pic>
        <p:nvPicPr>
          <p:cNvPr id="133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752600"/>
            <a:ext cx="4786313"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609600"/>
          </a:xfrm>
        </p:spPr>
        <p:txBody>
          <a:bodyPr/>
          <a:lstStyle/>
          <a:p>
            <a:r>
              <a:rPr lang="en-US" altLang="en-US" sz="4000" smtClean="0"/>
              <a:t>ACM “IT Profession” Initiative (1998)</a:t>
            </a:r>
          </a:p>
        </p:txBody>
      </p:sp>
      <p:sp>
        <p:nvSpPr>
          <p:cNvPr id="14339" name="Content Placeholder 2"/>
          <p:cNvSpPr>
            <a:spLocks noGrp="1"/>
          </p:cNvSpPr>
          <p:nvPr>
            <p:ph idx="1"/>
          </p:nvPr>
        </p:nvSpPr>
        <p:spPr>
          <a:xfrm>
            <a:off x="685800" y="1066800"/>
            <a:ext cx="7772400" cy="5029200"/>
          </a:xfrm>
        </p:spPr>
        <p:txBody>
          <a:bodyPr/>
          <a:lstStyle/>
          <a:p>
            <a:pPr>
              <a:buFontTx/>
              <a:buNone/>
            </a:pPr>
            <a:r>
              <a:rPr lang="en-US" altLang="en-US" sz="2400" smtClean="0"/>
              <a:t>The initiative responded to the growing interest in the industry for professional standards (especially in safety critical systems), organized professional bodies representing various specialties, and the university movement to establish degree programs in information technology. The ACM concluded that the computing met the following four criteria for a profession:</a:t>
            </a:r>
          </a:p>
          <a:p>
            <a:pPr>
              <a:buFontTx/>
              <a:buNone/>
            </a:pPr>
            <a:r>
              <a:rPr lang="en-US" altLang="en-US" sz="2400" smtClean="0"/>
              <a:t>1. A durable domain of human concerns.</a:t>
            </a:r>
          </a:p>
          <a:p>
            <a:pPr>
              <a:buFontTx/>
              <a:buNone/>
            </a:pPr>
            <a:r>
              <a:rPr lang="en-US" altLang="en-US" sz="2400" smtClean="0"/>
              <a:t>2. A codified body of principles (conceptual knowledge).</a:t>
            </a:r>
          </a:p>
          <a:p>
            <a:pPr>
              <a:buFontTx/>
              <a:buNone/>
            </a:pPr>
            <a:r>
              <a:rPr lang="en-US" altLang="en-US" sz="2400" smtClean="0"/>
              <a:t>3. A codified body of practices (embodied knowledge including competence).</a:t>
            </a:r>
          </a:p>
          <a:p>
            <a:pPr>
              <a:buFontTx/>
              <a:buNone/>
            </a:pPr>
            <a:r>
              <a:rPr lang="en-US" altLang="en-US" sz="2400" smtClean="0"/>
              <a:t>4. Standards for competence, ethics, and practice.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838200"/>
            <a:ext cx="729138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04800" y="5029200"/>
            <a:ext cx="8458200" cy="1323975"/>
          </a:xfrm>
          <a:prstGeom prst="rect">
            <a:avLst/>
          </a:prstGeom>
        </p:spPr>
        <p:txBody>
          <a:bodyPr>
            <a:spAutoFit/>
          </a:bodyPr>
          <a:lstStyle/>
          <a:p>
            <a:pPr>
              <a:defRPr/>
            </a:pPr>
            <a:r>
              <a:rPr lang="en-US" sz="1600" b="1" dirty="0">
                <a:latin typeface="+mn-lt"/>
              </a:rPr>
              <a:t>Core: Major technical areas of IT and spans the intellectual core of the field. </a:t>
            </a:r>
          </a:p>
          <a:p>
            <a:pPr>
              <a:defRPr/>
            </a:pPr>
            <a:r>
              <a:rPr lang="en-US" sz="1600" b="1" dirty="0">
                <a:latin typeface="+mn-lt"/>
              </a:rPr>
              <a:t>Intensive: Other well-established fields that are intensive users of IT, draw heavily on IT and often make novel contributions to computing. </a:t>
            </a:r>
          </a:p>
          <a:p>
            <a:pPr>
              <a:defRPr/>
            </a:pPr>
            <a:r>
              <a:rPr lang="en-US" sz="1600" b="1" dirty="0">
                <a:latin typeface="+mn-lt"/>
              </a:rPr>
              <a:t>Supportive: Areas of skill and practice necessary to support the IT infrastructures that everyone uses.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sp>
        <p:nvSpPr>
          <p:cNvPr id="6" name="Rectangle 5"/>
          <p:cNvSpPr/>
          <p:nvPr/>
        </p:nvSpPr>
        <p:spPr>
          <a:xfrm>
            <a:off x="304800" y="1143000"/>
            <a:ext cx="8458200" cy="4986338"/>
          </a:xfrm>
          <a:prstGeom prst="rect">
            <a:avLst/>
          </a:prstGeom>
        </p:spPr>
        <p:txBody>
          <a:bodyPr>
            <a:spAutoFit/>
          </a:bodyPr>
          <a:lstStyle/>
          <a:p>
            <a:pPr>
              <a:defRPr/>
            </a:pPr>
            <a:r>
              <a:rPr lang="en-US" sz="1800" dirty="0">
                <a:latin typeface="+mn-lt"/>
              </a:rPr>
              <a:t>Conclusions:</a:t>
            </a:r>
          </a:p>
          <a:p>
            <a:pPr>
              <a:defRPr/>
            </a:pPr>
            <a:r>
              <a:rPr lang="en-US" dirty="0">
                <a:latin typeface="+mn-lt"/>
              </a:rPr>
              <a:t>(1) The IT profession has broad scope, which includes subfields from science, engineering, and business; </a:t>
            </a:r>
          </a:p>
          <a:p>
            <a:pPr>
              <a:defRPr/>
            </a:pPr>
            <a:r>
              <a:rPr lang="en-US" dirty="0">
                <a:latin typeface="+mn-lt"/>
              </a:rPr>
              <a:t>(2) the players share a common base of science and technology but have distinctive professional practices; </a:t>
            </a:r>
          </a:p>
          <a:p>
            <a:pPr>
              <a:defRPr/>
            </a:pPr>
            <a:r>
              <a:rPr lang="en-US" dirty="0">
                <a:latin typeface="+mn-lt"/>
              </a:rPr>
              <a:t>(3) many players are willing to identify with the IT field but not with the computer science discipline;</a:t>
            </a:r>
          </a:p>
          <a:p>
            <a:pPr>
              <a:defRPr/>
            </a:pPr>
            <a:r>
              <a:rPr lang="en-US" dirty="0">
                <a:latin typeface="+mn-lt"/>
              </a:rPr>
              <a:t>(4) Strong leadership from the professional societies is needed to keep these players united under the common IT identity. </a:t>
            </a:r>
          </a:p>
          <a:p>
            <a:pPr>
              <a:defRPr/>
            </a:pPr>
            <a:endParaRPr lang="en-US" sz="1800" dirty="0">
              <a:latin typeface="+mn-lt"/>
            </a:endParaRPr>
          </a:p>
          <a:p>
            <a:pPr>
              <a:defRPr/>
            </a:pPr>
            <a:r>
              <a:rPr lang="en-US" sz="1800" dirty="0">
                <a:latin typeface="+mn-lt"/>
              </a:rPr>
              <a:t>The ability of the IT field to resolve broad,</a:t>
            </a:r>
          </a:p>
          <a:p>
            <a:pPr>
              <a:defRPr/>
            </a:pPr>
            <a:r>
              <a:rPr lang="en-US" sz="1800" dirty="0">
                <a:latin typeface="+mn-lt"/>
              </a:rPr>
              <a:t>systemic problems such as software quality, basic research, and professional</a:t>
            </a:r>
          </a:p>
          <a:p>
            <a:pPr>
              <a:defRPr/>
            </a:pPr>
            <a:r>
              <a:rPr lang="en-US" sz="1800" dirty="0">
                <a:latin typeface="+mn-lt"/>
              </a:rPr>
              <a:t>lifelong education requires extensive cooperation among the players. Several</a:t>
            </a:r>
          </a:p>
          <a:p>
            <a:pPr>
              <a:defRPr/>
            </a:pPr>
            <a:r>
              <a:rPr lang="en-US" sz="1800" dirty="0">
                <a:latin typeface="+mn-lt"/>
              </a:rPr>
              <a:t>universities established IT departments and schools to address the needs of the</a:t>
            </a:r>
          </a:p>
          <a:p>
            <a:pPr>
              <a:defRPr/>
            </a:pPr>
            <a:r>
              <a:rPr lang="en-US" sz="1800" dirty="0">
                <a:latin typeface="+mn-lt"/>
              </a:rPr>
              <a:t>profession directly</a:t>
            </a:r>
            <a:endParaRPr lang="en-US" sz="1800" b="1"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81000"/>
            <a:ext cx="7772400" cy="533400"/>
          </a:xfrm>
        </p:spPr>
        <p:txBody>
          <a:bodyPr/>
          <a:lstStyle/>
          <a:p>
            <a:r>
              <a:rPr lang="en-US" altLang="en-US" smtClean="0"/>
              <a:t>Interactions with Other Fields</a:t>
            </a:r>
          </a:p>
        </p:txBody>
      </p:sp>
      <p:pic>
        <p:nvPicPr>
          <p:cNvPr id="174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258050" cy="549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609600"/>
          </a:xfrm>
        </p:spPr>
        <p:txBody>
          <a:bodyPr/>
          <a:lstStyle/>
          <a:p>
            <a:pPr eaLnBrk="1" hangingPunct="1"/>
            <a:r>
              <a:rPr lang="en-US" altLang="en-US" sz="4000" smtClean="0"/>
              <a:t>Expert Knowledge</a:t>
            </a:r>
          </a:p>
        </p:txBody>
      </p:sp>
      <p:sp>
        <p:nvSpPr>
          <p:cNvPr id="3075" name="Rectangle 3"/>
          <p:cNvSpPr>
            <a:spLocks noGrp="1" noChangeArrowheads="1"/>
          </p:cNvSpPr>
          <p:nvPr>
            <p:ph type="body" idx="1"/>
          </p:nvPr>
        </p:nvSpPr>
        <p:spPr>
          <a:xfrm>
            <a:off x="685800" y="1371600"/>
            <a:ext cx="7772400" cy="4724400"/>
          </a:xfrm>
        </p:spPr>
        <p:txBody>
          <a:bodyPr/>
          <a:lstStyle/>
          <a:p>
            <a:pPr eaLnBrk="1" hangingPunct="1"/>
            <a:r>
              <a:rPr lang="en-US" altLang="en-US" smtClean="0"/>
              <a:t>Technical knowledge that is certified by some authority and is not possessed by the layperson</a:t>
            </a:r>
          </a:p>
          <a:p>
            <a:pPr eaLnBrk="1" hangingPunct="1"/>
            <a:r>
              <a:rPr lang="en-US" altLang="en-US" smtClean="0"/>
              <a:t>Experts solve problems in their field in a different way than novices</a:t>
            </a:r>
          </a:p>
          <a:p>
            <a:pPr eaLnBrk="1" hangingPunct="1"/>
            <a:r>
              <a:rPr lang="en-US" altLang="en-US" smtClean="0"/>
              <a:t>There are good information processing models of expertise, e.g. see Chi and Glaser’s work </a:t>
            </a:r>
            <a:r>
              <a:rPr lang="en-US" altLang="en-US" smtClean="0">
                <a:hlinkClick r:id="rId3"/>
              </a:rPr>
              <a:t>http://www.public.asu.edu/~mtchi/papers/ChiGlaserRees.pdf</a:t>
            </a:r>
            <a:endParaRPr lang="en-US" altLang="en-US" smtClean="0"/>
          </a:p>
          <a:p>
            <a:pPr eaLnBrk="1" hangingPunct="1"/>
            <a:r>
              <a:rPr lang="en-US" altLang="en-US" smtClean="0"/>
              <a:t>Expert systems are programs that capture expertise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Autonomy</a:t>
            </a:r>
          </a:p>
        </p:txBody>
      </p:sp>
      <p:sp>
        <p:nvSpPr>
          <p:cNvPr id="4099" name="Rectangle 3"/>
          <p:cNvSpPr>
            <a:spLocks noGrp="1" noChangeArrowheads="1"/>
          </p:cNvSpPr>
          <p:nvPr>
            <p:ph type="body" idx="1"/>
          </p:nvPr>
        </p:nvSpPr>
        <p:spPr/>
        <p:txBody>
          <a:bodyPr/>
          <a:lstStyle/>
          <a:p>
            <a:pPr eaLnBrk="1" hangingPunct="1"/>
            <a:r>
              <a:rPr lang="en-US" altLang="en-US" smtClean="0"/>
              <a:t>Independence in conducting one’s professional practice</a:t>
            </a:r>
          </a:p>
          <a:p>
            <a:pPr lvl="1" eaLnBrk="1" hangingPunct="1"/>
            <a:r>
              <a:rPr lang="en-US" altLang="en-US" smtClean="0"/>
              <a:t>Diagnosis</a:t>
            </a:r>
          </a:p>
          <a:p>
            <a:pPr lvl="1" eaLnBrk="1" hangingPunct="1"/>
            <a:r>
              <a:rPr lang="en-US" altLang="en-US" smtClean="0"/>
              <a:t>Treatment</a:t>
            </a:r>
          </a:p>
          <a:p>
            <a:pPr lvl="1" eaLnBrk="1" hangingPunct="1"/>
            <a:r>
              <a:rPr lang="en-US" altLang="en-US" smtClean="0"/>
              <a:t>Follow-up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Internal Governance</a:t>
            </a:r>
          </a:p>
        </p:txBody>
      </p:sp>
      <p:sp>
        <p:nvSpPr>
          <p:cNvPr id="5123" name="Rectangle 3"/>
          <p:cNvSpPr>
            <a:spLocks noGrp="1" noChangeArrowheads="1"/>
          </p:cNvSpPr>
          <p:nvPr>
            <p:ph type="body" idx="1"/>
          </p:nvPr>
        </p:nvSpPr>
        <p:spPr/>
        <p:txBody>
          <a:bodyPr/>
          <a:lstStyle/>
          <a:p>
            <a:pPr eaLnBrk="1" hangingPunct="1"/>
            <a:r>
              <a:rPr lang="en-US" altLang="en-US" smtClean="0"/>
              <a:t>A professional discipline is controlled by its members, rather than by some external authority</a:t>
            </a:r>
          </a:p>
          <a:p>
            <a:pPr eaLnBrk="1" hangingPunct="1"/>
            <a:r>
              <a:rPr lang="en-US" altLang="en-US" smtClean="0"/>
              <a:t>Entrance requirements</a:t>
            </a:r>
          </a:p>
          <a:p>
            <a:pPr eaLnBrk="1" hangingPunct="1"/>
            <a:r>
              <a:rPr lang="en-US" altLang="en-US" smtClean="0"/>
              <a:t>Discipline of colleagues who break the rules</a:t>
            </a:r>
          </a:p>
          <a:p>
            <a:pPr eaLnBrk="1" hangingPunct="1"/>
            <a:r>
              <a:rPr lang="en-US" altLang="en-US" smtClean="0"/>
              <a:t>Example: Law bar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Service to Society</a:t>
            </a:r>
          </a:p>
        </p:txBody>
      </p:sp>
      <p:sp>
        <p:nvSpPr>
          <p:cNvPr id="6147" name="Rectangle 3"/>
          <p:cNvSpPr>
            <a:spLocks noGrp="1" noChangeArrowheads="1"/>
          </p:cNvSpPr>
          <p:nvPr>
            <p:ph type="body" idx="1"/>
          </p:nvPr>
        </p:nvSpPr>
        <p:spPr/>
        <p:txBody>
          <a:bodyPr/>
          <a:lstStyle/>
          <a:p>
            <a:pPr eaLnBrk="1" hangingPunct="1"/>
            <a:r>
              <a:rPr lang="en-US" altLang="en-US" smtClean="0"/>
              <a:t>Humanitarian service</a:t>
            </a:r>
          </a:p>
          <a:p>
            <a:pPr lvl="1" eaLnBrk="1" hangingPunct="1"/>
            <a:r>
              <a:rPr lang="en-US" altLang="en-US" smtClean="0"/>
              <a:t>Pro bono work</a:t>
            </a:r>
          </a:p>
          <a:p>
            <a:pPr lvl="1" eaLnBrk="1" hangingPunct="1"/>
            <a:r>
              <a:rPr lang="en-US" altLang="en-US" smtClean="0"/>
              <a:t>Emergency medical help</a:t>
            </a:r>
          </a:p>
          <a:p>
            <a:pPr lvl="1" eaLnBrk="1" hangingPunct="1"/>
            <a:r>
              <a:rPr lang="en-US" altLang="en-US" smtClean="0"/>
              <a:t>Religious ministry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685800"/>
          </a:xfrm>
        </p:spPr>
        <p:txBody>
          <a:bodyPr/>
          <a:lstStyle/>
          <a:p>
            <a:pPr eaLnBrk="1" hangingPunct="1"/>
            <a:r>
              <a:rPr lang="en-US" altLang="en-US" sz="4000" smtClean="0"/>
              <a:t>History of the Professions</a:t>
            </a:r>
          </a:p>
        </p:txBody>
      </p:sp>
      <p:sp>
        <p:nvSpPr>
          <p:cNvPr id="7171" name="Rectangle 3"/>
          <p:cNvSpPr>
            <a:spLocks noGrp="1" noChangeArrowheads="1"/>
          </p:cNvSpPr>
          <p:nvPr>
            <p:ph type="body" idx="1"/>
          </p:nvPr>
        </p:nvSpPr>
        <p:spPr>
          <a:xfrm>
            <a:off x="685800" y="1143000"/>
            <a:ext cx="5334000" cy="4953000"/>
          </a:xfrm>
        </p:spPr>
        <p:txBody>
          <a:bodyPr/>
          <a:lstStyle/>
          <a:p>
            <a:pPr eaLnBrk="1" hangingPunct="1"/>
            <a:r>
              <a:rPr lang="en-US" altLang="en-US" smtClean="0"/>
              <a:t>Guilds (corporations) in the Middle Ages</a:t>
            </a:r>
          </a:p>
          <a:p>
            <a:pPr eaLnBrk="1" hangingPunct="1"/>
            <a:r>
              <a:rPr lang="en-US" altLang="en-US" smtClean="0"/>
              <a:t>Specialized knowledge</a:t>
            </a:r>
          </a:p>
          <a:p>
            <a:pPr lvl="1" eaLnBrk="1" hangingPunct="1"/>
            <a:r>
              <a:rPr lang="en-US" altLang="en-US" smtClean="0"/>
              <a:t>Latin (q.i.d., O.D.)</a:t>
            </a:r>
          </a:p>
          <a:p>
            <a:pPr eaLnBrk="1" hangingPunct="1"/>
            <a:r>
              <a:rPr lang="en-US" altLang="en-US" smtClean="0"/>
              <a:t>Autonomy</a:t>
            </a:r>
          </a:p>
          <a:p>
            <a:pPr eaLnBrk="1" hangingPunct="1"/>
            <a:r>
              <a:rPr lang="en-US" altLang="en-US" smtClean="0"/>
              <a:t>Self-governance</a:t>
            </a:r>
          </a:p>
          <a:p>
            <a:pPr lvl="1" eaLnBrk="1" hangingPunct="1"/>
            <a:r>
              <a:rPr lang="en-US" altLang="en-US" smtClean="0"/>
              <a:t>state and local government control becomes more common</a:t>
            </a:r>
          </a:p>
          <a:p>
            <a:pPr eaLnBrk="1" hangingPunct="1"/>
            <a:r>
              <a:rPr lang="en-US" altLang="en-US" smtClean="0"/>
              <a:t>Public service</a:t>
            </a:r>
          </a:p>
        </p:txBody>
      </p:sp>
      <p:pic>
        <p:nvPicPr>
          <p:cNvPr id="7172" name="Picture 5" descr="220px-Zz_Glaser_P1010007a_retouch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600200"/>
            <a:ext cx="20955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6"/>
          <p:cNvSpPr txBox="1">
            <a:spLocks noChangeArrowheads="1"/>
          </p:cNvSpPr>
          <p:nvPr/>
        </p:nvSpPr>
        <p:spPr bwMode="auto">
          <a:xfrm>
            <a:off x="5957888" y="3962400"/>
            <a:ext cx="2957512"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Tw Cen MT" panose="020B0602020104020603" pitchFamily="34" charset="0"/>
              </a:defRPr>
            </a:lvl1pPr>
            <a:lvl2pPr marL="742950" indent="-285750" eaLnBrk="0" hangingPunct="0">
              <a:spcBef>
                <a:spcPct val="20000"/>
              </a:spcBef>
              <a:buChar char="–"/>
              <a:defRPr sz="2800">
                <a:solidFill>
                  <a:schemeClr val="tx1"/>
                </a:solidFill>
                <a:latin typeface="Tw Cen MT" panose="020B0602020104020603" pitchFamily="34" charset="0"/>
              </a:defRPr>
            </a:lvl2pPr>
            <a:lvl3pPr marL="1143000" indent="-228600" eaLnBrk="0" hangingPunct="0">
              <a:spcBef>
                <a:spcPct val="20000"/>
              </a:spcBef>
              <a:buChar char="•"/>
              <a:defRPr sz="2400">
                <a:solidFill>
                  <a:schemeClr val="tx1"/>
                </a:solidFill>
                <a:latin typeface="Tw Cen MT" panose="020B0602020104020603" pitchFamily="34" charset="0"/>
              </a:defRPr>
            </a:lvl3pPr>
            <a:lvl4pPr marL="1600200" indent="-228600" eaLnBrk="0" hangingPunct="0">
              <a:spcBef>
                <a:spcPct val="20000"/>
              </a:spcBef>
              <a:buChar char="–"/>
              <a:defRPr sz="2000">
                <a:solidFill>
                  <a:schemeClr val="tx1"/>
                </a:solidFill>
                <a:latin typeface="Tw Cen MT" panose="020B0602020104020603" pitchFamily="34" charset="0"/>
              </a:defRPr>
            </a:lvl4pPr>
            <a:lvl5pPr marL="2057400" indent="-228600" eaLnBrk="0" hangingPunct="0">
              <a:spcBef>
                <a:spcPct val="20000"/>
              </a:spcBef>
              <a:buChar char="»"/>
              <a:defRPr sz="2000">
                <a:solidFill>
                  <a:schemeClr val="tx1"/>
                </a:solidFill>
                <a:latin typeface="Tw Cen MT" panose="020B0602020104020603" pitchFamily="34" charset="0"/>
              </a:defRPr>
            </a:lvl5pPr>
            <a:lvl6pPr marL="2514600" indent="-228600" eaLnBrk="0" fontAlgn="base" hangingPunct="0">
              <a:spcBef>
                <a:spcPct val="20000"/>
              </a:spcBef>
              <a:spcAft>
                <a:spcPct val="0"/>
              </a:spcAft>
              <a:buChar char="»"/>
              <a:defRPr sz="2000">
                <a:solidFill>
                  <a:schemeClr val="tx1"/>
                </a:solidFill>
                <a:latin typeface="Tw Cen MT" panose="020B0602020104020603" pitchFamily="34" charset="0"/>
              </a:defRPr>
            </a:lvl6pPr>
            <a:lvl7pPr marL="2971800" indent="-228600" eaLnBrk="0" fontAlgn="base" hangingPunct="0">
              <a:spcBef>
                <a:spcPct val="20000"/>
              </a:spcBef>
              <a:spcAft>
                <a:spcPct val="0"/>
              </a:spcAft>
              <a:buChar char="»"/>
              <a:defRPr sz="2000">
                <a:solidFill>
                  <a:schemeClr val="tx1"/>
                </a:solidFill>
                <a:latin typeface="Tw Cen MT" panose="020B0602020104020603" pitchFamily="34" charset="0"/>
              </a:defRPr>
            </a:lvl7pPr>
            <a:lvl8pPr marL="3429000" indent="-228600" eaLnBrk="0" fontAlgn="base" hangingPunct="0">
              <a:spcBef>
                <a:spcPct val="20000"/>
              </a:spcBef>
              <a:spcAft>
                <a:spcPct val="0"/>
              </a:spcAft>
              <a:buChar char="»"/>
              <a:defRPr sz="2000">
                <a:solidFill>
                  <a:schemeClr val="tx1"/>
                </a:solidFill>
                <a:latin typeface="Tw Cen MT" panose="020B0602020104020603" pitchFamily="34" charset="0"/>
              </a:defRPr>
            </a:lvl8pPr>
            <a:lvl9pPr marL="3886200" indent="-228600" eaLnBrk="0" fontAlgn="base" hangingPunct="0">
              <a:spcBef>
                <a:spcPct val="20000"/>
              </a:spcBef>
              <a:spcAft>
                <a:spcPct val="0"/>
              </a:spcAft>
              <a:buChar char="»"/>
              <a:defRPr sz="2000">
                <a:solidFill>
                  <a:schemeClr val="tx1"/>
                </a:solidFill>
                <a:latin typeface="Tw Cen MT" panose="020B0602020104020603" pitchFamily="34" charset="0"/>
              </a:defRPr>
            </a:lvl9pPr>
          </a:lstStyle>
          <a:p>
            <a:pPr eaLnBrk="1" hangingPunct="1">
              <a:spcBef>
                <a:spcPct val="0"/>
              </a:spcBef>
              <a:buFontTx/>
              <a:buNone/>
            </a:pPr>
            <a:r>
              <a:rPr lang="en-US" altLang="en-US" sz="2000"/>
              <a:t>Traditional wrough-iron </a:t>
            </a:r>
          </a:p>
          <a:p>
            <a:pPr eaLnBrk="1" hangingPunct="1">
              <a:spcBef>
                <a:spcPct val="0"/>
              </a:spcBef>
              <a:buFontTx/>
              <a:buNone/>
            </a:pPr>
            <a:r>
              <a:rPr lang="en-US" altLang="en-US" sz="2000"/>
              <a:t>guild sign of a glazier in</a:t>
            </a:r>
          </a:p>
          <a:p>
            <a:pPr eaLnBrk="1" hangingPunct="1">
              <a:spcBef>
                <a:spcPct val="0"/>
              </a:spcBef>
              <a:buFontTx/>
              <a:buNone/>
            </a:pPr>
            <a:r>
              <a:rPr lang="en-US" altLang="en-US" sz="2000"/>
              <a:t>Germany. Those signs</a:t>
            </a:r>
          </a:p>
          <a:p>
            <a:pPr eaLnBrk="1" hangingPunct="1">
              <a:spcBef>
                <a:spcPct val="0"/>
              </a:spcBef>
              <a:buFontTx/>
              <a:buNone/>
            </a:pPr>
            <a:r>
              <a:rPr lang="en-US" altLang="en-US" sz="2000"/>
              <a:t>can be found in many</a:t>
            </a:r>
          </a:p>
          <a:p>
            <a:pPr eaLnBrk="1" hangingPunct="1">
              <a:spcBef>
                <a:spcPct val="0"/>
              </a:spcBef>
              <a:buFontTx/>
              <a:buNone/>
            </a:pPr>
            <a:r>
              <a:rPr lang="en-US" altLang="en-US" sz="2000"/>
              <a:t>European old towns where</a:t>
            </a:r>
          </a:p>
          <a:p>
            <a:pPr eaLnBrk="1" hangingPunct="1">
              <a:spcBef>
                <a:spcPct val="0"/>
              </a:spcBef>
              <a:buFontTx/>
              <a:buNone/>
            </a:pPr>
            <a:r>
              <a:rPr lang="en-US" altLang="en-US" sz="2000"/>
              <a:t>guild members had to mark</a:t>
            </a:r>
          </a:p>
          <a:p>
            <a:pPr eaLnBrk="1" hangingPunct="1">
              <a:spcBef>
                <a:spcPct val="0"/>
              </a:spcBef>
              <a:buFontTx/>
              <a:buNone/>
            </a:pPr>
            <a:r>
              <a:rPr lang="en-US" altLang="en-US" sz="2000"/>
              <a:t>their places of business.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685800"/>
          </a:xfrm>
        </p:spPr>
        <p:txBody>
          <a:bodyPr/>
          <a:lstStyle/>
          <a:p>
            <a:pPr eaLnBrk="1" hangingPunct="1"/>
            <a:r>
              <a:rPr lang="en-US" altLang="en-US" sz="4000" smtClean="0"/>
              <a:t>Guilds in Syria</a:t>
            </a:r>
          </a:p>
        </p:txBody>
      </p:sp>
      <p:sp>
        <p:nvSpPr>
          <p:cNvPr id="8195" name="Rectangle 3"/>
          <p:cNvSpPr>
            <a:spLocks noGrp="1" noChangeArrowheads="1"/>
          </p:cNvSpPr>
          <p:nvPr>
            <p:ph type="body" idx="1"/>
          </p:nvPr>
        </p:nvSpPr>
        <p:spPr>
          <a:xfrm>
            <a:off x="228600" y="1066800"/>
            <a:ext cx="8686800" cy="5029200"/>
          </a:xfrm>
        </p:spPr>
        <p:txBody>
          <a:bodyPr>
            <a:normAutofit fontScale="92500"/>
          </a:bodyPr>
          <a:lstStyle/>
          <a:p>
            <a:pPr eaLnBrk="1" hangingPunct="1">
              <a:lnSpc>
                <a:spcPct val="90000"/>
              </a:lnSpc>
              <a:buFontTx/>
              <a:buNone/>
              <a:defRPr/>
            </a:pPr>
            <a:r>
              <a:rPr lang="en-US" sz="2400" dirty="0" smtClean="0"/>
              <a:t>Title: Craft Organization, Work Ethics, and the Strains of Change in Ottoman Syria, Abdul-</a:t>
            </a:r>
            <a:r>
              <a:rPr lang="en-US" sz="2400" dirty="0" err="1" smtClean="0"/>
              <a:t>Karim</a:t>
            </a:r>
            <a:r>
              <a:rPr lang="en-US" sz="2400" dirty="0" smtClean="0"/>
              <a:t> </a:t>
            </a:r>
            <a:r>
              <a:rPr lang="en-US" sz="2400" dirty="0" err="1" smtClean="0"/>
              <a:t>Rafeq</a:t>
            </a:r>
            <a:r>
              <a:rPr lang="en-US" sz="2400" dirty="0" smtClean="0"/>
              <a:t>, Journal of the American Oriental Society, Vol. 111, No. 3 (Jul. - Sep., 1991), pp. 495-51, http://www.jstor.org/stable/604267 </a:t>
            </a:r>
          </a:p>
          <a:p>
            <a:pPr eaLnBrk="1" hangingPunct="1">
              <a:lnSpc>
                <a:spcPct val="90000"/>
              </a:lnSpc>
              <a:buFontTx/>
              <a:buNone/>
              <a:defRPr/>
            </a:pPr>
            <a:r>
              <a:rPr lang="en-US" sz="2400" dirty="0" smtClean="0"/>
              <a:t>Abstract: Craft organizations (guilds), whose origins in the Arab-Islamic countries are controversial, developed in a highly sophisticated way in these countries under Ottoman rule. Known as </a:t>
            </a:r>
            <a:r>
              <a:rPr lang="en-US" sz="2400" dirty="0" err="1" smtClean="0"/>
              <a:t>ṭawāʾif</a:t>
            </a:r>
            <a:r>
              <a:rPr lang="en-US" sz="2400" dirty="0" smtClean="0"/>
              <a:t> (sing. </a:t>
            </a:r>
            <a:r>
              <a:rPr lang="en-US" sz="2400" dirty="0" err="1" smtClean="0"/>
              <a:t>ṭāʾifa</a:t>
            </a:r>
            <a:r>
              <a:rPr lang="en-US" sz="2400" dirty="0" smtClean="0"/>
              <a:t>) in Ottoman Syria and in other Ottoman provinces, these organizations were autonomous. They regulated the affairs of their members, distributed collective taxes among them, controlled the quality of their products, and fixed the prices of their commodities. The stability of the economic and social life in Syria owes much to these organizations. </a:t>
            </a:r>
            <a:r>
              <a:rPr lang="en-US" sz="2400" dirty="0" err="1" smtClean="0"/>
              <a:t>Religio</a:t>
            </a:r>
            <a:r>
              <a:rPr lang="en-US" sz="2400" dirty="0" smtClean="0"/>
              <a:t>-ethnic tolerance was a major characteristic of these organizations which included Muslims, Christians and Jews within their ranks. Through work ethics, merit was the primary consideration for admission into, and promotion within, the craft.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Computing as a Profession</a:t>
            </a:r>
          </a:p>
        </p:txBody>
      </p:sp>
      <p:sp>
        <p:nvSpPr>
          <p:cNvPr id="9219" name="Rectangle 3"/>
          <p:cNvSpPr>
            <a:spLocks noGrp="1" noChangeArrowheads="1"/>
          </p:cNvSpPr>
          <p:nvPr>
            <p:ph type="body" idx="1"/>
          </p:nvPr>
        </p:nvSpPr>
        <p:spPr/>
        <p:txBody>
          <a:bodyPr/>
          <a:lstStyle/>
          <a:p>
            <a:pPr eaLnBrk="1" hangingPunct="1"/>
            <a:r>
              <a:rPr lang="en-US" altLang="en-US" smtClean="0"/>
              <a:t>Specialized knowledge?</a:t>
            </a:r>
          </a:p>
          <a:p>
            <a:pPr eaLnBrk="1" hangingPunct="1"/>
            <a:r>
              <a:rPr lang="en-US" altLang="en-US" smtClean="0"/>
              <a:t>Autonomy?</a:t>
            </a:r>
          </a:p>
          <a:p>
            <a:pPr eaLnBrk="1" hangingPunct="1"/>
            <a:r>
              <a:rPr lang="en-US" altLang="en-US" smtClean="0"/>
              <a:t>Internal governance?</a:t>
            </a:r>
          </a:p>
          <a:p>
            <a:pPr eaLnBrk="1" hangingPunct="1"/>
            <a:r>
              <a:rPr lang="en-US" altLang="en-US" smtClean="0"/>
              <a:t>Public service?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381000"/>
            <a:ext cx="7772400" cy="609600"/>
          </a:xfrm>
        </p:spPr>
        <p:txBody>
          <a:bodyPr/>
          <a:lstStyle/>
          <a:p>
            <a:pPr eaLnBrk="1" hangingPunct="1"/>
            <a:r>
              <a:rPr lang="en-US" altLang="en-US" sz="4000" smtClean="0"/>
              <a:t>Computing as a Profession: My Vote</a:t>
            </a:r>
          </a:p>
        </p:txBody>
      </p:sp>
      <p:sp>
        <p:nvSpPr>
          <p:cNvPr id="10243" name="Rectangle 3"/>
          <p:cNvSpPr>
            <a:spLocks noGrp="1" noChangeArrowheads="1"/>
          </p:cNvSpPr>
          <p:nvPr>
            <p:ph type="body" idx="1"/>
          </p:nvPr>
        </p:nvSpPr>
        <p:spPr>
          <a:xfrm>
            <a:off x="304800" y="1295400"/>
            <a:ext cx="8534400" cy="4800600"/>
          </a:xfrm>
        </p:spPr>
        <p:txBody>
          <a:bodyPr/>
          <a:lstStyle/>
          <a:p>
            <a:pPr eaLnBrk="1" hangingPunct="1"/>
            <a:r>
              <a:rPr lang="en-US" altLang="en-US" sz="2400" dirty="0" smtClean="0"/>
              <a:t>Specialized knowledge?</a:t>
            </a:r>
          </a:p>
          <a:p>
            <a:pPr lvl="1" eaLnBrk="1" hangingPunct="1"/>
            <a:r>
              <a:rPr lang="en-US" altLang="en-US" sz="2400" dirty="0"/>
              <a:t>Y</a:t>
            </a:r>
            <a:r>
              <a:rPr lang="en-US" altLang="en-US" sz="2400" dirty="0" smtClean="0"/>
              <a:t>es</a:t>
            </a:r>
          </a:p>
          <a:p>
            <a:pPr eaLnBrk="1" hangingPunct="1"/>
            <a:r>
              <a:rPr lang="en-US" altLang="en-US" sz="2400" dirty="0" smtClean="0"/>
              <a:t>Autonomy?</a:t>
            </a:r>
          </a:p>
          <a:p>
            <a:pPr lvl="1" eaLnBrk="1" hangingPunct="1"/>
            <a:r>
              <a:rPr lang="en-US" altLang="en-US" sz="2400" dirty="0" smtClean="0"/>
              <a:t>Yes, but some see computing as auxiliary to other specialized fields and therefore unable to evaluate its successes and failure autonomously </a:t>
            </a:r>
          </a:p>
          <a:p>
            <a:pPr eaLnBrk="1" hangingPunct="1"/>
            <a:r>
              <a:rPr lang="en-US" altLang="en-US" sz="2400" dirty="0" smtClean="0"/>
              <a:t>Internal governance?</a:t>
            </a:r>
          </a:p>
          <a:p>
            <a:pPr lvl="1" eaLnBrk="1" hangingPunct="1"/>
            <a:r>
              <a:rPr lang="en-US" altLang="en-US" sz="2400" dirty="0" smtClean="0"/>
              <a:t>Partly: codes of ethics, but no strongly accepted certification; most states do not certify information technology professionals</a:t>
            </a:r>
          </a:p>
          <a:p>
            <a:pPr eaLnBrk="1" hangingPunct="1"/>
            <a:r>
              <a:rPr lang="en-US" altLang="en-US" sz="2400" dirty="0" smtClean="0"/>
              <a:t>Public service?</a:t>
            </a:r>
          </a:p>
          <a:p>
            <a:pPr lvl="1" eaLnBrk="1" hangingPunct="1"/>
            <a:r>
              <a:rPr lang="en-US" altLang="en-US" sz="2400" dirty="0" smtClean="0"/>
              <a:t>Yes, e.g. open source projects and the web</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1096</TotalTime>
  <Words>1006</Words>
  <Application>Microsoft Office PowerPoint</Application>
  <PresentationFormat>On-screen Show (4:3)</PresentationFormat>
  <Paragraphs>118</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Baskerville Old Face</vt:lpstr>
      <vt:lpstr>Times New Roman</vt:lpstr>
      <vt:lpstr>Tw Cen MT</vt:lpstr>
      <vt:lpstr>330Lect1</vt:lpstr>
      <vt:lpstr>Photo Editor Photo</vt:lpstr>
      <vt:lpstr>CSCE 390 Professional Issues in Computer Science and Engineering Ch.8: The Computing Field as a Profession</vt:lpstr>
      <vt:lpstr>Expert Knowledge</vt:lpstr>
      <vt:lpstr>Autonomy</vt:lpstr>
      <vt:lpstr>Internal Governance</vt:lpstr>
      <vt:lpstr>Service to Society</vt:lpstr>
      <vt:lpstr>History of the Professions</vt:lpstr>
      <vt:lpstr>Guilds in Syria</vt:lpstr>
      <vt:lpstr>Computing as a Profession</vt:lpstr>
      <vt:lpstr>Computing as a Profession: My Vote</vt:lpstr>
      <vt:lpstr>What is Computing?</vt:lpstr>
      <vt:lpstr>What is Computing?</vt:lpstr>
      <vt:lpstr>Academic Specialties</vt:lpstr>
      <vt:lpstr>ACM “IT Profession” Initiative (1998)</vt:lpstr>
      <vt:lpstr>ACM “IT Profession” Initiative (1998)</vt:lpstr>
      <vt:lpstr>ACM “IT Profession” Initiative (1998)</vt:lpstr>
      <vt:lpstr>Interactions with Other Fields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61</cp:revision>
  <cp:lastPrinted>2015-10-01T21:54:26Z</cp:lastPrinted>
  <dcterms:created xsi:type="dcterms:W3CDTF">2004-08-19T01:30:12Z</dcterms:created>
  <dcterms:modified xsi:type="dcterms:W3CDTF">2017-11-02T21:53:01Z</dcterms:modified>
</cp:coreProperties>
</file>