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handoutMasterIdLst>
    <p:handoutMasterId r:id="rId13"/>
  </p:handoutMasterIdLst>
  <p:sldIdLst>
    <p:sldId id="256" r:id="rId2"/>
    <p:sldId id="327" r:id="rId3"/>
    <p:sldId id="334" r:id="rId4"/>
    <p:sldId id="335" r:id="rId5"/>
    <p:sldId id="336" r:id="rId6"/>
    <p:sldId id="328" r:id="rId7"/>
    <p:sldId id="329" r:id="rId8"/>
    <p:sldId id="331" r:id="rId9"/>
    <p:sldId id="332" r:id="rId10"/>
    <p:sldId id="333" r:id="rId11"/>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78634" autoAdjust="0"/>
  </p:normalViewPr>
  <p:slideViewPr>
    <p:cSldViewPr>
      <p:cViewPr varScale="1">
        <p:scale>
          <a:sx n="61" d="100"/>
          <a:sy n="61" d="100"/>
        </p:scale>
        <p:origin x="641" y="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pPr>
              <a:defRPr/>
            </a:pPr>
            <a:fld id="{C95D6B75-1770-43A1-B122-27DEC20C7767}" type="slidenum">
              <a:rPr lang="en-US"/>
              <a:pPr>
                <a:defRPr/>
              </a:pPr>
              <a:t>‹#›</a:t>
            </a:fld>
            <a:endParaRPr lang="en-US"/>
          </a:p>
        </p:txBody>
      </p:sp>
    </p:spTree>
    <p:extLst>
      <p:ext uri="{BB962C8B-B14F-4D97-AF65-F5344CB8AC3E}">
        <p14:creationId xmlns:p14="http://schemas.microsoft.com/office/powerpoint/2010/main" val="4084234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0" hangingPunct="0">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0" hangingPunct="0">
              <a:defRPr sz="1200"/>
            </a:lvl1pPr>
          </a:lstStyle>
          <a:p>
            <a:pPr>
              <a:defRPr/>
            </a:pPr>
            <a:fld id="{EE9279D3-0CEE-4C7D-80BB-351D69A3F3B0}" type="slidenum">
              <a:rPr lang="en-US"/>
              <a:pPr>
                <a:defRPr/>
              </a:pPr>
              <a:t>‹#›</a:t>
            </a:fld>
            <a:endParaRPr lang="en-US"/>
          </a:p>
        </p:txBody>
      </p:sp>
    </p:spTree>
    <p:extLst>
      <p:ext uri="{BB962C8B-B14F-4D97-AF65-F5344CB8AC3E}">
        <p14:creationId xmlns:p14="http://schemas.microsoft.com/office/powerpoint/2010/main" val="25803372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195E576-EA06-47F6-8399-643785DBE556}" type="slidenum">
              <a:rPr lang="en-US" altLang="en-US" smtClean="0"/>
              <a:pPr>
                <a:spcBef>
                  <a:spcPct val="0"/>
                </a:spcBef>
              </a:pPr>
              <a:t>1</a:t>
            </a:fld>
            <a:endParaRPr lang="en-US" altLang="en-US"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r>
              <a:rPr lang="en-US" altLang="en-US" dirty="0" smtClean="0"/>
              <a:t>The slides are based on  Barger’s textbook and other sources</a:t>
            </a:r>
          </a:p>
        </p:txBody>
      </p:sp>
    </p:spTree>
    <p:extLst>
      <p:ext uri="{BB962C8B-B14F-4D97-AF65-F5344CB8AC3E}">
        <p14:creationId xmlns:p14="http://schemas.microsoft.com/office/powerpoint/2010/main" val="83375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8CDF4062-C88B-4880-8722-F50801356C9B}" type="slidenum">
              <a:rPr lang="en-US" altLang="en-US" smtClean="0"/>
              <a:pPr>
                <a:spcBef>
                  <a:spcPct val="0"/>
                </a:spcBef>
              </a:pPr>
              <a:t>10</a:t>
            </a:fld>
            <a:endParaRPr lang="en-US" alt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113188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2</a:t>
            </a:fld>
            <a:endParaRPr lang="en-US" alt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973382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3</a:t>
            </a:fld>
            <a:endParaRPr lang="en-US" alt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smtClean="0"/>
              <a:t>Source: (after</a:t>
            </a:r>
            <a:r>
              <a:rPr lang="en-US" altLang="en-US" baseline="0" dirty="0" smtClean="0"/>
              <a:t> mention by Prof. </a:t>
            </a:r>
            <a:r>
              <a:rPr lang="en-US" altLang="en-US" baseline="0" dirty="0" err="1" smtClean="0"/>
              <a:t>Kuo</a:t>
            </a:r>
            <a:r>
              <a:rPr lang="en-US" altLang="en-US" baseline="0" dirty="0" smtClean="0"/>
              <a:t>) Wikipedia</a:t>
            </a:r>
            <a:endParaRPr lang="en-US" altLang="en-US" dirty="0" smtClean="0"/>
          </a:p>
        </p:txBody>
      </p:sp>
    </p:spTree>
    <p:extLst>
      <p:ext uri="{BB962C8B-B14F-4D97-AF65-F5344CB8AC3E}">
        <p14:creationId xmlns:p14="http://schemas.microsoft.com/office/powerpoint/2010/main" val="870677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4</a:t>
            </a:fld>
            <a:endParaRPr lang="en-US" alt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smtClean="0"/>
              <a:t>Stephanie</a:t>
            </a:r>
            <a:r>
              <a:rPr lang="en-US" altLang="en-US" baseline="0" dirty="0" smtClean="0"/>
              <a:t> Craft and Charles N. Davis. _Principles of American Journalism: An Introduction_.  Routledge, 2013.</a:t>
            </a:r>
          </a:p>
          <a:p>
            <a:r>
              <a:rPr lang="en-US" altLang="en-US" baseline="0" dirty="0" smtClean="0"/>
              <a:t>This method is based on one proposed by Michael J. Meyer.</a:t>
            </a:r>
            <a:endParaRPr lang="en-US" altLang="en-US" dirty="0" smtClean="0"/>
          </a:p>
        </p:txBody>
      </p:sp>
    </p:spTree>
    <p:extLst>
      <p:ext uri="{BB962C8B-B14F-4D97-AF65-F5344CB8AC3E}">
        <p14:creationId xmlns:p14="http://schemas.microsoft.com/office/powerpoint/2010/main" val="3103084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5</a:t>
            </a:fld>
            <a:endParaRPr lang="en-US" alt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smtClean="0"/>
              <a:t>Santa Clara</a:t>
            </a:r>
            <a:r>
              <a:rPr lang="en-US" altLang="en-US" baseline="0" dirty="0" smtClean="0"/>
              <a:t> University’s </a:t>
            </a:r>
            <a:r>
              <a:rPr lang="en-US" altLang="en-US" baseline="0" dirty="0" err="1" smtClean="0"/>
              <a:t>Markkula</a:t>
            </a:r>
            <a:r>
              <a:rPr lang="en-US" altLang="en-US" baseline="0" dirty="0" smtClean="0"/>
              <a:t> Center for Applied Ethics, </a:t>
            </a:r>
            <a:r>
              <a:rPr lang="en-US" altLang="en-US" dirty="0" smtClean="0"/>
              <a:t>https://www.scu.edu/ethics/ethics-resources/ethical-decision-making/a-framework-for-ethical-decision-making/, retrieved 2016-09-29</a:t>
            </a:r>
          </a:p>
        </p:txBody>
      </p:sp>
    </p:spTree>
    <p:extLst>
      <p:ext uri="{BB962C8B-B14F-4D97-AF65-F5344CB8AC3E}">
        <p14:creationId xmlns:p14="http://schemas.microsoft.com/office/powerpoint/2010/main" val="514239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3A2AC4D-0E63-460C-9A05-1CC4666FE1CF}" type="slidenum">
              <a:rPr lang="en-US" altLang="en-US" smtClean="0"/>
              <a:pPr>
                <a:spcBef>
                  <a:spcPct val="0"/>
                </a:spcBef>
              </a:pPr>
              <a:t>6</a:t>
            </a:fld>
            <a:endParaRPr lang="en-US" altLang="en-US"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476694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F7759B6A-7249-49AD-9265-A40B14551CF9}" type="slidenum">
              <a:rPr lang="en-US" altLang="en-US" smtClean="0"/>
              <a:pPr>
                <a:spcBef>
                  <a:spcPct val="0"/>
                </a:spcBef>
              </a:pPr>
              <a:t>7</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820589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5ED372B-40F5-4A26-8D58-4DB828716963}" type="slidenum">
              <a:rPr lang="en-US" altLang="en-US" smtClean="0"/>
              <a:pPr>
                <a:spcBef>
                  <a:spcPct val="0"/>
                </a:spcBef>
              </a:pPr>
              <a:t>8</a:t>
            </a:fld>
            <a:endParaRPr lang="en-US" alt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397751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B26AD0A-E07F-4DA1-9DB4-ADD35CC5ABBD}" type="slidenum">
              <a:rPr lang="en-US" altLang="en-US" smtClean="0"/>
              <a:pPr>
                <a:spcBef>
                  <a:spcPct val="0"/>
                </a:spcBef>
              </a:pPr>
              <a:t>9</a:t>
            </a:fld>
            <a:endParaRPr lang="en-US" alt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741537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E6F4FD-2D58-4050-A745-B98CC9576D5D}" type="slidenum">
              <a:rPr lang="en-US"/>
              <a:pPr>
                <a:defRPr/>
              </a:pPr>
              <a:t>‹#›</a:t>
            </a:fld>
            <a:endParaRPr lang="en-US"/>
          </a:p>
        </p:txBody>
      </p:sp>
    </p:spTree>
    <p:extLst>
      <p:ext uri="{BB962C8B-B14F-4D97-AF65-F5344CB8AC3E}">
        <p14:creationId xmlns:p14="http://schemas.microsoft.com/office/powerpoint/2010/main" val="40802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356176-58CC-459A-8D2C-BB4BAA8E0236}" type="slidenum">
              <a:rPr lang="en-US"/>
              <a:pPr>
                <a:defRPr/>
              </a:pPr>
              <a:t>‹#›</a:t>
            </a:fld>
            <a:endParaRPr lang="en-US"/>
          </a:p>
        </p:txBody>
      </p:sp>
    </p:spTree>
    <p:extLst>
      <p:ext uri="{BB962C8B-B14F-4D97-AF65-F5344CB8AC3E}">
        <p14:creationId xmlns:p14="http://schemas.microsoft.com/office/powerpoint/2010/main" val="3942631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792AB3-A1D5-4ED4-9367-9B2C7B8B38DF}" type="slidenum">
              <a:rPr lang="en-US"/>
              <a:pPr>
                <a:defRPr/>
              </a:pPr>
              <a:t>‹#›</a:t>
            </a:fld>
            <a:endParaRPr lang="en-US"/>
          </a:p>
        </p:txBody>
      </p:sp>
    </p:spTree>
    <p:extLst>
      <p:ext uri="{BB962C8B-B14F-4D97-AF65-F5344CB8AC3E}">
        <p14:creationId xmlns:p14="http://schemas.microsoft.com/office/powerpoint/2010/main" val="1636285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3887BA-F9E6-4CC4-B728-E0923400E9F0}" type="slidenum">
              <a:rPr lang="en-US"/>
              <a:pPr>
                <a:defRPr/>
              </a:pPr>
              <a:t>‹#›</a:t>
            </a:fld>
            <a:endParaRPr lang="en-US"/>
          </a:p>
        </p:txBody>
      </p:sp>
    </p:spTree>
    <p:extLst>
      <p:ext uri="{BB962C8B-B14F-4D97-AF65-F5344CB8AC3E}">
        <p14:creationId xmlns:p14="http://schemas.microsoft.com/office/powerpoint/2010/main" val="256948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41F27C-D6A3-4F47-9948-A45A20D7F49D}" type="slidenum">
              <a:rPr lang="en-US"/>
              <a:pPr>
                <a:defRPr/>
              </a:pPr>
              <a:t>‹#›</a:t>
            </a:fld>
            <a:endParaRPr lang="en-US"/>
          </a:p>
        </p:txBody>
      </p:sp>
    </p:spTree>
    <p:extLst>
      <p:ext uri="{BB962C8B-B14F-4D97-AF65-F5344CB8AC3E}">
        <p14:creationId xmlns:p14="http://schemas.microsoft.com/office/powerpoint/2010/main" val="175725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9194BB-FEE5-4072-AD8C-0094BBB0BACC}" type="slidenum">
              <a:rPr lang="en-US"/>
              <a:pPr>
                <a:defRPr/>
              </a:pPr>
              <a:t>‹#›</a:t>
            </a:fld>
            <a:endParaRPr lang="en-US"/>
          </a:p>
        </p:txBody>
      </p:sp>
    </p:spTree>
    <p:extLst>
      <p:ext uri="{BB962C8B-B14F-4D97-AF65-F5344CB8AC3E}">
        <p14:creationId xmlns:p14="http://schemas.microsoft.com/office/powerpoint/2010/main" val="46727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B9141F0-C1B3-4612-A62F-26B1CA63C8CB}" type="slidenum">
              <a:rPr lang="en-US"/>
              <a:pPr>
                <a:defRPr/>
              </a:pPr>
              <a:t>‹#›</a:t>
            </a:fld>
            <a:endParaRPr lang="en-US"/>
          </a:p>
        </p:txBody>
      </p:sp>
    </p:spTree>
    <p:extLst>
      <p:ext uri="{BB962C8B-B14F-4D97-AF65-F5344CB8AC3E}">
        <p14:creationId xmlns:p14="http://schemas.microsoft.com/office/powerpoint/2010/main" val="2248681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A70C805-91E2-40D3-B2D7-D7883CAE0C08}" type="slidenum">
              <a:rPr lang="en-US"/>
              <a:pPr>
                <a:defRPr/>
              </a:pPr>
              <a:t>‹#›</a:t>
            </a:fld>
            <a:endParaRPr lang="en-US"/>
          </a:p>
        </p:txBody>
      </p:sp>
    </p:spTree>
    <p:extLst>
      <p:ext uri="{BB962C8B-B14F-4D97-AF65-F5344CB8AC3E}">
        <p14:creationId xmlns:p14="http://schemas.microsoft.com/office/powerpoint/2010/main" val="1446493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C138843-81F3-42E3-9493-1689E5B52780}" type="slidenum">
              <a:rPr lang="en-US"/>
              <a:pPr>
                <a:defRPr/>
              </a:pPr>
              <a:t>‹#›</a:t>
            </a:fld>
            <a:endParaRPr lang="en-US"/>
          </a:p>
        </p:txBody>
      </p:sp>
    </p:spTree>
    <p:extLst>
      <p:ext uri="{BB962C8B-B14F-4D97-AF65-F5344CB8AC3E}">
        <p14:creationId xmlns:p14="http://schemas.microsoft.com/office/powerpoint/2010/main" val="2361191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850300-4C44-4D28-9AFF-960AA10AE5BB}" type="slidenum">
              <a:rPr lang="en-US"/>
              <a:pPr>
                <a:defRPr/>
              </a:pPr>
              <a:t>‹#›</a:t>
            </a:fld>
            <a:endParaRPr lang="en-US"/>
          </a:p>
        </p:txBody>
      </p:sp>
    </p:spTree>
    <p:extLst>
      <p:ext uri="{BB962C8B-B14F-4D97-AF65-F5344CB8AC3E}">
        <p14:creationId xmlns:p14="http://schemas.microsoft.com/office/powerpoint/2010/main" val="2745621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C71002F-89EC-4E26-A106-6DD20A305549}" type="slidenum">
              <a:rPr lang="en-US"/>
              <a:pPr>
                <a:defRPr/>
              </a:pPr>
              <a:t>‹#›</a:t>
            </a:fld>
            <a:endParaRPr lang="en-US"/>
          </a:p>
        </p:txBody>
      </p:sp>
    </p:spTree>
    <p:extLst>
      <p:ext uri="{BB962C8B-B14F-4D97-AF65-F5344CB8AC3E}">
        <p14:creationId xmlns:p14="http://schemas.microsoft.com/office/powerpoint/2010/main" val="1027776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717907C-8821-4C55-81FE-5AE6305E8F33}"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42"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upload.wikimedia.org/wikipedia/commons/2/29/Sanzio_01_Heraclitus.jp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990600"/>
            <a:ext cx="8534400" cy="2743200"/>
          </a:xfrm>
        </p:spPr>
        <p:txBody>
          <a:bodyPr/>
          <a:lstStyle/>
          <a:p>
            <a:pPr eaLnBrk="1" hangingPunct="1"/>
            <a:r>
              <a:rPr lang="en-US" altLang="en-US" sz="4000" smtClean="0"/>
              <a:t>CSCE 390</a:t>
            </a:r>
            <a:br>
              <a:rPr lang="en-US" altLang="en-US" sz="4000" smtClean="0"/>
            </a:br>
            <a:r>
              <a:rPr lang="en-US" altLang="en-US" sz="4000" smtClean="0"/>
              <a:t>Professional Issues in Computer Science and Engineering</a:t>
            </a:r>
            <a:br>
              <a:rPr lang="en-US" altLang="en-US" sz="4000" smtClean="0"/>
            </a:br>
            <a:r>
              <a:rPr lang="en-US" altLang="en-US" sz="4000" smtClean="0"/>
              <a:t>Ch.6: The Ethical Decision-Making Process</a:t>
            </a:r>
          </a:p>
        </p:txBody>
      </p:sp>
      <p:sp>
        <p:nvSpPr>
          <p:cNvPr id="2051" name="Rectangle 3"/>
          <p:cNvSpPr>
            <a:spLocks noGrp="1" noChangeArrowheads="1"/>
          </p:cNvSpPr>
          <p:nvPr>
            <p:ph type="subTitle" idx="1"/>
          </p:nvPr>
        </p:nvSpPr>
        <p:spPr/>
        <p:txBody>
          <a:bodyPr/>
          <a:lstStyle/>
          <a:p>
            <a:pPr eaLnBrk="1" hangingPunct="1"/>
            <a:r>
              <a:rPr lang="en-US" altLang="en-US" dirty="0" smtClean="0"/>
              <a:t>Fall </a:t>
            </a:r>
            <a:r>
              <a:rPr lang="en-US" altLang="en-US" dirty="0" smtClean="0"/>
              <a:t>2017</a:t>
            </a:r>
            <a:endParaRPr lang="en-US" altLang="en-US" dirty="0" smtClean="0"/>
          </a:p>
          <a:p>
            <a:pPr eaLnBrk="1" hangingPunct="1"/>
            <a:r>
              <a:rPr lang="en-US" altLang="en-US" dirty="0" smtClean="0"/>
              <a:t>Marco </a:t>
            </a:r>
            <a:r>
              <a:rPr lang="en-US" altLang="en-US" dirty="0" err="1" smtClean="0"/>
              <a:t>Valtorta</a:t>
            </a:r>
            <a:endParaRPr lang="en-US" altLang="en-US" dirty="0" smtClean="0"/>
          </a:p>
          <a:p>
            <a:pPr eaLnBrk="1" hangingPunct="1"/>
            <a:r>
              <a:rPr lang="en-US" altLang="en-US" dirty="0" smtClean="0"/>
              <a:t>mgv@cse.sc.edu</a:t>
            </a:r>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609600"/>
          </a:xfrm>
        </p:spPr>
        <p:txBody>
          <a:bodyPr/>
          <a:lstStyle/>
          <a:p>
            <a:pPr eaLnBrk="1" hangingPunct="1"/>
            <a:r>
              <a:rPr lang="en-US" altLang="en-US" sz="4000" smtClean="0"/>
              <a:t>The Culture Clash on the Net Case</a:t>
            </a:r>
          </a:p>
        </p:txBody>
      </p:sp>
      <p:sp>
        <p:nvSpPr>
          <p:cNvPr id="8195" name="Rectangle 3"/>
          <p:cNvSpPr>
            <a:spLocks noGrp="1" noChangeArrowheads="1"/>
          </p:cNvSpPr>
          <p:nvPr>
            <p:ph type="body" idx="1"/>
          </p:nvPr>
        </p:nvSpPr>
        <p:spPr>
          <a:xfrm>
            <a:off x="685800" y="3124200"/>
            <a:ext cx="7772400" cy="2971800"/>
          </a:xfrm>
        </p:spPr>
        <p:txBody>
          <a:bodyPr/>
          <a:lstStyle/>
          <a:p>
            <a:pPr eaLnBrk="1" hangingPunct="1"/>
            <a:r>
              <a:rPr lang="en-US" altLang="en-US" smtClean="0"/>
              <a:t>http://home.utah.edu/~nahaj/ethics/culture.clash.html, accessed 2014-10-02, written 1996, updated 2000</a:t>
            </a:r>
          </a:p>
          <a:p>
            <a:pPr eaLnBrk="1" hangingPunct="1"/>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mtClean="0"/>
              <a:t>Why a Process?</a:t>
            </a:r>
          </a:p>
        </p:txBody>
      </p:sp>
      <p:sp>
        <p:nvSpPr>
          <p:cNvPr id="3075" name="Rectangle 3"/>
          <p:cNvSpPr>
            <a:spLocks noGrp="1" noChangeArrowheads="1"/>
          </p:cNvSpPr>
          <p:nvPr>
            <p:ph type="body" idx="1"/>
          </p:nvPr>
        </p:nvSpPr>
        <p:spPr/>
        <p:txBody>
          <a:bodyPr/>
          <a:lstStyle/>
          <a:p>
            <a:pPr eaLnBrk="1" hangingPunct="1"/>
            <a:r>
              <a:rPr lang="en-US" altLang="en-US" smtClean="0"/>
              <a:t>To document how you decided</a:t>
            </a:r>
          </a:p>
          <a:p>
            <a:pPr eaLnBrk="1" hangingPunct="1"/>
            <a:r>
              <a:rPr lang="en-US" altLang="en-US" smtClean="0"/>
              <a:t>To help obtain a better decision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dirty="0" smtClean="0"/>
              <a:t>IRAC</a:t>
            </a:r>
          </a:p>
        </p:txBody>
      </p:sp>
      <p:sp>
        <p:nvSpPr>
          <p:cNvPr id="3075" name="Rectangle 3"/>
          <p:cNvSpPr>
            <a:spLocks noGrp="1" noChangeArrowheads="1"/>
          </p:cNvSpPr>
          <p:nvPr>
            <p:ph type="body" idx="1"/>
          </p:nvPr>
        </p:nvSpPr>
        <p:spPr/>
        <p:txBody>
          <a:bodyPr/>
          <a:lstStyle/>
          <a:p>
            <a:pPr eaLnBrk="1" hangingPunct="1"/>
            <a:r>
              <a:rPr lang="en-US" altLang="en-US" dirty="0" smtClean="0"/>
              <a:t>A methodology for legal analysis</a:t>
            </a:r>
          </a:p>
          <a:p>
            <a:pPr eaLnBrk="1" hangingPunct="1"/>
            <a:r>
              <a:rPr lang="en-US" altLang="en-US" dirty="0" smtClean="0"/>
              <a:t>Issue</a:t>
            </a:r>
          </a:p>
          <a:p>
            <a:pPr eaLnBrk="1" hangingPunct="1"/>
            <a:r>
              <a:rPr lang="en-US" altLang="en-US" dirty="0" smtClean="0"/>
              <a:t>Rule</a:t>
            </a:r>
          </a:p>
          <a:p>
            <a:pPr eaLnBrk="1" hangingPunct="1"/>
            <a:r>
              <a:rPr lang="en-US" altLang="en-US" dirty="0" smtClean="0"/>
              <a:t>Application</a:t>
            </a:r>
          </a:p>
          <a:p>
            <a:pPr eaLnBrk="1" hangingPunct="1"/>
            <a:r>
              <a:rPr lang="en-US" altLang="en-US" dirty="0" smtClean="0"/>
              <a:t>Conclusion</a:t>
            </a:r>
          </a:p>
        </p:txBody>
      </p:sp>
    </p:spTree>
    <p:extLst>
      <p:ext uri="{BB962C8B-B14F-4D97-AF65-F5344CB8AC3E}">
        <p14:creationId xmlns:p14="http://schemas.microsoft.com/office/powerpoint/2010/main" val="1135932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066800"/>
          </a:xfrm>
        </p:spPr>
        <p:txBody>
          <a:bodyPr/>
          <a:lstStyle/>
          <a:p>
            <a:pPr eaLnBrk="1" hangingPunct="1"/>
            <a:r>
              <a:rPr lang="en-US" altLang="en-US" dirty="0" smtClean="0"/>
              <a:t>A Framework for Ethical Decision Making in Journalism</a:t>
            </a:r>
          </a:p>
        </p:txBody>
      </p:sp>
      <p:sp>
        <p:nvSpPr>
          <p:cNvPr id="3075" name="Rectangle 3"/>
          <p:cNvSpPr>
            <a:spLocks noGrp="1" noChangeArrowheads="1"/>
          </p:cNvSpPr>
          <p:nvPr>
            <p:ph type="body" idx="1"/>
          </p:nvPr>
        </p:nvSpPr>
        <p:spPr>
          <a:xfrm>
            <a:off x="457200" y="1524000"/>
            <a:ext cx="8305800" cy="4648200"/>
          </a:xfrm>
        </p:spPr>
        <p:txBody>
          <a:bodyPr>
            <a:normAutofit fontScale="92500" lnSpcReduction="10000"/>
          </a:bodyPr>
          <a:lstStyle/>
          <a:p>
            <a:pPr marL="514350" indent="-514350" eaLnBrk="1" hangingPunct="1">
              <a:buFont typeface="+mj-lt"/>
              <a:buAutoNum type="arabicPeriod"/>
            </a:pPr>
            <a:r>
              <a:rPr lang="en-US" altLang="en-US" dirty="0" smtClean="0"/>
              <a:t>Start with an open mind</a:t>
            </a:r>
          </a:p>
          <a:p>
            <a:pPr marL="514350" indent="-514350" eaLnBrk="1" hangingPunct="1">
              <a:buFont typeface="+mj-lt"/>
              <a:buAutoNum type="arabicPeriod"/>
            </a:pPr>
            <a:r>
              <a:rPr lang="en-US" altLang="en-US" dirty="0" smtClean="0"/>
              <a:t>Get all the facts you can</a:t>
            </a:r>
          </a:p>
          <a:p>
            <a:pPr marL="514350" indent="-514350" eaLnBrk="1" hangingPunct="1">
              <a:buFont typeface="+mj-lt"/>
              <a:buAutoNum type="arabicPeriod"/>
            </a:pPr>
            <a:r>
              <a:rPr lang="en-US" altLang="en-US" dirty="0" smtClean="0"/>
              <a:t>Listen to what your gut is saying</a:t>
            </a:r>
          </a:p>
          <a:p>
            <a:pPr marL="514350" indent="-514350" eaLnBrk="1" hangingPunct="1">
              <a:buFont typeface="+mj-lt"/>
              <a:buAutoNum type="arabicPeriod"/>
            </a:pPr>
            <a:r>
              <a:rPr lang="en-US" altLang="en-US" dirty="0" smtClean="0"/>
              <a:t>Identify what duties are at stake</a:t>
            </a:r>
          </a:p>
          <a:p>
            <a:pPr marL="514350" indent="-514350" eaLnBrk="1" hangingPunct="1">
              <a:buFont typeface="+mj-lt"/>
              <a:buAutoNum type="arabicPeriod"/>
            </a:pPr>
            <a:r>
              <a:rPr lang="en-US" altLang="en-US" dirty="0" smtClean="0"/>
              <a:t>Find out what kind of conflict you’re facing</a:t>
            </a:r>
          </a:p>
          <a:p>
            <a:pPr marL="514350" indent="-514350" eaLnBrk="1" hangingPunct="1">
              <a:buFont typeface="+mj-lt"/>
              <a:buAutoNum type="arabicPeriod"/>
            </a:pPr>
            <a:r>
              <a:rPr lang="en-US" altLang="en-US" dirty="0" smtClean="0"/>
              <a:t>Brainstorm and analyze</a:t>
            </a:r>
          </a:p>
          <a:p>
            <a:pPr marL="514350" indent="-514350" eaLnBrk="1" hangingPunct="1">
              <a:buFont typeface="+mj-lt"/>
              <a:buAutoNum type="arabicPeriod"/>
            </a:pPr>
            <a:r>
              <a:rPr lang="en-US" altLang="en-US" dirty="0" smtClean="0"/>
              <a:t>Reach a conclusion---and try to reach consensus with co-workers too</a:t>
            </a:r>
          </a:p>
          <a:p>
            <a:pPr marL="514350" indent="-514350" eaLnBrk="1" hangingPunct="1">
              <a:buFont typeface="+mj-lt"/>
              <a:buAutoNum type="arabicPeriod"/>
            </a:pPr>
            <a:r>
              <a:rPr lang="en-US" altLang="en-US" dirty="0" smtClean="0"/>
              <a:t>Try to minimize whatever harm your decision might cause</a:t>
            </a:r>
          </a:p>
          <a:p>
            <a:pPr marL="514350" indent="-514350" eaLnBrk="1" hangingPunct="1">
              <a:buFont typeface="+mj-lt"/>
              <a:buAutoNum type="arabicPeriod"/>
            </a:pPr>
            <a:r>
              <a:rPr lang="en-US" altLang="en-US" dirty="0" smtClean="0"/>
              <a:t>Look toward the future</a:t>
            </a:r>
          </a:p>
          <a:p>
            <a:pPr marL="514350" indent="-514350" eaLnBrk="1" hangingPunct="1">
              <a:buFont typeface="+mj-lt"/>
              <a:buAutoNum type="arabicPeriod"/>
            </a:pPr>
            <a:endParaRPr lang="en-US" altLang="en-US" dirty="0" smtClean="0"/>
          </a:p>
        </p:txBody>
      </p:sp>
    </p:spTree>
    <p:extLst>
      <p:ext uri="{BB962C8B-B14F-4D97-AF65-F5344CB8AC3E}">
        <p14:creationId xmlns:p14="http://schemas.microsoft.com/office/powerpoint/2010/main" val="1462956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762000"/>
          </a:xfrm>
        </p:spPr>
        <p:txBody>
          <a:bodyPr>
            <a:normAutofit/>
          </a:bodyPr>
          <a:lstStyle/>
          <a:p>
            <a:pPr eaLnBrk="1" hangingPunct="1"/>
            <a:r>
              <a:rPr lang="en-US" altLang="en-US" sz="3600" dirty="0" smtClean="0"/>
              <a:t>A Framework for Ethical Decision Making</a:t>
            </a:r>
          </a:p>
        </p:txBody>
      </p:sp>
      <p:sp>
        <p:nvSpPr>
          <p:cNvPr id="3075" name="Rectangle 3"/>
          <p:cNvSpPr>
            <a:spLocks noGrp="1" noChangeArrowheads="1"/>
          </p:cNvSpPr>
          <p:nvPr>
            <p:ph type="body" idx="1"/>
          </p:nvPr>
        </p:nvSpPr>
        <p:spPr>
          <a:xfrm>
            <a:off x="76200" y="1143000"/>
            <a:ext cx="8839200" cy="5105400"/>
          </a:xfrm>
        </p:spPr>
        <p:txBody>
          <a:bodyPr>
            <a:noAutofit/>
          </a:bodyPr>
          <a:lstStyle/>
          <a:p>
            <a:r>
              <a:rPr lang="en-US" sz="1200" b="1" dirty="0" smtClean="0"/>
              <a:t>Recognize an Ethical Issue</a:t>
            </a:r>
            <a:endParaRPr lang="en-US" sz="1200" dirty="0" smtClean="0"/>
          </a:p>
          <a:p>
            <a:pPr lvl="1"/>
            <a:r>
              <a:rPr lang="en-US" sz="1200" dirty="0" smtClean="0"/>
              <a:t>Could this decision or situation be damaging to someone or to some group? Does this decision involve a choice between a good and bad alternative, or perhaps between two "goods" or between two "</a:t>
            </a:r>
            <a:r>
              <a:rPr lang="en-US" sz="1200" dirty="0" err="1" smtClean="0"/>
              <a:t>bads</a:t>
            </a:r>
            <a:r>
              <a:rPr lang="en-US" sz="1200" dirty="0" smtClean="0"/>
              <a:t>"?</a:t>
            </a:r>
          </a:p>
          <a:p>
            <a:pPr lvl="1"/>
            <a:r>
              <a:rPr lang="en-US" sz="1200" dirty="0" smtClean="0"/>
              <a:t>Is this issue about more than what is legal or what is most efficient? If so, how?</a:t>
            </a:r>
          </a:p>
          <a:p>
            <a:r>
              <a:rPr lang="en-US" sz="1200" b="1" dirty="0" smtClean="0"/>
              <a:t>Get the Facts</a:t>
            </a:r>
            <a:endParaRPr lang="en-US" sz="1200" dirty="0" smtClean="0"/>
          </a:p>
          <a:p>
            <a:pPr lvl="1"/>
            <a:r>
              <a:rPr lang="en-US" sz="1200" dirty="0" smtClean="0"/>
              <a:t>What are the relevant facts of the case? What facts are not known? Can I learn more about the situation? Do I know enough to make a decision?</a:t>
            </a:r>
          </a:p>
          <a:p>
            <a:pPr lvl="1"/>
            <a:r>
              <a:rPr lang="en-US" sz="1200" dirty="0" smtClean="0"/>
              <a:t>What individuals and groups have an important stake in the outcome? Are some concerns more important? Why?</a:t>
            </a:r>
          </a:p>
          <a:p>
            <a:pPr lvl="1"/>
            <a:r>
              <a:rPr lang="en-US" sz="1200" dirty="0" smtClean="0"/>
              <a:t>What are the options for acting? Have all the relevant persons and groups been consulted? Have I identified creative options?</a:t>
            </a:r>
          </a:p>
          <a:p>
            <a:r>
              <a:rPr lang="en-US" sz="1200" b="1" dirty="0" smtClean="0"/>
              <a:t>Evaluate Alternative Actions</a:t>
            </a:r>
            <a:endParaRPr lang="en-US" sz="1200" dirty="0" smtClean="0"/>
          </a:p>
          <a:p>
            <a:pPr lvl="1"/>
            <a:r>
              <a:rPr lang="en-US" sz="1200" dirty="0" smtClean="0"/>
              <a:t>Evaluate the options by asking the following questions:</a:t>
            </a:r>
          </a:p>
          <a:p>
            <a:pPr lvl="1"/>
            <a:r>
              <a:rPr lang="en-US" sz="1200" dirty="0" smtClean="0"/>
              <a:t>Which option will produce the most good and do the least harm? (The Utilitarian Approach)</a:t>
            </a:r>
          </a:p>
          <a:p>
            <a:pPr lvl="1"/>
            <a:r>
              <a:rPr lang="en-US" sz="1200" dirty="0" smtClean="0"/>
              <a:t>Which option best respects the rights of all who have a stake? (The Rights Approach)</a:t>
            </a:r>
          </a:p>
          <a:p>
            <a:pPr lvl="1"/>
            <a:r>
              <a:rPr lang="en-US" sz="1200" dirty="0" smtClean="0"/>
              <a:t>Which option treats people equally or proportionately? (The Justice Approach)</a:t>
            </a:r>
          </a:p>
          <a:p>
            <a:pPr lvl="1"/>
            <a:r>
              <a:rPr lang="en-US" sz="1200" dirty="0" smtClean="0"/>
              <a:t>Which option best serves the community as a whole, not just some members? (The Common Good Approach)</a:t>
            </a:r>
          </a:p>
          <a:p>
            <a:pPr lvl="1"/>
            <a:r>
              <a:rPr lang="en-US" sz="1200" dirty="0" smtClean="0"/>
              <a:t>Which option leads me to act as the sort of person I want to be? (The Virtue Approach)</a:t>
            </a:r>
          </a:p>
          <a:p>
            <a:r>
              <a:rPr lang="en-US" sz="1200" b="1" dirty="0" smtClean="0"/>
              <a:t>Make a Decision and Test It</a:t>
            </a:r>
            <a:endParaRPr lang="en-US" sz="1200" dirty="0" smtClean="0"/>
          </a:p>
          <a:p>
            <a:pPr lvl="1"/>
            <a:r>
              <a:rPr lang="en-US" sz="1200" dirty="0" smtClean="0"/>
              <a:t>Considering all these approaches, which option best addresses the situation?</a:t>
            </a:r>
          </a:p>
          <a:p>
            <a:pPr lvl="1"/>
            <a:r>
              <a:rPr lang="en-US" sz="1200" dirty="0" smtClean="0"/>
              <a:t>If I told someone I respect-or told a television audience-which option I have chosen, what would they say?</a:t>
            </a:r>
          </a:p>
          <a:p>
            <a:r>
              <a:rPr lang="en-US" sz="1200" b="1" dirty="0" smtClean="0"/>
              <a:t>Act and Reflect on the Outcome</a:t>
            </a:r>
            <a:endParaRPr lang="en-US" sz="1200" dirty="0" smtClean="0"/>
          </a:p>
          <a:p>
            <a:pPr lvl="1"/>
            <a:r>
              <a:rPr lang="en-US" sz="1200" dirty="0" smtClean="0"/>
              <a:t>How can my decision be implemented with the greatest care and attention to the concerns of all stakeholders?</a:t>
            </a:r>
          </a:p>
          <a:p>
            <a:pPr lvl="1"/>
            <a:r>
              <a:rPr lang="en-US" sz="1200" dirty="0" smtClean="0"/>
              <a:t>How did my decision turn out and what have I learned from this specific situation?</a:t>
            </a:r>
          </a:p>
        </p:txBody>
      </p:sp>
    </p:spTree>
    <p:extLst>
      <p:ext uri="{BB962C8B-B14F-4D97-AF65-F5344CB8AC3E}">
        <p14:creationId xmlns:p14="http://schemas.microsoft.com/office/powerpoint/2010/main" val="899819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04800"/>
            <a:ext cx="7772400" cy="533400"/>
          </a:xfrm>
        </p:spPr>
        <p:txBody>
          <a:bodyPr/>
          <a:lstStyle/>
          <a:p>
            <a:pPr eaLnBrk="1" hangingPunct="1"/>
            <a:r>
              <a:rPr lang="en-US" altLang="en-US" sz="4000" smtClean="0"/>
              <a:t>Steps 1-3</a:t>
            </a:r>
          </a:p>
        </p:txBody>
      </p:sp>
      <p:sp>
        <p:nvSpPr>
          <p:cNvPr id="4099" name="Rectangle 3"/>
          <p:cNvSpPr>
            <a:spLocks noGrp="1" noChangeArrowheads="1"/>
          </p:cNvSpPr>
          <p:nvPr>
            <p:ph type="body" idx="1"/>
          </p:nvPr>
        </p:nvSpPr>
        <p:spPr>
          <a:xfrm>
            <a:off x="685800" y="1143000"/>
            <a:ext cx="7772400" cy="4953000"/>
          </a:xfrm>
        </p:spPr>
        <p:txBody>
          <a:bodyPr/>
          <a:lstStyle/>
          <a:p>
            <a:pPr marL="533400" indent="-533400" eaLnBrk="1" hangingPunct="1">
              <a:lnSpc>
                <a:spcPct val="90000"/>
              </a:lnSpc>
              <a:buFontTx/>
              <a:buAutoNum type="arabicPeriod"/>
            </a:pPr>
            <a:r>
              <a:rPr lang="en-US" altLang="en-US" smtClean="0"/>
              <a:t>Briefly describe the ethical issues in this case</a:t>
            </a:r>
          </a:p>
          <a:p>
            <a:pPr marL="533400" indent="-533400" eaLnBrk="1" hangingPunct="1">
              <a:lnSpc>
                <a:spcPct val="90000"/>
              </a:lnSpc>
              <a:buFontTx/>
              <a:buAutoNum type="arabicPeriod"/>
            </a:pPr>
            <a:r>
              <a:rPr lang="en-US" altLang="en-US" smtClean="0"/>
              <a:t>Identify the stakeholders in this case and tell what you think each of them would like to see as an outcome</a:t>
            </a:r>
          </a:p>
          <a:p>
            <a:pPr marL="533400" indent="-533400" eaLnBrk="1" hangingPunct="1">
              <a:lnSpc>
                <a:spcPct val="90000"/>
              </a:lnSpc>
              <a:buFontTx/>
              <a:buAutoNum type="arabicPeriod"/>
            </a:pPr>
            <a:r>
              <a:rPr lang="en-US" altLang="en-US" smtClean="0"/>
              <a:t>(A) Propose three possible solutions to the case (two extremes and a compromise).  Mark them a), b), and c).  (B) Give a best-case and worst-case outcome for each solution and, for each solution, indicate whether you could tolerate the worst-case outcome.  (C) Which of the three solutions would you choose?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4800"/>
            <a:ext cx="7772400" cy="685800"/>
          </a:xfrm>
        </p:spPr>
        <p:txBody>
          <a:bodyPr/>
          <a:lstStyle/>
          <a:p>
            <a:pPr eaLnBrk="1" hangingPunct="1"/>
            <a:r>
              <a:rPr lang="en-US" altLang="en-US" sz="4000" smtClean="0"/>
              <a:t>Steps 4-5</a:t>
            </a:r>
          </a:p>
        </p:txBody>
      </p:sp>
      <p:sp>
        <p:nvSpPr>
          <p:cNvPr id="5123" name="Rectangle 3"/>
          <p:cNvSpPr>
            <a:spLocks noGrp="1" noChangeArrowheads="1"/>
          </p:cNvSpPr>
          <p:nvPr>
            <p:ph type="body" idx="1"/>
          </p:nvPr>
        </p:nvSpPr>
        <p:spPr>
          <a:xfrm>
            <a:off x="304800" y="1143000"/>
            <a:ext cx="7162800" cy="4953000"/>
          </a:xfrm>
          <a:ln>
            <a:noFill/>
            <a:miter lim="800000"/>
            <a:headEnd/>
            <a:tailEnd/>
          </a:ln>
        </p:spPr>
        <p:txBody>
          <a:bodyPr/>
          <a:lstStyle/>
          <a:p>
            <a:pPr marL="533400" indent="-533400" eaLnBrk="1" hangingPunct="1">
              <a:buFontTx/>
              <a:buAutoNum type="arabicPeriod" startAt="4"/>
            </a:pPr>
            <a:r>
              <a:rPr lang="en-US" altLang="en-US" dirty="0" smtClean="0"/>
              <a:t>(A) Would you be willing for everyone to be permitted to use the solution you chose?  Explain. (B) Does this solution treat people as ends rather than as means only?  Explain.</a:t>
            </a:r>
          </a:p>
          <a:p>
            <a:pPr marL="533400" indent="-533400" eaLnBrk="1" hangingPunct="1">
              <a:buFontTx/>
              <a:buAutoNum type="arabicPeriod" startAt="4"/>
            </a:pPr>
            <a:r>
              <a:rPr lang="en-US" altLang="en-US" dirty="0" smtClean="0"/>
              <a:t>(A) Is this solution in accord with what is natural (e.g., in accord with human nature, the environment, or  the inherent purpose of anything else involved in the case)? Explain. (B) Is this solution balanced between an approach that might be excessive on one end and deficient on the other?  Explain.</a:t>
            </a:r>
          </a:p>
        </p:txBody>
      </p:sp>
      <p:pic>
        <p:nvPicPr>
          <p:cNvPr id="5124" name="Picture 4" descr="Sanzio_01_Plato_Aristot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2590800"/>
            <a:ext cx="1608138"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7772400" cy="533400"/>
          </a:xfrm>
        </p:spPr>
        <p:txBody>
          <a:bodyPr/>
          <a:lstStyle/>
          <a:p>
            <a:pPr eaLnBrk="1" hangingPunct="1"/>
            <a:r>
              <a:rPr lang="en-US" altLang="en-US" sz="4000" smtClean="0"/>
              <a:t>Steps 6-7</a:t>
            </a:r>
          </a:p>
        </p:txBody>
      </p:sp>
      <p:sp>
        <p:nvSpPr>
          <p:cNvPr id="6147" name="Rectangle 3"/>
          <p:cNvSpPr>
            <a:spLocks noGrp="1" noChangeArrowheads="1"/>
          </p:cNvSpPr>
          <p:nvPr>
            <p:ph type="body" idx="1"/>
          </p:nvPr>
        </p:nvSpPr>
        <p:spPr>
          <a:xfrm>
            <a:off x="381000" y="1295400"/>
            <a:ext cx="6400800" cy="5029200"/>
          </a:xfrm>
        </p:spPr>
        <p:txBody>
          <a:bodyPr/>
          <a:lstStyle/>
          <a:p>
            <a:pPr eaLnBrk="1" hangingPunct="1">
              <a:lnSpc>
                <a:spcPct val="90000"/>
              </a:lnSpc>
              <a:buFontTx/>
              <a:buNone/>
            </a:pPr>
            <a:r>
              <a:rPr lang="en-US" altLang="en-US" smtClean="0"/>
              <a:t>6. (A) Would there be majority agreement that this solution is the most efficient means to the end?  Explain.  (B) Will it produce the greatest good for the greatest number of people?  Explain.</a:t>
            </a:r>
          </a:p>
          <a:p>
            <a:pPr eaLnBrk="1" hangingPunct="1">
              <a:lnSpc>
                <a:spcPct val="90000"/>
              </a:lnSpc>
              <a:buFontTx/>
              <a:buNone/>
            </a:pPr>
            <a:r>
              <a:rPr lang="en-US" altLang="en-US" smtClean="0"/>
              <a:t>7. (A) Is this solution the one you feel most committed to in your conscience regardless or whether or not it benefits you personally?  Explain.  (B) Do you choose this solution in an autonomous manner, free from the influence of others?  Explain.</a:t>
            </a:r>
          </a:p>
        </p:txBody>
      </p:sp>
      <p:pic>
        <p:nvPicPr>
          <p:cNvPr id="6148" name="Picture 4" descr="File:Sanzio 01 Heraclitus.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1447800"/>
            <a:ext cx="163671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7" descr="gabriel-marce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3886200"/>
            <a:ext cx="193357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0" y="381000"/>
            <a:ext cx="7772400" cy="609600"/>
          </a:xfrm>
        </p:spPr>
        <p:txBody>
          <a:bodyPr/>
          <a:lstStyle/>
          <a:p>
            <a:pPr eaLnBrk="1" hangingPunct="1"/>
            <a:r>
              <a:rPr lang="en-US" altLang="en-US" sz="4000" smtClean="0"/>
              <a:t>Step 8</a:t>
            </a:r>
          </a:p>
        </p:txBody>
      </p:sp>
      <p:sp>
        <p:nvSpPr>
          <p:cNvPr id="7171" name="Rectangle 3"/>
          <p:cNvSpPr>
            <a:spLocks noGrp="1" noChangeArrowheads="1"/>
          </p:cNvSpPr>
          <p:nvPr>
            <p:ph type="body" idx="1"/>
          </p:nvPr>
        </p:nvSpPr>
        <p:spPr>
          <a:xfrm>
            <a:off x="685800" y="1143000"/>
            <a:ext cx="7772400" cy="914400"/>
          </a:xfrm>
        </p:spPr>
        <p:txBody>
          <a:bodyPr/>
          <a:lstStyle/>
          <a:p>
            <a:pPr eaLnBrk="1" hangingPunct="1">
              <a:lnSpc>
                <a:spcPct val="90000"/>
              </a:lnSpc>
            </a:pPr>
            <a:r>
              <a:rPr lang="en-US" altLang="en-US" smtClean="0"/>
              <a:t>Which philosophical belief system do you feel was most influential in your solution to this case?  Why?</a:t>
            </a:r>
          </a:p>
        </p:txBody>
      </p:sp>
      <p:pic>
        <p:nvPicPr>
          <p:cNvPr id="7172" name="Picture 4" descr="school_of_athen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133600"/>
            <a:ext cx="5715000" cy="383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gabriel-marce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3429000"/>
            <a:ext cx="1570038"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1140</TotalTime>
  <Words>848</Words>
  <Application>Microsoft Office PowerPoint</Application>
  <PresentationFormat>On-screen Show (4:3)</PresentationFormat>
  <Paragraphs>73</Paragraphs>
  <Slides>10</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Baskerville Old Face</vt:lpstr>
      <vt:lpstr>Times New Roman</vt:lpstr>
      <vt:lpstr>Tw Cen MT</vt:lpstr>
      <vt:lpstr>330Lect1</vt:lpstr>
      <vt:lpstr>Photo Editor Photo</vt:lpstr>
      <vt:lpstr>CSCE 390 Professional Issues in Computer Science and Engineering Ch.6: The Ethical Decision-Making Process</vt:lpstr>
      <vt:lpstr>Why a Process?</vt:lpstr>
      <vt:lpstr>IRAC</vt:lpstr>
      <vt:lpstr>A Framework for Ethical Decision Making in Journalism</vt:lpstr>
      <vt:lpstr>A Framework for Ethical Decision Making</vt:lpstr>
      <vt:lpstr>Steps 1-3</vt:lpstr>
      <vt:lpstr>Steps 4-5</vt:lpstr>
      <vt:lpstr>Steps 6-7</vt:lpstr>
      <vt:lpstr>Step 8</vt:lpstr>
      <vt:lpstr>The Culture Clash on the Net Case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59</cp:revision>
  <cp:lastPrinted>2015-09-24T21:53:35Z</cp:lastPrinted>
  <dcterms:created xsi:type="dcterms:W3CDTF">2004-08-19T01:30:12Z</dcterms:created>
  <dcterms:modified xsi:type="dcterms:W3CDTF">2017-10-05T21:52:59Z</dcterms:modified>
</cp:coreProperties>
</file>