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
  </p:notesMasterIdLst>
  <p:handoutMasterIdLst>
    <p:handoutMasterId r:id="rId7"/>
  </p:handoutMasterIdLst>
  <p:sldIdLst>
    <p:sldId id="256" r:id="rId2"/>
    <p:sldId id="335" r:id="rId3"/>
    <p:sldId id="336" r:id="rId4"/>
    <p:sldId id="337" r:id="rId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0" autoAdjust="0"/>
  </p:normalViewPr>
  <p:slideViewPr>
    <p:cSldViewPr>
      <p:cViewPr varScale="1">
        <p:scale>
          <a:sx n="73" d="100"/>
          <a:sy n="73" d="100"/>
        </p:scale>
        <p:origin x="298"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B3A83DC7-4648-48A5-B972-A0A39C54A03F}" type="slidenum">
              <a:rPr lang="en-US"/>
              <a:pPr>
                <a:defRPr/>
              </a:pPr>
              <a:t>‹#›</a:t>
            </a:fld>
            <a:endParaRPr lang="en-US"/>
          </a:p>
        </p:txBody>
      </p:sp>
    </p:spTree>
    <p:extLst>
      <p:ext uri="{BB962C8B-B14F-4D97-AF65-F5344CB8AC3E}">
        <p14:creationId xmlns:p14="http://schemas.microsoft.com/office/powerpoint/2010/main" val="3589551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593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93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593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40BF9282-B516-454A-B46A-2C5237B9B082}" type="slidenum">
              <a:rPr lang="en-US"/>
              <a:pPr>
                <a:defRPr/>
              </a:pPr>
              <a:t>‹#›</a:t>
            </a:fld>
            <a:endParaRPr lang="en-US"/>
          </a:p>
        </p:txBody>
      </p:sp>
    </p:spTree>
    <p:extLst>
      <p:ext uri="{BB962C8B-B14F-4D97-AF65-F5344CB8AC3E}">
        <p14:creationId xmlns:p14="http://schemas.microsoft.com/office/powerpoint/2010/main" val="35473091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2984920B-9A64-43CD-9AE8-0141DE441EBD}" type="slidenum">
              <a:rPr lang="en-US" altLang="en-US" smtClean="0"/>
              <a:pPr>
                <a:spcBef>
                  <a:spcPct val="0"/>
                </a:spcBef>
              </a:pPr>
              <a:t>1</a:t>
            </a:fld>
            <a:endParaRPr lang="en-US" alt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r>
              <a:rPr lang="en-US" altLang="en-US" smtClean="0"/>
              <a:t>The slides are based on the textbook and other sources</a:t>
            </a:r>
          </a:p>
        </p:txBody>
      </p:sp>
    </p:spTree>
    <p:extLst>
      <p:ext uri="{BB962C8B-B14F-4D97-AF65-F5344CB8AC3E}">
        <p14:creationId xmlns:p14="http://schemas.microsoft.com/office/powerpoint/2010/main" val="1956330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2F42D1CF-6FE3-4D10-BF66-73F870361E9B}" type="slidenum">
              <a:rPr lang="en-US" altLang="en-US" smtClean="0"/>
              <a:pPr>
                <a:spcBef>
                  <a:spcPct val="0"/>
                </a:spcBef>
              </a:pPr>
              <a:t>2</a:t>
            </a:fld>
            <a:endParaRPr lang="en-US" altLang="en-US" smtClean="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933048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C23B06DE-A649-4CD8-B744-767B1797FD17}" type="slidenum">
              <a:rPr lang="en-US" altLang="en-US" smtClean="0"/>
              <a:pPr>
                <a:spcBef>
                  <a:spcPct val="0"/>
                </a:spcBef>
              </a:pPr>
              <a:t>3</a:t>
            </a:fld>
            <a:endParaRPr lang="en-US" alt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984723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7BEA4F2D-9F93-4382-A737-74DA2CD0D880}" type="slidenum">
              <a:rPr lang="en-US" altLang="en-US" smtClean="0"/>
              <a:pPr>
                <a:spcBef>
                  <a:spcPct val="0"/>
                </a:spcBef>
              </a:pPr>
              <a:t>4</a:t>
            </a:fld>
            <a:endParaRPr lang="en-US" altLang="en-US" smtClean="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4156328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BBC2D79-99B4-4E29-B354-C0417CCBE382}" type="slidenum">
              <a:rPr lang="en-US"/>
              <a:pPr>
                <a:defRPr/>
              </a:pPr>
              <a:t>‹#›</a:t>
            </a:fld>
            <a:endParaRPr lang="en-US"/>
          </a:p>
        </p:txBody>
      </p:sp>
    </p:spTree>
    <p:extLst>
      <p:ext uri="{BB962C8B-B14F-4D97-AF65-F5344CB8AC3E}">
        <p14:creationId xmlns:p14="http://schemas.microsoft.com/office/powerpoint/2010/main" val="1941091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1EA254-A333-4149-A245-B991873F01B7}" type="slidenum">
              <a:rPr lang="en-US"/>
              <a:pPr>
                <a:defRPr/>
              </a:pPr>
              <a:t>‹#›</a:t>
            </a:fld>
            <a:endParaRPr lang="en-US"/>
          </a:p>
        </p:txBody>
      </p:sp>
    </p:spTree>
    <p:extLst>
      <p:ext uri="{BB962C8B-B14F-4D97-AF65-F5344CB8AC3E}">
        <p14:creationId xmlns:p14="http://schemas.microsoft.com/office/powerpoint/2010/main" val="1388902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A4C3133-B6AE-48F1-8934-91F67D07E966}" type="slidenum">
              <a:rPr lang="en-US"/>
              <a:pPr>
                <a:defRPr/>
              </a:pPr>
              <a:t>‹#›</a:t>
            </a:fld>
            <a:endParaRPr lang="en-US"/>
          </a:p>
        </p:txBody>
      </p:sp>
    </p:spTree>
    <p:extLst>
      <p:ext uri="{BB962C8B-B14F-4D97-AF65-F5344CB8AC3E}">
        <p14:creationId xmlns:p14="http://schemas.microsoft.com/office/powerpoint/2010/main" val="2524207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9D384E-42DC-40F3-8526-35923416CAA5}" type="slidenum">
              <a:rPr lang="en-US"/>
              <a:pPr>
                <a:defRPr/>
              </a:pPr>
              <a:t>‹#›</a:t>
            </a:fld>
            <a:endParaRPr lang="en-US"/>
          </a:p>
        </p:txBody>
      </p:sp>
    </p:spTree>
    <p:extLst>
      <p:ext uri="{BB962C8B-B14F-4D97-AF65-F5344CB8AC3E}">
        <p14:creationId xmlns:p14="http://schemas.microsoft.com/office/powerpoint/2010/main" val="2375183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8788CC2-2748-44A4-B45D-C37D9F034716}" type="slidenum">
              <a:rPr lang="en-US"/>
              <a:pPr>
                <a:defRPr/>
              </a:pPr>
              <a:t>‹#›</a:t>
            </a:fld>
            <a:endParaRPr lang="en-US"/>
          </a:p>
        </p:txBody>
      </p:sp>
    </p:spTree>
    <p:extLst>
      <p:ext uri="{BB962C8B-B14F-4D97-AF65-F5344CB8AC3E}">
        <p14:creationId xmlns:p14="http://schemas.microsoft.com/office/powerpoint/2010/main" val="3804358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36939BC-D7D7-425D-B0F6-CD09E4E8D2C6}" type="slidenum">
              <a:rPr lang="en-US"/>
              <a:pPr>
                <a:defRPr/>
              </a:pPr>
              <a:t>‹#›</a:t>
            </a:fld>
            <a:endParaRPr lang="en-US"/>
          </a:p>
        </p:txBody>
      </p:sp>
    </p:spTree>
    <p:extLst>
      <p:ext uri="{BB962C8B-B14F-4D97-AF65-F5344CB8AC3E}">
        <p14:creationId xmlns:p14="http://schemas.microsoft.com/office/powerpoint/2010/main" val="2487596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D07E455-369B-48F8-A7CC-C9B174942446}" type="slidenum">
              <a:rPr lang="en-US"/>
              <a:pPr>
                <a:defRPr/>
              </a:pPr>
              <a:t>‹#›</a:t>
            </a:fld>
            <a:endParaRPr lang="en-US"/>
          </a:p>
        </p:txBody>
      </p:sp>
    </p:spTree>
    <p:extLst>
      <p:ext uri="{BB962C8B-B14F-4D97-AF65-F5344CB8AC3E}">
        <p14:creationId xmlns:p14="http://schemas.microsoft.com/office/powerpoint/2010/main" val="500122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A852ECF-CC84-4869-BEE7-45A91E862B75}" type="slidenum">
              <a:rPr lang="en-US"/>
              <a:pPr>
                <a:defRPr/>
              </a:pPr>
              <a:t>‹#›</a:t>
            </a:fld>
            <a:endParaRPr lang="en-US"/>
          </a:p>
        </p:txBody>
      </p:sp>
    </p:spTree>
    <p:extLst>
      <p:ext uri="{BB962C8B-B14F-4D97-AF65-F5344CB8AC3E}">
        <p14:creationId xmlns:p14="http://schemas.microsoft.com/office/powerpoint/2010/main" val="2885926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666BBB5-DC7A-493D-A524-F8885CF75FB0}" type="slidenum">
              <a:rPr lang="en-US"/>
              <a:pPr>
                <a:defRPr/>
              </a:pPr>
              <a:t>‹#›</a:t>
            </a:fld>
            <a:endParaRPr lang="en-US"/>
          </a:p>
        </p:txBody>
      </p:sp>
    </p:spTree>
    <p:extLst>
      <p:ext uri="{BB962C8B-B14F-4D97-AF65-F5344CB8AC3E}">
        <p14:creationId xmlns:p14="http://schemas.microsoft.com/office/powerpoint/2010/main" val="136121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ADE44A-0F54-4952-ABD2-EB6C65C97126}" type="slidenum">
              <a:rPr lang="en-US"/>
              <a:pPr>
                <a:defRPr/>
              </a:pPr>
              <a:t>‹#›</a:t>
            </a:fld>
            <a:endParaRPr lang="en-US"/>
          </a:p>
        </p:txBody>
      </p:sp>
    </p:spTree>
    <p:extLst>
      <p:ext uri="{BB962C8B-B14F-4D97-AF65-F5344CB8AC3E}">
        <p14:creationId xmlns:p14="http://schemas.microsoft.com/office/powerpoint/2010/main" val="2827550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BE0E18-FDF8-404A-8CE1-36A8298C8072}" type="slidenum">
              <a:rPr lang="en-US"/>
              <a:pPr>
                <a:defRPr/>
              </a:pPr>
              <a:t>‹#›</a:t>
            </a:fld>
            <a:endParaRPr lang="en-US"/>
          </a:p>
        </p:txBody>
      </p:sp>
    </p:spTree>
    <p:extLst>
      <p:ext uri="{BB962C8B-B14F-4D97-AF65-F5344CB8AC3E}">
        <p14:creationId xmlns:p14="http://schemas.microsoft.com/office/powerpoint/2010/main" val="1419109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C0735BFE-75B8-415A-ABE1-2750756A9DB2}" type="slidenum">
              <a:rPr lang="en-US"/>
              <a:pPr>
                <a:defRPr/>
              </a:pPr>
              <a:t>‹#›</a:t>
            </a:fld>
            <a:endParaRPr lang="en-US"/>
          </a:p>
        </p:txBody>
      </p:sp>
      <p:sp>
        <p:nvSpPr>
          <p:cNvPr id="1031" name="Text Box 7"/>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smtClean="0">
                <a:solidFill>
                  <a:schemeClr val="bg1"/>
                </a:solidFill>
                <a:latin typeface="Baskerville Old Face" pitchFamily="18" charset="0"/>
              </a:rPr>
              <a:t>UNIVERSITY OF SOUTH CAROLINA</a:t>
            </a:r>
          </a:p>
        </p:txBody>
      </p:sp>
      <p:sp>
        <p:nvSpPr>
          <p:cNvPr id="1032" name="Text Box 8"/>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smtClean="0">
                <a:solidFill>
                  <a:schemeClr val="bg1"/>
                </a:solidFill>
                <a:latin typeface="Baskerville Old Face" pitchFamily="18" charset="0"/>
              </a:rPr>
              <a:t>Department of Computer Science and Engineering</a:t>
            </a:r>
          </a:p>
        </p:txBody>
      </p:sp>
      <p:sp>
        <p:nvSpPr>
          <p:cNvPr id="1033" name="Line 9"/>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1038" name="Photo Editor Photo" r:id="rId15" imgW="2400635" imgH="3104762" progId="MSPhotoEd.3">
                  <p:embed/>
                </p:oleObj>
              </mc:Choice>
              <mc:Fallback>
                <p:oleObj name="Photo Editor Photo" r:id="rId15" imgW="2400635" imgH="3104762" progId="MSPhotoEd.3">
                  <p:embed/>
                  <p:pic>
                    <p:nvPicPr>
                      <p:cNvPr id="0" name="Object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990600"/>
            <a:ext cx="8305800" cy="2743200"/>
          </a:xfrm>
        </p:spPr>
        <p:txBody>
          <a:bodyPr/>
          <a:lstStyle/>
          <a:p>
            <a:pPr eaLnBrk="1" hangingPunct="1"/>
            <a:r>
              <a:rPr lang="en-US" altLang="en-US" sz="4000" smtClean="0"/>
              <a:t>CSCE 390</a:t>
            </a:r>
            <a:br>
              <a:rPr lang="en-US" altLang="en-US" sz="4000" smtClean="0"/>
            </a:br>
            <a:r>
              <a:rPr lang="en-US" altLang="en-US" sz="4000" smtClean="0"/>
              <a:t>Professional Issues in Computer Science and Engineering</a:t>
            </a:r>
            <a:br>
              <a:rPr lang="en-US" altLang="en-US" sz="4000" smtClean="0"/>
            </a:br>
            <a:r>
              <a:rPr lang="en-US" altLang="en-US" sz="4000" smtClean="0"/>
              <a:t>Three Simple Cases by Robert Barger: Absolutist and Relativist Positions</a:t>
            </a:r>
          </a:p>
        </p:txBody>
      </p:sp>
      <p:sp>
        <p:nvSpPr>
          <p:cNvPr id="2051" name="Rectangle 3"/>
          <p:cNvSpPr>
            <a:spLocks noGrp="1" noChangeArrowheads="1"/>
          </p:cNvSpPr>
          <p:nvPr>
            <p:ph type="subTitle" idx="1"/>
          </p:nvPr>
        </p:nvSpPr>
        <p:spPr/>
        <p:txBody>
          <a:bodyPr/>
          <a:lstStyle/>
          <a:p>
            <a:pPr eaLnBrk="1" hangingPunct="1"/>
            <a:r>
              <a:rPr lang="en-US" altLang="en-US" dirty="0" smtClean="0"/>
              <a:t>Fall </a:t>
            </a:r>
            <a:r>
              <a:rPr lang="en-US" altLang="en-US" dirty="0" smtClean="0"/>
              <a:t>2017</a:t>
            </a:r>
            <a:endParaRPr lang="en-US" altLang="en-US" dirty="0" smtClean="0"/>
          </a:p>
          <a:p>
            <a:pPr eaLnBrk="1" hangingPunct="1"/>
            <a:r>
              <a:rPr lang="en-US" altLang="en-US" dirty="0" smtClean="0"/>
              <a:t>Marco </a:t>
            </a:r>
            <a:r>
              <a:rPr lang="en-US" altLang="en-US" dirty="0" err="1" smtClean="0"/>
              <a:t>Valtorta</a:t>
            </a:r>
            <a:endParaRPr lang="en-US" altLang="en-US" dirty="0" smtClean="0"/>
          </a:p>
          <a:p>
            <a:pPr eaLnBrk="1" hangingPunct="1"/>
            <a:r>
              <a:rPr lang="en-US" altLang="en-US" dirty="0" smtClean="0"/>
              <a:t>mgv@cse.sc.edu</a:t>
            </a:r>
            <a:endParaRPr lang="en-US" altLang="en-US" dirty="0" smtClean="0">
              <a:solidFill>
                <a:srgbClr val="FF0000"/>
              </a:solidFill>
            </a:endParaRPr>
          </a:p>
        </p:txBody>
      </p:sp>
      <p:sp>
        <p:nvSpPr>
          <p:cNvPr id="2052" name="Text Box 4"/>
          <p:cNvSpPr txBox="1">
            <a:spLocks noChangeArrowheads="1"/>
          </p:cNvSpPr>
          <p:nvPr/>
        </p:nvSpPr>
        <p:spPr bwMode="auto">
          <a:xfrm>
            <a:off x="533400" y="5791200"/>
            <a:ext cx="81041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chemeClr val="tx1"/>
                </a:solidFill>
                <a:latin typeface="Tw Cen MT" pitchFamily="34" charset="0"/>
              </a:defRPr>
            </a:lvl1pPr>
            <a:lvl2pPr marL="742950" indent="-285750" eaLnBrk="0" hangingPunct="0">
              <a:spcBef>
                <a:spcPct val="20000"/>
              </a:spcBef>
              <a:buChar char="–"/>
              <a:defRPr sz="2800">
                <a:solidFill>
                  <a:schemeClr val="tx1"/>
                </a:solidFill>
                <a:latin typeface="Tw Cen MT" pitchFamily="34" charset="0"/>
              </a:defRPr>
            </a:lvl2pPr>
            <a:lvl3pPr marL="1143000" indent="-228600" eaLnBrk="0" hangingPunct="0">
              <a:spcBef>
                <a:spcPct val="20000"/>
              </a:spcBef>
              <a:buChar char="•"/>
              <a:defRPr sz="2400">
                <a:solidFill>
                  <a:schemeClr val="tx1"/>
                </a:solidFill>
                <a:latin typeface="Tw Cen MT" pitchFamily="34" charset="0"/>
              </a:defRPr>
            </a:lvl3pPr>
            <a:lvl4pPr marL="1600200" indent="-228600" eaLnBrk="0" hangingPunct="0">
              <a:spcBef>
                <a:spcPct val="20000"/>
              </a:spcBef>
              <a:buChar char="–"/>
              <a:defRPr sz="2000">
                <a:solidFill>
                  <a:schemeClr val="tx1"/>
                </a:solidFill>
                <a:latin typeface="Tw Cen MT" pitchFamily="34" charset="0"/>
              </a:defRPr>
            </a:lvl4pPr>
            <a:lvl5pPr marL="2057400" indent="-228600" eaLnBrk="0" hangingPunct="0">
              <a:spcBef>
                <a:spcPct val="20000"/>
              </a:spcBef>
              <a:buChar char="»"/>
              <a:defRPr sz="2000">
                <a:solidFill>
                  <a:schemeClr val="tx1"/>
                </a:solidFill>
                <a:latin typeface="Tw Cen MT" pitchFamily="34" charset="0"/>
              </a:defRPr>
            </a:lvl5pPr>
            <a:lvl6pPr marL="2514600" indent="-228600" eaLnBrk="0" fontAlgn="base" hangingPunct="0">
              <a:spcBef>
                <a:spcPct val="20000"/>
              </a:spcBef>
              <a:spcAft>
                <a:spcPct val="0"/>
              </a:spcAft>
              <a:buChar char="»"/>
              <a:defRPr sz="2000">
                <a:solidFill>
                  <a:schemeClr val="tx1"/>
                </a:solidFill>
                <a:latin typeface="Tw Cen MT" pitchFamily="34" charset="0"/>
              </a:defRPr>
            </a:lvl6pPr>
            <a:lvl7pPr marL="2971800" indent="-228600" eaLnBrk="0" fontAlgn="base" hangingPunct="0">
              <a:spcBef>
                <a:spcPct val="20000"/>
              </a:spcBef>
              <a:spcAft>
                <a:spcPct val="0"/>
              </a:spcAft>
              <a:buChar char="»"/>
              <a:defRPr sz="2000">
                <a:solidFill>
                  <a:schemeClr val="tx1"/>
                </a:solidFill>
                <a:latin typeface="Tw Cen MT" pitchFamily="34" charset="0"/>
              </a:defRPr>
            </a:lvl7pPr>
            <a:lvl8pPr marL="3429000" indent="-228600" eaLnBrk="0" fontAlgn="base" hangingPunct="0">
              <a:spcBef>
                <a:spcPct val="20000"/>
              </a:spcBef>
              <a:spcAft>
                <a:spcPct val="0"/>
              </a:spcAft>
              <a:buChar char="»"/>
              <a:defRPr sz="2000">
                <a:solidFill>
                  <a:schemeClr val="tx1"/>
                </a:solidFill>
                <a:latin typeface="Tw Cen MT" pitchFamily="34" charset="0"/>
              </a:defRPr>
            </a:lvl8pPr>
            <a:lvl9pPr marL="3886200" indent="-228600" eaLnBrk="0" fontAlgn="base" hangingPunct="0">
              <a:spcBef>
                <a:spcPct val="20000"/>
              </a:spcBef>
              <a:spcAft>
                <a:spcPct val="0"/>
              </a:spcAft>
              <a:buChar char="»"/>
              <a:defRPr sz="2000">
                <a:solidFill>
                  <a:schemeClr val="tx1"/>
                </a:solidFill>
                <a:latin typeface="Tw Cen MT" pitchFamily="34" charset="0"/>
              </a:defRPr>
            </a:lvl9pPr>
          </a:lstStyle>
          <a:p>
            <a:pPr eaLnBrk="1" hangingPunct="1">
              <a:spcBef>
                <a:spcPct val="0"/>
              </a:spcBef>
              <a:buFontTx/>
              <a:buNone/>
            </a:pPr>
            <a:r>
              <a:rPr lang="en-US" altLang="en-US" sz="1600"/>
              <a:t>Reference: http://www.nd.edu/~rbarger/metaethics.html, written in 1993, accessed 2010-02-04</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457200"/>
          </a:xfrm>
        </p:spPr>
        <p:txBody>
          <a:bodyPr/>
          <a:lstStyle/>
          <a:p>
            <a:pPr eaLnBrk="1" hangingPunct="1"/>
            <a:r>
              <a:rPr lang="en-US" altLang="en-US" sz="4000" smtClean="0"/>
              <a:t>The Piracy Dilemma</a:t>
            </a:r>
          </a:p>
        </p:txBody>
      </p:sp>
      <p:sp>
        <p:nvSpPr>
          <p:cNvPr id="3075" name="Rectangle 3"/>
          <p:cNvSpPr>
            <a:spLocks noGrp="1" noChangeArrowheads="1"/>
          </p:cNvSpPr>
          <p:nvPr>
            <p:ph type="body" idx="1"/>
          </p:nvPr>
        </p:nvSpPr>
        <p:spPr>
          <a:xfrm>
            <a:off x="381000" y="1295400"/>
            <a:ext cx="8229600" cy="4953000"/>
          </a:xfrm>
        </p:spPr>
        <p:txBody>
          <a:bodyPr/>
          <a:lstStyle/>
          <a:p>
            <a:pPr eaLnBrk="1" hangingPunct="1">
              <a:lnSpc>
                <a:spcPct val="90000"/>
              </a:lnSpc>
            </a:pPr>
            <a:r>
              <a:rPr lang="en-US" altLang="en-US" sz="2000" smtClean="0"/>
              <a:t>Here is the piracy dilemma (i.e., a dilemma concerning wrongful appropriation of computing resources). Suppose I use my account on one of my university's mainframe computers for something that has no direct relation to University business. This use could be anything from sending an e-mail message to a friend, to conducting a full-blown private business on the computer (billing, payroll, inventory, etc.). </a:t>
            </a:r>
          </a:p>
          <a:p>
            <a:pPr eaLnBrk="1" hangingPunct="1">
              <a:lnSpc>
                <a:spcPct val="90000"/>
              </a:lnSpc>
            </a:pPr>
            <a:r>
              <a:rPr lang="en-US" altLang="en-US" sz="2000" smtClean="0"/>
              <a:t>The absolutist [idealist or realist] solution to this dilemma would probably be that the above-described activities are unethical -- whether only the e-mail message is involved, or the larger-scale business activities (although the absolutist would recognize a difference between the two in the amount of wrong being done). </a:t>
            </a:r>
          </a:p>
          <a:p>
            <a:pPr eaLnBrk="1" hangingPunct="1">
              <a:lnSpc>
                <a:spcPct val="90000"/>
              </a:lnSpc>
            </a:pPr>
            <a:r>
              <a:rPr lang="en-US" altLang="en-US" sz="2000" smtClean="0"/>
              <a:t>On the other hand, a relativist [pragmatist or existentialist] might say that the latter activities were wrong because they tied up too much memory and slowed down the machine's operation, but the e-mail message wasn't wrong because it had no significant effect on operations.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381000"/>
            <a:ext cx="7772400" cy="457200"/>
          </a:xfrm>
        </p:spPr>
        <p:txBody>
          <a:bodyPr/>
          <a:lstStyle/>
          <a:p>
            <a:pPr eaLnBrk="1" hangingPunct="1"/>
            <a:r>
              <a:rPr lang="en-US" altLang="en-US" sz="4000" smtClean="0"/>
              <a:t>Student Privacy Dilemma</a:t>
            </a:r>
          </a:p>
        </p:txBody>
      </p:sp>
      <p:sp>
        <p:nvSpPr>
          <p:cNvPr id="4099" name="Rectangle 3"/>
          <p:cNvSpPr>
            <a:spLocks noGrp="1" noChangeArrowheads="1"/>
          </p:cNvSpPr>
          <p:nvPr>
            <p:ph type="body" idx="1"/>
          </p:nvPr>
        </p:nvSpPr>
        <p:spPr>
          <a:xfrm>
            <a:off x="457200" y="1143000"/>
            <a:ext cx="8229600" cy="5181600"/>
          </a:xfrm>
        </p:spPr>
        <p:txBody>
          <a:bodyPr/>
          <a:lstStyle/>
          <a:p>
            <a:pPr eaLnBrk="1" hangingPunct="1">
              <a:lnSpc>
                <a:spcPct val="80000"/>
              </a:lnSpc>
            </a:pPr>
            <a:r>
              <a:rPr lang="en-US" altLang="en-US" sz="2400" smtClean="0"/>
              <a:t>Next consider a dilemma having to do with privacy. I use my account to acquire the cumulative grade point average of a student who is in a class which I instruct. I obtained the password for this restricted information from someone in the Records Office who erroneously thought that I was the student's advisor. </a:t>
            </a:r>
          </a:p>
          <a:p>
            <a:pPr eaLnBrk="1" hangingPunct="1">
              <a:lnSpc>
                <a:spcPct val="80000"/>
              </a:lnSpc>
            </a:pPr>
            <a:r>
              <a:rPr lang="en-US" altLang="en-US" sz="2400" smtClean="0"/>
              <a:t>The absolutist [idealist] solution to this dilemma would probably be that I acted wrongly, since the only person who is entitled to this information is the student and his or her advisor. </a:t>
            </a:r>
          </a:p>
          <a:p>
            <a:pPr eaLnBrk="1" hangingPunct="1">
              <a:lnSpc>
                <a:spcPct val="80000"/>
              </a:lnSpc>
            </a:pPr>
            <a:r>
              <a:rPr lang="en-US" altLang="en-US" sz="2400" smtClean="0"/>
              <a:t>The relativist [pragmatist] would probably ask why I wanted the information. If I said that I wanted it to be sure that my grading of the student was consistent with the student's overall academic performance record, the relativist might agree that such use was acceptable.</a:t>
            </a:r>
          </a:p>
          <a:p>
            <a:pPr eaLnBrk="1" hangingPunct="1">
              <a:lnSpc>
                <a:spcPct val="80000"/>
              </a:lnSpc>
            </a:pPr>
            <a:r>
              <a:rPr lang="en-US" altLang="en-US" sz="2400" smtClean="0"/>
              <a:t>[Note that laws (FERPA) are now in place that govern this type of situation]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81000"/>
            <a:ext cx="7772400" cy="609600"/>
          </a:xfrm>
        </p:spPr>
        <p:txBody>
          <a:bodyPr/>
          <a:lstStyle/>
          <a:p>
            <a:pPr eaLnBrk="1" hangingPunct="1"/>
            <a:r>
              <a:rPr lang="en-US" altLang="en-US" sz="4000" smtClean="0"/>
              <a:t>Power and Computer Accounts</a:t>
            </a:r>
          </a:p>
        </p:txBody>
      </p:sp>
      <p:sp>
        <p:nvSpPr>
          <p:cNvPr id="5123" name="Rectangle 3"/>
          <p:cNvSpPr>
            <a:spLocks noGrp="1" noChangeArrowheads="1"/>
          </p:cNvSpPr>
          <p:nvPr>
            <p:ph type="body" idx="1"/>
          </p:nvPr>
        </p:nvSpPr>
        <p:spPr>
          <a:xfrm>
            <a:off x="685800" y="1219200"/>
            <a:ext cx="7772400" cy="4876800"/>
          </a:xfrm>
        </p:spPr>
        <p:txBody>
          <a:bodyPr/>
          <a:lstStyle/>
          <a:p>
            <a:pPr eaLnBrk="1" hangingPunct="1">
              <a:lnSpc>
                <a:spcPct val="90000"/>
              </a:lnSpc>
            </a:pPr>
            <a:r>
              <a:rPr lang="en-US" altLang="en-US" sz="2400" smtClean="0"/>
              <a:t>[L]et us look at a dilemma concerning power. While I was a Professor at another university, if I wanted a computer account all I had to do was request one. But if I was a student at that university, I must obtain faculty sponsorship in order to receive an account. </a:t>
            </a:r>
          </a:p>
          <a:p>
            <a:pPr eaLnBrk="1" hangingPunct="1">
              <a:lnSpc>
                <a:spcPct val="90000"/>
              </a:lnSpc>
            </a:pPr>
            <a:r>
              <a:rPr lang="en-US" altLang="en-US" sz="2400" smtClean="0"/>
              <a:t>An absolutist (possibly because of a proclivity for hierarchical thinking) might not have a problem with this dual standard. </a:t>
            </a:r>
          </a:p>
          <a:p>
            <a:pPr eaLnBrk="1" hangingPunct="1">
              <a:lnSpc>
                <a:spcPct val="90000"/>
              </a:lnSpc>
            </a:pPr>
            <a:r>
              <a:rPr lang="en-US" altLang="en-US" sz="2400" smtClean="0"/>
              <a:t>A relativist, on the other hand, might question what makes these two cases essentially different (e.g., Are faculty assumed to have more need for computers than students? Are students more likely to cause problems on the system than faculty? Is this a hold-over from the days of "in loco parentis?").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1219</TotalTime>
  <Words>516</Words>
  <Application>Microsoft Office PowerPoint</Application>
  <PresentationFormat>On-screen Show (4:3)</PresentationFormat>
  <Paragraphs>23</Paragraphs>
  <Slides>4</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9" baseType="lpstr">
      <vt:lpstr>Baskerville Old Face</vt:lpstr>
      <vt:lpstr>Times New Roman</vt:lpstr>
      <vt:lpstr>Tw Cen MT</vt:lpstr>
      <vt:lpstr>330Lect1</vt:lpstr>
      <vt:lpstr>Photo Editor Photo</vt:lpstr>
      <vt:lpstr>CSCE 390 Professional Issues in Computer Science and Engineering Three Simple Cases by Robert Barger: Absolutist and Relativist Positions</vt:lpstr>
      <vt:lpstr>The Piracy Dilemma</vt:lpstr>
      <vt:lpstr>Student Privacy Dilemma</vt:lpstr>
      <vt:lpstr>Power and Computer Accounts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Marco Valtorta</cp:lastModifiedBy>
  <cp:revision>58</cp:revision>
  <dcterms:created xsi:type="dcterms:W3CDTF">2004-08-19T01:30:12Z</dcterms:created>
  <dcterms:modified xsi:type="dcterms:W3CDTF">2017-10-05T23:19:49Z</dcterms:modified>
</cp:coreProperties>
</file>