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4"/>
  </p:notesMasterIdLst>
  <p:handoutMasterIdLst>
    <p:handoutMasterId r:id="rId15"/>
  </p:handoutMasterIdLst>
  <p:sldIdLst>
    <p:sldId id="256" r:id="rId2"/>
    <p:sldId id="327" r:id="rId3"/>
    <p:sldId id="334" r:id="rId4"/>
    <p:sldId id="335" r:id="rId5"/>
    <p:sldId id="336" r:id="rId6"/>
    <p:sldId id="337" r:id="rId7"/>
    <p:sldId id="338" r:id="rId8"/>
    <p:sldId id="339" r:id="rId9"/>
    <p:sldId id="340" r:id="rId10"/>
    <p:sldId id="341" r:id="rId11"/>
    <p:sldId id="342" r:id="rId12"/>
    <p:sldId id="343" r:id="rId1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82558" autoAdjust="0"/>
  </p:normalViewPr>
  <p:slideViewPr>
    <p:cSldViewPr>
      <p:cViewPr varScale="1">
        <p:scale>
          <a:sx n="45" d="100"/>
          <a:sy n="45" d="100"/>
        </p:scale>
        <p:origin x="1084"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20F2728-2AAF-43AD-9E08-FD727C22F22A}" type="slidenum">
              <a:rPr lang="en-US" altLang="en-US"/>
              <a:pPr/>
              <a:t>‹#›</a:t>
            </a:fld>
            <a:endParaRPr lang="en-US" altLang="en-US"/>
          </a:p>
        </p:txBody>
      </p:sp>
    </p:spTree>
    <p:extLst>
      <p:ext uri="{BB962C8B-B14F-4D97-AF65-F5344CB8AC3E}">
        <p14:creationId xmlns:p14="http://schemas.microsoft.com/office/powerpoint/2010/main" val="3277194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593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3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593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8962E42F-7E56-472E-AA05-919E6EC27AB6}" type="slidenum">
              <a:rPr lang="en-US" altLang="en-US"/>
              <a:pPr/>
              <a:t>‹#›</a:t>
            </a:fld>
            <a:endParaRPr lang="en-US" altLang="en-US"/>
          </a:p>
        </p:txBody>
      </p:sp>
    </p:spTree>
    <p:extLst>
      <p:ext uri="{BB962C8B-B14F-4D97-AF65-F5344CB8AC3E}">
        <p14:creationId xmlns:p14="http://schemas.microsoft.com/office/powerpoint/2010/main" val="37636353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42D421E-0525-4CAA-9CC4-DDBDD05790EA}" type="slidenum">
              <a:rPr lang="en-US" altLang="en-US"/>
              <a:pPr>
                <a:spcBef>
                  <a:spcPct val="0"/>
                </a:spcBef>
              </a:pPr>
              <a:t>1</a:t>
            </a:fld>
            <a:endParaRPr lang="en-US" alt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r>
              <a:rPr lang="en-US" altLang="en-US" smtClean="0"/>
              <a:t>The slides are based on the textbook and other sources</a:t>
            </a:r>
          </a:p>
        </p:txBody>
      </p:sp>
    </p:spTree>
    <p:extLst>
      <p:ext uri="{BB962C8B-B14F-4D97-AF65-F5344CB8AC3E}">
        <p14:creationId xmlns:p14="http://schemas.microsoft.com/office/powerpoint/2010/main" val="5630575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r>
              <a:rPr lang="en-US" altLang="en-US" smtClean="0"/>
              <a:t>Photo from http://www.google.com/imgres?imgurl=http://www.sigcas.org/awards-1/awards-winners/images/gotterbarnaward1.jpg&amp;imgrefurl=http://www.sigcas.org/awards-1/awards-winners/gotterbarn&amp;h=192&amp;w=256&amp;tbnid=N79wq53gjydU0M:&amp;zoom=1&amp;tbnh=90&amp;tbnw=119&amp;usg=__SJIkRFrCyL5Cc0c98VNFle-uv7s=&amp;docid=b_6aiYiRKA1U6M&amp;itg=1&amp;client=firefox-a&amp;sa=X&amp;ei=L6D_U4mIOcnLggTRrYK4Dw&amp;ved=0CK4BEPwdMAo</a:t>
            </a:r>
          </a:p>
          <a:p>
            <a:r>
              <a:rPr lang="en-US" altLang="en-US" smtClean="0"/>
              <a:t>http://csciwww.etsu.edu/gotterbarn/. Computer and Information Science Department, East Tennessee State University</a:t>
            </a:r>
          </a:p>
        </p:txBody>
      </p:sp>
      <p:sp>
        <p:nvSpPr>
          <p:cNvPr id="2458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32D6423-5B00-420C-8366-456FBA9140C9}" type="slidenum">
              <a:rPr lang="en-US" altLang="en-US"/>
              <a:pPr>
                <a:spcBef>
                  <a:spcPct val="0"/>
                </a:spcBef>
              </a:pPr>
              <a:t>10</a:t>
            </a:fld>
            <a:endParaRPr lang="en-US" altLang="en-US"/>
          </a:p>
        </p:txBody>
      </p:sp>
    </p:spTree>
    <p:extLst>
      <p:ext uri="{BB962C8B-B14F-4D97-AF65-F5344CB8AC3E}">
        <p14:creationId xmlns:p14="http://schemas.microsoft.com/office/powerpoint/2010/main" val="3733120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r>
              <a:rPr lang="en-US" altLang="en-US" smtClean="0"/>
              <a:t>Photo from http://www.google.com/imgres?imgurl=http://www.sigcas.org/awards-1/awards-winners/images/gotterbarnaward1.jpg&amp;imgrefurl=http://www.sigcas.org/awards-1/awards-winners/gotterbarn&amp;h=192&amp;w=256&amp;tbnid=N79wq53gjydU0M:&amp;zoom=1&amp;tbnh=90&amp;tbnw=119&amp;usg=__SJIkRFrCyL5Cc0c98VNFle-uv7s=&amp;docid=b_6aiYiRKA1U6M&amp;itg=1&amp;client=firefox-a&amp;sa=X&amp;ei=L6D_U4mIOcnLggTRrYK4Dw&amp;ved=0CK4BEPwdMAo</a:t>
            </a:r>
          </a:p>
          <a:p>
            <a:r>
              <a:rPr lang="en-US" altLang="en-US" smtClean="0"/>
              <a:t>http://csciwww.etsu.edu/gotterbarn/. Computer and Information Science Department, East Tennessee State University</a:t>
            </a:r>
          </a:p>
        </p:txBody>
      </p:sp>
      <p:sp>
        <p:nvSpPr>
          <p:cNvPr id="2560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181882F-B749-474B-9594-F746E760F83A}" type="slidenum">
              <a:rPr lang="en-US" altLang="en-US"/>
              <a:pPr>
                <a:spcBef>
                  <a:spcPct val="0"/>
                </a:spcBef>
              </a:pPr>
              <a:t>11</a:t>
            </a:fld>
            <a:endParaRPr lang="en-US" altLang="en-US"/>
          </a:p>
        </p:txBody>
      </p:sp>
    </p:spTree>
    <p:extLst>
      <p:ext uri="{BB962C8B-B14F-4D97-AF65-F5344CB8AC3E}">
        <p14:creationId xmlns:p14="http://schemas.microsoft.com/office/powerpoint/2010/main" val="30363842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p:spPr>
        <p:txBody>
          <a:bodyPr/>
          <a:lstStyle/>
          <a:p>
            <a:r>
              <a:rPr lang="en-US" altLang="en-US" dirty="0" smtClean="0"/>
              <a:t>dartmouth.edu. Daniel P. Stone Professor of Intellectual and Moral Philosophy, Department of Philosophy, Dartmouth College. [Aug. 2014</a:t>
            </a:r>
            <a:r>
              <a:rPr lang="en-US" altLang="en-US" dirty="0" smtClean="0"/>
              <a:t>]. Originally written in 1998;</a:t>
            </a:r>
            <a:r>
              <a:rPr lang="en-US" altLang="en-US" baseline="0" dirty="0" smtClean="0"/>
              <a:t> reprinted in the 2004 collection.</a:t>
            </a:r>
            <a:endParaRPr lang="en-US" altLang="en-US" dirty="0" smtClean="0"/>
          </a:p>
        </p:txBody>
      </p:sp>
      <p:sp>
        <p:nvSpPr>
          <p:cNvPr id="2662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D5F2CDB-E556-4772-A7DA-399A635D54D8}" type="slidenum">
              <a:rPr lang="en-US" altLang="en-US"/>
              <a:pPr>
                <a:spcBef>
                  <a:spcPct val="0"/>
                </a:spcBef>
              </a:pPr>
              <a:t>12</a:t>
            </a:fld>
            <a:endParaRPr lang="en-US" altLang="en-US"/>
          </a:p>
        </p:txBody>
      </p:sp>
    </p:spTree>
    <p:extLst>
      <p:ext uri="{BB962C8B-B14F-4D97-AF65-F5344CB8AC3E}">
        <p14:creationId xmlns:p14="http://schemas.microsoft.com/office/powerpoint/2010/main" val="2376440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4B2E333-213F-45FD-A0B7-3ABD14881E71}" type="slidenum">
              <a:rPr lang="en-US" altLang="en-US"/>
              <a:pPr>
                <a:spcBef>
                  <a:spcPct val="0"/>
                </a:spcBef>
              </a:pPr>
              <a:t>2</a:t>
            </a:fld>
            <a:endParaRPr lang="en-US" alt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r>
              <a:rPr lang="en-US" altLang="en-US" dirty="0" smtClean="0"/>
              <a:t>These slides supplement ch.1 [B].</a:t>
            </a:r>
          </a:p>
        </p:txBody>
      </p:sp>
    </p:spTree>
    <p:extLst>
      <p:ext uri="{BB962C8B-B14F-4D97-AF65-F5344CB8AC3E}">
        <p14:creationId xmlns:p14="http://schemas.microsoft.com/office/powerpoint/2010/main" val="2039416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p:spPr>
        <p:txBody>
          <a:bodyPr/>
          <a:lstStyle/>
          <a:p>
            <a:r>
              <a:rPr lang="en-US" altLang="en-US" smtClean="0"/>
              <a:t>http://www.cs.bgsu.edu/maner/ (Bowling Green State U., CS Dept, Emeritus) [Biographical data was researched in August 2014; this is true for all slides in this presentation.]</a:t>
            </a:r>
          </a:p>
        </p:txBody>
      </p:sp>
      <p:sp>
        <p:nvSpPr>
          <p:cNvPr id="17412"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CD80385-4B4A-4309-9C06-63B3B35ED530}" type="slidenum">
              <a:rPr lang="en-US" altLang="en-US"/>
              <a:pPr>
                <a:spcBef>
                  <a:spcPct val="0"/>
                </a:spcBef>
              </a:pPr>
              <a:t>3</a:t>
            </a:fld>
            <a:endParaRPr lang="en-US" altLang="en-US"/>
          </a:p>
        </p:txBody>
      </p:sp>
    </p:spTree>
    <p:extLst>
      <p:ext uri="{BB962C8B-B14F-4D97-AF65-F5344CB8AC3E}">
        <p14:creationId xmlns:p14="http://schemas.microsoft.com/office/powerpoint/2010/main" val="293098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p:spPr>
        <p:txBody>
          <a:bodyPr/>
          <a:lstStyle/>
          <a:p>
            <a:r>
              <a:rPr lang="en-US" altLang="en-US" dirty="0" smtClean="0"/>
              <a:t>http://www.batten.virginia.edu/content/faculty-research/faculty/deborah-nodefieldfacultymiddlename-johnson Batten School (Engr. and Applied Science, U. Virginia)</a:t>
            </a:r>
          </a:p>
        </p:txBody>
      </p:sp>
      <p:sp>
        <p:nvSpPr>
          <p:cNvPr id="18436"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1C10773-8F4B-44FA-9EDE-08365A9ACCDC}" type="slidenum">
              <a:rPr lang="en-US" altLang="en-US"/>
              <a:pPr>
                <a:spcBef>
                  <a:spcPct val="0"/>
                </a:spcBef>
              </a:pPr>
              <a:t>4</a:t>
            </a:fld>
            <a:endParaRPr lang="en-US" altLang="en-US"/>
          </a:p>
        </p:txBody>
      </p:sp>
    </p:spTree>
    <p:extLst>
      <p:ext uri="{BB962C8B-B14F-4D97-AF65-F5344CB8AC3E}">
        <p14:creationId xmlns:p14="http://schemas.microsoft.com/office/powerpoint/2010/main" val="7844067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p:spPr>
        <p:txBody>
          <a:bodyPr/>
          <a:lstStyle/>
          <a:p>
            <a:r>
              <a:rPr lang="en-US" altLang="en-US" smtClean="0"/>
              <a:t>dartmouth.edu. Daniel P. Stone Professor of Intellectual and Moral Philosophy, Department of Philosophy, Dartmouth College.</a:t>
            </a:r>
          </a:p>
        </p:txBody>
      </p:sp>
      <p:sp>
        <p:nvSpPr>
          <p:cNvPr id="1946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730EF7F-8C38-4F06-9DC0-6C0FD2A98DDE}" type="slidenum">
              <a:rPr lang="en-US" altLang="en-US"/>
              <a:pPr>
                <a:spcBef>
                  <a:spcPct val="0"/>
                </a:spcBef>
              </a:pPr>
              <a:t>5</a:t>
            </a:fld>
            <a:endParaRPr lang="en-US" altLang="en-US"/>
          </a:p>
        </p:txBody>
      </p:sp>
    </p:spTree>
    <p:extLst>
      <p:ext uri="{BB962C8B-B14F-4D97-AF65-F5344CB8AC3E}">
        <p14:creationId xmlns:p14="http://schemas.microsoft.com/office/powerpoint/2010/main" val="654619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p:spPr>
        <p:txBody>
          <a:bodyPr/>
          <a:lstStyle/>
          <a:p>
            <a:r>
              <a:rPr lang="en-US" altLang="en-US" smtClean="0"/>
              <a:t>dartmouth.edu. Daniel P. Stone Professor of Intellectual and Moral Philosophy, Department of Philosophy, Dartmouth College.</a:t>
            </a:r>
          </a:p>
        </p:txBody>
      </p:sp>
      <p:sp>
        <p:nvSpPr>
          <p:cNvPr id="2048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21548B3-47E1-4E51-AFC5-5E69D9795074}" type="slidenum">
              <a:rPr lang="en-US" altLang="en-US"/>
              <a:pPr>
                <a:spcBef>
                  <a:spcPct val="0"/>
                </a:spcBef>
              </a:pPr>
              <a:t>6</a:t>
            </a:fld>
            <a:endParaRPr lang="en-US" altLang="en-US"/>
          </a:p>
        </p:txBody>
      </p:sp>
    </p:spTree>
    <p:extLst>
      <p:ext uri="{BB962C8B-B14F-4D97-AF65-F5344CB8AC3E}">
        <p14:creationId xmlns:p14="http://schemas.microsoft.com/office/powerpoint/2010/main" val="12172834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mtClean="0"/>
              <a:t>dartmouth.edu. Daniel P. Stone Professor of Intellectual and Moral Philosophy, Department of Philosophy, Dartmouth College.</a:t>
            </a:r>
          </a:p>
        </p:txBody>
      </p:sp>
      <p:sp>
        <p:nvSpPr>
          <p:cNvPr id="2150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D9CE33A-8139-44BD-8973-98F5339F370E}" type="slidenum">
              <a:rPr lang="en-US" altLang="en-US"/>
              <a:pPr>
                <a:spcBef>
                  <a:spcPct val="0"/>
                </a:spcBef>
              </a:pPr>
              <a:t>7</a:t>
            </a:fld>
            <a:endParaRPr lang="en-US" altLang="en-US"/>
          </a:p>
        </p:txBody>
      </p:sp>
    </p:spTree>
    <p:extLst>
      <p:ext uri="{BB962C8B-B14F-4D97-AF65-F5344CB8AC3E}">
        <p14:creationId xmlns:p14="http://schemas.microsoft.com/office/powerpoint/2010/main" val="34195803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r>
              <a:rPr lang="en-US" altLang="en-US" smtClean="0"/>
              <a:t>dartmouth.edu. Daniel P. Stone Professor of Intellectual and Moral Philosophy, Department of Philosophy, Dartmouth College.</a:t>
            </a:r>
          </a:p>
        </p:txBody>
      </p:sp>
      <p:sp>
        <p:nvSpPr>
          <p:cNvPr id="22532"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1DF9C56-F6EA-4614-95D6-6D4D38B46881}" type="slidenum">
              <a:rPr lang="en-US" altLang="en-US"/>
              <a:pPr>
                <a:spcBef>
                  <a:spcPct val="0"/>
                </a:spcBef>
              </a:pPr>
              <a:t>8</a:t>
            </a:fld>
            <a:endParaRPr lang="en-US" altLang="en-US"/>
          </a:p>
        </p:txBody>
      </p:sp>
    </p:spTree>
    <p:extLst>
      <p:ext uri="{BB962C8B-B14F-4D97-AF65-F5344CB8AC3E}">
        <p14:creationId xmlns:p14="http://schemas.microsoft.com/office/powerpoint/2010/main" val="15960863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r>
              <a:rPr lang="en-US" altLang="en-US" smtClean="0"/>
              <a:t>http://en.wikipedia.org/wiki/Terrell_Ward_Bynum. Bynum is currently Director of the Research Center on Computing and Society at Southern Connecticut State University, where he is also a Professor of Philosophy, and Visiting Professor in the Centre for Computing and Social Responsibility in De Montfort University, Leicester, England.</a:t>
            </a:r>
          </a:p>
        </p:txBody>
      </p:sp>
      <p:sp>
        <p:nvSpPr>
          <p:cNvPr id="23556"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A4AF02E-900F-4901-8F68-B0BD8B24037D}" type="slidenum">
              <a:rPr lang="en-US" altLang="en-US"/>
              <a:pPr>
                <a:spcBef>
                  <a:spcPct val="0"/>
                </a:spcBef>
              </a:pPr>
              <a:t>9</a:t>
            </a:fld>
            <a:endParaRPr lang="en-US" altLang="en-US"/>
          </a:p>
        </p:txBody>
      </p:sp>
    </p:spTree>
    <p:extLst>
      <p:ext uri="{BB962C8B-B14F-4D97-AF65-F5344CB8AC3E}">
        <p14:creationId xmlns:p14="http://schemas.microsoft.com/office/powerpoint/2010/main" val="4225625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0B2E679-1D08-464D-976A-EBCAC7B521D2}" type="slidenum">
              <a:rPr lang="en-US" altLang="en-US"/>
              <a:pPr/>
              <a:t>‹#›</a:t>
            </a:fld>
            <a:endParaRPr lang="en-US" altLang="en-US"/>
          </a:p>
        </p:txBody>
      </p:sp>
    </p:spTree>
    <p:extLst>
      <p:ext uri="{BB962C8B-B14F-4D97-AF65-F5344CB8AC3E}">
        <p14:creationId xmlns:p14="http://schemas.microsoft.com/office/powerpoint/2010/main" val="3169083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ACF5703-D497-498B-BF8E-0FD1D38C1598}" type="slidenum">
              <a:rPr lang="en-US" altLang="en-US"/>
              <a:pPr/>
              <a:t>‹#›</a:t>
            </a:fld>
            <a:endParaRPr lang="en-US" altLang="en-US"/>
          </a:p>
        </p:txBody>
      </p:sp>
    </p:spTree>
    <p:extLst>
      <p:ext uri="{BB962C8B-B14F-4D97-AF65-F5344CB8AC3E}">
        <p14:creationId xmlns:p14="http://schemas.microsoft.com/office/powerpoint/2010/main" val="2183460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845998A-7EF3-42F5-B9D0-E2A917A21981}" type="slidenum">
              <a:rPr lang="en-US" altLang="en-US"/>
              <a:pPr/>
              <a:t>‹#›</a:t>
            </a:fld>
            <a:endParaRPr lang="en-US" altLang="en-US"/>
          </a:p>
        </p:txBody>
      </p:sp>
    </p:spTree>
    <p:extLst>
      <p:ext uri="{BB962C8B-B14F-4D97-AF65-F5344CB8AC3E}">
        <p14:creationId xmlns:p14="http://schemas.microsoft.com/office/powerpoint/2010/main" val="1299452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2FE6463-3743-42E7-A50B-CE6DA1CCE3BD}" type="slidenum">
              <a:rPr lang="en-US" altLang="en-US"/>
              <a:pPr/>
              <a:t>‹#›</a:t>
            </a:fld>
            <a:endParaRPr lang="en-US" altLang="en-US"/>
          </a:p>
        </p:txBody>
      </p:sp>
    </p:spTree>
    <p:extLst>
      <p:ext uri="{BB962C8B-B14F-4D97-AF65-F5344CB8AC3E}">
        <p14:creationId xmlns:p14="http://schemas.microsoft.com/office/powerpoint/2010/main" val="1164693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FBDB808-B72F-4FB9-AD15-2F41D3C5EFE9}" type="slidenum">
              <a:rPr lang="en-US" altLang="en-US"/>
              <a:pPr/>
              <a:t>‹#›</a:t>
            </a:fld>
            <a:endParaRPr lang="en-US" altLang="en-US"/>
          </a:p>
        </p:txBody>
      </p:sp>
    </p:spTree>
    <p:extLst>
      <p:ext uri="{BB962C8B-B14F-4D97-AF65-F5344CB8AC3E}">
        <p14:creationId xmlns:p14="http://schemas.microsoft.com/office/powerpoint/2010/main" val="4138300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0D08BC2-0477-411F-984E-4477CCE23958}" type="slidenum">
              <a:rPr lang="en-US" altLang="en-US"/>
              <a:pPr/>
              <a:t>‹#›</a:t>
            </a:fld>
            <a:endParaRPr lang="en-US" altLang="en-US"/>
          </a:p>
        </p:txBody>
      </p:sp>
    </p:spTree>
    <p:extLst>
      <p:ext uri="{BB962C8B-B14F-4D97-AF65-F5344CB8AC3E}">
        <p14:creationId xmlns:p14="http://schemas.microsoft.com/office/powerpoint/2010/main" val="554022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C90E9297-418E-43B7-B347-760BAB7C11EF}" type="slidenum">
              <a:rPr lang="en-US" altLang="en-US"/>
              <a:pPr/>
              <a:t>‹#›</a:t>
            </a:fld>
            <a:endParaRPr lang="en-US" altLang="en-US"/>
          </a:p>
        </p:txBody>
      </p:sp>
    </p:spTree>
    <p:extLst>
      <p:ext uri="{BB962C8B-B14F-4D97-AF65-F5344CB8AC3E}">
        <p14:creationId xmlns:p14="http://schemas.microsoft.com/office/powerpoint/2010/main" val="335739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A85AF1A9-AA9E-4C22-9171-A1D479A0A125}" type="slidenum">
              <a:rPr lang="en-US" altLang="en-US"/>
              <a:pPr/>
              <a:t>‹#›</a:t>
            </a:fld>
            <a:endParaRPr lang="en-US" altLang="en-US"/>
          </a:p>
        </p:txBody>
      </p:sp>
    </p:spTree>
    <p:extLst>
      <p:ext uri="{BB962C8B-B14F-4D97-AF65-F5344CB8AC3E}">
        <p14:creationId xmlns:p14="http://schemas.microsoft.com/office/powerpoint/2010/main" val="493519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0D128538-63C8-4048-8467-4180D780DE5E}" type="slidenum">
              <a:rPr lang="en-US" altLang="en-US"/>
              <a:pPr/>
              <a:t>‹#›</a:t>
            </a:fld>
            <a:endParaRPr lang="en-US" altLang="en-US"/>
          </a:p>
        </p:txBody>
      </p:sp>
    </p:spTree>
    <p:extLst>
      <p:ext uri="{BB962C8B-B14F-4D97-AF65-F5344CB8AC3E}">
        <p14:creationId xmlns:p14="http://schemas.microsoft.com/office/powerpoint/2010/main" val="26294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60AF14A-B2C6-4837-B357-14E30D4092A8}" type="slidenum">
              <a:rPr lang="en-US" altLang="en-US"/>
              <a:pPr/>
              <a:t>‹#›</a:t>
            </a:fld>
            <a:endParaRPr lang="en-US" altLang="en-US"/>
          </a:p>
        </p:txBody>
      </p:sp>
    </p:spTree>
    <p:extLst>
      <p:ext uri="{BB962C8B-B14F-4D97-AF65-F5344CB8AC3E}">
        <p14:creationId xmlns:p14="http://schemas.microsoft.com/office/powerpoint/2010/main" val="1789363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35354D4-CF97-4E15-A9BC-2907B2D3A6CB}" type="slidenum">
              <a:rPr lang="en-US" altLang="en-US"/>
              <a:pPr/>
              <a:t>‹#›</a:t>
            </a:fld>
            <a:endParaRPr lang="en-US" altLang="en-US"/>
          </a:p>
        </p:txBody>
      </p:sp>
    </p:spTree>
    <p:extLst>
      <p:ext uri="{BB962C8B-B14F-4D97-AF65-F5344CB8AC3E}">
        <p14:creationId xmlns:p14="http://schemas.microsoft.com/office/powerpoint/2010/main" val="2858552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47B1589-0DB4-4560-9905-5622F2FDC42F}" type="slidenum">
              <a:rPr lang="en-US" altLang="en-US"/>
              <a:pPr/>
              <a:t>‹#›</a:t>
            </a:fld>
            <a:endParaRPr lang="en-US" alt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smtClean="0">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smtClean="0">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1039" name="Photo Editor Photo" r:id="rId15" imgW="2400635" imgH="3104762" progId="MSPhotoEd.3">
                  <p:embed/>
                </p:oleObj>
              </mc:Choice>
              <mc:Fallback>
                <p:oleObj name="Photo Editor Photo" r:id="rId15" imgW="2400635" imgH="3104762" progId="MSPhotoEd.3">
                  <p:embed/>
                  <p:pic>
                    <p:nvPicPr>
                      <p:cNvPr id="0" name="Object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990600"/>
            <a:ext cx="8534400" cy="2743200"/>
          </a:xfrm>
        </p:spPr>
        <p:txBody>
          <a:bodyPr/>
          <a:lstStyle/>
          <a:p>
            <a:pPr eaLnBrk="1" hangingPunct="1"/>
            <a:r>
              <a:rPr lang="en-US" altLang="en-US" sz="4000" smtClean="0"/>
              <a:t>CSCE 390</a:t>
            </a:r>
            <a:br>
              <a:rPr lang="en-US" altLang="en-US" sz="4000" smtClean="0"/>
            </a:br>
            <a:r>
              <a:rPr lang="en-US" altLang="en-US" sz="4000" smtClean="0"/>
              <a:t>Professional Issues in Computer Science and Engineering</a:t>
            </a:r>
            <a:br>
              <a:rPr lang="en-US" altLang="en-US" sz="4000" smtClean="0"/>
            </a:br>
            <a:r>
              <a:rPr lang="en-US" altLang="en-US" sz="4000" smtClean="0"/>
              <a:t>What is Computer Ethics?</a:t>
            </a:r>
          </a:p>
        </p:txBody>
      </p:sp>
      <p:sp>
        <p:nvSpPr>
          <p:cNvPr id="2051" name="Rectangle 3"/>
          <p:cNvSpPr>
            <a:spLocks noGrp="1" noChangeArrowheads="1"/>
          </p:cNvSpPr>
          <p:nvPr>
            <p:ph type="subTitle" idx="1"/>
          </p:nvPr>
        </p:nvSpPr>
        <p:spPr/>
        <p:txBody>
          <a:bodyPr/>
          <a:lstStyle/>
          <a:p>
            <a:pPr eaLnBrk="1" hangingPunct="1"/>
            <a:r>
              <a:rPr lang="en-US" altLang="en-US" dirty="0" smtClean="0"/>
              <a:t>Fall 2016</a:t>
            </a:r>
          </a:p>
          <a:p>
            <a:pPr eaLnBrk="1" hangingPunct="1"/>
            <a:r>
              <a:rPr lang="en-US" altLang="en-US" dirty="0" smtClean="0"/>
              <a:t>Marco Valtorta</a:t>
            </a:r>
          </a:p>
          <a:p>
            <a:pPr eaLnBrk="1" hangingPunct="1"/>
            <a:r>
              <a:rPr lang="en-US" altLang="en-US" dirty="0" smtClean="0"/>
              <a:t>mgv@cse.sc.edu</a:t>
            </a:r>
            <a:endParaRPr lang="en-US" altLang="en-US"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04800"/>
            <a:ext cx="7772400" cy="762000"/>
          </a:xfrm>
        </p:spPr>
        <p:txBody>
          <a:bodyPr/>
          <a:lstStyle/>
          <a:p>
            <a:r>
              <a:rPr lang="en-US" altLang="en-US" smtClean="0"/>
              <a:t>Donald Gotterbarn</a:t>
            </a:r>
          </a:p>
        </p:txBody>
      </p:sp>
      <p:sp>
        <p:nvSpPr>
          <p:cNvPr id="6" name="Rectangle 3"/>
          <p:cNvSpPr txBox="1">
            <a:spLocks noChangeArrowheads="1"/>
          </p:cNvSpPr>
          <p:nvPr/>
        </p:nvSpPr>
        <p:spPr bwMode="auto">
          <a:xfrm>
            <a:off x="304800" y="1066800"/>
            <a:ext cx="8461375"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defRPr/>
            </a:pPr>
            <a:r>
              <a:rPr lang="en-US" altLang="en-US" kern="0" dirty="0"/>
              <a:t>C</a:t>
            </a:r>
            <a:r>
              <a:rPr lang="en-US" altLang="en-US" kern="0" dirty="0" smtClean="0"/>
              <a:t>omputer ethics should be viewed as a branch</a:t>
            </a:r>
            <a:br>
              <a:rPr lang="en-US" altLang="en-US" kern="0" dirty="0" smtClean="0"/>
            </a:br>
            <a:r>
              <a:rPr lang="en-US" altLang="en-US" kern="0" dirty="0" smtClean="0"/>
              <a:t>of professional ethics, concerned primarily with standards of good practice and codes of conduct for computing professionals: “There is little attention paid to the domain of professional ethics – the values that guide the day-to-day activities of computing professionals in their role as professionals. By computing professional I mean anyone involved in the design and development of computer artifacts. . . . The ethical decisions made during the  development of these artifacts have a direct relationship to many of the issues discussed under the broader concept of computer ethics.” (</a:t>
            </a:r>
            <a:r>
              <a:rPr lang="en-US" altLang="en-US" kern="0" dirty="0" err="1" smtClean="0"/>
              <a:t>Gotterbarn</a:t>
            </a:r>
            <a:r>
              <a:rPr lang="en-US" altLang="en-US" kern="0" dirty="0" smtClean="0"/>
              <a:t> 1991, p. 26)</a:t>
            </a:r>
          </a:p>
        </p:txBody>
      </p:sp>
      <p:pic>
        <p:nvPicPr>
          <p:cNvPr id="1126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9613" y="76200"/>
            <a:ext cx="2025650"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85800" y="304800"/>
            <a:ext cx="7772400" cy="762000"/>
          </a:xfrm>
        </p:spPr>
        <p:txBody>
          <a:bodyPr/>
          <a:lstStyle/>
          <a:p>
            <a:r>
              <a:rPr lang="en-US" altLang="en-US" smtClean="0"/>
              <a:t>Donald Gotterbarn</a:t>
            </a:r>
          </a:p>
        </p:txBody>
      </p:sp>
      <p:sp>
        <p:nvSpPr>
          <p:cNvPr id="6" name="Rectangle 3"/>
          <p:cNvSpPr txBox="1">
            <a:spLocks noChangeArrowheads="1"/>
          </p:cNvSpPr>
          <p:nvPr/>
        </p:nvSpPr>
        <p:spPr bwMode="auto">
          <a:xfrm>
            <a:off x="304800" y="2057400"/>
            <a:ext cx="8461375"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defRPr/>
            </a:pPr>
            <a:r>
              <a:rPr lang="en-US" altLang="en-US" kern="0" dirty="0" smtClean="0"/>
              <a:t>With this “professional ethics” approach to computer ethics, </a:t>
            </a:r>
            <a:r>
              <a:rPr lang="en-US" altLang="en-US" kern="0" dirty="0" err="1" smtClean="0"/>
              <a:t>Gotterbarn</a:t>
            </a:r>
            <a:r>
              <a:rPr lang="en-US" altLang="en-US" kern="0" dirty="0" smtClean="0"/>
              <a:t> co-authored the 1992 version of the ACM Code of Ethics and Professional Conduct and led a team of scholars in the development of the 1999 ACM/IEEE Software Engineering Code of Ethics and  Professional Practice.</a:t>
            </a:r>
          </a:p>
        </p:txBody>
      </p:sp>
      <p:pic>
        <p:nvPicPr>
          <p:cNvPr id="1229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9613" y="76200"/>
            <a:ext cx="2025650"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304800"/>
            <a:ext cx="7772400" cy="762000"/>
          </a:xfrm>
        </p:spPr>
        <p:txBody>
          <a:bodyPr/>
          <a:lstStyle/>
          <a:p>
            <a:r>
              <a:rPr lang="en-US" altLang="en-US" smtClean="0"/>
              <a:t>James Moor</a:t>
            </a:r>
          </a:p>
        </p:txBody>
      </p:sp>
      <p:sp>
        <p:nvSpPr>
          <p:cNvPr id="6" name="Rectangle 3"/>
          <p:cNvSpPr txBox="1">
            <a:spLocks noChangeArrowheads="1"/>
          </p:cNvSpPr>
          <p:nvPr/>
        </p:nvSpPr>
        <p:spPr bwMode="auto">
          <a:xfrm>
            <a:off x="377825" y="1219200"/>
            <a:ext cx="8461375"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defRPr/>
            </a:pPr>
            <a:r>
              <a:rPr lang="en-US" altLang="en-US" kern="0" dirty="0" smtClean="0"/>
              <a:t>In a later </a:t>
            </a:r>
            <a:r>
              <a:rPr lang="en-US" altLang="en-US" kern="0" dirty="0" smtClean="0"/>
              <a:t>(1998; 2004) </a:t>
            </a:r>
            <a:r>
              <a:rPr lang="en-US" altLang="en-US" kern="0" dirty="0" smtClean="0"/>
              <a:t>paper, Moor notes how</a:t>
            </a:r>
            <a:br>
              <a:rPr lang="en-US" altLang="en-US" kern="0" dirty="0" smtClean="0"/>
            </a:br>
            <a:r>
              <a:rPr lang="en-US" altLang="en-US" kern="0" dirty="0" smtClean="0"/>
              <a:t>the ubiquity of connected computers lead to </a:t>
            </a:r>
            <a:br>
              <a:rPr lang="en-US" altLang="en-US" kern="0" dirty="0" smtClean="0"/>
            </a:br>
            <a:r>
              <a:rPr lang="en-US" altLang="en-US" kern="0" dirty="0" smtClean="0"/>
              <a:t>new ethical problems.  He also gives four examples of “Informational Enrichment,” i.e., situations in which the processing of information becomes a crucial ingredient in performing and understanding the activities themselves (Moor, </a:t>
            </a:r>
            <a:r>
              <a:rPr lang="en-US" altLang="en-US" kern="0" dirty="0" smtClean="0"/>
              <a:t>1998; 2004):</a:t>
            </a:r>
            <a:endParaRPr lang="en-US" altLang="en-US" kern="0" dirty="0" smtClean="0"/>
          </a:p>
          <a:p>
            <a:pPr>
              <a:defRPr/>
            </a:pPr>
            <a:r>
              <a:rPr lang="en-US" altLang="en-US" kern="0" dirty="0" smtClean="0"/>
              <a:t>Money</a:t>
            </a:r>
          </a:p>
          <a:p>
            <a:pPr>
              <a:defRPr/>
            </a:pPr>
            <a:r>
              <a:rPr lang="en-US" altLang="en-US" kern="0" dirty="0" smtClean="0"/>
              <a:t>Warfare</a:t>
            </a:r>
          </a:p>
          <a:p>
            <a:pPr>
              <a:defRPr/>
            </a:pPr>
            <a:r>
              <a:rPr lang="en-US" altLang="en-US" kern="0" dirty="0" smtClean="0"/>
              <a:t>Privacy</a:t>
            </a:r>
          </a:p>
          <a:p>
            <a:pPr>
              <a:defRPr/>
            </a:pPr>
            <a:r>
              <a:rPr lang="en-US" altLang="en-US" kern="0" dirty="0" smtClean="0"/>
              <a:t>Copyright</a:t>
            </a:r>
          </a:p>
          <a:p>
            <a:pPr>
              <a:defRPr/>
            </a:pPr>
            <a:endParaRPr lang="en-US" altLang="en-US" kern="0" dirty="0" smtClean="0"/>
          </a:p>
          <a:p>
            <a:pPr>
              <a:defRPr/>
            </a:pPr>
            <a:endParaRPr lang="en-US" altLang="en-US" kern="0" dirty="0" smtClean="0"/>
          </a:p>
        </p:txBody>
      </p:sp>
      <p:pic>
        <p:nvPicPr>
          <p:cNvPr id="1331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125413"/>
            <a:ext cx="1603375" cy="2009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838200"/>
          </a:xfrm>
        </p:spPr>
        <p:txBody>
          <a:bodyPr/>
          <a:lstStyle/>
          <a:p>
            <a:pPr eaLnBrk="1" hangingPunct="1"/>
            <a:r>
              <a:rPr lang="en-US" altLang="en-US" smtClean="0"/>
              <a:t>Two Papers</a:t>
            </a:r>
          </a:p>
        </p:txBody>
      </p:sp>
      <p:sp>
        <p:nvSpPr>
          <p:cNvPr id="3075" name="Rectangle 3"/>
          <p:cNvSpPr>
            <a:spLocks noGrp="1" noChangeArrowheads="1"/>
          </p:cNvSpPr>
          <p:nvPr>
            <p:ph type="body" idx="1"/>
          </p:nvPr>
        </p:nvSpPr>
        <p:spPr>
          <a:xfrm>
            <a:off x="685800" y="1295400"/>
            <a:ext cx="7772400" cy="5029200"/>
          </a:xfrm>
        </p:spPr>
        <p:txBody>
          <a:bodyPr>
            <a:normAutofit/>
          </a:bodyPr>
          <a:lstStyle/>
          <a:p>
            <a:pPr eaLnBrk="1" hangingPunct="1">
              <a:defRPr/>
            </a:pPr>
            <a:r>
              <a:rPr lang="en-US" altLang="en-US" dirty="0" smtClean="0"/>
              <a:t>James H. Moor. "What is Computer Ethics?" </a:t>
            </a:r>
            <a:r>
              <a:rPr lang="en-US" altLang="en-US" i="1" dirty="0" err="1" smtClean="0"/>
              <a:t>Metaphilosophy</a:t>
            </a:r>
            <a:r>
              <a:rPr lang="en-US" altLang="en-US" dirty="0" smtClean="0"/>
              <a:t>, 16, 4 (October 1985), 266-275</a:t>
            </a:r>
          </a:p>
          <a:p>
            <a:pPr eaLnBrk="1" hangingPunct="1">
              <a:defRPr/>
            </a:pPr>
            <a:r>
              <a:rPr lang="en-US" altLang="en-US" dirty="0" smtClean="0"/>
              <a:t>James, H. Moor. "Reason, Relativity, and Responsibility in Computer Ethics." In: Terrell Ward Bynum and Simon Rogerson (eds.). </a:t>
            </a:r>
            <a:r>
              <a:rPr lang="en-US" altLang="en-US" i="1" dirty="0" smtClean="0"/>
              <a:t>Computer Ethics and Professional Responsibility</a:t>
            </a:r>
            <a:r>
              <a:rPr lang="en-US" altLang="en-US" dirty="0" smtClean="0"/>
              <a:t>. ISBN 1-85554-844-5. Blackwell Publishing, 2004</a:t>
            </a:r>
          </a:p>
          <a:p>
            <a:pPr eaLnBrk="1" hangingPunct="1">
              <a:defRPr/>
            </a:pPr>
            <a:r>
              <a:rPr lang="en-US" altLang="en-US" dirty="0" smtClean="0"/>
              <a:t>The definitions of Computer Ethics by </a:t>
            </a:r>
            <a:r>
              <a:rPr lang="en-US" altLang="en-US" dirty="0" err="1" smtClean="0"/>
              <a:t>Maner</a:t>
            </a:r>
            <a:r>
              <a:rPr lang="en-US" altLang="en-US" dirty="0" smtClean="0"/>
              <a:t>, Johnson, Moor, Bynum, and </a:t>
            </a:r>
            <a:r>
              <a:rPr lang="en-US" altLang="en-US" dirty="0" err="1" smtClean="0"/>
              <a:t>Gotterbaum</a:t>
            </a:r>
            <a:r>
              <a:rPr lang="en-US" altLang="en-US" dirty="0" smtClean="0"/>
              <a:t> come verbatim from the Editor’s Introduction to the book above.</a:t>
            </a:r>
          </a:p>
          <a:p>
            <a:pPr marL="0" indent="0" eaLnBrk="1" hangingPunct="1">
              <a:buFontTx/>
              <a:buNone/>
              <a:defRPr/>
            </a:pPr>
            <a:endParaRPr lang="en-US"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smtClean="0"/>
              <a:t>Walter Maner</a:t>
            </a:r>
          </a:p>
        </p:txBody>
      </p:sp>
      <p:pic>
        <p:nvPicPr>
          <p:cNvPr id="4099"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7315200" y="228600"/>
            <a:ext cx="1714500" cy="2171700"/>
          </a:xfrm>
          <a:noFill/>
        </p:spPr>
      </p:pic>
      <p:sp>
        <p:nvSpPr>
          <p:cNvPr id="6" name="Rectangle 3"/>
          <p:cNvSpPr txBox="1">
            <a:spLocks noChangeArrowheads="1"/>
          </p:cNvSpPr>
          <p:nvPr/>
        </p:nvSpPr>
        <p:spPr bwMode="auto">
          <a:xfrm>
            <a:off x="457200" y="2590800"/>
            <a:ext cx="777240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defRPr/>
            </a:pPr>
            <a:r>
              <a:rPr lang="en-US" altLang="en-US" kern="0" dirty="0" smtClean="0"/>
              <a:t>Computer Ethics studies “</a:t>
            </a:r>
            <a:r>
              <a:rPr lang="en-US" dirty="0" smtClean="0"/>
              <a:t>ethical </a:t>
            </a:r>
            <a:r>
              <a:rPr lang="en-US" dirty="0"/>
              <a:t>problems aggravated, transformed or created </a:t>
            </a:r>
            <a:r>
              <a:rPr lang="en-US" dirty="0" smtClean="0"/>
              <a:t>by computer technology.”</a:t>
            </a:r>
            <a:endParaRPr lang="en-US" altLang="en-US" kern="0" dirty="0" smtClean="0"/>
          </a:p>
          <a:p>
            <a:pPr eaLnBrk="1" hangingPunct="1">
              <a:defRPr/>
            </a:pPr>
            <a:r>
              <a:rPr lang="en-US" altLang="en-US" kern="0" dirty="0" smtClean="0"/>
              <a:t>Traditional ethical theories should be applied to these new problems.</a:t>
            </a:r>
          </a:p>
          <a:p>
            <a:pPr marL="0" indent="0" eaLnBrk="1" hangingPunct="1">
              <a:buFontTx/>
              <a:buNone/>
              <a:defRPr/>
            </a:pPr>
            <a:endParaRPr lang="en-US" altLang="en-US" kern="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smtClean="0"/>
              <a:t>Deborah Johnson</a:t>
            </a:r>
          </a:p>
        </p:txBody>
      </p:sp>
      <p:sp>
        <p:nvSpPr>
          <p:cNvPr id="6" name="Rectangle 3"/>
          <p:cNvSpPr txBox="1">
            <a:spLocks noChangeArrowheads="1"/>
          </p:cNvSpPr>
          <p:nvPr/>
        </p:nvSpPr>
        <p:spPr bwMode="auto">
          <a:xfrm>
            <a:off x="304800" y="2171700"/>
            <a:ext cx="8405813" cy="392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defRPr/>
            </a:pPr>
            <a:r>
              <a:rPr lang="en-US" dirty="0" smtClean="0"/>
              <a:t>Computer ethics </a:t>
            </a:r>
            <a:r>
              <a:rPr lang="en-US" dirty="0"/>
              <a:t>studies the way in which computers “pose new versions of </a:t>
            </a:r>
            <a:r>
              <a:rPr lang="en-US" dirty="0" smtClean="0"/>
              <a:t>standard moral </a:t>
            </a:r>
            <a:r>
              <a:rPr lang="en-US" dirty="0"/>
              <a:t>problems and moral dilemmas, exacerbating the old </a:t>
            </a:r>
            <a:r>
              <a:rPr lang="en-US" dirty="0" smtClean="0"/>
              <a:t> problems</a:t>
            </a:r>
            <a:r>
              <a:rPr lang="en-US" dirty="0"/>
              <a:t>, </a:t>
            </a:r>
            <a:r>
              <a:rPr lang="en-US" dirty="0" smtClean="0"/>
              <a:t>and forcing </a:t>
            </a:r>
            <a:r>
              <a:rPr lang="en-US" dirty="0"/>
              <a:t>us to apply ordinary moral norms in uncharted realms</a:t>
            </a:r>
            <a:r>
              <a:rPr lang="en-US" dirty="0" smtClean="0"/>
              <a:t>.” </a:t>
            </a:r>
            <a:r>
              <a:rPr lang="en-US" altLang="en-US" kern="0" dirty="0" smtClean="0"/>
              <a:t>Traditional ethical theories should be applied to these new problems.</a:t>
            </a:r>
          </a:p>
          <a:p>
            <a:pPr>
              <a:defRPr/>
            </a:pPr>
            <a:r>
              <a:rPr lang="en-US" altLang="en-US" kern="0" dirty="0" smtClean="0"/>
              <a:t>Computers do not create wholly new moral problems.  They just give a “new twist” to ethical questions that were already well known.</a:t>
            </a:r>
          </a:p>
          <a:p>
            <a:pPr marL="0" indent="0" eaLnBrk="1" hangingPunct="1">
              <a:buFontTx/>
              <a:buNone/>
              <a:defRPr/>
            </a:pPr>
            <a:endParaRPr lang="en-US" altLang="en-US" kern="0" dirty="0" smtClean="0"/>
          </a:p>
        </p:txBody>
      </p:sp>
      <p:pic>
        <p:nvPicPr>
          <p:cNvPr id="512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381000"/>
            <a:ext cx="1852613" cy="1790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t>James Moor</a:t>
            </a:r>
          </a:p>
        </p:txBody>
      </p:sp>
      <p:sp>
        <p:nvSpPr>
          <p:cNvPr id="6" name="Rectangle 3"/>
          <p:cNvSpPr txBox="1">
            <a:spLocks noChangeArrowheads="1"/>
          </p:cNvSpPr>
          <p:nvPr/>
        </p:nvSpPr>
        <p:spPr bwMode="auto">
          <a:xfrm>
            <a:off x="304800" y="1600200"/>
            <a:ext cx="8405813"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defRPr/>
            </a:pPr>
            <a:r>
              <a:rPr lang="en-US" dirty="0"/>
              <a:t>A typical problem in Computer Ethics arises </a:t>
            </a:r>
            <a:r>
              <a:rPr lang="en-US" dirty="0" smtClean="0"/>
              <a:t/>
            </a:r>
            <a:br>
              <a:rPr lang="en-US" dirty="0" smtClean="0"/>
            </a:br>
            <a:r>
              <a:rPr lang="en-US" dirty="0" smtClean="0"/>
              <a:t>because </a:t>
            </a:r>
            <a:r>
              <a:rPr lang="en-US" dirty="0"/>
              <a:t>there is a policy </a:t>
            </a:r>
            <a:r>
              <a:rPr lang="en-US" dirty="0" smtClean="0"/>
              <a:t>vacuum about </a:t>
            </a:r>
            <a:r>
              <a:rPr lang="en-US" dirty="0"/>
              <a:t>how </a:t>
            </a:r>
            <a:r>
              <a:rPr lang="en-US" dirty="0" smtClean="0"/>
              <a:t/>
            </a:r>
            <a:br>
              <a:rPr lang="en-US" dirty="0" smtClean="0"/>
            </a:br>
            <a:r>
              <a:rPr lang="en-US" dirty="0" smtClean="0"/>
              <a:t>computer  technology </a:t>
            </a:r>
            <a:r>
              <a:rPr lang="en-US" dirty="0"/>
              <a:t>should be used. Computers provide us </a:t>
            </a:r>
            <a:r>
              <a:rPr lang="en-US" dirty="0" smtClean="0"/>
              <a:t>with new capabilities </a:t>
            </a:r>
            <a:r>
              <a:rPr lang="en-US" dirty="0"/>
              <a:t>and these in turn give us new choices for action. Often, </a:t>
            </a:r>
            <a:r>
              <a:rPr lang="en-US" dirty="0" smtClean="0"/>
              <a:t>either no </a:t>
            </a:r>
            <a:r>
              <a:rPr lang="en-US" dirty="0"/>
              <a:t>policies for conduct in these situations exist or existing policies </a:t>
            </a:r>
            <a:r>
              <a:rPr lang="en-US" dirty="0" smtClean="0"/>
              <a:t>seem inadequate</a:t>
            </a:r>
            <a:r>
              <a:rPr lang="en-US" dirty="0"/>
              <a:t>. A central task of Computer Ethics is to determine what we</a:t>
            </a:r>
          </a:p>
          <a:p>
            <a:pPr marL="0" indent="0">
              <a:buFontTx/>
              <a:buNone/>
              <a:defRPr/>
            </a:pPr>
            <a:r>
              <a:rPr lang="en-US" dirty="0"/>
              <a:t>should do in such cases, that is, formulate policies </a:t>
            </a:r>
            <a:r>
              <a:rPr lang="en-US" dirty="0" smtClean="0"/>
              <a:t>to guide </a:t>
            </a:r>
            <a:r>
              <a:rPr lang="en-US" dirty="0"/>
              <a:t>our actions. . . </a:t>
            </a:r>
            <a:r>
              <a:rPr lang="en-US" dirty="0" smtClean="0"/>
              <a:t>. (</a:t>
            </a:r>
            <a:r>
              <a:rPr lang="en-US" dirty="0"/>
              <a:t>Moor 1985, p. 266)</a:t>
            </a:r>
            <a:endParaRPr lang="en-US" altLang="en-US" kern="0" dirty="0" smtClean="0"/>
          </a:p>
        </p:txBody>
      </p:sp>
      <p:pic>
        <p:nvPicPr>
          <p:cNvPr id="614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304800"/>
            <a:ext cx="1603375" cy="2009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James Moor</a:t>
            </a:r>
          </a:p>
        </p:txBody>
      </p:sp>
      <p:sp>
        <p:nvSpPr>
          <p:cNvPr id="6" name="Rectangle 3"/>
          <p:cNvSpPr txBox="1">
            <a:spLocks noChangeArrowheads="1"/>
          </p:cNvSpPr>
          <p:nvPr/>
        </p:nvSpPr>
        <p:spPr bwMode="auto">
          <a:xfrm>
            <a:off x="304800" y="2438400"/>
            <a:ext cx="8405813"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defRPr/>
            </a:pPr>
            <a:r>
              <a:rPr lang="en-US" dirty="0" smtClean="0"/>
              <a:t>One </a:t>
            </a:r>
            <a:r>
              <a:rPr lang="en-US" dirty="0"/>
              <a:t>difficulty is that along with a policy vacuum there is often a </a:t>
            </a:r>
            <a:r>
              <a:rPr lang="en-US" dirty="0" smtClean="0"/>
              <a:t>conceptual vacuum</a:t>
            </a:r>
            <a:r>
              <a:rPr lang="en-US" dirty="0"/>
              <a:t>. Although a problem in Computer Ethics may seem clear initially, </a:t>
            </a:r>
            <a:r>
              <a:rPr lang="en-US" dirty="0" smtClean="0"/>
              <a:t>a little </a:t>
            </a:r>
            <a:r>
              <a:rPr lang="en-US" dirty="0"/>
              <a:t>reflection reveals a conceptual muddle. What is needed in such cases </a:t>
            </a:r>
            <a:r>
              <a:rPr lang="en-US" dirty="0" smtClean="0"/>
              <a:t>is an </a:t>
            </a:r>
            <a:r>
              <a:rPr lang="en-US" dirty="0"/>
              <a:t>analysis that provides a coherent conceptual framework within which </a:t>
            </a:r>
            <a:r>
              <a:rPr lang="en-US" dirty="0" smtClean="0"/>
              <a:t>to formulate </a:t>
            </a:r>
            <a:r>
              <a:rPr lang="en-US" dirty="0"/>
              <a:t>a policy for action. </a:t>
            </a:r>
            <a:r>
              <a:rPr lang="en-US" dirty="0" smtClean="0"/>
              <a:t>(Ibid.)</a:t>
            </a:r>
            <a:endParaRPr lang="en-US" altLang="en-US" kern="0" dirty="0" smtClean="0"/>
          </a:p>
        </p:txBody>
      </p:sp>
      <p:pic>
        <p:nvPicPr>
          <p:cNvPr id="717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304800"/>
            <a:ext cx="1603375" cy="2009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James Moor</a:t>
            </a:r>
          </a:p>
        </p:txBody>
      </p:sp>
      <p:sp>
        <p:nvSpPr>
          <p:cNvPr id="6" name="Rectangle 3"/>
          <p:cNvSpPr txBox="1">
            <a:spLocks noChangeArrowheads="1"/>
          </p:cNvSpPr>
          <p:nvPr/>
        </p:nvSpPr>
        <p:spPr bwMode="auto">
          <a:xfrm>
            <a:off x="304800" y="2438400"/>
            <a:ext cx="8405813"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defRPr/>
            </a:pPr>
            <a:r>
              <a:rPr lang="en-US" altLang="en-US" kern="0" dirty="0" smtClean="0"/>
              <a:t>Computers are logically malleable in that they can be shaped and molded to do any activity that can be characterized in terms of inputs, outputs and connecting logical operations. . . . Because logic applies everywhere, the potential applications of computer technology appear limitless. The computer is the nearest thing we have to a universal tool. Indeed, the limits of computers are largely the limits of our own creativity. (Ibid.)</a:t>
            </a:r>
          </a:p>
        </p:txBody>
      </p:sp>
      <p:pic>
        <p:nvPicPr>
          <p:cNvPr id="819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304800"/>
            <a:ext cx="1603375" cy="2009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304800"/>
            <a:ext cx="7772400" cy="762000"/>
          </a:xfrm>
        </p:spPr>
        <p:txBody>
          <a:bodyPr/>
          <a:lstStyle/>
          <a:p>
            <a:r>
              <a:rPr lang="en-US" altLang="en-US" smtClean="0"/>
              <a:t>James Moor</a:t>
            </a:r>
          </a:p>
        </p:txBody>
      </p:sp>
      <p:sp>
        <p:nvSpPr>
          <p:cNvPr id="6" name="Rectangle 3"/>
          <p:cNvSpPr txBox="1">
            <a:spLocks noChangeArrowheads="1"/>
          </p:cNvSpPr>
          <p:nvPr/>
        </p:nvSpPr>
        <p:spPr bwMode="auto">
          <a:xfrm>
            <a:off x="381000" y="1143000"/>
            <a:ext cx="8461375"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defRPr/>
            </a:pPr>
            <a:r>
              <a:rPr lang="en-US" altLang="en-US" kern="0" dirty="0" smtClean="0"/>
              <a:t>According to Moor, the computer revolution</a:t>
            </a:r>
            <a:br>
              <a:rPr lang="en-US" altLang="en-US" kern="0" dirty="0" smtClean="0"/>
            </a:br>
            <a:r>
              <a:rPr lang="en-US" altLang="en-US" kern="0" dirty="0" smtClean="0"/>
              <a:t> will occur in two stages. The first stage is that</a:t>
            </a:r>
            <a:br>
              <a:rPr lang="en-US" altLang="en-US" kern="0" dirty="0" smtClean="0"/>
            </a:br>
            <a:r>
              <a:rPr lang="en-US" altLang="en-US" kern="0" dirty="0" smtClean="0"/>
              <a:t> of “technological  introduction” in which computer technology is developed and refined. This already occurred during the first 40 years after the Second World War. The second stage – one that the industrialized world has only recently entered [in 1985] – is that of “technological permeation” in which technology gets integrated into everyday human activities and into social institutions, changing the very meaning of fundamental concepts, such as “money,” “education,”  “work,” and “fair elections.”</a:t>
            </a:r>
          </a:p>
        </p:txBody>
      </p:sp>
      <p:pic>
        <p:nvPicPr>
          <p:cNvPr id="922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125413"/>
            <a:ext cx="1603375" cy="2009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304800"/>
            <a:ext cx="7772400" cy="762000"/>
          </a:xfrm>
        </p:spPr>
        <p:txBody>
          <a:bodyPr/>
          <a:lstStyle/>
          <a:p>
            <a:r>
              <a:rPr lang="en-US" altLang="en-US" smtClean="0"/>
              <a:t>Terrell Ward Bynum</a:t>
            </a:r>
          </a:p>
        </p:txBody>
      </p:sp>
      <p:sp>
        <p:nvSpPr>
          <p:cNvPr id="6" name="Rectangle 3"/>
          <p:cNvSpPr txBox="1">
            <a:spLocks noChangeArrowheads="1"/>
          </p:cNvSpPr>
          <p:nvPr/>
        </p:nvSpPr>
        <p:spPr bwMode="auto">
          <a:xfrm>
            <a:off x="304800" y="1066800"/>
            <a:ext cx="8461375"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defRPr/>
            </a:pPr>
            <a:r>
              <a:rPr lang="en-US" altLang="en-US" kern="0" dirty="0"/>
              <a:t>C</a:t>
            </a:r>
            <a:r>
              <a:rPr lang="en-US" altLang="en-US" kern="0" dirty="0" smtClean="0"/>
              <a:t>omputer ethics identifies and analyzes the </a:t>
            </a:r>
            <a:br>
              <a:rPr lang="en-US" altLang="en-US" kern="0" dirty="0" smtClean="0"/>
            </a:br>
            <a:r>
              <a:rPr lang="en-US" altLang="en-US" kern="0" dirty="0" smtClean="0"/>
              <a:t>impacts of information technology on such social</a:t>
            </a:r>
            <a:br>
              <a:rPr lang="en-US" altLang="en-US" kern="0" dirty="0" smtClean="0"/>
            </a:br>
            <a:r>
              <a:rPr lang="en-US" altLang="en-US" kern="0" dirty="0" smtClean="0"/>
              <a:t>and human values as health, wealth, work, opportunity, freedom, democracy, knowledge, privacy, security, self-fulfillment, etc. This very broad view of computer ethics employs applied ethics, sociology of computing, technology assessment, computer law, and related fields. It employs concepts, theories, and methodologies from these and other relevant disciplines. This conception of computer ethics is motivated by the belief that –  eventually – information technology will profoundly affect everything that human beings hold dear.</a:t>
            </a:r>
          </a:p>
        </p:txBody>
      </p:sp>
      <p:pic>
        <p:nvPicPr>
          <p:cNvPr id="1024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204788"/>
            <a:ext cx="1398588" cy="18240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1141</TotalTime>
  <Words>752</Words>
  <Application>Microsoft Office PowerPoint</Application>
  <PresentationFormat>On-screen Show (4:3)</PresentationFormat>
  <Paragraphs>61</Paragraphs>
  <Slides>12</Slides>
  <Notes>12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Baskerville Old Face</vt:lpstr>
      <vt:lpstr>Times New Roman</vt:lpstr>
      <vt:lpstr>Tw Cen MT</vt:lpstr>
      <vt:lpstr>330Lect1</vt:lpstr>
      <vt:lpstr>Photo Editor Photo</vt:lpstr>
      <vt:lpstr>CSCE 390 Professional Issues in Computer Science and Engineering What is Computer Ethics?</vt:lpstr>
      <vt:lpstr>Two Papers</vt:lpstr>
      <vt:lpstr>Walter Maner</vt:lpstr>
      <vt:lpstr>Deborah Johnson</vt:lpstr>
      <vt:lpstr>James Moor</vt:lpstr>
      <vt:lpstr>James Moor</vt:lpstr>
      <vt:lpstr>James Moor</vt:lpstr>
      <vt:lpstr>James Moor</vt:lpstr>
      <vt:lpstr>Terrell Ward Bynum</vt:lpstr>
      <vt:lpstr>Donald Gotterbarn</vt:lpstr>
      <vt:lpstr>Donald Gotterbarn</vt:lpstr>
      <vt:lpstr>James Moor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Marco Valtorta</cp:lastModifiedBy>
  <cp:revision>60</cp:revision>
  <dcterms:created xsi:type="dcterms:W3CDTF">2004-08-19T01:30:12Z</dcterms:created>
  <dcterms:modified xsi:type="dcterms:W3CDTF">2016-08-25T23:45:42Z</dcterms:modified>
</cp:coreProperties>
</file>