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20000" y="1980000"/>
            <a:ext cx="8855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12000" y="656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555360" y="6563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335360" y="656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141A1C1-E1E1-4161-81D1-B181D1D161A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news.ncsu.edu/releases/wms-jiang-app-ads/" TargetMode="External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457200" y="692640"/>
            <a:ext cx="9071640" cy="2043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 sz="4800"/>
              <a:t>Security and Privacy </a:t>
            </a:r>
            <a:r>
              <a:rPr b="1" lang="en-US" sz="4800"/>
              <a:t>
</a:t>
            </a:r>
            <a:r>
              <a:rPr b="1" lang="en-US" sz="4800"/>
              <a:t>Related to  </a:t>
            </a:r>
            <a:r>
              <a:rPr b="1" lang="en-US" sz="4800"/>
              <a:t>
</a:t>
            </a:r>
            <a:r>
              <a:rPr b="1" lang="en-US" sz="4800"/>
              <a:t>Mobile App Advertisements</a:t>
            </a:r>
            <a:endParaRPr/>
          </a:p>
        </p:txBody>
      </p:sp>
      <p:sp>
        <p:nvSpPr>
          <p:cNvPr id="6" name="TextShape 2"/>
          <p:cNvSpPr txBox="1"/>
          <p:nvPr/>
        </p:nvSpPr>
        <p:spPr>
          <a:xfrm>
            <a:off x="745560" y="3184200"/>
            <a:ext cx="8855640" cy="1387800"/>
          </a:xfrm>
          <a:prstGeom prst="rect">
            <a:avLst/>
          </a:prstGeom>
        </p:spPr>
        <p:txBody>
          <a:bodyPr bIns="0" lIns="0" rIns="0" tIns="0" wrap="none"/>
          <a:p>
            <a:pPr algn="r">
              <a:buSzPct val="45000"/>
              <a:buFont typeface="StarSymbol"/>
              <a:buChar char=""/>
            </a:pPr>
            <a:r>
              <a:rPr lang="en-US"/>
              <a:t>Matt Base</a:t>
            </a:r>
            <a:endParaRPr/>
          </a:p>
          <a:p>
            <a:pPr algn="r">
              <a:buSzPct val="45000"/>
              <a:buFont typeface="StarSymbol"/>
              <a:buChar char=""/>
            </a:pPr>
            <a:r>
              <a:rPr lang="en-US"/>
              <a:t>CSCE 390</a:t>
            </a:r>
            <a:endParaRPr/>
          </a:p>
          <a:p>
            <a:pPr algn="r">
              <a:buSzPct val="45000"/>
              <a:buFont typeface="StarSymbol"/>
              <a:buChar char=""/>
            </a:pPr>
            <a:r>
              <a:rPr lang="en-US"/>
              <a:t>April 11, 2012</a:t>
            </a:r>
            <a:endParaRPr/>
          </a:p>
        </p:txBody>
      </p:sp>
      <p:sp>
        <p:nvSpPr>
          <p:cNvPr id="7" name="TextShape 3"/>
          <p:cNvSpPr txBox="1"/>
          <p:nvPr/>
        </p:nvSpPr>
        <p:spPr>
          <a:xfrm>
            <a:off x="685800" y="5029200"/>
            <a:ext cx="8855640" cy="2068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References: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Study: Including Ads in Mobile Apps Poses Privacy, Security Risks”  </a:t>
            </a:r>
            <a:r>
              <a:rPr lang="en-US">
                <a:hlinkClick r:id="rId1"/>
              </a:rPr>
              <a:t>http://news.ncsu.edu/releases/wms-jiang-app-ads/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Unsafe Exposure Analysis of Mobile In-App Advertisements”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Paper by Michael Grace, Wu Zhou, and Xuxian Jiang Department of Computer Science, North Carolina State University;Ahmad-Reza Sadeghi,Technical University Darmstadt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1"/>
          <p:cNvSpPr txBox="1"/>
          <p:nvPr/>
        </p:nvSpPr>
        <p:spPr>
          <a:xfrm>
            <a:off x="504000" y="295200"/>
            <a:ext cx="9071640" cy="62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/>
              <a:t>Overview</a:t>
            </a:r>
            <a:endParaRPr/>
          </a:p>
        </p:txBody>
      </p:sp>
      <p:sp>
        <p:nvSpPr>
          <p:cNvPr id="9" name="TextShape 2"/>
          <p:cNvSpPr txBox="1"/>
          <p:nvPr/>
        </p:nvSpPr>
        <p:spPr>
          <a:xfrm>
            <a:off x="685800" y="1143000"/>
            <a:ext cx="8881200" cy="2340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800"/>
              <a:t>NC State Study of 100,000 apps in Google Play (Android)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52% contained in-app advertisement libraries, most of which collect personal data.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Some APIs the ad libraries were allowed access to</a:t>
            </a:r>
            <a:endParaRPr/>
          </a:p>
        </p:txBody>
      </p:sp>
      <p:sp>
        <p:nvSpPr>
          <p:cNvPr id="10" name="TextShape 3"/>
          <p:cNvSpPr txBox="1"/>
          <p:nvPr/>
        </p:nvSpPr>
        <p:spPr>
          <a:xfrm>
            <a:off x="914400" y="3657600"/>
            <a:ext cx="4321080" cy="237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400"/>
              <a:t>- Read Installed Packages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Location Data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List Accounts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Read Calendar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Change Calendar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Read Contact/Call Logs </a:t>
            </a:r>
            <a:endParaRPr/>
          </a:p>
          <a:p>
            <a:endParaRPr/>
          </a:p>
        </p:txBody>
      </p:sp>
      <p:sp>
        <p:nvSpPr>
          <p:cNvPr id="11" name="TextShape 4"/>
          <p:cNvSpPr txBox="1"/>
          <p:nvPr/>
        </p:nvSpPr>
        <p:spPr>
          <a:xfrm>
            <a:off x="5280120" y="3657600"/>
            <a:ext cx="4321080" cy="20394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400"/>
              <a:t>- Read Browser Bookmarks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Read Phone Information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  </a:t>
            </a:r>
            <a:r>
              <a:rPr lang="en-US" sz="2400"/>
              <a:t>(returns phone's IMEI#)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Read Phone Number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/>
              <a:t>- Read SMS</a:t>
            </a:r>
            <a:endParaRPr/>
          </a:p>
          <a:p>
            <a:endParaRPr/>
          </a:p>
        </p:txBody>
      </p:sp>
      <p:sp>
        <p:nvSpPr>
          <p:cNvPr id="12" name="TextShape 5"/>
          <p:cNvSpPr txBox="1"/>
          <p:nvPr/>
        </p:nvSpPr>
        <p:spPr>
          <a:xfrm>
            <a:off x="720000" y="5943600"/>
            <a:ext cx="9109800" cy="10220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297 apps contained ad libraries that allow code to be dynamically loaded at runtime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Shape 1"/>
          <p:cNvSpPr txBox="1"/>
          <p:nvPr/>
        </p:nvSpPr>
        <p:spPr>
          <a:xfrm>
            <a:off x="504000" y="301320"/>
            <a:ext cx="9071640" cy="107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/>
              <a:t>Ethical Decision-Making Process </a:t>
            </a:r>
            <a:endParaRPr/>
          </a:p>
        </p:txBody>
      </p:sp>
      <p:sp>
        <p:nvSpPr>
          <p:cNvPr id="14" name="TextShape 2"/>
          <p:cNvSpPr txBox="1"/>
          <p:nvPr/>
        </p:nvSpPr>
        <p:spPr>
          <a:xfrm>
            <a:off x="685800" y="1506600"/>
            <a:ext cx="8855640" cy="2856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800"/>
              <a:t>Ethical Issues: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- Advertisers are being allowed access to personal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   </a:t>
            </a:r>
            <a:r>
              <a:rPr lang="en-US" sz="2800"/>
              <a:t>information beyond what is useful for ad targeting.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- Code that can be dynamically loaded at runtime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   </a:t>
            </a:r>
            <a:r>
              <a:rPr lang="en-US" sz="2800"/>
              <a:t>from the internet is DANGEROUS. (root exploits,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   </a:t>
            </a:r>
            <a:r>
              <a:rPr lang="en-US" sz="2800"/>
              <a:t>botnet payloads, etc.)</a:t>
            </a:r>
            <a:endParaRPr/>
          </a:p>
          <a:p>
            <a:endParaRPr/>
          </a:p>
        </p:txBody>
      </p:sp>
      <p:sp>
        <p:nvSpPr>
          <p:cNvPr id="15" name="TextShape 3"/>
          <p:cNvSpPr txBox="1"/>
          <p:nvPr/>
        </p:nvSpPr>
        <p:spPr>
          <a:xfrm>
            <a:off x="720000" y="4114800"/>
            <a:ext cx="8855640" cy="2850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Stakeholders: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- Smartphone Users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- App Developers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- Advertisers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- Cellular Service Providers</a:t>
            </a:r>
            <a:endParaRPr/>
          </a:p>
          <a:p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Shape 1"/>
          <p:cNvSpPr txBox="1"/>
          <p:nvPr/>
        </p:nvSpPr>
        <p:spPr>
          <a:xfrm>
            <a:off x="504000" y="301320"/>
            <a:ext cx="9071640" cy="107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/>
              <a:t>Ethical Decision-Making Process </a:t>
            </a:r>
            <a:endParaRPr/>
          </a:p>
        </p:txBody>
      </p:sp>
      <p:sp>
        <p:nvSpPr>
          <p:cNvPr id="17" name="TextShape 2"/>
          <p:cNvSpPr txBox="1"/>
          <p:nvPr/>
        </p:nvSpPr>
        <p:spPr>
          <a:xfrm>
            <a:off x="685800" y="1371600"/>
            <a:ext cx="8855640" cy="5544360"/>
          </a:xfrm>
          <a:prstGeom prst="rect">
            <a:avLst/>
          </a:prstGeom>
        </p:spPr>
        <p:txBody>
          <a:bodyPr bIns="0" lIns="0" rIns="0" tIns="0" wrap="none"/>
          <a:p>
            <a:pPr algn="ctr">
              <a:buSzPct val="45000"/>
              <a:buFont typeface="StarSymbol"/>
              <a:buChar char=""/>
            </a:pPr>
            <a:r>
              <a:rPr b="1" lang="en-US" sz="2600"/>
              <a:t>Potential Solutions: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00"/>
              <a:t>Change Nothing. Allow ad libraries nearly full access to all data present on phone. Also continue to allow ad libraries to dynamically load code from potentially unsecure sources.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00"/>
              <a:t>Allow ad libraries NO access to phone's data, do not allow dynamic code loading.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00"/>
              <a:t>Find a better way to integrate ad libraries in Android apps. Limit sources from which code can be dynamically loaded, and allow access to a limited amount of personal data that is relevant to ad targeting.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/>
              <a:t>Consideration of </a:t>
            </a:r>
            <a:r>
              <a:rPr b="1" lang="en-US"/>
              <a:t>
</a:t>
            </a:r>
            <a:r>
              <a:rPr b="1" lang="en-US"/>
              <a:t>ACM Code of Ethics</a:t>
            </a:r>
            <a:endParaRPr/>
          </a:p>
        </p:txBody>
      </p:sp>
      <p:sp>
        <p:nvSpPr>
          <p:cNvPr id="19" name="TextShape 2"/>
          <p:cNvSpPr txBox="1"/>
          <p:nvPr/>
        </p:nvSpPr>
        <p:spPr>
          <a:xfrm>
            <a:off x="685800" y="1828800"/>
            <a:ext cx="8855640" cy="54594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800"/>
              <a:t>Relevant Sections: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1.2 – Allowing code to be dynamically loaded at runtime from a potentially malicious or compromised source is making no effort to avoid harm to others.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1.3 – Although the user is almost always informed when personal data is being collected, cases exist where the user is not fully aware what information is being gathered.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1.7 – Collecting data that is not relevant to ad targeting is dishonest.</a:t>
            </a:r>
            <a:endParaRPr/>
          </a:p>
          <a:p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