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80" r:id="rId2"/>
    <p:sldId id="281" r:id="rId3"/>
    <p:sldId id="282" r:id="rId4"/>
    <p:sldId id="284" r:id="rId5"/>
    <p:sldId id="290" r:id="rId6"/>
    <p:sldId id="330" r:id="rId7"/>
    <p:sldId id="291" r:id="rId8"/>
    <p:sldId id="292" r:id="rId9"/>
    <p:sldId id="293" r:id="rId10"/>
    <p:sldId id="295" r:id="rId11"/>
    <p:sldId id="296" r:id="rId12"/>
    <p:sldId id="297" r:id="rId13"/>
    <p:sldId id="298" r:id="rId14"/>
    <p:sldId id="299" r:id="rId15"/>
    <p:sldId id="318" r:id="rId16"/>
    <p:sldId id="300" r:id="rId17"/>
    <p:sldId id="301" r:id="rId18"/>
    <p:sldId id="302" r:id="rId19"/>
    <p:sldId id="303" r:id="rId20"/>
    <p:sldId id="331" r:id="rId21"/>
    <p:sldId id="309" r:id="rId22"/>
    <p:sldId id="310" r:id="rId23"/>
    <p:sldId id="262" r:id="rId24"/>
    <p:sldId id="259" r:id="rId25"/>
    <p:sldId id="260" r:id="rId26"/>
    <p:sldId id="261" r:id="rId27"/>
    <p:sldId id="258" r:id="rId28"/>
    <p:sldId id="336" r:id="rId29"/>
    <p:sldId id="337" r:id="rId30"/>
    <p:sldId id="332" r:id="rId31"/>
    <p:sldId id="333" r:id="rId32"/>
    <p:sldId id="338" r:id="rId33"/>
    <p:sldId id="339" r:id="rId34"/>
    <p:sldId id="340" r:id="rId35"/>
    <p:sldId id="342" r:id="rId36"/>
    <p:sldId id="335" r:id="rId37"/>
    <p:sldId id="334"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8" autoAdjust="0"/>
    <p:restoredTop sz="92044" autoAdjust="0"/>
  </p:normalViewPr>
  <p:slideViewPr>
    <p:cSldViewPr>
      <p:cViewPr varScale="1">
        <p:scale>
          <a:sx n="96" d="100"/>
          <a:sy n="96" d="100"/>
        </p:scale>
        <p:origin x="-3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08C5744-02DE-40F6-B2F1-D1F132873382}" type="datetimeFigureOut">
              <a:rPr lang="en-US" smtClean="0"/>
              <a:pPr/>
              <a:t>9/3/2014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6183CB4-5F10-4DF2-8086-0649E2C2FB2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8771839-C8DE-48C9-99C6-0CA7FCF1C44D}" type="datetimeFigureOut">
              <a:rPr lang="en-US" smtClean="0"/>
              <a:pPr/>
              <a:t>9/3/2014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5956A55-7E77-425F-B783-EBB0718866E9}" type="slidenum">
              <a:rPr lang="en-US" smtClean="0"/>
              <a:pPr/>
              <a:t>‹#›</a:t>
            </a:fld>
            <a:endParaRPr lang="en-US"/>
          </a:p>
        </p:txBody>
      </p:sp>
    </p:spTree>
    <p:extLst>
      <p:ext uri="{BB962C8B-B14F-4D97-AF65-F5344CB8AC3E}">
        <p14:creationId xmlns:p14="http://schemas.microsoft.com/office/powerpoint/2010/main" xmlns="" val="1866256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956A55-7E77-425F-B783-EBB0718866E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 </a:t>
            </a:r>
            <a:r>
              <a:rPr lang="en-US" smtClean="0"/>
              <a:t>up sit down</a:t>
            </a:r>
            <a:endParaRPr lang="en-US"/>
          </a:p>
        </p:txBody>
      </p:sp>
      <p:sp>
        <p:nvSpPr>
          <p:cNvPr id="4" name="Slide Number Placeholder 3"/>
          <p:cNvSpPr>
            <a:spLocks noGrp="1"/>
          </p:cNvSpPr>
          <p:nvPr>
            <p:ph type="sldNum" sz="quarter" idx="10"/>
          </p:nvPr>
        </p:nvSpPr>
        <p:spPr/>
        <p:txBody>
          <a:bodyPr/>
          <a:lstStyle/>
          <a:p>
            <a:fld id="{1036DF30-F564-4925-9061-8A1EE053686D}"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kumimoji="1" lang="en-US" b="1" dirty="0" smtClean="0">
                <a:latin typeface="Times New Roman" pitchFamily="18" charset="0"/>
                <a:ea typeface="+mn-ea"/>
                <a:cs typeface="+mn-cs"/>
              </a:rPr>
              <a:t>SAMPLE – </a:t>
            </a:r>
          </a:p>
          <a:p>
            <a:pPr>
              <a:defRPr/>
            </a:pPr>
            <a:r>
              <a:rPr kumimoji="1" lang="en-US" dirty="0" smtClean="0">
                <a:latin typeface="Times New Roman" pitchFamily="18" charset="0"/>
                <a:ea typeface="+mn-ea"/>
                <a:cs typeface="+mn-cs"/>
              </a:rPr>
              <a:t>Personal Introduction + "I became interested in the human resources field last summer when I interned at The Greater Houston YMCA and I got to know the Human Resources Director there. I had always planned on following the traditional route to graduate school but her job really fascinated me. I liked the variety of her job and the fact that she was a very positive influence in the YMCA. When I returned to school this fall, I decided to add a business class and I also joined the Human Resources Management Association. I have enjoyed my business class and it's a good complement to my psychology classes. Next semester I will begin taking courses as a management major and I hope to obtain an internship in human resources next summer."</a:t>
            </a:r>
          </a:p>
          <a:p>
            <a:pPr>
              <a:defRPr/>
            </a:pPr>
            <a:endParaRPr lang="en-US" dirty="0"/>
          </a:p>
        </p:txBody>
      </p:sp>
      <p:sp>
        <p:nvSpPr>
          <p:cNvPr id="52228" name="Header Placeholder 3"/>
          <p:cNvSpPr>
            <a:spLocks noGrp="1"/>
          </p:cNvSpPr>
          <p:nvPr>
            <p:ph type="hdr" sz="quarter"/>
          </p:nvPr>
        </p:nvSpPr>
        <p:spPr>
          <a:noFill/>
        </p:spPr>
        <p:txBody>
          <a:bodyPr/>
          <a:lstStyle/>
          <a:p>
            <a:r>
              <a:rPr lang="en-US" smtClean="0">
                <a:ea typeface="ＭＳ Ｐゴシック" pitchFamily="34" charset="-128"/>
              </a:rPr>
              <a:t>*</a:t>
            </a:r>
          </a:p>
        </p:txBody>
      </p:sp>
      <p:sp>
        <p:nvSpPr>
          <p:cNvPr id="52229" name="Date Placeholder 4"/>
          <p:cNvSpPr>
            <a:spLocks noGrp="1"/>
          </p:cNvSpPr>
          <p:nvPr>
            <p:ph type="dt" sz="quarter" idx="1"/>
          </p:nvPr>
        </p:nvSpPr>
        <p:spPr>
          <a:noFill/>
        </p:spPr>
        <p:txBody>
          <a:bodyPr/>
          <a:lstStyle/>
          <a:p>
            <a:r>
              <a:rPr lang="en-US" smtClean="0">
                <a:ea typeface="ＭＳ Ｐゴシック" pitchFamily="34" charset="-128"/>
              </a:rPr>
              <a:t>07/16/96</a:t>
            </a:r>
          </a:p>
        </p:txBody>
      </p:sp>
      <p:sp>
        <p:nvSpPr>
          <p:cNvPr id="52230" name="Footer Placeholder 5"/>
          <p:cNvSpPr>
            <a:spLocks noGrp="1"/>
          </p:cNvSpPr>
          <p:nvPr>
            <p:ph type="ftr" sz="quarter" idx="4"/>
          </p:nvPr>
        </p:nvSpPr>
        <p:spPr>
          <a:noFill/>
        </p:spPr>
        <p:txBody>
          <a:bodyPr/>
          <a:lstStyle/>
          <a:p>
            <a:r>
              <a:rPr lang="en-US" smtClean="0">
                <a:ea typeface="ＭＳ Ｐゴシック" pitchFamily="34" charset="-128"/>
              </a:rPr>
              <a:t>*</a:t>
            </a:r>
          </a:p>
        </p:txBody>
      </p:sp>
      <p:sp>
        <p:nvSpPr>
          <p:cNvPr id="52231" name="Slide Number Placeholder 6"/>
          <p:cNvSpPr>
            <a:spLocks noGrp="1"/>
          </p:cNvSpPr>
          <p:nvPr>
            <p:ph type="sldNum" sz="quarter" idx="5"/>
          </p:nvPr>
        </p:nvSpPr>
        <p:spPr>
          <a:noFill/>
        </p:spPr>
        <p:txBody>
          <a:bodyPr/>
          <a:lstStyle/>
          <a:p>
            <a:r>
              <a:rPr lang="en-US" smtClean="0">
                <a:latin typeface="Arial" charset="0"/>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B1C7607-4AB7-45AD-A731-31F5B011CC72}" type="slidenum">
              <a:rPr lang="en-US" smtClean="0"/>
              <a:pPr/>
              <a:t>33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z="1400" dirty="0" smtClean="0"/>
          </a:p>
          <a:p>
            <a:pPr eaLnBrk="1" hangingPunct="1"/>
            <a:r>
              <a:rPr lang="en-US" sz="1400" dirty="0" smtClean="0"/>
              <a:t>Know how to relate your past work, academic and out-of-class experiences, to the career field.</a:t>
            </a:r>
          </a:p>
          <a:p>
            <a:pPr eaLnBrk="1" hangingPunct="1"/>
            <a:endParaRPr lang="en-US" sz="1400" dirty="0" smtClean="0"/>
          </a:p>
          <a:p>
            <a:pPr eaLnBrk="1" hangingPunct="1"/>
            <a:r>
              <a:rPr lang="en-US" sz="1400" dirty="0" smtClean="0"/>
              <a:t>Prepare a career log in advance to document career fair information (i.e., To whom have you given a resume?, Are they scheduled to return to USC ?, etc.)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 up/sit down</a:t>
            </a:r>
            <a:endParaRPr lang="en-US" dirty="0"/>
          </a:p>
        </p:txBody>
      </p:sp>
      <p:sp>
        <p:nvSpPr>
          <p:cNvPr id="4" name="Slide Number Placeholder 3"/>
          <p:cNvSpPr>
            <a:spLocks noGrp="1"/>
          </p:cNvSpPr>
          <p:nvPr>
            <p:ph type="sldNum" sz="quarter" idx="10"/>
          </p:nvPr>
        </p:nvSpPr>
        <p:spPr/>
        <p:txBody>
          <a:bodyPr/>
          <a:lstStyle/>
          <a:p>
            <a:fld id="{1036DF30-F564-4925-9061-8A1EE053686D}"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LIVING DOCUMENT THAT WILL GROW AND CHANGE BUT</a:t>
            </a:r>
            <a:r>
              <a:rPr lang="en-US" baseline="0" smtClean="0"/>
              <a:t> A GOOD FORMAT WILL STAY</a:t>
            </a:r>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General Chemistry</a:t>
            </a:r>
          </a:p>
          <a:p>
            <a:r>
              <a:rPr lang="en-US" dirty="0" smtClean="0"/>
              <a:t>Organic Chemistry</a:t>
            </a:r>
          </a:p>
          <a:p>
            <a:r>
              <a:rPr lang="en-US" dirty="0" smtClean="0"/>
              <a:t>Physics </a:t>
            </a:r>
          </a:p>
          <a:p>
            <a:r>
              <a:rPr lang="en-US" dirty="0" smtClean="0"/>
              <a:t>Calculus </a:t>
            </a:r>
          </a:p>
          <a:p>
            <a:r>
              <a:rPr lang="en-US" dirty="0" smtClean="0"/>
              <a:t>Statistics </a:t>
            </a:r>
          </a:p>
          <a:p>
            <a:r>
              <a:rPr lang="en-US" dirty="0" smtClean="0"/>
              <a:t>Biology </a:t>
            </a:r>
          </a:p>
          <a:p>
            <a:endParaRPr lang="en-US" dirty="0"/>
          </a:p>
        </p:txBody>
      </p:sp>
      <p:sp>
        <p:nvSpPr>
          <p:cNvPr id="4" name="Slide Number Placeholder 3"/>
          <p:cNvSpPr>
            <a:spLocks noGrp="1"/>
          </p:cNvSpPr>
          <p:nvPr>
            <p:ph type="sldNum" sz="quarter" idx="10"/>
          </p:nvPr>
        </p:nvSpPr>
        <p:spPr/>
        <p:txBody>
          <a:bodyPr/>
          <a:lstStyle/>
          <a:p>
            <a:fld id="{60089C8F-21D8-4BAD-89A5-175785023903}"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Remember the resume is the SCREENING tool that gets you the interview.</a:t>
            </a:r>
          </a:p>
          <a:p>
            <a:endParaRPr lang="en-US" dirty="0"/>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5956A55-7E77-425F-B783-EBB0718866E9}"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1" dirty="0" smtClean="0"/>
              <a:t>Job shadowing experiences </a:t>
            </a:r>
            <a:r>
              <a:rPr lang="en-US" dirty="0" smtClean="0"/>
              <a:t>allow students to observe a practitioner on the job.  A typical shadowing experience lasts several hours.</a:t>
            </a:r>
          </a:p>
          <a:p>
            <a:pPr defTabSz="931774">
              <a:defRPr/>
            </a:pPr>
            <a:r>
              <a:rPr lang="en-US" b="1" dirty="0" smtClean="0"/>
              <a:t>An information interview </a:t>
            </a:r>
            <a:r>
              <a:rPr lang="en-US" dirty="0" smtClean="0"/>
              <a:t>allows a student to interact with a practitioner to learn more about their employer and position through a formal question and answer exchange.  A typical information interview is approximately an hour in length.</a:t>
            </a:r>
          </a:p>
          <a:p>
            <a:r>
              <a:rPr lang="en-US" dirty="0" smtClean="0"/>
              <a:t>Gives you insight into the path of a profession &amp; the inner workings of the industry. Help you make sure that your major choice is the right </a:t>
            </a:r>
            <a:r>
              <a:rPr lang="en-US" b="1" dirty="0" smtClean="0"/>
              <a:t>fit</a:t>
            </a:r>
            <a:r>
              <a:rPr lang="en-US" dirty="0" smtClean="0"/>
              <a:t>.</a:t>
            </a:r>
          </a:p>
          <a:p>
            <a:r>
              <a:rPr lang="en-US" dirty="0" smtClean="0"/>
              <a:t>Expands your network &amp; allows you to ask questions and develop a relationship with a professional in your field</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5956A55-7E77-425F-B783-EBB0718866E9}"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An externship is typically a full-day experience where students visit an employer site for an overview of the organization and their employment opportunities.  Common components of an externship include presentations by organizational leadership and human resources staff, practitioner panels (most often with alumni representation), shadowing opportunities and facility tours.</a:t>
            </a:r>
          </a:p>
          <a:p>
            <a:endParaRPr lang="en-US" dirty="0"/>
          </a:p>
        </p:txBody>
      </p:sp>
      <p:sp>
        <p:nvSpPr>
          <p:cNvPr id="4" name="Slide Number Placeholder 3"/>
          <p:cNvSpPr>
            <a:spLocks noGrp="1"/>
          </p:cNvSpPr>
          <p:nvPr>
            <p:ph type="sldNum" sz="quarter" idx="10"/>
          </p:nvPr>
        </p:nvSpPr>
        <p:spPr/>
        <p:txBody>
          <a:bodyPr/>
          <a:lstStyle/>
          <a:p>
            <a:fld id="{65956A55-7E77-425F-B783-EBB0718866E9}"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latin typeface="Arial" pitchFamily="34" charset="0"/>
                <a:cs typeface="Arial" pitchFamily="34" charset="0"/>
              </a:rPr>
              <a:t>An internship is a form of experiential education that integrates knowledge and theory learned in the classroom with practical application and skill development in a work setting.  The internship is usually the length or equivalent of fall semester, spring semester or summer.  The internship may be part-time or full-time, paid or unpaid.</a:t>
            </a:r>
          </a:p>
          <a:p>
            <a:r>
              <a:rPr lang="en-US" dirty="0" smtClean="0"/>
              <a:t>According to the National Association of Colleges</a:t>
            </a:r>
            <a:r>
              <a:rPr lang="en-US" baseline="0" dirty="0" smtClean="0"/>
              <a:t> &amp; Employers, </a:t>
            </a:r>
            <a:r>
              <a:rPr lang="en-US" dirty="0" smtClean="0"/>
              <a:t>Overall conversion rate for turning interns into full-time hires has hit an all-time</a:t>
            </a:r>
          </a:p>
          <a:p>
            <a:r>
              <a:rPr lang="en-US" dirty="0" smtClean="0"/>
              <a:t>high—58.6 percent.</a:t>
            </a:r>
            <a:r>
              <a:rPr lang="en-US" baseline="0" dirty="0" smtClean="0"/>
              <a:t> Over half of all interns are retained as full time hires once they graduate.</a:t>
            </a:r>
            <a:endParaRPr lang="en-US" dirty="0" smtClean="0"/>
          </a:p>
          <a:p>
            <a:r>
              <a:rPr lang="en-US" dirty="0" smtClean="0"/>
              <a:t>Gaining experience, employers are looking for students to have at least one if not more experiences before they graduate. </a:t>
            </a:r>
          </a:p>
          <a:p>
            <a:endParaRPr lang="en-US" dirty="0"/>
          </a:p>
        </p:txBody>
      </p:sp>
      <p:sp>
        <p:nvSpPr>
          <p:cNvPr id="4" name="Slide Number Placeholder 3"/>
          <p:cNvSpPr>
            <a:spLocks noGrp="1"/>
          </p:cNvSpPr>
          <p:nvPr>
            <p:ph type="sldNum" sz="quarter" idx="10"/>
          </p:nvPr>
        </p:nvSpPr>
        <p:spPr/>
        <p:txBody>
          <a:bodyPr/>
          <a:lstStyle/>
          <a:p>
            <a:fld id="{65956A55-7E77-425F-B783-EBB0718866E9}"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Cooperative Education (co-op) is a form of experiential education that allows students to apply classroom theory in a practical, hands-on experience in a relevant occupation. Co-op provides students the ability to work for </a:t>
            </a:r>
            <a:r>
              <a:rPr lang="en-US" b="1" dirty="0" smtClean="0"/>
              <a:t>multiple work terms </a:t>
            </a:r>
            <a:r>
              <a:rPr lang="en-US" dirty="0" smtClean="0"/>
              <a:t>in a paid experience during the academic year.  </a:t>
            </a:r>
          </a:p>
          <a:p>
            <a:r>
              <a:rPr lang="en-US" dirty="0" smtClean="0"/>
              <a:t>A little bit more</a:t>
            </a:r>
            <a:r>
              <a:rPr lang="en-US" baseline="0" dirty="0" smtClean="0"/>
              <a:t> digging is required for majors outside of the typical co-op majors. Rate of pay is typically higher than an internship, and you are often working full time during the semester.</a:t>
            </a:r>
          </a:p>
          <a:p>
            <a:r>
              <a:rPr lang="en-US" dirty="0" smtClean="0"/>
              <a:t>Typical Majors: Engineering, GSCOM, Business, HRSM.</a:t>
            </a:r>
          </a:p>
          <a:p>
            <a:r>
              <a:rPr lang="en-US" dirty="0" smtClean="0"/>
              <a:t>Education, Mass Communications.</a:t>
            </a:r>
          </a:p>
          <a:p>
            <a:endParaRPr lang="en-US" dirty="0"/>
          </a:p>
        </p:txBody>
      </p:sp>
      <p:sp>
        <p:nvSpPr>
          <p:cNvPr id="4" name="Slide Number Placeholder 3"/>
          <p:cNvSpPr>
            <a:spLocks noGrp="1"/>
          </p:cNvSpPr>
          <p:nvPr>
            <p:ph type="sldNum" sz="quarter" idx="10"/>
          </p:nvPr>
        </p:nvSpPr>
        <p:spPr/>
        <p:txBody>
          <a:bodyPr/>
          <a:lstStyle/>
          <a:p>
            <a:fld id="{65956A55-7E77-425F-B783-EBB0718866E9}"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2C1F59-6BEF-4735-B1E1-95535C066D66}" type="datetimeFigureOut">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C1F59-6BEF-4735-B1E1-95535C066D66}" type="datetimeFigureOut">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C1F59-6BEF-4735-B1E1-95535C066D66}" type="datetimeFigureOut">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2C1F59-6BEF-4735-B1E1-95535C066D66}" type="datetimeFigureOut">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2C1F59-6BEF-4735-B1E1-95535C066D66}" type="datetimeFigureOut">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2C1F59-6BEF-4735-B1E1-95535C066D66}" type="datetimeFigureOut">
              <a:rPr lang="en-US" smtClean="0"/>
              <a:pPr/>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2C1F59-6BEF-4735-B1E1-95535C066D66}" type="datetimeFigureOut">
              <a:rPr lang="en-US" smtClean="0"/>
              <a:pPr/>
              <a:t>9/3/2014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2C1F59-6BEF-4735-B1E1-95535C066D66}" type="datetimeFigureOut">
              <a:rPr lang="en-US" smtClean="0"/>
              <a:pPr/>
              <a:t>9/3/2014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C1F59-6BEF-4735-B1E1-95535C066D66}" type="datetimeFigureOut">
              <a:rPr lang="en-US" smtClean="0"/>
              <a:pPr/>
              <a:t>9/3/2014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C1F59-6BEF-4735-B1E1-95535C066D66}" type="datetimeFigureOut">
              <a:rPr lang="en-US" smtClean="0"/>
              <a:pPr/>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C1F59-6BEF-4735-B1E1-95535C066D66}" type="datetimeFigureOut">
              <a:rPr lang="en-US" smtClean="0"/>
              <a:pPr/>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14A0-C7F2-469D-85B3-33CB82B3E4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C1F59-6BEF-4735-B1E1-95535C066D66}" type="datetimeFigureOut">
              <a:rPr lang="en-US" smtClean="0"/>
              <a:pPr/>
              <a:t>9/3/2014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B14A0-C7F2-469D-85B3-33CB82B3E4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Marketing\Staff Resources\New Brand Templates\Wordmarks and Logos\CareerCenter_Standard\JEPG\CareerCenter_Standard_4color.jpg"/>
          <p:cNvPicPr>
            <a:picLocks noChangeAspect="1" noChangeArrowheads="1"/>
          </p:cNvPicPr>
          <p:nvPr/>
        </p:nvPicPr>
        <p:blipFill>
          <a:blip r:embed="rId3" cstate="print"/>
          <a:srcRect/>
          <a:stretch>
            <a:fillRect/>
          </a:stretch>
        </p:blipFill>
        <p:spPr bwMode="auto">
          <a:xfrm>
            <a:off x="1676400" y="1219200"/>
            <a:ext cx="5715000" cy="3911780"/>
          </a:xfrm>
          <a:prstGeom prst="rect">
            <a:avLst/>
          </a:prstGeom>
          <a:noFill/>
        </p:spPr>
      </p:pic>
      <p:pic>
        <p:nvPicPr>
          <p:cNvPr id="3" name="Picture 2" descr="PowerPiont_template_Experience3.jpg"/>
          <p:cNvPicPr>
            <a:picLocks noChangeAspect="1"/>
          </p:cNvPicPr>
          <p:nvPr/>
        </p:nvPicPr>
        <p:blipFill>
          <a:blip r:embed="rId4" cstate="print"/>
          <a:srcRect r="93340"/>
          <a:stretch>
            <a:fillRect/>
          </a:stretch>
        </p:blipFill>
        <p:spPr>
          <a:xfrm rot="5400000">
            <a:off x="4267200" y="1981200"/>
            <a:ext cx="609600" cy="914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lstStyle/>
          <a:p>
            <a:pPr algn="ctr"/>
            <a:r>
              <a:rPr lang="en-US" b="1" dirty="0" smtClean="0">
                <a:cs typeface="Arial" pitchFamily="34" charset="0"/>
              </a:rPr>
              <a:t>Objective</a:t>
            </a:r>
            <a:endParaRPr lang="en-US" b="1" dirty="0">
              <a:cs typeface="Arial" pitchFamily="34" charset="0"/>
            </a:endParaRPr>
          </a:p>
        </p:txBody>
      </p:sp>
      <p:sp>
        <p:nvSpPr>
          <p:cNvPr id="5" name="Content Placeholder 4"/>
          <p:cNvSpPr>
            <a:spLocks noGrp="1"/>
          </p:cNvSpPr>
          <p:nvPr>
            <p:ph sz="quarter" idx="1"/>
          </p:nvPr>
        </p:nvSpPr>
        <p:spPr>
          <a:xfrm>
            <a:off x="914400" y="1447800"/>
            <a:ext cx="7353300" cy="4525963"/>
          </a:xfrm>
        </p:spPr>
        <p:txBody>
          <a:bodyPr/>
          <a:lstStyle/>
          <a:p>
            <a:pPr>
              <a:lnSpc>
                <a:spcPct val="90000"/>
              </a:lnSpc>
            </a:pPr>
            <a:r>
              <a:rPr lang="en-US" dirty="0" smtClean="0">
                <a:latin typeface="+mn-lt"/>
                <a:cs typeface="Arial" pitchFamily="34" charset="0"/>
              </a:rPr>
              <a:t>The objective is an </a:t>
            </a:r>
            <a:r>
              <a:rPr lang="en-US" b="1" i="1" u="sng" dirty="0" smtClean="0">
                <a:latin typeface="+mn-lt"/>
                <a:cs typeface="Arial" pitchFamily="34" charset="0"/>
              </a:rPr>
              <a:t>optional</a:t>
            </a:r>
            <a:r>
              <a:rPr lang="en-US" b="1" i="1" dirty="0" smtClean="0">
                <a:latin typeface="+mn-lt"/>
                <a:cs typeface="Arial" pitchFamily="34" charset="0"/>
              </a:rPr>
              <a:t> </a:t>
            </a:r>
            <a:r>
              <a:rPr lang="en-US" dirty="0" smtClean="0">
                <a:latin typeface="+mn-lt"/>
                <a:cs typeface="Arial" pitchFamily="34" charset="0"/>
              </a:rPr>
              <a:t>category that indicates the type of work you are seeking</a:t>
            </a:r>
          </a:p>
          <a:p>
            <a:pPr>
              <a:lnSpc>
                <a:spcPct val="90000"/>
              </a:lnSpc>
            </a:pPr>
            <a:r>
              <a:rPr lang="en-US" dirty="0" smtClean="0">
                <a:latin typeface="+mn-lt"/>
                <a:cs typeface="Arial" pitchFamily="34" charset="0"/>
              </a:rPr>
              <a:t>Employers prefer objectives that are specific and concise. If you know the exact position you are pursuing or field that you are considering, you may include an objective.  Otherwise, you may omit this category</a:t>
            </a:r>
            <a:endParaRPr lang="en-US" sz="2800" dirty="0" smtClean="0">
              <a:latin typeface="+mn-lt"/>
              <a:cs typeface="Arial" pitchFamily="34" charset="0"/>
            </a:endParaRPr>
          </a:p>
        </p:txBody>
      </p:sp>
      <p:pic>
        <p:nvPicPr>
          <p:cNvPr id="6" name="Picture 5"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lstStyle/>
          <a:p>
            <a:pPr algn="ctr"/>
            <a:r>
              <a:rPr lang="en-US" b="1" dirty="0" smtClean="0">
                <a:cs typeface="Arial" pitchFamily="34" charset="0"/>
              </a:rPr>
              <a:t>Example Objectives</a:t>
            </a:r>
            <a:endParaRPr lang="en-US" b="1" dirty="0">
              <a:cs typeface="Arial" pitchFamily="34" charset="0"/>
            </a:endParaRPr>
          </a:p>
        </p:txBody>
      </p:sp>
      <p:sp>
        <p:nvSpPr>
          <p:cNvPr id="6" name="Content Placeholder 5"/>
          <p:cNvSpPr txBox="1">
            <a:spLocks/>
          </p:cNvSpPr>
          <p:nvPr/>
        </p:nvSpPr>
        <p:spPr>
          <a:xfrm>
            <a:off x="457200" y="1524000"/>
            <a:ext cx="4038600" cy="3886200"/>
          </a:xfrm>
          <a:prstGeom prst="rect">
            <a:avLst/>
          </a:prstGeom>
          <a:noFill/>
        </p:spPr>
        <p:txBody>
          <a:bodyPr vert="horz" lIns="91440" tIns="45720" rIns="91440" bIns="45720" rtlCol="0">
            <a:normAutofit/>
          </a:bodyPr>
          <a:lstStyle/>
          <a:p>
            <a:pPr marL="0" marR="0" lvl="0" indent="0" algn="l" defTabSz="457200" rtl="0" eaLnBrk="1" fontAlgn="auto" latinLnBrk="0" hangingPunct="1">
              <a:lnSpc>
                <a:spcPct val="100000"/>
              </a:lnSpc>
              <a:spcBef>
                <a:spcPct val="0"/>
              </a:spcBef>
              <a:spcAft>
                <a:spcPts val="0"/>
              </a:spcAft>
              <a:buClrTx/>
              <a:buSzTx/>
              <a:buFont typeface="Wingdings" pitchFamily="2" charset="2"/>
              <a:buNone/>
              <a:tabLst/>
              <a:defRPr/>
            </a:pPr>
            <a:r>
              <a:rPr kumimoji="0" lang="en-US" sz="2400" b="1" i="0" u="none" strike="noStrike" kern="1200" cap="none" spc="0" normalizeH="0" baseline="0" noProof="0" dirty="0" smtClean="0">
                <a:ln>
                  <a:noFill/>
                </a:ln>
                <a:solidFill>
                  <a:schemeClr val="tx1"/>
                </a:solidFill>
                <a:effectLst/>
                <a:uLnTx/>
                <a:uFillTx/>
                <a:latin typeface="+mn-lt"/>
              </a:rPr>
              <a:t>OBJECTIVE</a:t>
            </a:r>
          </a:p>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chemeClr val="tx1"/>
                </a:solidFill>
                <a:effectLst/>
                <a:uLnTx/>
                <a:uFillTx/>
                <a:latin typeface="+mn-lt"/>
              </a:rPr>
              <a:t>An internship at Computer Sciences Corporation in computer programming.</a:t>
            </a:r>
          </a:p>
          <a:p>
            <a:pPr marL="0" marR="0" lvl="0" indent="0" algn="l" defTabSz="457200" rtl="0" eaLnBrk="1" fontAlgn="auto" latinLnBrk="0" hangingPunct="1">
              <a:lnSpc>
                <a:spcPct val="100000"/>
              </a:lnSpc>
              <a:spcBef>
                <a:spcPct val="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rPr>
              <a:t>OR</a:t>
            </a:r>
          </a:p>
          <a:p>
            <a:pPr marL="0" marR="0" lvl="0" indent="0" algn="l" defTabSz="457200" rtl="0" eaLnBrk="1" fontAlgn="auto" latinLnBrk="0" hangingPunct="1">
              <a:lnSpc>
                <a:spcPct val="100000"/>
              </a:lnSpc>
              <a:spcBef>
                <a:spcPct val="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chemeClr val="tx1"/>
                </a:solidFill>
                <a:effectLst/>
                <a:uLnTx/>
                <a:uFillTx/>
                <a:latin typeface="+mn-lt"/>
              </a:rPr>
              <a:t>A management training position at Bank of America.</a:t>
            </a:r>
            <a:r>
              <a:rPr kumimoji="0" lang="en-US" sz="3200" b="0" i="0" u="none" strike="noStrike" kern="1200" cap="none" spc="0" normalizeH="0" baseline="0" noProof="0" dirty="0" smtClean="0">
                <a:ln>
                  <a:noFill/>
                </a:ln>
                <a:solidFill>
                  <a:schemeClr val="tx1"/>
                </a:solidFill>
                <a:effectLst/>
                <a:uLnTx/>
                <a:uFillTx/>
                <a:latin typeface="+mn-lt"/>
              </a:rPr>
              <a:t> </a:t>
            </a:r>
          </a:p>
        </p:txBody>
      </p:sp>
      <p:sp>
        <p:nvSpPr>
          <p:cNvPr id="7" name="Content Placeholder 3"/>
          <p:cNvSpPr txBox="1">
            <a:spLocks/>
          </p:cNvSpPr>
          <p:nvPr/>
        </p:nvSpPr>
        <p:spPr>
          <a:xfrm>
            <a:off x="4800600" y="1447800"/>
            <a:ext cx="4038600" cy="3886200"/>
          </a:xfrm>
          <a:prstGeom prst="rect">
            <a:avLst/>
          </a:prstGeom>
          <a:noFill/>
        </p:spPr>
        <p:txBody>
          <a:bodyPr>
            <a:normAutofit/>
          </a:bodyPr>
          <a:lstStyle/>
          <a:p>
            <a:pPr marL="0" marR="0" lvl="0" indent="0" algn="l" defTabSz="457200" rtl="0" eaLnBrk="1" fontAlgn="auto" latinLnBrk="0" hangingPunct="1">
              <a:lnSpc>
                <a:spcPct val="100000"/>
              </a:lnSpc>
              <a:spcBef>
                <a:spcPts val="0"/>
              </a:spcBef>
              <a:spcAft>
                <a:spcPts val="0"/>
              </a:spcAft>
              <a:buClrTx/>
              <a:buSzTx/>
              <a:buFont typeface="Wingdings"/>
              <a:buNone/>
              <a:tabLst/>
              <a:defRPr/>
            </a:pPr>
            <a:r>
              <a:rPr kumimoji="0" lang="en-US" sz="2400" b="1" i="0" u="none" strike="noStrike" kern="1200" cap="none" spc="0" normalizeH="0" baseline="0" noProof="0" dirty="0" smtClean="0">
                <a:ln>
                  <a:noFill/>
                </a:ln>
                <a:solidFill>
                  <a:schemeClr val="tx1"/>
                </a:solidFill>
                <a:effectLst/>
                <a:uLnTx/>
                <a:uFillTx/>
                <a:latin typeface="+mn-lt"/>
              </a:rPr>
              <a:t>OBJECTIVE</a:t>
            </a:r>
          </a:p>
          <a:p>
            <a:pPr marL="0" marR="0" lvl="0" indent="0" algn="l" defTabSz="457200" rtl="0" eaLnBrk="1" fontAlgn="auto" latinLnBrk="0" hangingPunct="1">
              <a:lnSpc>
                <a:spcPct val="100000"/>
              </a:lnSpc>
              <a:spcBef>
                <a:spcPts val="0"/>
              </a:spcBef>
              <a:spcAft>
                <a:spcPts val="0"/>
              </a:spcAft>
              <a:buClrTx/>
              <a:buSzTx/>
              <a:buFont typeface="Wingdings"/>
              <a:buNone/>
              <a:tabLst/>
              <a:defRPr/>
            </a:pPr>
            <a:r>
              <a:rPr kumimoji="0" lang="en-US" sz="2400" b="0" i="0" u="none" strike="noStrike" kern="1200" cap="none" spc="0" normalizeH="0" baseline="0" noProof="0" dirty="0" smtClean="0">
                <a:ln>
                  <a:noFill/>
                </a:ln>
                <a:solidFill>
                  <a:schemeClr val="tx1"/>
                </a:solidFill>
                <a:effectLst/>
                <a:uLnTx/>
                <a:uFillTx/>
                <a:latin typeface="+mn-lt"/>
              </a:rPr>
              <a:t>An internship utilizing my skills and training.</a:t>
            </a:r>
          </a:p>
          <a:p>
            <a:pPr marL="0" marR="0" lvl="0" indent="0" algn="l" defTabSz="457200" rtl="0" eaLnBrk="1" fontAlgn="auto" latinLnBrk="0" hangingPunct="1">
              <a:lnSpc>
                <a:spcPct val="100000"/>
              </a:lnSpc>
              <a:spcBef>
                <a:spcPts val="0"/>
              </a:spcBef>
              <a:spcAft>
                <a:spcPts val="0"/>
              </a:spcAft>
              <a:buClrTx/>
              <a:buSzTx/>
              <a:buFont typeface="Wingdings"/>
              <a:buNone/>
              <a:tabLst/>
              <a:defRPr/>
            </a:pPr>
            <a:r>
              <a:rPr kumimoji="0" lang="en-US" sz="2400" b="0" i="0" u="none" strike="noStrike" kern="1200" cap="none" spc="0" normalizeH="0" baseline="0" noProof="0" dirty="0" smtClean="0">
                <a:ln>
                  <a:noFill/>
                </a:ln>
                <a:solidFill>
                  <a:schemeClr val="tx1"/>
                </a:solidFill>
                <a:effectLst/>
                <a:uLnTx/>
                <a:uFillTx/>
                <a:latin typeface="+mn-lt"/>
              </a:rPr>
              <a:t>OR</a:t>
            </a:r>
          </a:p>
          <a:p>
            <a:pPr marL="0" marR="0" lvl="0" indent="0" algn="l" defTabSz="457200" rtl="0" eaLnBrk="1" fontAlgn="auto" latinLnBrk="0" hangingPunct="1">
              <a:lnSpc>
                <a:spcPct val="100000"/>
              </a:lnSpc>
              <a:spcBef>
                <a:spcPts val="0"/>
              </a:spcBef>
              <a:spcAft>
                <a:spcPts val="0"/>
              </a:spcAft>
              <a:buClrTx/>
              <a:buSzTx/>
              <a:buFont typeface="Wingdings"/>
              <a:buNone/>
              <a:tabLst/>
              <a:defRPr/>
            </a:pPr>
            <a:r>
              <a:rPr kumimoji="0" lang="en-US" sz="2400" b="0" i="0" u="none" strike="noStrike" kern="1200" cap="none" spc="0" normalizeH="0" baseline="0" noProof="0" dirty="0" smtClean="0">
                <a:ln>
                  <a:noFill/>
                </a:ln>
                <a:solidFill>
                  <a:schemeClr val="tx1"/>
                </a:solidFill>
                <a:effectLst/>
                <a:uLnTx/>
                <a:uFillTx/>
                <a:latin typeface="+mn-lt"/>
              </a:rPr>
              <a:t>A position in financial services where I can learn and progress in my career.</a:t>
            </a:r>
            <a:r>
              <a:rPr kumimoji="0" lang="en-US" sz="3200" b="0" i="0" u="none" strike="noStrike" kern="1200" cap="none" spc="0" normalizeH="0" baseline="0" noProof="0" dirty="0" smtClean="0">
                <a:ln>
                  <a:noFill/>
                </a:ln>
                <a:solidFill>
                  <a:schemeClr val="tx1"/>
                </a:solidFill>
                <a:effectLst/>
                <a:uLnTx/>
                <a:uFillTx/>
                <a:latin typeface="+mn-lt"/>
              </a:rPr>
              <a:t> </a:t>
            </a:r>
          </a:p>
          <a:p>
            <a:pPr marL="320040" marR="0" lvl="0" indent="-320040" algn="l" defTabSz="457200" rtl="0" eaLnBrk="1" fontAlgn="auto" latinLnBrk="0" hangingPunct="1">
              <a:lnSpc>
                <a:spcPct val="100000"/>
              </a:lnSpc>
              <a:spcBef>
                <a:spcPct val="20000"/>
              </a:spcBef>
              <a:spcAft>
                <a:spcPts val="0"/>
              </a:spcAft>
              <a:buClrTx/>
              <a:buSzTx/>
              <a:buFont typeface="Wingdings"/>
              <a:buChar char=""/>
              <a:tabLst/>
              <a:defRPr/>
            </a:pPr>
            <a:endParaRPr kumimoji="0" lang="en-US" sz="2400" b="0" i="0" u="none" strike="noStrike" kern="1200" cap="none" spc="0" normalizeH="0" baseline="0" noProof="0" dirty="0">
              <a:ln>
                <a:noFill/>
              </a:ln>
              <a:solidFill>
                <a:schemeClr val="tx1"/>
              </a:solidFill>
              <a:effectLst/>
              <a:uLnTx/>
              <a:uFillTx/>
              <a:latin typeface="Arial Narrow" pitchFamily="34" charset="0"/>
            </a:endParaRPr>
          </a:p>
        </p:txBody>
      </p:sp>
      <p:sp>
        <p:nvSpPr>
          <p:cNvPr id="8" name="Rectangle 7"/>
          <p:cNvSpPr/>
          <p:nvPr/>
        </p:nvSpPr>
        <p:spPr>
          <a:xfrm rot="19608420">
            <a:off x="852158" y="4813576"/>
            <a:ext cx="199285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Good</a:t>
            </a:r>
          </a:p>
        </p:txBody>
      </p:sp>
      <p:sp>
        <p:nvSpPr>
          <p:cNvPr id="9" name="Rectangle 8"/>
          <p:cNvSpPr/>
          <p:nvPr/>
        </p:nvSpPr>
        <p:spPr>
          <a:xfrm rot="19608420">
            <a:off x="5922162" y="4676673"/>
            <a:ext cx="149271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Bad</a:t>
            </a:r>
          </a:p>
        </p:txBody>
      </p:sp>
      <p:pic>
        <p:nvPicPr>
          <p:cNvPr id="10" name="Picture 9"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lstStyle/>
          <a:p>
            <a:pPr algn="ctr"/>
            <a:r>
              <a:rPr lang="en-US" b="1" dirty="0" smtClean="0">
                <a:cs typeface="Arial" pitchFamily="34" charset="0"/>
              </a:rPr>
              <a:t>Education</a:t>
            </a:r>
            <a:endParaRPr lang="en-US" b="1" dirty="0">
              <a:cs typeface="Arial" pitchFamily="34" charset="0"/>
            </a:endParaRPr>
          </a:p>
        </p:txBody>
      </p:sp>
      <p:sp>
        <p:nvSpPr>
          <p:cNvPr id="5" name="Content Placeholder 4"/>
          <p:cNvSpPr>
            <a:spLocks noGrp="1"/>
          </p:cNvSpPr>
          <p:nvPr>
            <p:ph sz="quarter" idx="1"/>
          </p:nvPr>
        </p:nvSpPr>
        <p:spPr>
          <a:xfrm>
            <a:off x="609600" y="1447800"/>
            <a:ext cx="7848600" cy="4525963"/>
          </a:xfrm>
        </p:spPr>
        <p:txBody>
          <a:bodyPr>
            <a:normAutofit fontScale="77500" lnSpcReduction="20000"/>
          </a:bodyPr>
          <a:lstStyle/>
          <a:p>
            <a:r>
              <a:rPr lang="en-US" dirty="0" smtClean="0">
                <a:cs typeface="Arial" pitchFamily="34" charset="0"/>
              </a:rPr>
              <a:t>Degrees should be listed in reverse chronological order </a:t>
            </a:r>
          </a:p>
          <a:p>
            <a:r>
              <a:rPr lang="en-US" dirty="0" smtClean="0"/>
              <a:t>I</a:t>
            </a:r>
            <a:r>
              <a:rPr lang="en-US" dirty="0" smtClean="0">
                <a:cs typeface="Arial" pitchFamily="34" charset="0"/>
              </a:rPr>
              <a:t>nclude only those schools in which you earned a degree</a:t>
            </a:r>
          </a:p>
          <a:p>
            <a:r>
              <a:rPr lang="en-US" dirty="0" smtClean="0">
                <a:cs typeface="Arial" pitchFamily="34" charset="0"/>
              </a:rPr>
              <a:t>Names and locations of schools or programs </a:t>
            </a:r>
          </a:p>
          <a:p>
            <a:r>
              <a:rPr lang="en-US" dirty="0" smtClean="0">
                <a:cs typeface="Arial" pitchFamily="34" charset="0"/>
              </a:rPr>
              <a:t>Graduation date				</a:t>
            </a:r>
          </a:p>
          <a:p>
            <a:r>
              <a:rPr lang="en-US" dirty="0" smtClean="0">
                <a:cs typeface="Arial" pitchFamily="34" charset="0"/>
              </a:rPr>
              <a:t>Degrees or certificates			</a:t>
            </a:r>
          </a:p>
          <a:p>
            <a:r>
              <a:rPr lang="en-US" dirty="0" smtClean="0">
                <a:cs typeface="Arial" pitchFamily="34" charset="0"/>
              </a:rPr>
              <a:t>Major, minor or cognate		</a:t>
            </a:r>
          </a:p>
          <a:p>
            <a:r>
              <a:rPr lang="en-US" dirty="0" smtClean="0">
                <a:cs typeface="Arial" pitchFamily="34" charset="0"/>
              </a:rPr>
              <a:t>Grade point average (if 3.0 or above)	</a:t>
            </a:r>
          </a:p>
          <a:p>
            <a:r>
              <a:rPr lang="en-US" dirty="0" smtClean="0">
                <a:cs typeface="Arial" pitchFamily="34" charset="0"/>
              </a:rPr>
              <a:t>Awards/Honors/Scholarships  (consider a separate section if more than 3)</a:t>
            </a:r>
          </a:p>
          <a:p>
            <a:r>
              <a:rPr lang="en-US" dirty="0" smtClean="0">
                <a:cs typeface="Arial" pitchFamily="34" charset="0"/>
              </a:rPr>
              <a:t>Study abroad experiences	</a:t>
            </a:r>
            <a:endParaRPr lang="en-US" b="1" dirty="0" smtClean="0">
              <a:cs typeface="Arial" pitchFamily="34" charset="0"/>
            </a:endParaRPr>
          </a:p>
        </p:txBody>
      </p:sp>
      <p:pic>
        <p:nvPicPr>
          <p:cNvPr id="6" name="Picture 5"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fontScale="90000"/>
          </a:bodyPr>
          <a:lstStyle/>
          <a:p>
            <a:pPr algn="ctr"/>
            <a:r>
              <a:rPr lang="en-US" b="1" dirty="0" smtClean="0">
                <a:cs typeface="Arial" pitchFamily="34" charset="0"/>
              </a:rPr>
              <a:t>Example of How to Show Your Education</a:t>
            </a:r>
            <a:endParaRPr lang="en-US" b="1" dirty="0">
              <a:cs typeface="Arial" pitchFamily="34" charset="0"/>
            </a:endParaRPr>
          </a:p>
        </p:txBody>
      </p:sp>
      <p:sp>
        <p:nvSpPr>
          <p:cNvPr id="5" name="Content Placeholder 4"/>
          <p:cNvSpPr>
            <a:spLocks noGrp="1"/>
          </p:cNvSpPr>
          <p:nvPr>
            <p:ph sz="quarter" idx="1"/>
          </p:nvPr>
        </p:nvSpPr>
        <p:spPr>
          <a:xfrm>
            <a:off x="1295400" y="1447800"/>
            <a:ext cx="6705600" cy="4525963"/>
          </a:xfrm>
        </p:spPr>
        <p:txBody>
          <a:bodyPr>
            <a:normAutofit/>
          </a:bodyPr>
          <a:lstStyle/>
          <a:p>
            <a:pPr marL="0" indent="0">
              <a:spcBef>
                <a:spcPts val="0"/>
              </a:spcBef>
              <a:buNone/>
              <a:defRPr/>
            </a:pPr>
            <a:endParaRPr lang="en-US" dirty="0" smtClean="0">
              <a:latin typeface="Arial" pitchFamily="34" charset="0"/>
              <a:cs typeface="Arial" pitchFamily="34" charset="0"/>
            </a:endParaRPr>
          </a:p>
          <a:p>
            <a:pPr marL="0" indent="0">
              <a:spcBef>
                <a:spcPts val="0"/>
              </a:spcBef>
              <a:buNone/>
              <a:defRPr/>
            </a:pPr>
            <a:r>
              <a:rPr lang="en-US" sz="2200" b="1" dirty="0" smtClean="0">
                <a:cs typeface="Arial" pitchFamily="34" charset="0"/>
              </a:rPr>
              <a:t>University of South Carolina, Columbia, SC</a:t>
            </a:r>
          </a:p>
          <a:p>
            <a:pPr marL="0" indent="0">
              <a:spcBef>
                <a:spcPts val="0"/>
              </a:spcBef>
              <a:buNone/>
              <a:defRPr/>
            </a:pPr>
            <a:r>
              <a:rPr lang="en-US" sz="2200" dirty="0" smtClean="0">
                <a:cs typeface="Arial" pitchFamily="34" charset="0"/>
              </a:rPr>
              <a:t>Bachelor of Science in </a:t>
            </a:r>
            <a:r>
              <a:rPr lang="en-US" sz="2200" dirty="0" smtClean="0"/>
              <a:t>Computer</a:t>
            </a:r>
            <a:r>
              <a:rPr lang="en-US" sz="2200" dirty="0" smtClean="0">
                <a:cs typeface="Arial" pitchFamily="34" charset="0"/>
              </a:rPr>
              <a:t> Engineering, May 2016</a:t>
            </a:r>
          </a:p>
          <a:p>
            <a:pPr marL="0" indent="0">
              <a:spcBef>
                <a:spcPts val="0"/>
              </a:spcBef>
              <a:buNone/>
              <a:defRPr/>
            </a:pPr>
            <a:r>
              <a:rPr lang="en-US" sz="2200" dirty="0" smtClean="0">
                <a:cs typeface="Arial" pitchFamily="34" charset="0"/>
              </a:rPr>
              <a:t>GPA: 3.6/4.0</a:t>
            </a:r>
          </a:p>
          <a:p>
            <a:pPr marL="320040" indent="-320040">
              <a:lnSpc>
                <a:spcPct val="80000"/>
              </a:lnSpc>
              <a:buNone/>
              <a:defRPr/>
            </a:pPr>
            <a:endParaRPr lang="en-US" sz="2200" dirty="0" smtClean="0">
              <a:cs typeface="Arial" pitchFamily="34" charset="0"/>
            </a:endParaRPr>
          </a:p>
          <a:p>
            <a:pPr marL="0">
              <a:buNone/>
            </a:pPr>
            <a:r>
              <a:rPr lang="en-US" sz="2200" b="1" dirty="0" smtClean="0">
                <a:cs typeface="Arial" pitchFamily="34" charset="0"/>
              </a:rPr>
              <a:t>Universidad de </a:t>
            </a:r>
            <a:r>
              <a:rPr lang="en-US" sz="2200" b="1" dirty="0" err="1" smtClean="0">
                <a:cs typeface="Arial" pitchFamily="34" charset="0"/>
              </a:rPr>
              <a:t>las</a:t>
            </a:r>
            <a:r>
              <a:rPr lang="en-US" sz="2200" b="1" dirty="0" smtClean="0">
                <a:cs typeface="Arial" pitchFamily="34" charset="0"/>
              </a:rPr>
              <a:t> Americas, Puebla, Mexico</a:t>
            </a:r>
            <a:r>
              <a:rPr lang="en-US" sz="2200" dirty="0" smtClean="0">
                <a:cs typeface="Arial" pitchFamily="34" charset="0"/>
              </a:rPr>
              <a:t/>
            </a:r>
            <a:br>
              <a:rPr lang="en-US" sz="2200" dirty="0" smtClean="0">
                <a:cs typeface="Arial" pitchFamily="34" charset="0"/>
              </a:rPr>
            </a:br>
            <a:r>
              <a:rPr lang="en-US" sz="2200" dirty="0" smtClean="0">
                <a:cs typeface="Arial" pitchFamily="34" charset="0"/>
              </a:rPr>
              <a:t>Summer 2014</a:t>
            </a:r>
            <a:br>
              <a:rPr lang="en-US" sz="2200" dirty="0" smtClean="0">
                <a:cs typeface="Arial" pitchFamily="34" charset="0"/>
              </a:rPr>
            </a:br>
            <a:r>
              <a:rPr lang="en-US" sz="2200" dirty="0" smtClean="0">
                <a:cs typeface="Arial" pitchFamily="34" charset="0"/>
              </a:rPr>
              <a:t>Enrolled in language, cultural and science courses</a:t>
            </a:r>
          </a:p>
          <a:p>
            <a:pPr>
              <a:buNone/>
            </a:pPr>
            <a:endParaRPr lang="en-US" dirty="0">
              <a:latin typeface="Arial" pitchFamily="34" charset="0"/>
              <a:cs typeface="Arial" pitchFamily="34" charset="0"/>
            </a:endParaRPr>
          </a:p>
        </p:txBody>
      </p:sp>
      <p:pic>
        <p:nvPicPr>
          <p:cNvPr id="6" name="Picture 5"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a:bodyPr>
          <a:lstStyle/>
          <a:p>
            <a:pPr algn="ctr"/>
            <a:r>
              <a:rPr lang="en-US" b="1" dirty="0" smtClean="0">
                <a:cs typeface="Arial" pitchFamily="34" charset="0"/>
              </a:rPr>
              <a:t>Related Coursework</a:t>
            </a:r>
            <a:endParaRPr lang="en-US" b="1" dirty="0">
              <a:cs typeface="Arial" pitchFamily="34" charset="0"/>
            </a:endParaRPr>
          </a:p>
        </p:txBody>
      </p:sp>
      <p:sp>
        <p:nvSpPr>
          <p:cNvPr id="5" name="Content Placeholder 4"/>
          <p:cNvSpPr>
            <a:spLocks noGrp="1"/>
          </p:cNvSpPr>
          <p:nvPr>
            <p:ph sz="quarter" idx="1"/>
          </p:nvPr>
        </p:nvSpPr>
        <p:spPr>
          <a:xfrm>
            <a:off x="838200" y="1371600"/>
            <a:ext cx="7353300" cy="2794379"/>
          </a:xfrm>
        </p:spPr>
        <p:txBody>
          <a:bodyPr>
            <a:normAutofit fontScale="85000" lnSpcReduction="20000"/>
          </a:bodyPr>
          <a:lstStyle/>
          <a:p>
            <a:r>
              <a:rPr lang="en-US" dirty="0" smtClean="0">
                <a:latin typeface="+mn-lt"/>
                <a:cs typeface="Arial" pitchFamily="34" charset="0"/>
              </a:rPr>
              <a:t>This category is optional and can also be part of the Education section</a:t>
            </a:r>
          </a:p>
          <a:p>
            <a:r>
              <a:rPr lang="en-US" dirty="0" smtClean="0">
                <a:latin typeface="+mn-lt"/>
                <a:cs typeface="Arial" pitchFamily="34" charset="0"/>
              </a:rPr>
              <a:t>Mainly used when you are lacking related experience but want to demonstrate specific knowledge</a:t>
            </a:r>
          </a:p>
          <a:p>
            <a:r>
              <a:rPr lang="en-US" dirty="0" smtClean="0">
                <a:latin typeface="+mn-lt"/>
                <a:cs typeface="Arial" pitchFamily="34" charset="0"/>
              </a:rPr>
              <a:t>List the titles of courses you’ve taken that relate to the position for which you are applying</a:t>
            </a:r>
          </a:p>
        </p:txBody>
      </p:sp>
      <p:pic>
        <p:nvPicPr>
          <p:cNvPr id="6" name="Picture 5" descr="PowerPiont_template_Decide3.jpg"/>
          <p:cNvPicPr>
            <a:picLocks noChangeAspect="1"/>
          </p:cNvPicPr>
          <p:nvPr/>
        </p:nvPicPr>
        <p:blipFill>
          <a:blip r:embed="rId3"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302307"/>
          </a:xfrm>
        </p:spPr>
        <p:txBody>
          <a:bodyPr>
            <a:normAutofit fontScale="90000"/>
          </a:bodyPr>
          <a:lstStyle/>
          <a:p>
            <a:r>
              <a:rPr lang="en-US" sz="4000" b="1" dirty="0" smtClean="0"/>
              <a:t>You know, like </a:t>
            </a:r>
            <a:r>
              <a:rPr lang="en-US" sz="4000" b="1" dirty="0" err="1" smtClean="0"/>
              <a:t>nunchuck</a:t>
            </a:r>
            <a:r>
              <a:rPr lang="en-US" sz="4000" b="1" dirty="0" smtClean="0"/>
              <a:t> skills, </a:t>
            </a:r>
            <a:r>
              <a:rPr lang="en-US" sz="4000" b="1" dirty="0" err="1" smtClean="0"/>
              <a:t>bowhunting</a:t>
            </a:r>
            <a:r>
              <a:rPr lang="en-US" sz="4000" b="1" dirty="0" smtClean="0"/>
              <a:t> skills, computer hacking skills... Girls only want boyfriends who have great skills.</a:t>
            </a:r>
            <a:r>
              <a:rPr lang="en-US" dirty="0" smtClean="0"/>
              <a:t/>
            </a:r>
            <a:br>
              <a:rPr lang="en-US" dirty="0" smtClean="0"/>
            </a:br>
            <a:endParaRPr lang="en-US" dirty="0"/>
          </a:p>
        </p:txBody>
      </p:sp>
      <p:sp>
        <p:nvSpPr>
          <p:cNvPr id="3" name="Content Placeholder 2"/>
          <p:cNvSpPr>
            <a:spLocks noGrp="1"/>
          </p:cNvSpPr>
          <p:nvPr>
            <p:ph idx="1"/>
          </p:nvPr>
        </p:nvSpPr>
        <p:spPr>
          <a:xfrm>
            <a:off x="457200" y="2355273"/>
            <a:ext cx="8229600" cy="3770891"/>
          </a:xfrm>
        </p:spPr>
        <p:txBody>
          <a:bodyPr/>
          <a:lstStyle/>
          <a:p>
            <a:r>
              <a:rPr lang="en-US" dirty="0" smtClean="0"/>
              <a:t/>
            </a:r>
            <a:br>
              <a:rPr lang="en-US" dirty="0" smtClean="0"/>
            </a:br>
            <a:endParaRPr lang="en-US" dirty="0"/>
          </a:p>
        </p:txBody>
      </p:sp>
      <p:pic>
        <p:nvPicPr>
          <p:cNvPr id="4" name="Picture 3" descr="nd.jpg"/>
          <p:cNvPicPr>
            <a:picLocks noChangeAspect="1"/>
          </p:cNvPicPr>
          <p:nvPr/>
        </p:nvPicPr>
        <p:blipFill>
          <a:blip r:embed="rId2" cstate="print"/>
          <a:stretch>
            <a:fillRect/>
          </a:stretch>
        </p:blipFill>
        <p:spPr>
          <a:xfrm>
            <a:off x="1851891" y="2600325"/>
            <a:ext cx="5047673" cy="385217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b="1" dirty="0" smtClean="0">
                <a:latin typeface="+mj-lt"/>
              </a:rPr>
              <a:t>Skills Section</a:t>
            </a:r>
            <a:endParaRPr lang="en-US" b="1" dirty="0">
              <a:latin typeface="+mj-lt"/>
            </a:endParaRPr>
          </a:p>
        </p:txBody>
      </p:sp>
      <p:sp>
        <p:nvSpPr>
          <p:cNvPr id="5" name="Content Placeholder 2"/>
          <p:cNvSpPr>
            <a:spLocks noGrp="1"/>
          </p:cNvSpPr>
          <p:nvPr>
            <p:ph sz="quarter" idx="1"/>
          </p:nvPr>
        </p:nvSpPr>
        <p:spPr>
          <a:xfrm>
            <a:off x="533400" y="2209800"/>
            <a:ext cx="8229600" cy="2819400"/>
          </a:xfrm>
        </p:spPr>
        <p:txBody>
          <a:bodyPr>
            <a:noAutofit/>
          </a:bodyPr>
          <a:lstStyle/>
          <a:p>
            <a:r>
              <a:rPr lang="en-US" sz="2400" dirty="0" smtClean="0">
                <a:latin typeface="+mn-lt"/>
              </a:rPr>
              <a:t>This section is optional, but valuable </a:t>
            </a:r>
          </a:p>
          <a:p>
            <a:r>
              <a:rPr lang="en-US" sz="2400" dirty="0" smtClean="0">
                <a:latin typeface="+mn-lt"/>
              </a:rPr>
              <a:t>Some Categories include: computer, technology, language</a:t>
            </a:r>
          </a:p>
          <a:p>
            <a:r>
              <a:rPr lang="en-US" sz="2400" dirty="0" smtClean="0">
                <a:latin typeface="+mn-lt"/>
              </a:rPr>
              <a:t>List </a:t>
            </a:r>
            <a:r>
              <a:rPr lang="en-US" sz="2400" dirty="0">
                <a:latin typeface="+mn-lt"/>
              </a:rPr>
              <a:t>product names and version numbers if </a:t>
            </a:r>
            <a:r>
              <a:rPr lang="en-US" sz="2400" dirty="0" smtClean="0">
                <a:latin typeface="+mn-lt"/>
              </a:rPr>
              <a:t>possible </a:t>
            </a:r>
          </a:p>
          <a:p>
            <a:r>
              <a:rPr lang="en-US" sz="2400" dirty="0" smtClean="0">
                <a:latin typeface="+mn-lt"/>
              </a:rPr>
              <a:t>Students </a:t>
            </a:r>
            <a:r>
              <a:rPr lang="en-US" sz="2400" dirty="0">
                <a:latin typeface="+mn-lt"/>
              </a:rPr>
              <a:t>seeking positions specifically in </a:t>
            </a:r>
            <a:r>
              <a:rPr lang="en-US" sz="2400" dirty="0" smtClean="0">
                <a:latin typeface="+mn-lt"/>
              </a:rPr>
              <a:t>technology should </a:t>
            </a:r>
            <a:r>
              <a:rPr lang="en-US" sz="2400" dirty="0">
                <a:latin typeface="+mn-lt"/>
              </a:rPr>
              <a:t>break this list down </a:t>
            </a:r>
            <a:r>
              <a:rPr lang="en-US" sz="2400" dirty="0" smtClean="0">
                <a:latin typeface="+mn-lt"/>
              </a:rPr>
              <a:t>(programming </a:t>
            </a:r>
            <a:r>
              <a:rPr lang="en-US" sz="2400" dirty="0">
                <a:latin typeface="+mn-lt"/>
              </a:rPr>
              <a:t>languages, hardware, software, operating </a:t>
            </a:r>
            <a:r>
              <a:rPr lang="en-US" sz="2400" dirty="0" smtClean="0">
                <a:latin typeface="+mn-lt"/>
              </a:rPr>
              <a:t>systems, databases</a:t>
            </a:r>
            <a:r>
              <a:rPr lang="en-US" sz="2400" dirty="0">
                <a:latin typeface="+mn-lt"/>
              </a:rPr>
              <a:t>, </a:t>
            </a:r>
            <a:r>
              <a:rPr lang="en-US" sz="2400" dirty="0" smtClean="0">
                <a:latin typeface="+mn-lt"/>
              </a:rPr>
              <a:t>peripherals) </a:t>
            </a:r>
          </a:p>
        </p:txBody>
      </p:sp>
      <p:pic>
        <p:nvPicPr>
          <p:cNvPr id="4" name="Picture 3"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a:bodyPr>
          <a:lstStyle/>
          <a:p>
            <a:pPr algn="ctr"/>
            <a:r>
              <a:rPr lang="en-US" b="1" dirty="0" smtClean="0">
                <a:cs typeface="Arial" pitchFamily="34" charset="0"/>
              </a:rPr>
              <a:t>Skills Example</a:t>
            </a:r>
            <a:endParaRPr lang="en-US" b="1" dirty="0">
              <a:cs typeface="Arial" pitchFamily="34" charset="0"/>
            </a:endParaRPr>
          </a:p>
        </p:txBody>
      </p:sp>
      <p:sp>
        <p:nvSpPr>
          <p:cNvPr id="5" name="Content Placeholder 4"/>
          <p:cNvSpPr>
            <a:spLocks noGrp="1"/>
          </p:cNvSpPr>
          <p:nvPr>
            <p:ph sz="quarter" idx="1"/>
          </p:nvPr>
        </p:nvSpPr>
        <p:spPr>
          <a:xfrm>
            <a:off x="838200" y="1447800"/>
            <a:ext cx="7353300" cy="4525963"/>
          </a:xfrm>
        </p:spPr>
        <p:txBody>
          <a:bodyPr/>
          <a:lstStyle/>
          <a:p>
            <a:pPr marL="320040" lvl="0" indent="-320040">
              <a:spcBef>
                <a:spcPts val="0"/>
              </a:spcBef>
              <a:buClr>
                <a:srgbClr val="A50021"/>
              </a:buClr>
              <a:buNone/>
              <a:defRPr/>
            </a:pPr>
            <a:r>
              <a:rPr lang="en-US" sz="2800" dirty="0" smtClean="0">
                <a:solidFill>
                  <a:srgbClr val="000000"/>
                </a:solidFill>
                <a:cs typeface="Arial" pitchFamily="34" charset="0"/>
              </a:rPr>
              <a:t>SKILLS</a:t>
            </a:r>
          </a:p>
          <a:p>
            <a:pPr lvl="1">
              <a:buNone/>
            </a:pPr>
            <a:r>
              <a:rPr lang="en-US" sz="2400" b="1" dirty="0" smtClean="0">
                <a:solidFill>
                  <a:srgbClr val="000000"/>
                </a:solidFill>
                <a:cs typeface="Arial" pitchFamily="34" charset="0"/>
              </a:rPr>
              <a:t>Computer</a:t>
            </a:r>
          </a:p>
          <a:p>
            <a:pPr marL="628650" lvl="1" indent="-228600">
              <a:spcBef>
                <a:spcPts val="0"/>
              </a:spcBef>
              <a:buFont typeface="Arial" pitchFamily="34" charset="0"/>
              <a:buChar char="•"/>
              <a:defRPr/>
            </a:pPr>
            <a:r>
              <a:rPr lang="en-US" sz="2400" dirty="0" smtClean="0">
                <a:cs typeface="Arial" pitchFamily="34" charset="0"/>
              </a:rPr>
              <a:t>Languages: C++, java, HTML, CSS</a:t>
            </a:r>
          </a:p>
          <a:p>
            <a:pPr marL="628650" lvl="1" indent="-228600">
              <a:spcBef>
                <a:spcPts val="0"/>
              </a:spcBef>
              <a:buFont typeface="Arial" pitchFamily="34" charset="0"/>
              <a:buChar char="•"/>
              <a:defRPr/>
            </a:pPr>
            <a:r>
              <a:rPr lang="en-US" sz="2400" dirty="0" smtClean="0">
                <a:cs typeface="Arial" pitchFamily="34" charset="0"/>
              </a:rPr>
              <a:t>Applications: Eclipse, Microsoft Office, Putty, MATHLAB</a:t>
            </a:r>
          </a:p>
          <a:p>
            <a:pPr marL="628650" lvl="1" indent="-228600">
              <a:spcBef>
                <a:spcPts val="0"/>
              </a:spcBef>
              <a:buFont typeface="Arial" pitchFamily="34" charset="0"/>
              <a:buChar char="•"/>
              <a:defRPr/>
            </a:pPr>
            <a:r>
              <a:rPr lang="en-US" sz="2400" dirty="0" smtClean="0">
                <a:cs typeface="Arial" pitchFamily="34" charset="0"/>
              </a:rPr>
              <a:t>Machines: Unix, Linux, Solaris</a:t>
            </a:r>
          </a:p>
          <a:p>
            <a:pPr marL="628650" lvl="1" indent="-228600">
              <a:spcBef>
                <a:spcPts val="0"/>
              </a:spcBef>
              <a:buFont typeface="Arial" pitchFamily="34" charset="0"/>
              <a:buChar char="•"/>
              <a:defRPr/>
            </a:pPr>
            <a:endParaRPr lang="en-US" sz="2400" dirty="0" smtClean="0">
              <a:cs typeface="Arial" pitchFamily="34" charset="0"/>
            </a:endParaRPr>
          </a:p>
          <a:p>
            <a:pPr lvl="1">
              <a:buNone/>
              <a:defRPr/>
            </a:pPr>
            <a:r>
              <a:rPr lang="en-US" sz="2400" b="1" dirty="0" smtClean="0">
                <a:solidFill>
                  <a:srgbClr val="000000"/>
                </a:solidFill>
                <a:cs typeface="Arial" pitchFamily="34" charset="0"/>
              </a:rPr>
              <a:t>Languages</a:t>
            </a:r>
          </a:p>
          <a:p>
            <a:pPr marL="628650" lvl="1" indent="-228600">
              <a:spcBef>
                <a:spcPts val="0"/>
              </a:spcBef>
              <a:buFont typeface="Arial" pitchFamily="34" charset="0"/>
              <a:buChar char="•"/>
              <a:defRPr/>
            </a:pPr>
            <a:r>
              <a:rPr lang="en-US" sz="2400" dirty="0" smtClean="0">
                <a:cs typeface="Arial" pitchFamily="34" charset="0"/>
              </a:rPr>
              <a:t>Fluent in French and Spanish, Basic knowledge of German</a:t>
            </a:r>
          </a:p>
        </p:txBody>
      </p:sp>
      <p:pic>
        <p:nvPicPr>
          <p:cNvPr id="6" name="Picture 5"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mj-lt"/>
              </a:rPr>
              <a:t>Experience</a:t>
            </a:r>
            <a:endParaRPr lang="en-US" sz="4000" b="1" dirty="0">
              <a:latin typeface="+mj-lt"/>
            </a:endParaRPr>
          </a:p>
        </p:txBody>
      </p:sp>
      <p:sp>
        <p:nvSpPr>
          <p:cNvPr id="5" name="Content Placeholder 2"/>
          <p:cNvSpPr>
            <a:spLocks noGrp="1"/>
          </p:cNvSpPr>
          <p:nvPr>
            <p:ph sz="quarter" idx="1"/>
          </p:nvPr>
        </p:nvSpPr>
        <p:spPr>
          <a:xfrm>
            <a:off x="533400" y="1295400"/>
            <a:ext cx="8229600" cy="4953000"/>
          </a:xfrm>
        </p:spPr>
        <p:txBody>
          <a:bodyPr>
            <a:noAutofit/>
          </a:bodyPr>
          <a:lstStyle/>
          <a:p>
            <a:pPr>
              <a:buNone/>
            </a:pPr>
            <a:endParaRPr lang="en-US" sz="2400" dirty="0" smtClean="0"/>
          </a:p>
          <a:p>
            <a:r>
              <a:rPr lang="en-US" sz="2400" dirty="0" smtClean="0">
                <a:latin typeface="+mn-lt"/>
              </a:rPr>
              <a:t>Can be labeled as/broken-up into: </a:t>
            </a:r>
          </a:p>
          <a:p>
            <a:pPr lvl="1"/>
            <a:r>
              <a:rPr lang="en-US" sz="2400" dirty="0" smtClean="0">
                <a:latin typeface="+mn-lt"/>
              </a:rPr>
              <a:t>Experience, Work Experience, Relevant Experience, Research Experience</a:t>
            </a:r>
          </a:p>
          <a:p>
            <a:r>
              <a:rPr lang="en-US" sz="2400" dirty="0" smtClean="0">
                <a:latin typeface="+mn-lt"/>
              </a:rPr>
              <a:t>Always include in this section: </a:t>
            </a:r>
          </a:p>
          <a:p>
            <a:pPr lvl="1"/>
            <a:r>
              <a:rPr lang="en-US" sz="2400" dirty="0" smtClean="0">
                <a:latin typeface="+mn-lt"/>
              </a:rPr>
              <a:t>Employer Name &amp; Location</a:t>
            </a:r>
          </a:p>
          <a:p>
            <a:pPr lvl="1"/>
            <a:r>
              <a:rPr lang="en-US" sz="2400" dirty="0" smtClean="0">
                <a:latin typeface="+mn-lt"/>
              </a:rPr>
              <a:t>Dates of Employment</a:t>
            </a:r>
          </a:p>
          <a:p>
            <a:pPr lvl="1"/>
            <a:r>
              <a:rPr lang="en-US" sz="2400" dirty="0" smtClean="0">
                <a:latin typeface="+mn-lt"/>
              </a:rPr>
              <a:t>Your position/title</a:t>
            </a:r>
          </a:p>
          <a:p>
            <a:pPr lvl="1"/>
            <a:r>
              <a:rPr lang="en-US" sz="2400" dirty="0" smtClean="0">
                <a:latin typeface="+mn-lt"/>
              </a:rPr>
              <a:t>A bulleted list of accomplishments/contributions that you achieved; each bullet should begin </a:t>
            </a:r>
            <a:r>
              <a:rPr lang="en-US" sz="2400" i="1" dirty="0" smtClean="0">
                <a:latin typeface="+mn-lt"/>
              </a:rPr>
              <a:t>WITH AN ACTION VERB</a:t>
            </a:r>
          </a:p>
          <a:p>
            <a:pPr lvl="1"/>
            <a:r>
              <a:rPr lang="en-US" sz="2400" i="1" dirty="0" smtClean="0">
                <a:latin typeface="+mn-lt"/>
              </a:rPr>
              <a:t>Include Skills with Tasks! </a:t>
            </a:r>
          </a:p>
          <a:p>
            <a:pPr lvl="1"/>
            <a:endParaRPr lang="en-US" sz="2000" dirty="0" smtClean="0"/>
          </a:p>
          <a:p>
            <a:endParaRPr lang="en-US" sz="2400" dirty="0" smtClean="0"/>
          </a:p>
        </p:txBody>
      </p:sp>
      <p:pic>
        <p:nvPicPr>
          <p:cNvPr id="4" name="Picture 3"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b="1" dirty="0" smtClean="0">
                <a:latin typeface="+mj-lt"/>
              </a:rPr>
              <a:t>Experience</a:t>
            </a:r>
            <a:endParaRPr lang="en-US" b="1" dirty="0">
              <a:latin typeface="+mj-lt"/>
            </a:endParaRPr>
          </a:p>
        </p:txBody>
      </p:sp>
      <p:sp>
        <p:nvSpPr>
          <p:cNvPr id="3" name="Content Placeholder 2"/>
          <p:cNvSpPr>
            <a:spLocks noGrp="1"/>
          </p:cNvSpPr>
          <p:nvPr>
            <p:ph sz="quarter" idx="1"/>
          </p:nvPr>
        </p:nvSpPr>
        <p:spPr>
          <a:xfrm>
            <a:off x="381000" y="1524000"/>
            <a:ext cx="8458200" cy="4525963"/>
          </a:xfrm>
        </p:spPr>
        <p:txBody>
          <a:bodyPr>
            <a:normAutofit lnSpcReduction="10000"/>
          </a:bodyPr>
          <a:lstStyle/>
          <a:p>
            <a:r>
              <a:rPr lang="en-US" sz="2500" b="1" dirty="0" smtClean="0">
                <a:latin typeface="+mn-lt"/>
              </a:rPr>
              <a:t>When developing the action bullet points, consider: </a:t>
            </a:r>
          </a:p>
          <a:p>
            <a:pPr lvl="1"/>
            <a:r>
              <a:rPr lang="en-US" dirty="0" smtClean="0">
                <a:latin typeface="+mn-lt"/>
              </a:rPr>
              <a:t>Describing the tasks which you did</a:t>
            </a:r>
          </a:p>
          <a:p>
            <a:pPr lvl="1"/>
            <a:r>
              <a:rPr lang="en-US" dirty="0" smtClean="0">
                <a:latin typeface="+mn-lt"/>
              </a:rPr>
              <a:t>Describing the soft or transferrable skills (communication, teamwork, handling difficult customers) which you utilized</a:t>
            </a:r>
          </a:p>
          <a:p>
            <a:pPr lvl="1"/>
            <a:r>
              <a:rPr lang="en-US" dirty="0" smtClean="0">
                <a:latin typeface="+mn-lt"/>
              </a:rPr>
              <a:t>Describing the meaning &amp; takeaway you exited the experience with</a:t>
            </a:r>
          </a:p>
          <a:p>
            <a:pPr lvl="1"/>
            <a:r>
              <a:rPr lang="en-US" dirty="0" smtClean="0">
                <a:latin typeface="+mn-lt"/>
              </a:rPr>
              <a:t>Describing how you can utilize the skills you learned/developed in future schoolwork &amp;/or classes</a:t>
            </a:r>
          </a:p>
          <a:p>
            <a:pPr>
              <a:buNone/>
            </a:pPr>
            <a:endParaRPr lang="en-US" sz="2800" b="1" i="1" dirty="0"/>
          </a:p>
        </p:txBody>
      </p:sp>
      <p:pic>
        <p:nvPicPr>
          <p:cNvPr id="4" name="Picture 3"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215443" y="374990"/>
            <a:ext cx="800219" cy="369332"/>
          </a:xfrm>
          <a:prstGeom prst="rect">
            <a:avLst/>
          </a:prstGeom>
        </p:spPr>
        <p:txBody>
          <a:bodyPr wrap="none">
            <a:spAutoFit/>
          </a:bodyPr>
          <a:lstStyle/>
          <a:p>
            <a:r>
              <a:rPr lang="en-US" b="1" dirty="0">
                <a:solidFill>
                  <a:srgbClr val="FFFFFF"/>
                </a:solidFill>
                <a:latin typeface="Garamond"/>
                <a:cs typeface="Garamond"/>
              </a:rPr>
              <a:t>Live it</a:t>
            </a:r>
            <a:endParaRPr lang="en-US" dirty="0"/>
          </a:p>
        </p:txBody>
      </p:sp>
      <p:grpSp>
        <p:nvGrpSpPr>
          <p:cNvPr id="2" name="Group 3"/>
          <p:cNvGrpSpPr/>
          <p:nvPr/>
        </p:nvGrpSpPr>
        <p:grpSpPr>
          <a:xfrm>
            <a:off x="-16955" y="-2"/>
            <a:ext cx="708216" cy="6858002"/>
            <a:chOff x="-12700" y="-1"/>
            <a:chExt cx="708214" cy="6858001"/>
          </a:xfrm>
        </p:grpSpPr>
        <p:grpSp>
          <p:nvGrpSpPr>
            <p:cNvPr id="4" name="Group 4"/>
            <p:cNvGrpSpPr/>
            <p:nvPr/>
          </p:nvGrpSpPr>
          <p:grpSpPr>
            <a:xfrm>
              <a:off x="0" y="1857811"/>
              <a:ext cx="685800" cy="2517602"/>
              <a:chOff x="0" y="1857811"/>
              <a:chExt cx="685800" cy="2517602"/>
            </a:xfrm>
          </p:grpSpPr>
          <p:pic>
            <p:nvPicPr>
              <p:cNvPr id="12" name="Picture 11"/>
              <p:cNvPicPr>
                <a:picLocks noChangeAspect="1"/>
              </p:cNvPicPr>
              <p:nvPr/>
            </p:nvPicPr>
            <p:blipFill>
              <a:blip r:embed="rId2" cstate="print"/>
              <a:stretch>
                <a:fillRect/>
              </a:stretch>
            </p:blipFill>
            <p:spPr>
              <a:xfrm>
                <a:off x="0" y="1974183"/>
                <a:ext cx="685800" cy="2401230"/>
              </a:xfrm>
              <a:prstGeom prst="rect">
                <a:avLst/>
              </a:prstGeom>
            </p:spPr>
          </p:pic>
          <p:sp>
            <p:nvSpPr>
              <p:cNvPr id="13" name="TextBox 12"/>
              <p:cNvSpPr txBox="1"/>
              <p:nvPr/>
            </p:nvSpPr>
            <p:spPr>
              <a:xfrm rot="16200000">
                <a:off x="-822252" y="2842643"/>
                <a:ext cx="2492883" cy="523219"/>
              </a:xfrm>
              <a:prstGeom prst="rect">
                <a:avLst/>
              </a:prstGeom>
              <a:noFill/>
            </p:spPr>
            <p:txBody>
              <a:bodyPr wrap="square" rtlCol="0">
                <a:spAutoFit/>
              </a:bodyPr>
              <a:lstStyle/>
              <a:p>
                <a:r>
                  <a:rPr lang="en-US" sz="2800" b="1" dirty="0" smtClean="0">
                    <a:solidFill>
                      <a:srgbClr val="FFFFFF"/>
                    </a:solidFill>
                    <a:latin typeface="Garamond"/>
                    <a:cs typeface="Garamond"/>
                  </a:rPr>
                  <a:t>Experience it.</a:t>
                </a:r>
                <a:endParaRPr lang="en-US" sz="2800" b="1" dirty="0">
                  <a:solidFill>
                    <a:srgbClr val="FFFFFF"/>
                  </a:solidFill>
                  <a:latin typeface="Garamond"/>
                  <a:cs typeface="Garamond"/>
                </a:endParaRPr>
              </a:p>
            </p:txBody>
          </p:sp>
        </p:grpSp>
        <p:grpSp>
          <p:nvGrpSpPr>
            <p:cNvPr id="5" name="Group 5"/>
            <p:cNvGrpSpPr/>
            <p:nvPr/>
          </p:nvGrpSpPr>
          <p:grpSpPr>
            <a:xfrm>
              <a:off x="-12700" y="-1"/>
              <a:ext cx="698500" cy="1916601"/>
              <a:chOff x="-12700" y="-1"/>
              <a:chExt cx="698500" cy="1916601"/>
            </a:xfrm>
          </p:grpSpPr>
          <p:pic>
            <p:nvPicPr>
              <p:cNvPr id="10" name="Picture 9"/>
              <p:cNvPicPr>
                <a:picLocks noChangeAspect="1"/>
              </p:cNvPicPr>
              <p:nvPr/>
            </p:nvPicPr>
            <p:blipFill>
              <a:blip r:embed="rId3" cstate="print"/>
              <a:stretch>
                <a:fillRect/>
              </a:stretch>
            </p:blipFill>
            <p:spPr>
              <a:xfrm>
                <a:off x="-12700" y="-1"/>
                <a:ext cx="698500" cy="1916601"/>
              </a:xfrm>
              <a:prstGeom prst="rect">
                <a:avLst/>
              </a:prstGeom>
            </p:spPr>
          </p:pic>
          <p:sp>
            <p:nvSpPr>
              <p:cNvPr id="11" name="TextBox 10"/>
              <p:cNvSpPr txBox="1"/>
              <p:nvPr/>
            </p:nvSpPr>
            <p:spPr>
              <a:xfrm rot="16200000">
                <a:off x="-228466" y="379287"/>
                <a:ext cx="1281795" cy="523219"/>
              </a:xfrm>
              <a:prstGeom prst="rect">
                <a:avLst/>
              </a:prstGeom>
              <a:noFill/>
            </p:spPr>
            <p:txBody>
              <a:bodyPr wrap="square" rtlCol="0">
                <a:spAutoFit/>
              </a:bodyPr>
              <a:lstStyle/>
              <a:p>
                <a:r>
                  <a:rPr lang="en-US" sz="2800" b="1" dirty="0" smtClean="0">
                    <a:solidFill>
                      <a:srgbClr val="FFFFFF"/>
                    </a:solidFill>
                    <a:cs typeface="Garamond"/>
                  </a:rPr>
                  <a:t>Live it</a:t>
                </a:r>
                <a:r>
                  <a:rPr lang="en-US" sz="2400" dirty="0" smtClean="0">
                    <a:solidFill>
                      <a:schemeClr val="bg1"/>
                    </a:solidFill>
                  </a:rPr>
                  <a:t>.</a:t>
                </a:r>
                <a:endParaRPr lang="en-US" sz="2400" dirty="0"/>
              </a:p>
            </p:txBody>
          </p:sp>
        </p:grpSp>
        <p:grpSp>
          <p:nvGrpSpPr>
            <p:cNvPr id="6" name="Group 6"/>
            <p:cNvGrpSpPr/>
            <p:nvPr/>
          </p:nvGrpSpPr>
          <p:grpSpPr>
            <a:xfrm>
              <a:off x="0" y="4341602"/>
              <a:ext cx="695514" cy="2516398"/>
              <a:chOff x="0" y="4341602"/>
              <a:chExt cx="695514" cy="2516398"/>
            </a:xfrm>
          </p:grpSpPr>
          <p:pic>
            <p:nvPicPr>
              <p:cNvPr id="8" name="Picture 7"/>
              <p:cNvPicPr>
                <a:picLocks noChangeAspect="1"/>
              </p:cNvPicPr>
              <p:nvPr/>
            </p:nvPicPr>
            <p:blipFill>
              <a:blip r:embed="rId4" cstate="print"/>
              <a:stretch>
                <a:fillRect/>
              </a:stretch>
            </p:blipFill>
            <p:spPr>
              <a:xfrm>
                <a:off x="0" y="4432862"/>
                <a:ext cx="695514" cy="2425138"/>
              </a:xfrm>
              <a:prstGeom prst="rect">
                <a:avLst/>
              </a:prstGeom>
            </p:spPr>
          </p:pic>
          <p:sp>
            <p:nvSpPr>
              <p:cNvPr id="9" name="TextBox 8"/>
              <p:cNvSpPr txBox="1"/>
              <p:nvPr/>
            </p:nvSpPr>
            <p:spPr>
              <a:xfrm rot="16200000">
                <a:off x="-818417" y="5332313"/>
                <a:ext cx="2504641" cy="523219"/>
              </a:xfrm>
              <a:prstGeom prst="rect">
                <a:avLst/>
              </a:prstGeom>
              <a:noFill/>
            </p:spPr>
            <p:txBody>
              <a:bodyPr wrap="square" rtlCol="0">
                <a:spAutoFit/>
              </a:bodyPr>
              <a:lstStyle/>
              <a:p>
                <a:r>
                  <a:rPr lang="en-US" sz="2800" b="1" dirty="0" smtClean="0">
                    <a:solidFill>
                      <a:srgbClr val="FFFFFF"/>
                    </a:solidFill>
                    <a:latin typeface="Garamond"/>
                    <a:cs typeface="Garamond"/>
                  </a:rPr>
                  <a:t>Decide it</a:t>
                </a:r>
                <a:r>
                  <a:rPr lang="en-US" sz="2800" dirty="0" smtClean="0">
                    <a:solidFill>
                      <a:srgbClr val="FFFFFF"/>
                    </a:solidFill>
                  </a:rPr>
                  <a:t>.</a:t>
                </a:r>
                <a:endParaRPr lang="en-US" sz="2800" dirty="0">
                  <a:solidFill>
                    <a:srgbClr val="FFFFFF"/>
                  </a:solidFill>
                </a:endParaRPr>
              </a:p>
            </p:txBody>
          </p:sp>
        </p:grpSp>
      </p:grpSp>
      <p:sp>
        <p:nvSpPr>
          <p:cNvPr id="14" name="TextBox 13"/>
          <p:cNvSpPr txBox="1"/>
          <p:nvPr/>
        </p:nvSpPr>
        <p:spPr>
          <a:xfrm>
            <a:off x="1326781" y="305715"/>
            <a:ext cx="6723528" cy="1200329"/>
          </a:xfrm>
          <a:prstGeom prst="rect">
            <a:avLst/>
          </a:prstGeom>
          <a:noFill/>
        </p:spPr>
        <p:txBody>
          <a:bodyPr wrap="square" rtlCol="0">
            <a:spAutoFit/>
          </a:bodyPr>
          <a:lstStyle/>
          <a:p>
            <a:pPr algn="ctr"/>
            <a:r>
              <a:rPr lang="en-US" sz="7200" b="1" dirty="0" smtClean="0">
                <a:cs typeface="Arial"/>
              </a:rPr>
              <a:t>Our Mission</a:t>
            </a:r>
          </a:p>
        </p:txBody>
      </p:sp>
      <p:pic>
        <p:nvPicPr>
          <p:cNvPr id="16" name="Picture 15" descr="USC_Linear_202.eps"/>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26362" y="6153094"/>
            <a:ext cx="2094220" cy="567924"/>
          </a:xfrm>
          <a:prstGeom prst="rect">
            <a:avLst/>
          </a:prstGeom>
        </p:spPr>
      </p:pic>
      <p:sp>
        <p:nvSpPr>
          <p:cNvPr id="17" name="TextBox 16"/>
          <p:cNvSpPr txBox="1"/>
          <p:nvPr/>
        </p:nvSpPr>
        <p:spPr>
          <a:xfrm>
            <a:off x="1739147" y="1857808"/>
            <a:ext cx="6024282" cy="4401205"/>
          </a:xfrm>
          <a:prstGeom prst="rect">
            <a:avLst/>
          </a:prstGeom>
          <a:noFill/>
        </p:spPr>
        <p:txBody>
          <a:bodyPr wrap="square" rtlCol="0">
            <a:spAutoFit/>
          </a:bodyPr>
          <a:lstStyle/>
          <a:p>
            <a:pPr algn="ctr"/>
            <a:r>
              <a:rPr lang="en-US" sz="4000" dirty="0" smtClean="0">
                <a:latin typeface="Calibri" pitchFamily="34" charset="0"/>
              </a:rPr>
              <a:t>The mission of the University of South Carolina Career Center is to </a:t>
            </a:r>
            <a:r>
              <a:rPr lang="en-US" sz="4000" b="1" dirty="0" smtClean="0">
                <a:solidFill>
                  <a:srgbClr val="971A31"/>
                </a:solidFill>
                <a:latin typeface="Calibri" pitchFamily="34" charset="0"/>
              </a:rPr>
              <a:t>educate</a:t>
            </a:r>
            <a:r>
              <a:rPr lang="en-US" sz="4000" b="1" dirty="0" smtClean="0">
                <a:latin typeface="Calibri" pitchFamily="34" charset="0"/>
              </a:rPr>
              <a:t> </a:t>
            </a:r>
            <a:r>
              <a:rPr lang="en-US" sz="4000" dirty="0" smtClean="0">
                <a:latin typeface="Calibri" pitchFamily="34" charset="0"/>
              </a:rPr>
              <a:t>and</a:t>
            </a:r>
            <a:r>
              <a:rPr lang="en-US" sz="4000" dirty="0" smtClean="0">
                <a:solidFill>
                  <a:srgbClr val="971A31"/>
                </a:solidFill>
                <a:latin typeface="Calibri" pitchFamily="34" charset="0"/>
              </a:rPr>
              <a:t> </a:t>
            </a:r>
            <a:r>
              <a:rPr lang="en-US" sz="4000" b="1" dirty="0" smtClean="0">
                <a:solidFill>
                  <a:srgbClr val="971A31"/>
                </a:solidFill>
                <a:latin typeface="Calibri" pitchFamily="34" charset="0"/>
              </a:rPr>
              <a:t>empower</a:t>
            </a:r>
            <a:r>
              <a:rPr lang="en-US" sz="4000" dirty="0" smtClean="0">
                <a:solidFill>
                  <a:srgbClr val="971A31"/>
                </a:solidFill>
                <a:latin typeface="Calibri" pitchFamily="34" charset="0"/>
              </a:rPr>
              <a:t> </a:t>
            </a:r>
            <a:r>
              <a:rPr lang="en-US" sz="4000" dirty="0" smtClean="0">
                <a:latin typeface="Calibri" pitchFamily="34" charset="0"/>
              </a:rPr>
              <a:t>students in their development of lifelong career management skills</a:t>
            </a:r>
            <a:endParaRPr lang="en-US" sz="4000" dirty="0">
              <a:latin typeface="Calibri" pitchFamily="34" charset="0"/>
            </a:endParaRPr>
          </a:p>
        </p:txBody>
      </p:sp>
    </p:spTree>
    <p:extLst>
      <p:ext uri="{BB962C8B-B14F-4D97-AF65-F5344CB8AC3E}">
        <p14:creationId xmlns:p14="http://schemas.microsoft.com/office/powerpoint/2010/main" xmlns="" val="3137229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descr="data:image/jpeg;base64,/9j/4AAQSkZJRgABAQAAAQABAAD/2wCEAAkGBxQHBhUSBxQUFRUTFBcTGBQUFhYaFxkcFRcWFx4XFxkYHCggGh0pHB8WIjElLCorLi46HyAzODMsQygtLisBCgoKDg0OGhAQFiwfHhwsLCwsLCwsLCwsLCwsLSwsLCwsLCwsLCwsLCwsLCwsLCwsLCwsLDcrLCwrLCsrKzcsN//AABEIAKgBKwMBIgACEQEDEQH/xAAcAAEBAQEBAAMBAAAAAAAAAAAABwYIBQIDBAH/xABHEAACAQIDBQUDCAYGCwAAAAAAAQIDEQQFBgcSITFBE1FhcYEikZIIFDJSgqGxwSNCVLKzwiQmQ2JydBU1NjdTZHODk6LR/8QAGAEBAQEBAQAAAAAAAAAAAAAAAAECAwT/xAAbEQEBAAMBAQEAAAAAAAAAAAAAAQIRMSESIv/aAAwDAQACEQMRAD8ArgAPS4gAAAAAAAAAAAAAAAAAAAAAAAAAAAAAAAAAAAAAAAAAAAAAAAAAAAAAAAAAAAAAAAAAAAAAAAAAAAAAAAAAAAAAAAAAAAAAAAAAAAAAAAAAAAAAAAAAAAAAAAAAAAAAAAAAAAAAAAAAAAAAAAAAAAAAAAAAAAAAAABidZ7TMJpas6XtVq6506bSUfCpN8IvwSb8Ef3atq16V07/AEN2r126dN8LxSXtVLeCaS8ZIiGgtI1NbZ24uTjTh+krVXxaUnyV+c5O9r9zfQ55Ze6jcjZVduldz/RYSil3Oc2/erfge1kG22hiq6hnlCVBN27SEt+C8ZRspJeVzS4TZbleGw+68Nv8OM6lSo5Px4SSXokT7aXsrjk+Ali9OOTpw41KMnvOEfrwlzcV1Tu1zv3T9Hi34XEQxeHjUwsozhNKUZRacWn1TXM+0gexDV0svzdYHGSvRrt9nf8AUqc7LuUuVu+3ey+Fl2lmgAFQAMNtb1bLS+nUsC7V8Q3Tg+sUl7dReKTSXjJPoLR89YbTcJpis6XtV60eDp07Wi+6c3wi/BXa6pGDq7dK7n+hwlFLulObfvVvwMXoPSNTWmdumpONOHt1qr4tJvkr85Sd7er6F0wGy/LMHQUXhlUfWdSc3J+PBpL0SMbtb8jKZLtwpVqyjnWGlSTt+kpS30vFxaTt5NvwKnlmY0s1wUa2W1I1Kc+U4u68vBrqnxRJ9oeyWjRyyeJ0wpRlSi5yoXcoyjG7bpt3kpJcbXd7cLdcZsm1ZPT2pYU6sn83xElTqRfJSlwjUXc07X8L+Bd2dTUvHSoB5mpc5hp7IquJxXFUo3S+tJ8Ix9ZNI0y/Dq7WOF0lhlLNJNzl9ClBXqSt1teyXi7epM8Xt0qOq/mWDpqN+HaVJSdvspJfeTyPzrXWqUm9+viJ83wjFc/swjG/oupcsj2SZfl2FSx1N4ipb2qlSU0m+u7CMkku6934mN28b1Iy+WbdL1Us2wlo9ZUZ3a+zNcfiRVcizyhqDAKtlFRVIPg7c4u192cXxi/Bk91jsew+LwUp6ZTo1optUnJunP8Au+024Pud7eHVSzQmpqmjtSRnPeUHLs69N3V43s7x+tF3a6811Zd2dNS8dTA+MJqpBSptNNJprk0+Ka9D5G4wAA0gAAAAAAAAAAAAAAAAAAOddumaPG62dJN7uGpQp26b012kn/7RXoU3YplSy/QsKjVpYic6sn1sm4R9LRv6sim0up2uvcY5dK8o/D7P5HRehKfZaKwSX7LRfxQUvzOM9rpePdPjUpqtTcaqTjJOLT5NNWafofI/hthyNmdCWQakqQoNqWGxElF9b0pvdf3JnWGWY1ZjltKtS+jVpwqrynFS/M5o2r0ux2h4tLrOMvipwl+Ze9mlbt9A4Nv/AIKj8EpQ/Ixj1vLj0dUZ5DTeR1MVi4ylCnu3jC289+cYK12lzaMfku17C5xm9LD4ejiFKtUjTTkqdk5O13ad7Gh2iZNV1Bo6thsuSdSp2e6pNRXs1YTfF+CZLNI7LcwynU+Gr4uNLcpVoTlarFu0ZJuy6lu9pJNLuYLaLs7es8bTqxxLpdnT3FB096PGTk5XUk03wXXkjeg1ZtGR2baPejcpqUq84VJ1Krm5wTS3VFKK4q/D2n6muBlM+2iYDIcwnQzGrJVadt6Eac5fSipKzS3eTXUnkOtTUkoU26tt1Jt35WS439DjlR7XFWwqd5StBLnxfBefIpevtrUs8wM8NkdOVKlUW7OpO3aTi+cUldQT5Pi2/A+7ZFs9qYnMoY7OYOFKk1OlCatKpJfRlZ8VBPjfrw6XM32+NTxdlwXtcySfKFzN0srw2Gh/aVJ1ZeVNKKT8Lzb9CuEB+UFXc9WUYdIYWL9ZVKl/wRrLjOPXp/J6ypSr4nFVFxio0IP/ABXnP8Ie9lrJpsCo9noupL6+Km/dTpL/AOlLGPC9fw5s20ZYst15UdJWVeEK9vGV4y98oyfqdKEM+UPR3c3ws+sqM4/DO/8AMyZcXHqgbIc0eaaCodo7yo72Hf8A237K+BwNmSv5PdW+m8RD6uIUvipxX8pVDWPEvQAG2QAAAAAAAAAAAAAAAAAAcqbRf9u8b/man7zOlNIu+k8Jb9lofwoHOO1Cj2Gv8Ypdazl8aU19zOhtAVVW0RgnH9mpR+CKj+Rxx63lx74ANsuY9sH+8bFedL+BSLdsmVtneEv9Wf8AGqEJ2o11idoGLlHpV3PgjGH5HQWzqh820Lg4/wDLwn/5Pb/Mxj1vLjRAA2wAAATDUeyNai1FXxWLxTh2sk1CNK+6klFJyc+PBLoU8Cza7QDU+xvE5VhXVyeqsSoJycFFwq2XWKu1Pyun3JnmaM2oYvIMTGOYTniMPe0oVHvTiu+nOTumu5u3ThzXSRzXtnyiGU64n81Vo14RxG6uSc3KMrecot+pizXGpd9dG4LFwx+DhVwklKFSKnGS5NSV0yA7fF/XaH+Vp/v1SgbCcfLF6IcKv9hXnTj/AIZKNT8ZSMV8oTDbmpMPU6Tw+56wqTf8yLeJOtvsKf8AUNW/aKv4QKGTLYBX39H1Yv8AUxUvdKnSf43KaWcS9CJ/KKf9JwX+Gt+NMthCPlC4lTz/AA1Nc4UHN/bm1/KMuLj17vyeP9TYv/rU/wByRWiXfJ9obmlK02vp4lpeO7Tp/m2VEuHEy6AA2yAAAAAAAAAAAAAAAAAADn/b3lLwmqYYiK9nE0ld986XsO/2OzNzsKzlY/SHzdv28LOStfjuVG5xfldzXoaPX+lo6t07KhwVSL7SlN8lNJ8H/daun536HOeWZhi9DaicqadKvSbhOE1wadrxkv1ovg7p9zT5M43yuk9jrA/NmOOhlmAqVsY7QpQlUk/CKv7yY4LblhpYZfP8NXjPqqbhKPo5Si/uMDtB2kVtXRVGjHscOnfs1K8ptcnUlZXtzUVwXjZNW5RPlmadOpqTUdqa/SYqv5+1Vnf3K51thcOsJhYU6P0YRjCPlFJL7kSDYloeeHq/6QzaDi7NUISVn7Ss6rXRWuo992+5uyDGGVAZXahmNXKdDYitl05U6kOy3Zx5rerU4u3o2iO6K1vmGP1dhaWLxdWUJ16cZRbVmnJXT4ci26STbowh22rO8dk+plDBYmvTo1aUZxjTm4JNXjJXjZ81f1LiZDaXo5avyPdoWVek3OlJ8ndcabfRSsvJpMZcJ15WxPULznTEqWLnKdbD1GpOcnKUo1G5xk2+L470fRFEOTcpzPFaJ1C5UE6Vam3CdOouDTs3Ca6xfB+5p8mVrL9uWGlh1/pHDVoT6qk4Tj5pycWvKxJktisHNW2XN4ZvrifzZpxoQjh95cm4OUpe6UpL0Pc1ftkq5nhJUdP05UIyVnWlK9Wz5qCjwh53b7rGa2faFrauzBNqUMNBrtK1uDX1Kd/pTf3c30Tlu/Ismld2G5c8DoZTqJr5xWnVV/qpRpr91v1PO2/5T8607RxNNXeHqOMvCFZJXf24wXqU3C4eOEw0aeGiowhFQjFclGKskvQ+rNMvhmuXVKGNV4VYOEl4Nc13Nc0a14zv1E/k/wCdLDZxWwlZ27eKqQvbjKle8V4uLb+yXY5U1Np/E6H1Ao1G4uMt+jXjdKSi7qcX0a4XXT3XpGQbb4RwijqChN1ErdpQ3bS8XCTW6/JteRmXTVm1jOYNqucrPNb1p4dqUKdqEGuTVNWbXenLfZp9a7Yp5rgpUNP05UYzW7KrNrtWnzUVHhDzu33WPF2V6HnqbNo1sbFrC0pKUm1wqNcVSjfn/e7l5oW78JNerVszyl5LojD06qtOUO1knzTqtzs/FJxXoagA6RigANIAAAAAAAAAAAAAAAAAAAeLqPSuE1LSSzijGbStGavGpHwU48beHLwPaBLNql9TYhgpTbp1sUl3b1N29dw9zT+y/L8jrKcacq04u6nXalZ96gkoe9M2gJ8xd0ABdI/DnWU0s8yyWHzOO/Snu70d6Ub7slJcYtPmkZ/LtmuXZZj4VsFQcalKSnGXa1XZxd07OVma4E+YbAAXSPG1FpbCakppZzRjNpWU+MZx8pxs7eHIxNbYjgZ1G6VbFRXdvU3b1cCngnzF3WAyjZBl2X1FKvGrXad/00/Z+GCin5O5u8PQjhqChhoxhCKtGMUlFJdElwSPsA+YbAAXSPxZtlNHOcG6Wa0oVYP9WavZ98Xzi/FWZgcZsVwFetfDzxFNP9WM4SivLeg397KWCfMXdTzKtjuXYGrvYntq9ne1WaUeHhTUb+rN9h6EcLQjDCxjCEVuxhBJRSXRJcEj7QJjIWgAKgACgAAAAAAAAAAAAAAAAAAAAAAAAAAAAAAAAAAAAAAAAAAAAAAAAAAAAAAAAAAAAAAAAAAAAAAAAAAAAAAAAAAAAAAAAAAAAAAAAAAAAAAAAAAAAAAAAAAAAAAAAAAAAAAAAAAAAAAAAAAAAAAAAAAAAAAAAAAAAAA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8852" name="AutoShape 4" descr="data:image/jpeg;base64,/9j/4AAQSkZJRgABAQAAAQABAAD/2wCEAAkGBhAOEBEPEA8QFQ8QDxINFRAQFRQXDxAPFhQWFBcVFBUXGyYeFxkjGRgUHy8gJicpLy4sFR4xNTArNSYsLCkBCQoKDQwNDQwMDSkYFRgpKSkpKSkpKSkpKSkpKSopKSkpKSkpKSkpKSkpKSkpKSkpKSkpKSkpKSkpKSkpKSkpKf/AABEIAMIBAwMBIgACEQEDEQH/xAAbAAEAAgMBAQAAAAAAAAAAAAAABwgDBQYEAf/EAE4QAAICAQICBgQHCwkGBwAAAAABAgMEBRESIQYHEzFBUQhhcZEUIjJygbGzGCM1QlJUc4KhssEVJDM0dJKiwtIXJVOD0dNDVWJjk5Sj/8QAFQEBAQAAAAAAAAAAAAAAAAAAAAH/xAAUEQEAAAAAAAAAAAAAAAAAAAAA/9oADAMBAAIRAxEAPwCDQAAAAAAAAAAAAAAAAAAAAAAAAAAAAAAAAAAAAAAAAAAAAAAAAAAAAAAAAAAAAAAAAAAAAAAAAAAAAAAAAAAAAAAAAAAAAAAAAAAAAAAAAAAAAAAAAAAAAAAAAAAAAAAAAAAAAAAAAAAAAA2Og9H8nULo4+LVKy2XPZd0YrvlOT5RivNnjxseds4V1xcrLJxrjFd8pyeyS9bbRbLoD0Kq0fEhRBJ3SSnfb42W+PP8ldyXkvNsCNtE9HHeKlm5rUmlvXjRXxX4rtJ9/wDdN39zrpm23wjO38+On6uyJTNE+nemdr2H8oYna8XBw9rD5e+3Dvvtvvy23KqMNb9HFcLeFmviSe1eTFbSfguOHyf7rIi6QdHMnTrpY+VVKuxc1v8AJnHwlCS5Sj617O9FyUznOnfQynV8SePNJWpOdNu3xqrduXP8l7bNeXsAqMDLlY06rJ1WRcbK5yrlF98ZxfC0/Y0zERAAADcdGuiOZqljqw6XZKCTm94xhXFvZOUpNJePr5GnJn9Gz+m1D9FR+9MDHpHo43y2eXm1V+cKISse3zpcKT+hnSU+jrpq+Xk5sn6pVRXu7Nv9pKrltzfcvHwNPkdM9Nqk4T1HCjNcnGWRUpJ+tcXIquDu9HXTX8nIzYv51TX2f8TlukHo7ZNSlPCyYXbc1Vauzsa28JbuMnv58JO2FqFORFTptqsg+6dU4zi/pi2jOBSzUdOtxrZ0X1yrurlwyrmtpRff3eW3NPxTTPMWV67uh1eZgTzIxSysKPaqa750J7zhLzSW8l5NetlaiI+pEg9DepXP1KEb7HHGx5reM7Yt2TXnGrk9vW2t+W26e57+o/oFDPvnm5EFLGxZKMYS2cbcnZS2kvFRWza8XKPrLFoCJ8f0ctPSXaZeZKXjwdlFe5wf1nzI9HPAafZ5eZGXg5uqUfcoR+skvVtfxcKKnlZFNMZPZO2ajxPyinzf0DSdexc2Lni5FV0IvhbqmpcL79pbdz9pVVx6Z9S+dpkJXwccjGit5WVJqyuPnOvm0vWm9vHYj8u40Vv67egMdOyY5ePDhxcpveC+TTkLm4xXhGS+Ml6peCRERmAAAAAAAAAAAAAkDqN0dZOr1Skvi41VmV6uJbQjv+tNP9Us4QR6NtG9+fP8mqmH96U3/lJ4KI967+kc8LS5Rqk42ZVscXii9pRrac57e2MeH9crITj6SeS1HT6vxZSyLH7YqqK/ekQcQWY6jOkk83TOztk5WYlrxuJveTq4VKG/s3cf1CRCD/Rrte+ox8NsWW3rXbL+JOJVVj689HWNq9k4/Jyqq8rbbkpPeuXvlBv9Y4rRsJZGTRRJtRuvqpcl3pTmotr18yWvSSoSuwLPGVV8H7Iyg1++yLuin9fwv7Zj/axIibPucML89yvdX/0NF036kMXTdPyMyvKyJzpjGShNQ4XvZGHPZb/jE8nHdb/4Ezv0df21ZRVM7Dq96xJaJ8JlDHjbZkQhCLnNxhW4uT3aS3l39269px4IN/0j6d6hqUm8nKslBttUxfDRFb9yhHk9vN7v1mgBM9Xo32SSb1KC3SfKhvbf/mAR31fazfiajiSonKLnk1Uzim+G2uc1GUJLuaab9j2fei3RHPQjqUxNLthk2WzyMmtuUJSioVVy5riVab3kk+9t+aSexIkpqKbbSS5tvkkvWyq0PT/IjXpefKW23wK+Oz7m5QcUvpbS+kqETB12dZteXFabh2KdKmp33R5wsnF7xrg/GKfNvxaW3c94fIi2PVXpKxNIwoLvsoWVJvvcrvvv7FJL6EdYefBpVdVcEtlCuEEvJRikvqMt0+GMpeUXL3Lcqqn9ZnSSeoalk2OTdddsseqO/wAWNUHwrh9rTl+sZeqvpHPA1TGkpSVV9scW2K+TKFj4U2v/AEycZfqnJTm5Nyb3bbbfm2ZMPIdVldi765xs+mLT/gRF1zjutvSFlaPmJ99NfwuL8U6nxv8Aw8S+k6+Et0n5rc82r0KzHvrfdOiyDXqcGiqpaACIAAAAAAAAAACbPRr+VqPzcX67icSAvRwy1HKzat/jTx67EvNQns/30T6VUGekp8vTvmZP10kKk6+kjh71YF35Fl1P9+MJf5GQURE0ejZ/Sah+jx/rtJ1IT9GzFfDqFrXxW8atPzklbKS+jePvJrKqEPSUa305eO2S/o+8kOaVnfB76b+Hi7G6u7h324uCSltv4b7Es+kjlp5GDVvzhRba/ZOaivs2Q4RE1/dKT/8ALI//AGH/ANo0/S3rzlqWFfhPAjWr4xj2iucuHacZ/J7Nb/J8/EiwAAAALl42u4vBH+c4/wAmP/iw8vaU0AF2aciFi3hOMl5xaa/Ya3pF0XxdSr7LKhKda35Rssgue3fwSSfcu/cqPouu5ODbG/FunXZFp7wfKW3hKPdJep8i4Giah8JxsfI227eiu/by44KW37SqgDrM6m5aZB5eHKduIn98jPZ3Y6b5SbSSlDw323XLfzIwRdbMxIXVzqsipV2QlXOMlvGUJLZpry2KZ6thfB8i+hNtU3WU7vvfBNx3/YRF0K+5exGLN/orP0c/3WYtHy4349F0XvG2iq1PzU4KS+s9VkOJOPmnH38iqpIDJkUOuc65fKhKUH86L2Zm0vF7a+mr/iXV17fOko/xIi59HyI/Nj9R8yfkS+ZL6jJFbJLy5Hg1/MVGJk3S7qsa61+yMJP+BVUyABEAAAAAAAAAAB2nU/rqwtXx5SaUL+LEk33JWco/41AtQUkRZ3qp6yK9Vx4UXWJahTBRshLZSvSW3aw89/xku5+poD3davRGeq6bZTVHfIqlHJqjvtxWRTTj7XCUkt+W7RV16bd2vwfsbe34uDseCXa8X5PBtvv6ti6Q4ee/j3b+OxVcb1T9EZ6Vp0KrVtkXTeTbHffgnJRSh9EYx39e52TBwvWl1k1aRRKquUZZ9sGq61z7JPl2tnkl4Lvb9SbQQp1ya4szWMhxadePw4cGv/bXx/b98dnM5jo/iwuy8Wqxb12ZNNUo7tbwlZGLW65rk33Hhsm5Ntttt7tvm233ts2fRT+v4X9sx/tYkRZH/YroX5h/++T/AN05rrH6rNJwtLy8nHw+C+qEHCfa3y4W7YRfKVjT5N96JcOO63vwJn/o6/tqyqqmTD0A6psPV9IjfKVlWW7rYq6LcotR5RU629mufhs+XeQ8WZ6hn/uaH9ov+tEREnSLqU1XDbddPwmpbvjxvjS2XnU/j7+xM5SXRjOT4XhZal5Om3f3cJck+7gVa6IdUeo6hbFWY9uPjqS47r4uDUeW6rjJJzlt3ctvNln8TGjTXCqC2hXCNcV5Rikl+xGUNlVjyciNUJWTaUK4ysk33KMVu37imOqZnb33XbbdrdZdt5ccnLb9pM3XN1qVzrnpmFNT4/i5F8HvBR8aa3+M3+M+5Llzbe0HkRabqb11ZmkY3NceMnhzS8Oz5Q3/AOW4M7cq51UdYP8AI+U1dxPDyOGFqjzdbXybVHx23e6XNp+OyRZ3Ey4XQjbVOM65xU4zg04Si+5prvRVVn64OhF2Bn3ZEa5PEybHfC1JuEZze84Sf4r4m9l4prbxMvUz0Juzc+nKlVJYmLPt3ZJbQnbH5EIP8Z8Wze3co8+9FmGgkAOF66dcWJpF8VJKeS44kU/FSe8/8Cl70dpmZldFcrbZxhVCLlKc2lCMV4tvuKwda3T7+WMtOpyWHjp10prZzbfxrWu9OXLZPuSXc9wOIABEAAAAAAAAAAAMlGROuUZ1zlGcXxRnBtSjLzTXNMxgCSNF6+dVxlGFrpyILlvdFq1r58Gve0ze/dJX7fg6nfz7We3u4SGgBJGtdfWq5ClCrsceL8aot2pfPm370kR5k5M7ZyssnKdknvKc25Tk/NyfNmIADPhZcqLa7obcdVkbY781xRkpLdePNGAASL/t61j/AImP/wDDE8Gu9b+p5+PZiXzpdNyUZKNaUtlJSWz8OaRxIAGw0jX8rCn2mLkW1S8XXJpS+cu6S9prwBJOm9furUpKz4Pcl3u2vabXtrcVv9Bu4eklf46fS36rZr/KyGwBMGV6R+VKL7LBx4S8HOdk0voXD9ZxfSbrQ1PUouu7IcaXydNC7OuS2a2ltzkufc20cmAAAAHQ9F+n2oaW/wCa5ElXvu6Z/Gpk/mPufrWzOeJQ6reqnG1rEtyLr765V5MqFGrg4XFVwnu+JN77yfuA92H6R2XGO1uFjzl+VCU4J/Q+IZvpHZkotU4WPCX5U5Tml9C4TpPuccD88y/dV/pH3OWB+eZfuq/0gQ70n6eZ+qP+dZEpQT3VMPi0xfzFyb9b3Zz5YL7nHA/PMv3Vf6R9zjgfnmX7qv8ASBX0HT9Y3RWvSc+eHVZOcI11zUrNuLecVJ78KSOYAAAAAAAAAAAAAAAAAAAAAAAAAAAAAAAAAAAAWH9HT8G5H9vn9jSV4LDejpJLTcjmv6/P7GkDzZWv5WNm3vVb9UxovLccfIojW9LjjcW1asWz34ue+732a7uZs9O6xcvHjquTnUxli4eXOmLrsj2kJfe410Riq1xxbkn2je637uR0F3V3jWT++5ObZjq1ZCw7MjixO0T4l8Xbi4U+fDxcPqPuR1dYVlmXKc73TnbyuxXYvgrtfD99jHh4ozXCmnxcvIDW5fWbZjRy4ZWAq8vGw46jGmN6nXdjynGt/fVWuGSk9muFm10PppO/OlgX4vY2fA4ahW1arFZRKXC+LaK4JJ7ct3v9ep1jq0h8DzY0XXX52TjRxI5GdapTjVGUWq1JRSjDlvyXN95u+jnQ6jCtllO263KsphQ7cixTdVUUn2VWySjDiW/m/Mogjr3/AAzb+gx/s0R6SF17P/fNv6Cj7NEekAAAAAAAAAAAAAAAAAAAAAAAAAAAAAAAAAAAAAAAAAAAAAAAAAAAAAAAAAAAAAAAAAAAAAAAAAAAAAAAAAAAAAAAAAAAAAAAAAAAAAAAAAAAAAAAAAAAAAAAAAAAAAAAAAAAAAAAAAAAAAAAAAAAAAAAAAAAAAAAAAAAAAAAAAAAAAAAAAAAAAAAAAA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8854" name="Picture 6" descr="http://i1.ytimg.com/vi/4nuu7XTl2pA/hqdefault.jpg"/>
          <p:cNvPicPr>
            <a:picLocks noChangeAspect="1" noChangeArrowheads="1"/>
          </p:cNvPicPr>
          <p:nvPr/>
        </p:nvPicPr>
        <p:blipFill>
          <a:blip r:embed="rId3" cstate="print"/>
          <a:srcRect/>
          <a:stretch>
            <a:fillRect/>
          </a:stretch>
        </p:blipFill>
        <p:spPr bwMode="auto">
          <a:xfrm>
            <a:off x="-228598" y="-171450"/>
            <a:ext cx="9372598" cy="7029450"/>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sz="2800" b="1" dirty="0" smtClean="0">
                <a:latin typeface="+mj-lt"/>
              </a:rPr>
              <a:t>Other Important Things to Note about Experience</a:t>
            </a:r>
            <a:endParaRPr lang="en-US" sz="2800" dirty="0">
              <a:latin typeface="+mj-lt"/>
            </a:endParaRPr>
          </a:p>
        </p:txBody>
      </p:sp>
      <p:sp>
        <p:nvSpPr>
          <p:cNvPr id="3" name="Content Placeholder 2"/>
          <p:cNvSpPr>
            <a:spLocks noGrp="1"/>
          </p:cNvSpPr>
          <p:nvPr>
            <p:ph sz="quarter" idx="1"/>
          </p:nvPr>
        </p:nvSpPr>
        <p:spPr>
          <a:xfrm>
            <a:off x="381000" y="1447800"/>
            <a:ext cx="8305800" cy="4495800"/>
          </a:xfrm>
        </p:spPr>
        <p:txBody>
          <a:bodyPr>
            <a:normAutofit fontScale="85000" lnSpcReduction="20000"/>
          </a:bodyPr>
          <a:lstStyle/>
          <a:p>
            <a:r>
              <a:rPr lang="en-US" sz="2600" b="1" dirty="0" smtClean="0">
                <a:latin typeface="+mn-lt"/>
              </a:rPr>
              <a:t>It’s OK if you haven’t worked at your Dream Job just yet! </a:t>
            </a:r>
          </a:p>
          <a:p>
            <a:r>
              <a:rPr lang="en-US" sz="2600" b="1" dirty="0" smtClean="0">
                <a:latin typeface="+mn-lt"/>
              </a:rPr>
              <a:t>It’s a great opportunity to network!</a:t>
            </a:r>
            <a:r>
              <a:rPr lang="en-US" sz="2200" b="1" dirty="0" smtClean="0">
                <a:latin typeface="+mn-lt"/>
              </a:rPr>
              <a:t>	</a:t>
            </a:r>
          </a:p>
          <a:p>
            <a:pPr lvl="1"/>
            <a:r>
              <a:rPr lang="en-US" sz="2200" dirty="0" smtClean="0">
                <a:latin typeface="+mn-lt"/>
              </a:rPr>
              <a:t>Make a contact sheet with the name and contact information of every supervisor you have</a:t>
            </a:r>
          </a:p>
          <a:p>
            <a:pPr lvl="2"/>
            <a:r>
              <a:rPr lang="en-US" sz="2200" dirty="0" smtClean="0">
                <a:latin typeface="+mn-lt"/>
              </a:rPr>
              <a:t>Great  for reference contacts and letters of recommendation</a:t>
            </a:r>
          </a:p>
          <a:p>
            <a:pPr lvl="1"/>
            <a:r>
              <a:rPr lang="en-US" sz="2200" dirty="0" smtClean="0">
                <a:latin typeface="+mn-lt"/>
              </a:rPr>
              <a:t>Remember other professionals you met while on the job</a:t>
            </a:r>
          </a:p>
          <a:p>
            <a:pPr lvl="2"/>
            <a:r>
              <a:rPr lang="en-US" sz="2200" dirty="0" smtClean="0">
                <a:latin typeface="+mn-lt"/>
              </a:rPr>
              <a:t>And stay in contact with them so if a job comes up in the future they will think of you first </a:t>
            </a:r>
          </a:p>
          <a:p>
            <a:pPr lvl="1"/>
            <a:r>
              <a:rPr lang="en-US" sz="2200" dirty="0" smtClean="0">
                <a:latin typeface="+mn-lt"/>
              </a:rPr>
              <a:t>Take the time to job shadow someone who is doing what you want to be doing in 5, 10 or even 15 years</a:t>
            </a:r>
          </a:p>
          <a:p>
            <a:pPr lvl="2"/>
            <a:r>
              <a:rPr lang="en-US" sz="2200" dirty="0" smtClean="0">
                <a:latin typeface="+mn-lt"/>
              </a:rPr>
              <a:t>Gives great insight as to if this is the long-term career for you</a:t>
            </a:r>
          </a:p>
          <a:p>
            <a:r>
              <a:rPr lang="en-US" sz="2800" b="1" dirty="0" smtClean="0">
                <a:latin typeface="+mn-lt"/>
              </a:rPr>
              <a:t>Even if you didn’t love the position, it still holds valuable experience</a:t>
            </a:r>
            <a:r>
              <a:rPr lang="en-US" sz="2200" b="1" dirty="0" smtClean="0"/>
              <a:t>	</a:t>
            </a:r>
          </a:p>
          <a:p>
            <a:pPr lvl="1"/>
            <a:r>
              <a:rPr lang="en-US" sz="2200" dirty="0" smtClean="0">
                <a:latin typeface="+mn-lt"/>
              </a:rPr>
              <a:t>It’s just as important to figure out what you don’t want to do as it is to figure out what you do want to do</a:t>
            </a:r>
          </a:p>
          <a:p>
            <a:pPr lvl="2"/>
            <a:endParaRPr lang="en-US" sz="1700" dirty="0" smtClean="0">
              <a:latin typeface="+mn-lt"/>
            </a:endParaRPr>
          </a:p>
          <a:p>
            <a:pPr>
              <a:buNone/>
            </a:pPr>
            <a:endParaRPr lang="en-US" sz="2800" b="1" i="1" dirty="0"/>
          </a:p>
        </p:txBody>
      </p:sp>
      <p:pic>
        <p:nvPicPr>
          <p:cNvPr id="4" name="Picture 3"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28600"/>
            <a:ext cx="7353300" cy="1143000"/>
          </a:xfrm>
        </p:spPr>
        <p:txBody>
          <a:bodyPr>
            <a:normAutofit/>
          </a:bodyPr>
          <a:lstStyle/>
          <a:p>
            <a:pPr algn="ctr"/>
            <a:r>
              <a:rPr lang="en-US" b="1" dirty="0" smtClean="0">
                <a:cs typeface="Arial" pitchFamily="34" charset="0"/>
              </a:rPr>
              <a:t>Additional Categories</a:t>
            </a:r>
            <a:endParaRPr lang="en-US" b="1" dirty="0">
              <a:cs typeface="Arial" pitchFamily="34" charset="0"/>
            </a:endParaRPr>
          </a:p>
        </p:txBody>
      </p:sp>
      <p:sp>
        <p:nvSpPr>
          <p:cNvPr id="5" name="Content Placeholder 4"/>
          <p:cNvSpPr>
            <a:spLocks noGrp="1"/>
          </p:cNvSpPr>
          <p:nvPr>
            <p:ph sz="quarter" idx="1"/>
          </p:nvPr>
        </p:nvSpPr>
        <p:spPr>
          <a:xfrm>
            <a:off x="838200" y="1447800"/>
            <a:ext cx="7353300" cy="4525963"/>
          </a:xfrm>
        </p:spPr>
        <p:txBody>
          <a:bodyPr/>
          <a:lstStyle/>
          <a:p>
            <a:r>
              <a:rPr lang="en-US" sz="2800" dirty="0" smtClean="0">
                <a:cs typeface="Arial" pitchFamily="34" charset="0"/>
              </a:rPr>
              <a:t>HONORS, ACTIVITIES, RESEARCH, PROFESSIONAL AFFILIATIONS</a:t>
            </a:r>
          </a:p>
          <a:p>
            <a:pPr lvl="1"/>
            <a:r>
              <a:rPr lang="en-US" dirty="0" smtClean="0">
                <a:cs typeface="Arial" pitchFamily="34" charset="0"/>
              </a:rPr>
              <a:t>You may specifically want to list: </a:t>
            </a:r>
          </a:p>
          <a:p>
            <a:pPr lvl="2"/>
            <a:r>
              <a:rPr lang="en-US" dirty="0" smtClean="0">
                <a:cs typeface="Arial" pitchFamily="34" charset="0"/>
              </a:rPr>
              <a:t>Activities or leadership positions that demonstrate job related skills</a:t>
            </a:r>
          </a:p>
          <a:p>
            <a:pPr lvl="2"/>
            <a:r>
              <a:rPr lang="en-US" dirty="0" smtClean="0">
                <a:cs typeface="Arial" pitchFamily="34" charset="0"/>
              </a:rPr>
              <a:t>Honors or awards (Scholarships may or may not be relevant)</a:t>
            </a:r>
          </a:p>
        </p:txBody>
      </p:sp>
      <p:pic>
        <p:nvPicPr>
          <p:cNvPr id="6" name="Picture 5"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8229600" cy="1143000"/>
          </a:xfrm>
        </p:spPr>
        <p:txBody>
          <a:bodyPr>
            <a:noAutofit/>
          </a:bodyPr>
          <a:lstStyle/>
          <a:p>
            <a:pPr algn="l"/>
            <a:r>
              <a:rPr lang="en-US" sz="11500" i="1" dirty="0" err="1" smtClean="0"/>
              <a:t>xperiential</a:t>
            </a:r>
            <a:endParaRPr lang="en-US" sz="11500" i="1" dirty="0"/>
          </a:p>
        </p:txBody>
      </p:sp>
      <p:sp>
        <p:nvSpPr>
          <p:cNvPr id="3" name="Content Placeholder 2"/>
          <p:cNvSpPr>
            <a:spLocks noGrp="1"/>
          </p:cNvSpPr>
          <p:nvPr>
            <p:ph idx="1"/>
          </p:nvPr>
        </p:nvSpPr>
        <p:spPr>
          <a:xfrm>
            <a:off x="76200" y="3429000"/>
            <a:ext cx="8839200" cy="2209800"/>
          </a:xfrm>
        </p:spPr>
        <p:txBody>
          <a:bodyPr>
            <a:normAutofit fontScale="92500" lnSpcReduction="10000"/>
          </a:bodyPr>
          <a:lstStyle/>
          <a:p>
            <a:pPr>
              <a:buNone/>
            </a:pPr>
            <a:r>
              <a:rPr lang="en-US" dirty="0" smtClean="0"/>
              <a:t>	Any type of hands-on experience in which you can </a:t>
            </a:r>
            <a:r>
              <a:rPr lang="en-US" b="1" dirty="0" smtClean="0"/>
              <a:t>apply ideas and theory from classroom knowledge to real world situations</a:t>
            </a:r>
            <a:r>
              <a:rPr lang="en-US" dirty="0" smtClean="0"/>
              <a:t>. Additionally, experiential education engages students in </a:t>
            </a:r>
            <a:r>
              <a:rPr lang="en-US" b="1" dirty="0" smtClean="0"/>
              <a:t>deliberate reflection </a:t>
            </a:r>
            <a:r>
              <a:rPr lang="en-US" dirty="0" smtClean="0"/>
              <a:t>through learning objectives.</a:t>
            </a:r>
          </a:p>
          <a:p>
            <a:endParaRPr lang="en-US" dirty="0"/>
          </a:p>
        </p:txBody>
      </p:sp>
      <p:sp>
        <p:nvSpPr>
          <p:cNvPr id="4" name="Rectangle 3"/>
          <p:cNvSpPr/>
          <p:nvPr/>
        </p:nvSpPr>
        <p:spPr>
          <a:xfrm>
            <a:off x="1066800" y="1338352"/>
            <a:ext cx="6172200" cy="1862048"/>
          </a:xfrm>
          <a:prstGeom prst="rect">
            <a:avLst/>
          </a:prstGeom>
        </p:spPr>
        <p:txBody>
          <a:bodyPr wrap="square">
            <a:spAutoFit/>
          </a:bodyPr>
          <a:lstStyle/>
          <a:p>
            <a:r>
              <a:rPr lang="en-US" sz="11500" i="1" dirty="0" smtClean="0"/>
              <a:t>Education</a:t>
            </a:r>
            <a:endParaRPr lang="en-US" sz="11500" i="1" dirty="0"/>
          </a:p>
        </p:txBody>
      </p:sp>
      <p:pic>
        <p:nvPicPr>
          <p:cNvPr id="8" name="Picture 2" descr="http://24.media.tumblr.com/tumblr_mbyo7effnn1rj60ifo1_500.jpg"/>
          <p:cNvPicPr>
            <a:picLocks noChangeAspect="1" noChangeArrowheads="1"/>
          </p:cNvPicPr>
          <p:nvPr/>
        </p:nvPicPr>
        <p:blipFill>
          <a:blip r:embed="rId3" cstate="print"/>
          <a:srcRect/>
          <a:stretch>
            <a:fillRect/>
          </a:stretch>
        </p:blipFill>
        <p:spPr bwMode="auto">
          <a:xfrm>
            <a:off x="152400" y="0"/>
            <a:ext cx="917448" cy="2286000"/>
          </a:xfrm>
          <a:prstGeom prst="rect">
            <a:avLst/>
          </a:prstGeom>
          <a:noFill/>
        </p:spPr>
      </p:pic>
      <p:pic>
        <p:nvPicPr>
          <p:cNvPr id="7" name="Picture 6" descr="PowerPiont_template_Experience3.jpg"/>
          <p:cNvPicPr>
            <a:picLocks noChangeAspect="1"/>
          </p:cNvPicPr>
          <p:nvPr/>
        </p:nvPicPr>
        <p:blipFill>
          <a:blip r:embed="rId4" cstate="print"/>
          <a:srcRect r="93340"/>
          <a:stretch>
            <a:fillRect/>
          </a:stretch>
        </p:blipFill>
        <p:spPr>
          <a:xfrm rot="5400000">
            <a:off x="4267200" y="1981200"/>
            <a:ext cx="609600" cy="914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line image 4"/>
          <p:cNvPicPr>
            <a:picLocks noChangeAspect="1" noChangeArrowheads="1"/>
          </p:cNvPicPr>
          <p:nvPr/>
        </p:nvPicPr>
        <p:blipFill>
          <a:blip r:embed="rId3" cstate="print"/>
          <a:srcRect l="7229" t="3306" r="3614" b="4132"/>
          <a:stretch>
            <a:fillRect/>
          </a:stretch>
        </p:blipFill>
        <p:spPr bwMode="auto">
          <a:xfrm>
            <a:off x="304800" y="228600"/>
            <a:ext cx="2819400" cy="2133600"/>
          </a:xfrm>
          <a:prstGeom prst="rect">
            <a:avLst/>
          </a:prstGeom>
          <a:noFill/>
          <a:ln w="9525">
            <a:noFill/>
            <a:miter lim="800000"/>
            <a:headEnd/>
            <a:tailEnd/>
          </a:ln>
          <a:effectLst/>
        </p:spPr>
      </p:pic>
      <p:sp>
        <p:nvSpPr>
          <p:cNvPr id="5" name="Rectangle 4"/>
          <p:cNvSpPr/>
          <p:nvPr/>
        </p:nvSpPr>
        <p:spPr>
          <a:xfrm>
            <a:off x="3659529" y="493693"/>
            <a:ext cx="3886200" cy="138499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Job shadowing &amp; Informational Interviews</a:t>
            </a:r>
          </a:p>
        </p:txBody>
      </p:sp>
      <p:sp>
        <p:nvSpPr>
          <p:cNvPr id="7" name="TextBox 6"/>
          <p:cNvSpPr txBox="1"/>
          <p:nvPr/>
        </p:nvSpPr>
        <p:spPr>
          <a:xfrm>
            <a:off x="381000" y="5410200"/>
            <a:ext cx="4168513" cy="369332"/>
          </a:xfrm>
          <a:prstGeom prst="rect">
            <a:avLst/>
          </a:prstGeom>
          <a:noFill/>
        </p:spPr>
        <p:txBody>
          <a:bodyPr wrap="none" rtlCol="0">
            <a:spAutoFit/>
          </a:bodyPr>
          <a:lstStyle/>
          <a:p>
            <a:r>
              <a:rPr lang="en-US" b="1" dirty="0" smtClean="0"/>
              <a:t>Spur Connections</a:t>
            </a:r>
            <a:r>
              <a:rPr lang="en-US" dirty="0" smtClean="0"/>
              <a:t>: Premiering in Fall 2013!</a:t>
            </a:r>
            <a:endParaRPr lang="en-US" dirty="0"/>
          </a:p>
        </p:txBody>
      </p:sp>
      <p:sp>
        <p:nvSpPr>
          <p:cNvPr id="10" name="Rectangle 9"/>
          <p:cNvSpPr/>
          <p:nvPr/>
        </p:nvSpPr>
        <p:spPr>
          <a:xfrm>
            <a:off x="228600" y="2667000"/>
            <a:ext cx="154343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Why?</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 name="Picture 11" descr="PowerPiont_template_Experience3.jpg"/>
          <p:cNvPicPr>
            <a:picLocks noChangeAspect="1"/>
          </p:cNvPicPr>
          <p:nvPr/>
        </p:nvPicPr>
        <p:blipFill>
          <a:blip r:embed="rId4" cstate="print"/>
          <a:srcRect r="93340"/>
          <a:stretch>
            <a:fillRect/>
          </a:stretch>
        </p:blipFill>
        <p:spPr>
          <a:xfrm rot="5400000">
            <a:off x="4267200" y="1981200"/>
            <a:ext cx="609600" cy="9144000"/>
          </a:xfrm>
          <a:prstGeom prst="rect">
            <a:avLst/>
          </a:prstGeom>
        </p:spPr>
      </p:pic>
      <p:sp>
        <p:nvSpPr>
          <p:cNvPr id="14" name="Cloud Callout 13"/>
          <p:cNvSpPr/>
          <p:nvPr/>
        </p:nvSpPr>
        <p:spPr>
          <a:xfrm rot="235600">
            <a:off x="3268923" y="-22437"/>
            <a:ext cx="4582139" cy="2310637"/>
          </a:xfrm>
          <a:prstGeom prst="cloudCallout">
            <a:avLst>
              <a:gd name="adj1" fmla="val 37584"/>
              <a:gd name="adj2" fmla="val 6564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http://i.qkme.me/3ra3wv.jpg"/>
          <p:cNvPicPr>
            <a:picLocks noChangeAspect="1" noChangeArrowheads="1"/>
          </p:cNvPicPr>
          <p:nvPr/>
        </p:nvPicPr>
        <p:blipFill>
          <a:blip r:embed="rId5" cstate="print"/>
          <a:srcRect/>
          <a:stretch>
            <a:fillRect/>
          </a:stretch>
        </p:blipFill>
        <p:spPr bwMode="auto">
          <a:xfrm>
            <a:off x="5097778" y="2895600"/>
            <a:ext cx="4046221" cy="2057400"/>
          </a:xfrm>
          <a:prstGeom prst="rect">
            <a:avLst/>
          </a:prstGeom>
          <a:noFill/>
        </p:spPr>
      </p:pic>
      <p:sp>
        <p:nvSpPr>
          <p:cNvPr id="15" name="TextBox 14"/>
          <p:cNvSpPr txBox="1"/>
          <p:nvPr/>
        </p:nvSpPr>
        <p:spPr>
          <a:xfrm>
            <a:off x="0" y="4876800"/>
            <a:ext cx="5410200"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How Can the Career Center Help?</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TextBox 15"/>
          <p:cNvSpPr txBox="1"/>
          <p:nvPr/>
        </p:nvSpPr>
        <p:spPr>
          <a:xfrm>
            <a:off x="762000" y="3429000"/>
            <a:ext cx="3830023" cy="923330"/>
          </a:xfrm>
          <a:prstGeom prst="rect">
            <a:avLst/>
          </a:prstGeom>
          <a:noFill/>
        </p:spPr>
        <p:txBody>
          <a:bodyPr wrap="none" rtlCol="0">
            <a:spAutoFit/>
          </a:bodyPr>
          <a:lstStyle/>
          <a:p>
            <a:r>
              <a:rPr lang="en-US" dirty="0" smtClean="0"/>
              <a:t>Learn more about your field of interest</a:t>
            </a:r>
          </a:p>
          <a:p>
            <a:r>
              <a:rPr lang="en-US" dirty="0" smtClean="0"/>
              <a:t>Develop Professional Relationships</a:t>
            </a:r>
          </a:p>
          <a:p>
            <a:r>
              <a:rPr lang="en-US" dirty="0" smtClean="0"/>
              <a:t>Expand your Professional Network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4" grpId="0" animBg="1"/>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nline image 1"/>
          <p:cNvPicPr>
            <a:picLocks noChangeAspect="1" noChangeArrowheads="1"/>
          </p:cNvPicPr>
          <p:nvPr/>
        </p:nvPicPr>
        <p:blipFill>
          <a:blip r:embed="rId3" cstate="print"/>
          <a:srcRect/>
          <a:stretch>
            <a:fillRect/>
          </a:stretch>
        </p:blipFill>
        <p:spPr bwMode="auto">
          <a:xfrm>
            <a:off x="4495800" y="4067175"/>
            <a:ext cx="4476750" cy="2181225"/>
          </a:xfrm>
          <a:prstGeom prst="rect">
            <a:avLst/>
          </a:prstGeom>
          <a:noFill/>
          <a:ln w="9525">
            <a:noFill/>
            <a:miter lim="800000"/>
            <a:headEnd/>
            <a:tailEnd/>
          </a:ln>
        </p:spPr>
      </p:pic>
      <p:sp>
        <p:nvSpPr>
          <p:cNvPr id="8" name="TextBox 7"/>
          <p:cNvSpPr txBox="1"/>
          <p:nvPr/>
        </p:nvSpPr>
        <p:spPr>
          <a:xfrm>
            <a:off x="0" y="4724400"/>
            <a:ext cx="4724400" cy="923330"/>
          </a:xfrm>
          <a:prstGeom prst="rect">
            <a:avLst/>
          </a:prstGeom>
          <a:noFill/>
        </p:spPr>
        <p:txBody>
          <a:bodyPr wrap="square" rtlCol="0">
            <a:spAutoFit/>
          </a:bodyPr>
          <a:lstStyle/>
          <a:p>
            <a:r>
              <a:rPr lang="en-US" dirty="0" smtClean="0"/>
              <a:t>Every Externship is planned in </a:t>
            </a:r>
            <a:r>
              <a:rPr lang="en-US" dirty="0" err="1" smtClean="0"/>
              <a:t>Jobmate</a:t>
            </a:r>
            <a:endParaRPr lang="en-US" dirty="0" smtClean="0"/>
          </a:p>
          <a:p>
            <a:pPr lvl="1">
              <a:buFont typeface="Arial" pitchFamily="34" charset="0"/>
              <a:buChar char="•"/>
            </a:pPr>
            <a:r>
              <a:rPr lang="en-US" dirty="0" smtClean="0"/>
              <a:t>Create a Job Agent for events &amp; get notified anytime a CC event is scheduled.</a:t>
            </a:r>
            <a:endParaRPr lang="en-US" dirty="0"/>
          </a:p>
        </p:txBody>
      </p:sp>
      <p:sp>
        <p:nvSpPr>
          <p:cNvPr id="9" name="Cloud Callout 8"/>
          <p:cNvSpPr/>
          <p:nvPr/>
        </p:nvSpPr>
        <p:spPr>
          <a:xfrm rot="235600">
            <a:off x="4705995" y="669245"/>
            <a:ext cx="4096435" cy="2622572"/>
          </a:xfrm>
          <a:prstGeom prst="cloudCallout">
            <a:avLst>
              <a:gd name="adj1" fmla="val 13745"/>
              <a:gd name="adj2" fmla="val 865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53000" y="1600200"/>
            <a:ext cx="2650726" cy="369332"/>
          </a:xfrm>
          <a:prstGeom prst="rect">
            <a:avLst/>
          </a:prstGeom>
          <a:noFill/>
        </p:spPr>
        <p:txBody>
          <a:bodyPr wrap="none" rtlCol="0">
            <a:spAutoFit/>
          </a:bodyPr>
          <a:lstStyle/>
          <a:p>
            <a:r>
              <a:rPr lang="en-US" dirty="0" smtClean="0"/>
              <a:t>- Full day visit to employer</a:t>
            </a:r>
            <a:endParaRPr lang="en-US" dirty="0"/>
          </a:p>
        </p:txBody>
      </p:sp>
      <p:sp>
        <p:nvSpPr>
          <p:cNvPr id="11" name="TextBox 10"/>
          <p:cNvSpPr txBox="1"/>
          <p:nvPr/>
        </p:nvSpPr>
        <p:spPr>
          <a:xfrm>
            <a:off x="5181600" y="1905000"/>
            <a:ext cx="2102114" cy="369332"/>
          </a:xfrm>
          <a:prstGeom prst="rect">
            <a:avLst/>
          </a:prstGeom>
          <a:noFill/>
        </p:spPr>
        <p:txBody>
          <a:bodyPr wrap="none" rtlCol="0">
            <a:spAutoFit/>
          </a:bodyPr>
          <a:lstStyle/>
          <a:p>
            <a:r>
              <a:rPr lang="en-US" dirty="0" smtClean="0"/>
              <a:t>- Shadowing &amp; Tours</a:t>
            </a:r>
            <a:endParaRPr lang="en-US" dirty="0"/>
          </a:p>
        </p:txBody>
      </p:sp>
      <p:sp>
        <p:nvSpPr>
          <p:cNvPr id="12" name="TextBox 11"/>
          <p:cNvSpPr txBox="1"/>
          <p:nvPr/>
        </p:nvSpPr>
        <p:spPr>
          <a:xfrm>
            <a:off x="5181600" y="2209800"/>
            <a:ext cx="2743200" cy="646331"/>
          </a:xfrm>
          <a:prstGeom prst="rect">
            <a:avLst/>
          </a:prstGeom>
          <a:noFill/>
        </p:spPr>
        <p:txBody>
          <a:bodyPr wrap="square" rtlCol="0">
            <a:spAutoFit/>
          </a:bodyPr>
          <a:lstStyle/>
          <a:p>
            <a:pPr algn="ctr"/>
            <a:r>
              <a:rPr lang="en-US" dirty="0" smtClean="0"/>
              <a:t>- Overview of organization &amp; opportunities</a:t>
            </a:r>
            <a:endParaRPr lang="en-US" dirty="0"/>
          </a:p>
        </p:txBody>
      </p:sp>
      <p:pic>
        <p:nvPicPr>
          <p:cNvPr id="13" name="Picture 12" descr="PowerPiont_template_Experience3.jpg"/>
          <p:cNvPicPr>
            <a:picLocks noChangeAspect="1"/>
          </p:cNvPicPr>
          <p:nvPr/>
        </p:nvPicPr>
        <p:blipFill>
          <a:blip r:embed="rId4" cstate="print"/>
          <a:srcRect r="93340"/>
          <a:stretch>
            <a:fillRect/>
          </a:stretch>
        </p:blipFill>
        <p:spPr>
          <a:xfrm rot="5400000">
            <a:off x="4267200" y="1981200"/>
            <a:ext cx="609600" cy="9144000"/>
          </a:xfrm>
          <a:prstGeom prst="rect">
            <a:avLst/>
          </a:prstGeom>
        </p:spPr>
      </p:pic>
      <p:sp>
        <p:nvSpPr>
          <p:cNvPr id="16" name="Rectangle 15"/>
          <p:cNvSpPr/>
          <p:nvPr/>
        </p:nvSpPr>
        <p:spPr>
          <a:xfrm>
            <a:off x="5781097" y="1066800"/>
            <a:ext cx="221990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Externships</a:t>
            </a:r>
            <a:endPar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0" name="Group 19"/>
          <p:cNvGrpSpPr/>
          <p:nvPr/>
        </p:nvGrpSpPr>
        <p:grpSpPr>
          <a:xfrm>
            <a:off x="304800" y="152400"/>
            <a:ext cx="4038600" cy="1447800"/>
            <a:chOff x="228600" y="4419600"/>
            <a:chExt cx="4038600" cy="1447800"/>
          </a:xfrm>
        </p:grpSpPr>
        <p:sp>
          <p:nvSpPr>
            <p:cNvPr id="14" name="Rectangle 13"/>
            <p:cNvSpPr/>
            <p:nvPr/>
          </p:nvSpPr>
          <p:spPr>
            <a:xfrm>
              <a:off x="304800" y="4648200"/>
              <a:ext cx="156164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8/11</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TextBox 14"/>
            <p:cNvSpPr txBox="1"/>
            <p:nvPr/>
          </p:nvSpPr>
          <p:spPr>
            <a:xfrm>
              <a:off x="1904141" y="4572000"/>
              <a:ext cx="2362200" cy="1200329"/>
            </a:xfrm>
            <a:prstGeom prst="rect">
              <a:avLst/>
            </a:prstGeom>
            <a:noFill/>
          </p:spPr>
          <p:txBody>
            <a:bodyPr wrap="square" rtlCol="0">
              <a:spAutoFit/>
            </a:bodyPr>
            <a:lstStyle/>
            <a:p>
              <a:r>
                <a:rPr lang="en-US" dirty="0" smtClean="0"/>
                <a:t>Students who attended the </a:t>
              </a:r>
              <a:r>
                <a:rPr lang="en-US" b="1" dirty="0" smtClean="0"/>
                <a:t>Verizon</a:t>
              </a:r>
              <a:r>
                <a:rPr lang="en-US" dirty="0" smtClean="0"/>
                <a:t> externship this year were offered positions</a:t>
              </a:r>
              <a:endParaRPr lang="en-US" dirty="0"/>
            </a:p>
          </p:txBody>
        </p:sp>
        <p:sp>
          <p:nvSpPr>
            <p:cNvPr id="18" name="Frame 17"/>
            <p:cNvSpPr/>
            <p:nvPr/>
          </p:nvSpPr>
          <p:spPr>
            <a:xfrm>
              <a:off x="228600" y="4419600"/>
              <a:ext cx="4038600" cy="1447800"/>
            </a:xfrm>
            <a:prstGeom prst="frame">
              <a:avLst>
                <a:gd name="adj1" fmla="val 6346"/>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grpSp>
      <p:sp>
        <p:nvSpPr>
          <p:cNvPr id="19" name="TextBox 18"/>
          <p:cNvSpPr txBox="1"/>
          <p:nvPr/>
        </p:nvSpPr>
        <p:spPr>
          <a:xfrm>
            <a:off x="0" y="4191000"/>
            <a:ext cx="5410200"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How Can the Career Center Help?</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9458" name="Picture 2" descr="http://i0.kym-cdn.com/photos/images/original/000/242/200/1ca.jpg"/>
          <p:cNvPicPr>
            <a:picLocks noChangeAspect="1" noChangeArrowheads="1"/>
          </p:cNvPicPr>
          <p:nvPr/>
        </p:nvPicPr>
        <p:blipFill>
          <a:blip r:embed="rId5" cstate="print"/>
          <a:srcRect/>
          <a:stretch>
            <a:fillRect/>
          </a:stretch>
        </p:blipFill>
        <p:spPr bwMode="auto">
          <a:xfrm>
            <a:off x="533400" y="1752600"/>
            <a:ext cx="3505200" cy="2190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458"/>
                                        </p:tgtEl>
                                        <p:attrNameLst>
                                          <p:attrName>style.visibility</p:attrName>
                                        </p:attrNameLst>
                                      </p:cBhvr>
                                      <p:to>
                                        <p:strVal val="visible"/>
                                      </p:to>
                                    </p:set>
                                    <p:animEffect transition="in" filter="fade">
                                      <p:cBhvr>
                                        <p:cTn id="3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3" grpId="0"/>
      <p:bldP spid="11" grpId="0"/>
      <p:bldP spid="12" grpId="0"/>
      <p:bldP spid="16"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81400" y="3399472"/>
            <a:ext cx="6096000" cy="3229928"/>
            <a:chOff x="1295400" y="1752600"/>
            <a:chExt cx="6096000" cy="3229928"/>
          </a:xfrm>
        </p:grpSpPr>
        <p:sp>
          <p:nvSpPr>
            <p:cNvPr id="12" name="Rectangle 11"/>
            <p:cNvSpPr/>
            <p:nvPr/>
          </p:nvSpPr>
          <p:spPr>
            <a:xfrm>
              <a:off x="1447800" y="3733800"/>
              <a:ext cx="54102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agraphicworld2.files.wordpress.com/2010/10/mad-men-logo.jpg?w=500&amp;h=276"/>
            <p:cNvPicPr>
              <a:picLocks noChangeAspect="1" noChangeArrowheads="1"/>
            </p:cNvPicPr>
            <p:nvPr/>
          </p:nvPicPr>
          <p:blipFill>
            <a:blip r:embed="rId3" cstate="print"/>
            <a:srcRect t="2532" b="31646"/>
            <a:stretch>
              <a:fillRect/>
            </a:stretch>
          </p:blipFill>
          <p:spPr bwMode="auto">
            <a:xfrm>
              <a:off x="1371600" y="1752600"/>
              <a:ext cx="5486400" cy="1981200"/>
            </a:xfrm>
            <a:prstGeom prst="rect">
              <a:avLst/>
            </a:prstGeom>
            <a:noFill/>
          </p:spPr>
        </p:pic>
        <p:sp>
          <p:nvSpPr>
            <p:cNvPr id="10" name="Rectangle 9"/>
            <p:cNvSpPr/>
            <p:nvPr/>
          </p:nvSpPr>
          <p:spPr>
            <a:xfrm>
              <a:off x="1295400" y="3505200"/>
              <a:ext cx="6096000" cy="1477328"/>
            </a:xfrm>
            <a:prstGeom prst="rect">
              <a:avLst/>
            </a:prstGeom>
          </p:spPr>
          <p:txBody>
            <a:bodyPr wrap="square">
              <a:spAutoFit/>
            </a:bodyPr>
            <a:lstStyle/>
            <a:p>
              <a:r>
                <a:rPr lang="en-US" sz="9000" spc="-300" dirty="0" smtClean="0">
                  <a:ln w="18415" cmpd="sng">
                    <a:noFill/>
                    <a:prstDash val="solid"/>
                  </a:ln>
                  <a:solidFill>
                    <a:srgbClr val="FF0000"/>
                  </a:solidFill>
                  <a:latin typeface="Arial Black" pitchFamily="34" charset="0"/>
                </a:rPr>
                <a:t>INT</a:t>
              </a:r>
              <a:r>
                <a:rPr lang="en-US" sz="9000" spc="-300" dirty="0" smtClean="0">
                  <a:ln w="18415" cmpd="sng">
                    <a:noFill/>
                    <a:prstDash val="solid"/>
                  </a:ln>
                  <a:solidFill>
                    <a:schemeClr val="bg1"/>
                  </a:solidFill>
                  <a:latin typeface="Arial Black" pitchFamily="34" charset="0"/>
                </a:rPr>
                <a:t>ERNS</a:t>
              </a:r>
              <a:endParaRPr lang="en-US" sz="9000" spc="-300" dirty="0">
                <a:solidFill>
                  <a:schemeClr val="bg1"/>
                </a:solidFill>
              </a:endParaRPr>
            </a:p>
          </p:txBody>
        </p:sp>
      </p:grpSp>
      <p:sp>
        <p:nvSpPr>
          <p:cNvPr id="16" name="TextBox 15"/>
          <p:cNvSpPr txBox="1"/>
          <p:nvPr/>
        </p:nvSpPr>
        <p:spPr>
          <a:xfrm>
            <a:off x="457200" y="838200"/>
            <a:ext cx="4216411" cy="1938992"/>
          </a:xfrm>
          <a:prstGeom prst="rect">
            <a:avLst/>
          </a:prstGeom>
          <a:noFill/>
        </p:spPr>
        <p:txBody>
          <a:bodyPr wrap="none" rtlCol="0">
            <a:spAutoFit/>
          </a:bodyPr>
          <a:lstStyle/>
          <a:p>
            <a:pPr>
              <a:buFont typeface="Arial" pitchFamily="34" charset="0"/>
              <a:buChar char="•"/>
            </a:pPr>
            <a:r>
              <a:rPr lang="en-US" sz="2400" dirty="0" smtClean="0"/>
              <a:t>Community Internship Program</a:t>
            </a:r>
          </a:p>
          <a:p>
            <a:pPr lvl="1">
              <a:buFont typeface="Arial" pitchFamily="34" charset="0"/>
              <a:buChar char="•"/>
            </a:pPr>
            <a:r>
              <a:rPr lang="en-US" sz="2400" dirty="0" smtClean="0"/>
              <a:t>Realities &amp; Rewards</a:t>
            </a:r>
          </a:p>
          <a:p>
            <a:pPr lvl="1">
              <a:buFont typeface="Arial" pitchFamily="34" charset="0"/>
              <a:buChar char="•"/>
            </a:pPr>
            <a:r>
              <a:rPr lang="en-US" sz="2400" dirty="0" smtClean="0"/>
              <a:t>Thinking It Through</a:t>
            </a:r>
          </a:p>
          <a:p>
            <a:pPr lvl="1">
              <a:buFont typeface="Arial" pitchFamily="34" charset="0"/>
              <a:buChar char="•"/>
            </a:pPr>
            <a:r>
              <a:rPr lang="en-US" sz="2400" dirty="0" smtClean="0"/>
              <a:t>Recognition Luncheon</a:t>
            </a:r>
          </a:p>
          <a:p>
            <a:pPr>
              <a:buFont typeface="Arial" pitchFamily="34" charset="0"/>
              <a:buChar char="•"/>
            </a:pPr>
            <a:r>
              <a:rPr lang="en-US" sz="2400" dirty="0" err="1" smtClean="0"/>
              <a:t>Jobmate</a:t>
            </a:r>
            <a:endParaRPr lang="en-US" sz="2400" dirty="0" smtClean="0"/>
          </a:p>
        </p:txBody>
      </p:sp>
      <p:pic>
        <p:nvPicPr>
          <p:cNvPr id="20" name="Picture 19" descr="PowerPiont_template_Experience3.jpg"/>
          <p:cNvPicPr>
            <a:picLocks noChangeAspect="1"/>
          </p:cNvPicPr>
          <p:nvPr/>
        </p:nvPicPr>
        <p:blipFill>
          <a:blip r:embed="rId4" cstate="print"/>
          <a:srcRect r="93340"/>
          <a:stretch>
            <a:fillRect/>
          </a:stretch>
        </p:blipFill>
        <p:spPr>
          <a:xfrm rot="5400000">
            <a:off x="4267200" y="1981200"/>
            <a:ext cx="609600" cy="9144000"/>
          </a:xfrm>
          <a:prstGeom prst="rect">
            <a:avLst/>
          </a:prstGeom>
        </p:spPr>
      </p:pic>
      <p:sp>
        <p:nvSpPr>
          <p:cNvPr id="21" name="Rectangle 20"/>
          <p:cNvSpPr/>
          <p:nvPr/>
        </p:nvSpPr>
        <p:spPr>
          <a:xfrm>
            <a:off x="6248400" y="457200"/>
            <a:ext cx="2286000"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Internships</a:t>
            </a:r>
          </a:p>
        </p:txBody>
      </p:sp>
      <p:sp>
        <p:nvSpPr>
          <p:cNvPr id="24" name="Cloud Callout 23"/>
          <p:cNvSpPr/>
          <p:nvPr/>
        </p:nvSpPr>
        <p:spPr>
          <a:xfrm>
            <a:off x="4572000" y="228600"/>
            <a:ext cx="4572000" cy="2590800"/>
          </a:xfrm>
          <a:prstGeom prst="cloudCallout">
            <a:avLst>
              <a:gd name="adj1" fmla="val -34030"/>
              <a:gd name="adj2" fmla="val 688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715000" y="914400"/>
            <a:ext cx="2287678" cy="369332"/>
          </a:xfrm>
          <a:prstGeom prst="rect">
            <a:avLst/>
          </a:prstGeom>
        </p:spPr>
        <p:txBody>
          <a:bodyPr wrap="none">
            <a:spAutoFit/>
          </a:bodyPr>
          <a:lstStyle/>
          <a:p>
            <a:r>
              <a:rPr lang="en-US" dirty="0" smtClean="0"/>
              <a:t>Part time or Full Time</a:t>
            </a:r>
          </a:p>
        </p:txBody>
      </p:sp>
      <p:sp>
        <p:nvSpPr>
          <p:cNvPr id="26" name="Rectangle 25"/>
          <p:cNvSpPr/>
          <p:nvPr/>
        </p:nvSpPr>
        <p:spPr>
          <a:xfrm>
            <a:off x="6553200" y="1524000"/>
            <a:ext cx="1567930" cy="369332"/>
          </a:xfrm>
          <a:prstGeom prst="rect">
            <a:avLst/>
          </a:prstGeom>
        </p:spPr>
        <p:txBody>
          <a:bodyPr wrap="none">
            <a:spAutoFit/>
          </a:bodyPr>
          <a:lstStyle/>
          <a:p>
            <a:r>
              <a:rPr lang="en-US" dirty="0" smtClean="0"/>
              <a:t>Paid or Unpaid</a:t>
            </a:r>
          </a:p>
        </p:txBody>
      </p:sp>
      <p:sp>
        <p:nvSpPr>
          <p:cNvPr id="27" name="Rectangle 26"/>
          <p:cNvSpPr/>
          <p:nvPr/>
        </p:nvSpPr>
        <p:spPr>
          <a:xfrm>
            <a:off x="5334000" y="1992868"/>
            <a:ext cx="2556084" cy="369332"/>
          </a:xfrm>
          <a:prstGeom prst="rect">
            <a:avLst/>
          </a:prstGeom>
        </p:spPr>
        <p:txBody>
          <a:bodyPr wrap="none">
            <a:spAutoFit/>
          </a:bodyPr>
          <a:lstStyle/>
          <a:p>
            <a:r>
              <a:rPr lang="en-US" dirty="0" smtClean="0"/>
              <a:t>Apply Theory to Practice</a:t>
            </a:r>
          </a:p>
        </p:txBody>
      </p:sp>
      <p:sp>
        <p:nvSpPr>
          <p:cNvPr id="28" name="Rectangle 27"/>
          <p:cNvSpPr/>
          <p:nvPr/>
        </p:nvSpPr>
        <p:spPr>
          <a:xfrm>
            <a:off x="4953000" y="1295400"/>
            <a:ext cx="1466876" cy="369332"/>
          </a:xfrm>
          <a:prstGeom prst="rect">
            <a:avLst/>
          </a:prstGeom>
        </p:spPr>
        <p:txBody>
          <a:bodyPr wrap="none">
            <a:spAutoFit/>
          </a:bodyPr>
          <a:lstStyle/>
          <a:p>
            <a:r>
              <a:rPr lang="en-US" dirty="0" smtClean="0"/>
              <a:t>Develop Skills</a:t>
            </a:r>
          </a:p>
        </p:txBody>
      </p:sp>
      <p:grpSp>
        <p:nvGrpSpPr>
          <p:cNvPr id="30" name="Group 29"/>
          <p:cNvGrpSpPr/>
          <p:nvPr/>
        </p:nvGrpSpPr>
        <p:grpSpPr>
          <a:xfrm>
            <a:off x="609600" y="3733800"/>
            <a:ext cx="2438400" cy="1981200"/>
            <a:chOff x="533400" y="3962400"/>
            <a:chExt cx="2438400" cy="1981200"/>
          </a:xfrm>
        </p:grpSpPr>
        <p:grpSp>
          <p:nvGrpSpPr>
            <p:cNvPr id="23" name="Group 22"/>
            <p:cNvGrpSpPr/>
            <p:nvPr/>
          </p:nvGrpSpPr>
          <p:grpSpPr>
            <a:xfrm>
              <a:off x="609600" y="4038600"/>
              <a:ext cx="2286000" cy="1752600"/>
              <a:chOff x="0" y="2371130"/>
              <a:chExt cx="2286000" cy="1752600"/>
            </a:xfrm>
          </p:grpSpPr>
          <p:sp>
            <p:nvSpPr>
              <p:cNvPr id="9" name="TextBox 8"/>
              <p:cNvSpPr txBox="1"/>
              <p:nvPr/>
            </p:nvSpPr>
            <p:spPr>
              <a:xfrm>
                <a:off x="0" y="3200400"/>
                <a:ext cx="2286000" cy="923330"/>
              </a:xfrm>
              <a:prstGeom prst="rect">
                <a:avLst/>
              </a:prstGeom>
              <a:noFill/>
            </p:spPr>
            <p:txBody>
              <a:bodyPr wrap="square" rtlCol="0">
                <a:spAutoFit/>
              </a:bodyPr>
              <a:lstStyle/>
              <a:p>
                <a:pPr algn="ctr"/>
                <a:r>
                  <a:rPr lang="en-US" dirty="0" smtClean="0"/>
                  <a:t>Increase in internship postings on </a:t>
                </a:r>
                <a:r>
                  <a:rPr lang="en-US" dirty="0" err="1" smtClean="0"/>
                  <a:t>Jobmate</a:t>
                </a:r>
                <a:r>
                  <a:rPr lang="en-US" dirty="0" smtClean="0"/>
                  <a:t> over the last year</a:t>
                </a:r>
                <a:endParaRPr lang="en-US" dirty="0"/>
              </a:p>
            </p:txBody>
          </p:sp>
          <p:sp>
            <p:nvSpPr>
              <p:cNvPr id="22" name="Rectangle 21"/>
              <p:cNvSpPr/>
              <p:nvPr/>
            </p:nvSpPr>
            <p:spPr>
              <a:xfrm>
                <a:off x="152400" y="2371130"/>
                <a:ext cx="1981200"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138%</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29" name="Frame 28"/>
            <p:cNvSpPr/>
            <p:nvPr/>
          </p:nvSpPr>
          <p:spPr>
            <a:xfrm>
              <a:off x="533400" y="3962400"/>
              <a:ext cx="2438400" cy="1981200"/>
            </a:xfrm>
            <a:prstGeom prst="frame">
              <a:avLst>
                <a:gd name="adj1" fmla="val 501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grpSp>
      <p:sp>
        <p:nvSpPr>
          <p:cNvPr id="33" name="TextBox 32"/>
          <p:cNvSpPr txBox="1"/>
          <p:nvPr/>
        </p:nvSpPr>
        <p:spPr>
          <a:xfrm>
            <a:off x="0" y="228600"/>
            <a:ext cx="5410200"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How Can the Career Center Help?</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20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0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0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20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4" grpId="0" animBg="1"/>
      <p:bldP spid="25" grpId="0"/>
      <p:bldP spid="26" grpId="0"/>
      <p:bldP spid="27" grpId="0"/>
      <p:bldP spid="28"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nline image 2"/>
          <p:cNvPicPr>
            <a:picLocks noChangeAspect="1" noChangeArrowheads="1"/>
          </p:cNvPicPr>
          <p:nvPr/>
        </p:nvPicPr>
        <p:blipFill>
          <a:blip r:embed="rId3" cstate="print"/>
          <a:srcRect/>
          <a:stretch>
            <a:fillRect/>
          </a:stretch>
        </p:blipFill>
        <p:spPr bwMode="auto">
          <a:xfrm>
            <a:off x="152400" y="0"/>
            <a:ext cx="3695700" cy="4505325"/>
          </a:xfrm>
          <a:prstGeom prst="rect">
            <a:avLst/>
          </a:prstGeom>
          <a:noFill/>
          <a:ln w="9525">
            <a:noFill/>
            <a:miter lim="800000"/>
            <a:headEnd/>
            <a:tailEnd/>
          </a:ln>
        </p:spPr>
      </p:pic>
      <p:sp>
        <p:nvSpPr>
          <p:cNvPr id="7" name="TextBox 6"/>
          <p:cNvSpPr txBox="1"/>
          <p:nvPr/>
        </p:nvSpPr>
        <p:spPr>
          <a:xfrm>
            <a:off x="4191000" y="3581400"/>
            <a:ext cx="4628639" cy="923330"/>
          </a:xfrm>
          <a:prstGeom prst="rect">
            <a:avLst/>
          </a:prstGeom>
          <a:noFill/>
        </p:spPr>
        <p:txBody>
          <a:bodyPr wrap="none" rtlCol="0">
            <a:spAutoFit/>
          </a:bodyPr>
          <a:lstStyle/>
          <a:p>
            <a:r>
              <a:rPr lang="en-US" dirty="0" smtClean="0"/>
              <a:t>Work full time while maintaining student status</a:t>
            </a:r>
          </a:p>
          <a:p>
            <a:r>
              <a:rPr lang="en-US" dirty="0" smtClean="0"/>
              <a:t>Goes on your transcript</a:t>
            </a:r>
          </a:p>
          <a:p>
            <a:r>
              <a:rPr lang="en-US" dirty="0" smtClean="0"/>
              <a:t>In-depth professional experience</a:t>
            </a:r>
          </a:p>
        </p:txBody>
      </p:sp>
      <p:sp>
        <p:nvSpPr>
          <p:cNvPr id="8" name="TextBox 7"/>
          <p:cNvSpPr txBox="1"/>
          <p:nvPr/>
        </p:nvSpPr>
        <p:spPr>
          <a:xfrm>
            <a:off x="228600" y="5257800"/>
            <a:ext cx="3733800" cy="923330"/>
          </a:xfrm>
          <a:prstGeom prst="rect">
            <a:avLst/>
          </a:prstGeom>
          <a:noFill/>
        </p:spPr>
        <p:txBody>
          <a:bodyPr wrap="square" rtlCol="0">
            <a:spAutoFit/>
          </a:bodyPr>
          <a:lstStyle/>
          <a:p>
            <a:pPr>
              <a:buFont typeface="Arial" pitchFamily="34" charset="0"/>
              <a:buChar char="•"/>
            </a:pPr>
            <a:r>
              <a:rPr lang="en-US" dirty="0" smtClean="0"/>
              <a:t>Enrollment Meetings</a:t>
            </a:r>
          </a:p>
          <a:p>
            <a:pPr>
              <a:buFont typeface="Arial" pitchFamily="34" charset="0"/>
              <a:buChar char="•"/>
            </a:pPr>
            <a:r>
              <a:rPr lang="en-US" dirty="0" err="1" smtClean="0"/>
              <a:t>Jobmate</a:t>
            </a:r>
            <a:endParaRPr lang="en-US" dirty="0" smtClean="0"/>
          </a:p>
          <a:p>
            <a:pPr lvl="1">
              <a:buFont typeface="Arial" pitchFamily="34" charset="0"/>
              <a:buChar char="•"/>
            </a:pPr>
            <a:r>
              <a:rPr lang="en-US" dirty="0" smtClean="0"/>
              <a:t>Report Your Hire</a:t>
            </a:r>
          </a:p>
        </p:txBody>
      </p:sp>
      <p:sp>
        <p:nvSpPr>
          <p:cNvPr id="11" name="TextBox 10"/>
          <p:cNvSpPr txBox="1"/>
          <p:nvPr/>
        </p:nvSpPr>
        <p:spPr>
          <a:xfrm>
            <a:off x="5334000" y="1219200"/>
            <a:ext cx="3016916" cy="369332"/>
          </a:xfrm>
          <a:prstGeom prst="rect">
            <a:avLst/>
          </a:prstGeom>
          <a:noFill/>
        </p:spPr>
        <p:txBody>
          <a:bodyPr wrap="none" rtlCol="0">
            <a:spAutoFit/>
          </a:bodyPr>
          <a:lstStyle/>
          <a:p>
            <a:r>
              <a:rPr lang="en-US" dirty="0" smtClean="0"/>
              <a:t>Practical Hands-on Experience</a:t>
            </a:r>
            <a:endParaRPr lang="en-US" dirty="0"/>
          </a:p>
        </p:txBody>
      </p:sp>
      <p:sp>
        <p:nvSpPr>
          <p:cNvPr id="12" name="TextBox 11"/>
          <p:cNvSpPr txBox="1"/>
          <p:nvPr/>
        </p:nvSpPr>
        <p:spPr>
          <a:xfrm>
            <a:off x="4419600" y="1676400"/>
            <a:ext cx="2145396" cy="369332"/>
          </a:xfrm>
          <a:prstGeom prst="rect">
            <a:avLst/>
          </a:prstGeom>
          <a:noFill/>
        </p:spPr>
        <p:txBody>
          <a:bodyPr wrap="none" rtlCol="0">
            <a:spAutoFit/>
          </a:bodyPr>
          <a:lstStyle/>
          <a:p>
            <a:r>
              <a:rPr lang="en-US" dirty="0" smtClean="0"/>
              <a:t>Multiple Work Terms</a:t>
            </a:r>
            <a:endParaRPr lang="en-US" dirty="0"/>
          </a:p>
        </p:txBody>
      </p:sp>
      <p:sp>
        <p:nvSpPr>
          <p:cNvPr id="13" name="TextBox 12"/>
          <p:cNvSpPr txBox="1"/>
          <p:nvPr/>
        </p:nvSpPr>
        <p:spPr>
          <a:xfrm>
            <a:off x="6096000" y="2133600"/>
            <a:ext cx="638701" cy="369332"/>
          </a:xfrm>
          <a:prstGeom prst="rect">
            <a:avLst/>
          </a:prstGeom>
          <a:noFill/>
        </p:spPr>
        <p:txBody>
          <a:bodyPr wrap="none" rtlCol="0">
            <a:spAutoFit/>
          </a:bodyPr>
          <a:lstStyle/>
          <a:p>
            <a:r>
              <a:rPr lang="en-US" b="1" dirty="0" smtClean="0"/>
              <a:t>PAID</a:t>
            </a:r>
            <a:endParaRPr lang="en-US" b="1" dirty="0"/>
          </a:p>
        </p:txBody>
      </p:sp>
      <p:sp>
        <p:nvSpPr>
          <p:cNvPr id="14" name="TextBox 13"/>
          <p:cNvSpPr txBox="1"/>
          <p:nvPr/>
        </p:nvSpPr>
        <p:spPr>
          <a:xfrm>
            <a:off x="4495800" y="838200"/>
            <a:ext cx="2475934" cy="369332"/>
          </a:xfrm>
          <a:prstGeom prst="rect">
            <a:avLst/>
          </a:prstGeom>
          <a:noFill/>
        </p:spPr>
        <p:txBody>
          <a:bodyPr wrap="none" rtlCol="0">
            <a:spAutoFit/>
          </a:bodyPr>
          <a:lstStyle/>
          <a:p>
            <a:r>
              <a:rPr lang="en-US" dirty="0" smtClean="0"/>
              <a:t>Apply Theory to Practice</a:t>
            </a:r>
            <a:endParaRPr lang="en-US" dirty="0"/>
          </a:p>
        </p:txBody>
      </p:sp>
      <p:sp>
        <p:nvSpPr>
          <p:cNvPr id="15" name="Cloud Callout 14"/>
          <p:cNvSpPr/>
          <p:nvPr/>
        </p:nvSpPr>
        <p:spPr>
          <a:xfrm rot="201276">
            <a:off x="3975430" y="164607"/>
            <a:ext cx="4713672" cy="2663786"/>
          </a:xfrm>
          <a:prstGeom prst="cloudCallout">
            <a:avLst>
              <a:gd name="adj1" fmla="val -53618"/>
              <a:gd name="adj2" fmla="val 4403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PowerPiont_template_Experience3.jpg"/>
          <p:cNvPicPr>
            <a:picLocks noChangeAspect="1"/>
          </p:cNvPicPr>
          <p:nvPr/>
        </p:nvPicPr>
        <p:blipFill>
          <a:blip r:embed="rId4" cstate="print"/>
          <a:srcRect r="93340"/>
          <a:stretch>
            <a:fillRect/>
          </a:stretch>
        </p:blipFill>
        <p:spPr>
          <a:xfrm rot="5400000">
            <a:off x="4267200" y="1981200"/>
            <a:ext cx="609600" cy="9144000"/>
          </a:xfrm>
          <a:prstGeom prst="rect">
            <a:avLst/>
          </a:prstGeom>
        </p:spPr>
      </p:pic>
      <p:sp>
        <p:nvSpPr>
          <p:cNvPr id="17" name="Rectangle 16"/>
          <p:cNvSpPr/>
          <p:nvPr/>
        </p:nvSpPr>
        <p:spPr>
          <a:xfrm>
            <a:off x="6248400" y="457200"/>
            <a:ext cx="2286000"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Co-ops</a:t>
            </a:r>
          </a:p>
        </p:txBody>
      </p:sp>
      <p:sp>
        <p:nvSpPr>
          <p:cNvPr id="18" name="Rectangle 17"/>
          <p:cNvSpPr/>
          <p:nvPr/>
        </p:nvSpPr>
        <p:spPr>
          <a:xfrm>
            <a:off x="3886200" y="2895600"/>
            <a:ext cx="154343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Why?</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TextBox 18"/>
          <p:cNvSpPr txBox="1"/>
          <p:nvPr/>
        </p:nvSpPr>
        <p:spPr>
          <a:xfrm>
            <a:off x="0" y="4648200"/>
            <a:ext cx="5410200"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How Can the Career Center Help?</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p:bldP spid="14" grpId="0"/>
      <p:bldP spid="15" grpId="0" animBg="1"/>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16955" y="-2"/>
            <a:ext cx="708216" cy="6858002"/>
            <a:chOff x="-12700" y="-1"/>
            <a:chExt cx="708214" cy="6858001"/>
          </a:xfrm>
        </p:grpSpPr>
        <p:grpSp>
          <p:nvGrpSpPr>
            <p:cNvPr id="3" name="Group 26"/>
            <p:cNvGrpSpPr/>
            <p:nvPr/>
          </p:nvGrpSpPr>
          <p:grpSpPr>
            <a:xfrm>
              <a:off x="0" y="1857811"/>
              <a:ext cx="685800" cy="2517602"/>
              <a:chOff x="0" y="1857811"/>
              <a:chExt cx="685800" cy="2517602"/>
            </a:xfrm>
          </p:grpSpPr>
          <p:pic>
            <p:nvPicPr>
              <p:cNvPr id="12" name="Picture 11"/>
              <p:cNvPicPr>
                <a:picLocks noChangeAspect="1"/>
              </p:cNvPicPr>
              <p:nvPr/>
            </p:nvPicPr>
            <p:blipFill>
              <a:blip r:embed="rId3" cstate="print"/>
              <a:stretch>
                <a:fillRect/>
              </a:stretch>
            </p:blipFill>
            <p:spPr>
              <a:xfrm>
                <a:off x="0" y="1974183"/>
                <a:ext cx="685800" cy="2401230"/>
              </a:xfrm>
              <a:prstGeom prst="rect">
                <a:avLst/>
              </a:prstGeom>
            </p:spPr>
          </p:pic>
          <p:sp>
            <p:nvSpPr>
              <p:cNvPr id="13" name="TextBox 12"/>
              <p:cNvSpPr txBox="1"/>
              <p:nvPr/>
            </p:nvSpPr>
            <p:spPr>
              <a:xfrm rot="16200000">
                <a:off x="-822252" y="2842643"/>
                <a:ext cx="2492883" cy="523219"/>
              </a:xfrm>
              <a:prstGeom prst="rect">
                <a:avLst/>
              </a:prstGeom>
              <a:noFill/>
            </p:spPr>
            <p:txBody>
              <a:bodyPr wrap="square" rtlCol="0">
                <a:spAutoFit/>
              </a:bodyPr>
              <a:lstStyle/>
              <a:p>
                <a:r>
                  <a:rPr lang="en-US" sz="2800" b="1" dirty="0" smtClean="0">
                    <a:solidFill>
                      <a:srgbClr val="FFFFFF"/>
                    </a:solidFill>
                    <a:latin typeface="Garamond"/>
                    <a:cs typeface="Garamond"/>
                  </a:rPr>
                  <a:t>Experience it.</a:t>
                </a:r>
                <a:endParaRPr lang="en-US" sz="2800" b="1" dirty="0">
                  <a:solidFill>
                    <a:srgbClr val="FFFFFF"/>
                  </a:solidFill>
                  <a:latin typeface="Garamond"/>
                  <a:cs typeface="Garamond"/>
                </a:endParaRPr>
              </a:p>
            </p:txBody>
          </p:sp>
        </p:grpSp>
        <p:grpSp>
          <p:nvGrpSpPr>
            <p:cNvPr id="4" name="Group 27"/>
            <p:cNvGrpSpPr/>
            <p:nvPr/>
          </p:nvGrpSpPr>
          <p:grpSpPr>
            <a:xfrm>
              <a:off x="-12700" y="-1"/>
              <a:ext cx="698500" cy="1916601"/>
              <a:chOff x="-12700" y="-1"/>
              <a:chExt cx="698500" cy="1916601"/>
            </a:xfrm>
          </p:grpSpPr>
          <p:pic>
            <p:nvPicPr>
              <p:cNvPr id="10" name="Picture 9"/>
              <p:cNvPicPr>
                <a:picLocks noChangeAspect="1"/>
              </p:cNvPicPr>
              <p:nvPr/>
            </p:nvPicPr>
            <p:blipFill>
              <a:blip r:embed="rId4" cstate="print"/>
              <a:stretch>
                <a:fillRect/>
              </a:stretch>
            </p:blipFill>
            <p:spPr>
              <a:xfrm>
                <a:off x="-12700" y="-1"/>
                <a:ext cx="698500" cy="1916601"/>
              </a:xfrm>
              <a:prstGeom prst="rect">
                <a:avLst/>
              </a:prstGeom>
            </p:spPr>
          </p:pic>
          <p:sp>
            <p:nvSpPr>
              <p:cNvPr id="11" name="TextBox 10"/>
              <p:cNvSpPr txBox="1"/>
              <p:nvPr/>
            </p:nvSpPr>
            <p:spPr>
              <a:xfrm rot="16200000">
                <a:off x="-228466" y="379287"/>
                <a:ext cx="1281795" cy="523219"/>
              </a:xfrm>
              <a:prstGeom prst="rect">
                <a:avLst/>
              </a:prstGeom>
              <a:noFill/>
            </p:spPr>
            <p:txBody>
              <a:bodyPr wrap="square" rtlCol="0">
                <a:spAutoFit/>
              </a:bodyPr>
              <a:lstStyle/>
              <a:p>
                <a:r>
                  <a:rPr lang="en-US" sz="2800" b="1" dirty="0" smtClean="0">
                    <a:solidFill>
                      <a:srgbClr val="FFFFFF"/>
                    </a:solidFill>
                    <a:latin typeface="Garamond"/>
                    <a:cs typeface="Garamond"/>
                  </a:rPr>
                  <a:t>Live it</a:t>
                </a:r>
                <a:r>
                  <a:rPr lang="en-US" sz="2400" dirty="0" smtClean="0">
                    <a:solidFill>
                      <a:schemeClr val="bg1"/>
                    </a:solidFill>
                  </a:rPr>
                  <a:t>.</a:t>
                </a:r>
                <a:endParaRPr lang="en-US" sz="2400" dirty="0"/>
              </a:p>
            </p:txBody>
          </p:sp>
        </p:grpSp>
        <p:grpSp>
          <p:nvGrpSpPr>
            <p:cNvPr id="5" name="Group 28"/>
            <p:cNvGrpSpPr/>
            <p:nvPr/>
          </p:nvGrpSpPr>
          <p:grpSpPr>
            <a:xfrm>
              <a:off x="0" y="4341602"/>
              <a:ext cx="695514" cy="2516398"/>
              <a:chOff x="0" y="4341602"/>
              <a:chExt cx="695514" cy="2516398"/>
            </a:xfrm>
          </p:grpSpPr>
          <p:pic>
            <p:nvPicPr>
              <p:cNvPr id="8" name="Picture 7"/>
              <p:cNvPicPr>
                <a:picLocks noChangeAspect="1"/>
              </p:cNvPicPr>
              <p:nvPr/>
            </p:nvPicPr>
            <p:blipFill>
              <a:blip r:embed="rId5" cstate="print"/>
              <a:stretch>
                <a:fillRect/>
              </a:stretch>
            </p:blipFill>
            <p:spPr>
              <a:xfrm>
                <a:off x="0" y="4432862"/>
                <a:ext cx="695514" cy="2425138"/>
              </a:xfrm>
              <a:prstGeom prst="rect">
                <a:avLst/>
              </a:prstGeom>
            </p:spPr>
          </p:pic>
          <p:sp>
            <p:nvSpPr>
              <p:cNvPr id="9" name="TextBox 8"/>
              <p:cNvSpPr txBox="1"/>
              <p:nvPr/>
            </p:nvSpPr>
            <p:spPr>
              <a:xfrm rot="16200000">
                <a:off x="-818417" y="5332313"/>
                <a:ext cx="2504641" cy="523219"/>
              </a:xfrm>
              <a:prstGeom prst="rect">
                <a:avLst/>
              </a:prstGeom>
              <a:noFill/>
            </p:spPr>
            <p:txBody>
              <a:bodyPr wrap="square" rtlCol="0">
                <a:spAutoFit/>
              </a:bodyPr>
              <a:lstStyle/>
              <a:p>
                <a:r>
                  <a:rPr lang="en-US" sz="2800" b="1" dirty="0" smtClean="0">
                    <a:solidFill>
                      <a:srgbClr val="FFFFFF"/>
                    </a:solidFill>
                    <a:latin typeface="Garamond"/>
                    <a:cs typeface="Garamond"/>
                  </a:rPr>
                  <a:t>Decide it</a:t>
                </a:r>
                <a:r>
                  <a:rPr lang="en-US" sz="2800" dirty="0" smtClean="0">
                    <a:solidFill>
                      <a:srgbClr val="FFFFFF"/>
                    </a:solidFill>
                  </a:rPr>
                  <a:t>.</a:t>
                </a:r>
                <a:endParaRPr lang="en-US" sz="2800" dirty="0">
                  <a:solidFill>
                    <a:srgbClr val="FFFFFF"/>
                  </a:solidFill>
                </a:endParaRPr>
              </a:p>
            </p:txBody>
          </p:sp>
        </p:grpSp>
      </p:grpSp>
      <p:pic>
        <p:nvPicPr>
          <p:cNvPr id="14" name="Picture 13" descr="USC_Linear_202.eps"/>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826362" y="6153094"/>
            <a:ext cx="2094220" cy="567924"/>
          </a:xfrm>
          <a:prstGeom prst="rect">
            <a:avLst/>
          </a:prstGeom>
        </p:spPr>
      </p:pic>
      <p:sp>
        <p:nvSpPr>
          <p:cNvPr id="15" name="TextBox 14"/>
          <p:cNvSpPr txBox="1"/>
          <p:nvPr/>
        </p:nvSpPr>
        <p:spPr>
          <a:xfrm>
            <a:off x="1954304" y="394448"/>
            <a:ext cx="6221506" cy="1015663"/>
          </a:xfrm>
          <a:prstGeom prst="rect">
            <a:avLst/>
          </a:prstGeom>
          <a:noFill/>
        </p:spPr>
        <p:txBody>
          <a:bodyPr wrap="square" rtlCol="0">
            <a:spAutoFit/>
          </a:bodyPr>
          <a:lstStyle/>
          <a:p>
            <a:r>
              <a:rPr lang="en-US" sz="6000" b="1" dirty="0" smtClean="0">
                <a:solidFill>
                  <a:srgbClr val="971A31"/>
                </a:solidFill>
              </a:rPr>
              <a:t>What is </a:t>
            </a:r>
            <a:r>
              <a:rPr lang="en-US" sz="6000" b="1" dirty="0" err="1" smtClean="0">
                <a:solidFill>
                  <a:srgbClr val="971A31"/>
                </a:solidFill>
              </a:rPr>
              <a:t>JobMate</a:t>
            </a:r>
            <a:r>
              <a:rPr lang="en-US" sz="6000" b="1" dirty="0" smtClean="0">
                <a:solidFill>
                  <a:srgbClr val="971A31"/>
                </a:solidFill>
              </a:rPr>
              <a:t>?</a:t>
            </a:r>
            <a:endParaRPr lang="en-US" sz="6000" b="1" dirty="0">
              <a:solidFill>
                <a:srgbClr val="971A31"/>
              </a:solidFill>
            </a:endParaRPr>
          </a:p>
        </p:txBody>
      </p:sp>
      <p:pic>
        <p:nvPicPr>
          <p:cNvPr id="16" name="Picture 2" descr="JobMate is an online integrated job search resource center"/>
          <p:cNvPicPr>
            <a:picLocks noChangeAspect="1" noChangeArrowheads="1"/>
          </p:cNvPicPr>
          <p:nvPr/>
        </p:nvPicPr>
        <p:blipFill>
          <a:blip r:embed="rId7" cstate="print"/>
          <a:srcRect b="17647"/>
          <a:stretch>
            <a:fillRect/>
          </a:stretch>
        </p:blipFill>
        <p:spPr bwMode="auto">
          <a:xfrm>
            <a:off x="2407019" y="1600199"/>
            <a:ext cx="4830697" cy="1690744"/>
          </a:xfrm>
          <a:prstGeom prst="rect">
            <a:avLst/>
          </a:prstGeom>
          <a:noFill/>
        </p:spPr>
      </p:pic>
      <p:sp>
        <p:nvSpPr>
          <p:cNvPr id="17" name="TextBox 16"/>
          <p:cNvSpPr txBox="1"/>
          <p:nvPr/>
        </p:nvSpPr>
        <p:spPr>
          <a:xfrm>
            <a:off x="1392735" y="3581400"/>
            <a:ext cx="7034091" cy="3293209"/>
          </a:xfrm>
          <a:prstGeom prst="rect">
            <a:avLst/>
          </a:prstGeom>
          <a:noFill/>
        </p:spPr>
        <p:txBody>
          <a:bodyPr wrap="square" rtlCol="0">
            <a:spAutoFit/>
          </a:bodyPr>
          <a:lstStyle/>
          <a:p>
            <a:pPr algn="ctr"/>
            <a:r>
              <a:rPr lang="en-US" sz="3200" dirty="0" smtClean="0">
                <a:solidFill>
                  <a:schemeClr val="tx1"/>
                </a:solidFill>
                <a:cs typeface="Arial" pitchFamily="34" charset="0"/>
              </a:rPr>
              <a:t>The USC </a:t>
            </a:r>
            <a:r>
              <a:rPr lang="en-US" sz="3200" dirty="0" err="1" smtClean="0">
                <a:solidFill>
                  <a:schemeClr val="tx1"/>
                </a:solidFill>
                <a:cs typeface="Arial" pitchFamily="34" charset="0"/>
              </a:rPr>
              <a:t>JobMate</a:t>
            </a:r>
            <a:r>
              <a:rPr lang="en-US" sz="3200" b="1" dirty="0" smtClean="0">
                <a:solidFill>
                  <a:schemeClr val="tx1"/>
                </a:solidFill>
                <a:cs typeface="Arial" pitchFamily="34" charset="0"/>
              </a:rPr>
              <a:t> </a:t>
            </a:r>
            <a:r>
              <a:rPr lang="en-US" sz="3200" dirty="0" smtClean="0">
                <a:solidFill>
                  <a:schemeClr val="tx1"/>
                </a:solidFill>
                <a:cs typeface="Arial" pitchFamily="34" charset="0"/>
              </a:rPr>
              <a:t>database allows students to search for </a:t>
            </a:r>
            <a:r>
              <a:rPr lang="en-US" sz="3200" b="1" dirty="0" smtClean="0">
                <a:solidFill>
                  <a:srgbClr val="B6BF00"/>
                </a:solidFill>
                <a:cs typeface="Arial" pitchFamily="34" charset="0"/>
              </a:rPr>
              <a:t>jobs</a:t>
            </a:r>
            <a:r>
              <a:rPr lang="en-US" sz="3200" dirty="0" smtClean="0">
                <a:solidFill>
                  <a:srgbClr val="B6BF00"/>
                </a:solidFill>
                <a:cs typeface="Arial" pitchFamily="34" charset="0"/>
              </a:rPr>
              <a:t>,</a:t>
            </a:r>
            <a:r>
              <a:rPr lang="en-US" sz="3200" dirty="0" smtClean="0">
                <a:solidFill>
                  <a:schemeClr val="tx1"/>
                </a:solidFill>
                <a:cs typeface="Arial" pitchFamily="34" charset="0"/>
              </a:rPr>
              <a:t> </a:t>
            </a:r>
            <a:r>
              <a:rPr lang="en-US" sz="3200" b="1" dirty="0" smtClean="0">
                <a:solidFill>
                  <a:srgbClr val="FCBC34"/>
                </a:solidFill>
                <a:cs typeface="Arial" pitchFamily="34" charset="0"/>
              </a:rPr>
              <a:t>internships</a:t>
            </a:r>
            <a:r>
              <a:rPr lang="en-US" sz="3200" dirty="0" smtClean="0">
                <a:solidFill>
                  <a:srgbClr val="FCBC34"/>
                </a:solidFill>
                <a:cs typeface="Arial" pitchFamily="34" charset="0"/>
              </a:rPr>
              <a:t>, </a:t>
            </a:r>
            <a:r>
              <a:rPr lang="en-US" sz="3200" b="1" dirty="0" smtClean="0">
                <a:solidFill>
                  <a:srgbClr val="3CB6CE"/>
                </a:solidFill>
                <a:cs typeface="Arial" pitchFamily="34" charset="0"/>
              </a:rPr>
              <a:t>co-ops</a:t>
            </a:r>
            <a:r>
              <a:rPr lang="en-US" sz="3200" dirty="0" smtClean="0">
                <a:solidFill>
                  <a:schemeClr val="tx1"/>
                </a:solidFill>
                <a:cs typeface="Arial" pitchFamily="34" charset="0"/>
              </a:rPr>
              <a:t>, and </a:t>
            </a:r>
            <a:r>
              <a:rPr lang="en-US" sz="3200" b="1" dirty="0" smtClean="0">
                <a:solidFill>
                  <a:srgbClr val="971A31"/>
                </a:solidFill>
                <a:cs typeface="Arial" pitchFamily="34" charset="0"/>
              </a:rPr>
              <a:t>research employers</a:t>
            </a:r>
            <a:r>
              <a:rPr lang="en-US" sz="3200" dirty="0" smtClean="0">
                <a:solidFill>
                  <a:schemeClr val="tx1"/>
                </a:solidFill>
                <a:cs typeface="Arial" pitchFamily="34" charset="0"/>
              </a:rPr>
              <a:t>.  </a:t>
            </a:r>
          </a:p>
          <a:p>
            <a:pPr algn="ctr"/>
            <a:endParaRPr lang="en-US" sz="3200" dirty="0" smtClean="0">
              <a:solidFill>
                <a:schemeClr val="tx1"/>
              </a:solidFill>
              <a:cs typeface="Arial" pitchFamily="34" charset="0"/>
            </a:endParaRPr>
          </a:p>
          <a:p>
            <a:pPr algn="ctr"/>
            <a:r>
              <a:rPr lang="en-US" sz="3200" dirty="0" smtClean="0">
                <a:solidFill>
                  <a:schemeClr val="tx1"/>
                </a:solidFill>
                <a:cs typeface="Arial" pitchFamily="34" charset="0"/>
              </a:rPr>
              <a:t>You can search for </a:t>
            </a:r>
            <a:r>
              <a:rPr lang="en-US" sz="3200" b="1" dirty="0" smtClean="0">
                <a:solidFill>
                  <a:schemeClr val="tx1"/>
                </a:solidFill>
                <a:cs typeface="Arial" pitchFamily="34" charset="0"/>
              </a:rPr>
              <a:t>CIP </a:t>
            </a:r>
            <a:r>
              <a:rPr lang="en-US" sz="3200" dirty="0" smtClean="0">
                <a:solidFill>
                  <a:schemeClr val="tx1"/>
                </a:solidFill>
                <a:cs typeface="Arial" pitchFamily="34" charset="0"/>
              </a:rPr>
              <a:t>internships too!!!</a:t>
            </a:r>
          </a:p>
          <a:p>
            <a:endParaRPr lang="en-US" sz="1600" dirty="0" smtClean="0">
              <a:solidFill>
                <a:schemeClr val="tx1"/>
              </a:solidFill>
              <a:latin typeface="Arial Narrow" pitchFamily="34" charset="0"/>
              <a:cs typeface="Arial" pitchFamily="34" charset="0"/>
            </a:endParaRPr>
          </a:p>
          <a:p>
            <a:endParaRPr lang="en-US" sz="1600" b="1" dirty="0" smtClean="0">
              <a:solidFill>
                <a:schemeClr val="tx1"/>
              </a:solidFill>
              <a:latin typeface="Arial Narrow" pitchFamily="34" charset="0"/>
              <a:cs typeface="Arial" pitchFamily="34" charset="0"/>
            </a:endParaRPr>
          </a:p>
          <a:p>
            <a:endParaRPr lang="en-US" sz="1600" b="1" dirty="0">
              <a:solidFill>
                <a:schemeClr val="tx1"/>
              </a:solidFill>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16955" y="-2"/>
            <a:ext cx="708216" cy="6858002"/>
            <a:chOff x="-12700" y="-1"/>
            <a:chExt cx="708214" cy="6858001"/>
          </a:xfrm>
        </p:grpSpPr>
        <p:grpSp>
          <p:nvGrpSpPr>
            <p:cNvPr id="3" name="Group 26"/>
            <p:cNvGrpSpPr/>
            <p:nvPr/>
          </p:nvGrpSpPr>
          <p:grpSpPr>
            <a:xfrm>
              <a:off x="0" y="1857811"/>
              <a:ext cx="685800" cy="2517602"/>
              <a:chOff x="0" y="1857811"/>
              <a:chExt cx="685800" cy="2517602"/>
            </a:xfrm>
          </p:grpSpPr>
          <p:pic>
            <p:nvPicPr>
              <p:cNvPr id="10" name="Picture 9"/>
              <p:cNvPicPr>
                <a:picLocks noChangeAspect="1"/>
              </p:cNvPicPr>
              <p:nvPr/>
            </p:nvPicPr>
            <p:blipFill>
              <a:blip r:embed="rId2" cstate="print"/>
              <a:stretch>
                <a:fillRect/>
              </a:stretch>
            </p:blipFill>
            <p:spPr>
              <a:xfrm>
                <a:off x="0" y="1974183"/>
                <a:ext cx="685800" cy="2401230"/>
              </a:xfrm>
              <a:prstGeom prst="rect">
                <a:avLst/>
              </a:prstGeom>
            </p:spPr>
          </p:pic>
          <p:sp>
            <p:nvSpPr>
              <p:cNvPr id="11" name="TextBox 10"/>
              <p:cNvSpPr txBox="1"/>
              <p:nvPr/>
            </p:nvSpPr>
            <p:spPr>
              <a:xfrm rot="16200000">
                <a:off x="-822252" y="2842643"/>
                <a:ext cx="2492883" cy="523219"/>
              </a:xfrm>
              <a:prstGeom prst="rect">
                <a:avLst/>
              </a:prstGeom>
              <a:noFill/>
            </p:spPr>
            <p:txBody>
              <a:bodyPr wrap="square" rtlCol="0">
                <a:spAutoFit/>
              </a:bodyPr>
              <a:lstStyle/>
              <a:p>
                <a:r>
                  <a:rPr lang="en-US" sz="2800" b="1" dirty="0" smtClean="0">
                    <a:solidFill>
                      <a:srgbClr val="FFFFFF"/>
                    </a:solidFill>
                    <a:latin typeface="Garamond"/>
                    <a:cs typeface="Garamond"/>
                  </a:rPr>
                  <a:t>Experience it.</a:t>
                </a:r>
                <a:endParaRPr lang="en-US" sz="2800" b="1" dirty="0">
                  <a:solidFill>
                    <a:srgbClr val="FFFFFF"/>
                  </a:solidFill>
                  <a:latin typeface="Garamond"/>
                  <a:cs typeface="Garamond"/>
                </a:endParaRPr>
              </a:p>
            </p:txBody>
          </p:sp>
        </p:grpSp>
        <p:grpSp>
          <p:nvGrpSpPr>
            <p:cNvPr id="4" name="Group 27"/>
            <p:cNvGrpSpPr/>
            <p:nvPr/>
          </p:nvGrpSpPr>
          <p:grpSpPr>
            <a:xfrm>
              <a:off x="-12700" y="-1"/>
              <a:ext cx="698500" cy="1916601"/>
              <a:chOff x="-12700" y="-1"/>
              <a:chExt cx="698500" cy="1916601"/>
            </a:xfrm>
          </p:grpSpPr>
          <p:pic>
            <p:nvPicPr>
              <p:cNvPr id="8" name="Picture 7"/>
              <p:cNvPicPr>
                <a:picLocks noChangeAspect="1"/>
              </p:cNvPicPr>
              <p:nvPr/>
            </p:nvPicPr>
            <p:blipFill>
              <a:blip r:embed="rId3" cstate="print"/>
              <a:stretch>
                <a:fillRect/>
              </a:stretch>
            </p:blipFill>
            <p:spPr>
              <a:xfrm>
                <a:off x="-12700" y="-1"/>
                <a:ext cx="698500" cy="1916601"/>
              </a:xfrm>
              <a:prstGeom prst="rect">
                <a:avLst/>
              </a:prstGeom>
            </p:spPr>
          </p:pic>
          <p:sp>
            <p:nvSpPr>
              <p:cNvPr id="9" name="TextBox 8"/>
              <p:cNvSpPr txBox="1"/>
              <p:nvPr/>
            </p:nvSpPr>
            <p:spPr>
              <a:xfrm rot="16200000">
                <a:off x="-228466" y="379287"/>
                <a:ext cx="1281795" cy="523219"/>
              </a:xfrm>
              <a:prstGeom prst="rect">
                <a:avLst/>
              </a:prstGeom>
              <a:noFill/>
            </p:spPr>
            <p:txBody>
              <a:bodyPr wrap="square" rtlCol="0">
                <a:spAutoFit/>
              </a:bodyPr>
              <a:lstStyle/>
              <a:p>
                <a:r>
                  <a:rPr lang="en-US" sz="2800" b="1" dirty="0" smtClean="0">
                    <a:solidFill>
                      <a:srgbClr val="FFFFFF"/>
                    </a:solidFill>
                    <a:latin typeface="Garamond"/>
                    <a:cs typeface="Garamond"/>
                  </a:rPr>
                  <a:t>Live it</a:t>
                </a:r>
                <a:r>
                  <a:rPr lang="en-US" sz="2400" dirty="0" smtClean="0">
                    <a:solidFill>
                      <a:schemeClr val="bg1"/>
                    </a:solidFill>
                  </a:rPr>
                  <a:t>.</a:t>
                </a:r>
                <a:endParaRPr lang="en-US" sz="2400" dirty="0"/>
              </a:p>
            </p:txBody>
          </p:sp>
        </p:grpSp>
        <p:grpSp>
          <p:nvGrpSpPr>
            <p:cNvPr id="5" name="Group 28"/>
            <p:cNvGrpSpPr/>
            <p:nvPr/>
          </p:nvGrpSpPr>
          <p:grpSpPr>
            <a:xfrm>
              <a:off x="0" y="4341602"/>
              <a:ext cx="695514" cy="2516398"/>
              <a:chOff x="0" y="4341602"/>
              <a:chExt cx="695514" cy="2516398"/>
            </a:xfrm>
          </p:grpSpPr>
          <p:pic>
            <p:nvPicPr>
              <p:cNvPr id="6" name="Picture 5"/>
              <p:cNvPicPr>
                <a:picLocks noChangeAspect="1"/>
              </p:cNvPicPr>
              <p:nvPr/>
            </p:nvPicPr>
            <p:blipFill>
              <a:blip r:embed="rId4" cstate="print"/>
              <a:stretch>
                <a:fillRect/>
              </a:stretch>
            </p:blipFill>
            <p:spPr>
              <a:xfrm>
                <a:off x="0" y="4432862"/>
                <a:ext cx="695514" cy="2425138"/>
              </a:xfrm>
              <a:prstGeom prst="rect">
                <a:avLst/>
              </a:prstGeom>
            </p:spPr>
          </p:pic>
          <p:sp>
            <p:nvSpPr>
              <p:cNvPr id="7" name="TextBox 6"/>
              <p:cNvSpPr txBox="1"/>
              <p:nvPr/>
            </p:nvSpPr>
            <p:spPr>
              <a:xfrm rot="16200000">
                <a:off x="-818417" y="5332313"/>
                <a:ext cx="2504641" cy="523219"/>
              </a:xfrm>
              <a:prstGeom prst="rect">
                <a:avLst/>
              </a:prstGeom>
              <a:noFill/>
            </p:spPr>
            <p:txBody>
              <a:bodyPr wrap="square" rtlCol="0">
                <a:spAutoFit/>
              </a:bodyPr>
              <a:lstStyle/>
              <a:p>
                <a:r>
                  <a:rPr lang="en-US" sz="2800" b="1" dirty="0" smtClean="0">
                    <a:solidFill>
                      <a:srgbClr val="FFFFFF"/>
                    </a:solidFill>
                    <a:latin typeface="Garamond"/>
                    <a:cs typeface="Garamond"/>
                  </a:rPr>
                  <a:t>Decide it</a:t>
                </a:r>
                <a:r>
                  <a:rPr lang="en-US" sz="2800" dirty="0" smtClean="0">
                    <a:solidFill>
                      <a:srgbClr val="FFFFFF"/>
                    </a:solidFill>
                  </a:rPr>
                  <a:t>.</a:t>
                </a:r>
                <a:endParaRPr lang="en-US" sz="2800" dirty="0">
                  <a:solidFill>
                    <a:srgbClr val="FFFFFF"/>
                  </a:solidFill>
                </a:endParaRPr>
              </a:p>
            </p:txBody>
          </p:sp>
        </p:grpSp>
      </p:grpSp>
      <p:pic>
        <p:nvPicPr>
          <p:cNvPr id="12" name="Picture 11" descr="USC_Linear_20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26362" y="6153094"/>
            <a:ext cx="2094220" cy="567924"/>
          </a:xfrm>
          <a:prstGeom prst="rect">
            <a:avLst/>
          </a:prstGeom>
        </p:spPr>
      </p:pic>
      <p:sp>
        <p:nvSpPr>
          <p:cNvPr id="13" name="TextBox 12"/>
          <p:cNvSpPr txBox="1"/>
          <p:nvPr/>
        </p:nvSpPr>
        <p:spPr>
          <a:xfrm>
            <a:off x="-319597" y="555978"/>
            <a:ext cx="5680492" cy="707886"/>
          </a:xfrm>
          <a:prstGeom prst="rect">
            <a:avLst/>
          </a:prstGeom>
          <a:noFill/>
        </p:spPr>
        <p:txBody>
          <a:bodyPr wrap="square" rtlCol="0">
            <a:spAutoFit/>
          </a:bodyPr>
          <a:lstStyle/>
          <a:p>
            <a:pPr algn="ctr"/>
            <a:r>
              <a:rPr lang="en-US" sz="4000" b="1" dirty="0" smtClean="0">
                <a:solidFill>
                  <a:srgbClr val="971A31"/>
                </a:solidFill>
              </a:rPr>
              <a:t>Basic Access</a:t>
            </a:r>
            <a:endParaRPr lang="en-US" sz="4000" b="1" dirty="0">
              <a:solidFill>
                <a:srgbClr val="971A31"/>
              </a:solidFill>
            </a:endParaRPr>
          </a:p>
        </p:txBody>
      </p:sp>
      <p:sp>
        <p:nvSpPr>
          <p:cNvPr id="15" name="TextBox 14"/>
          <p:cNvSpPr txBox="1"/>
          <p:nvPr/>
        </p:nvSpPr>
        <p:spPr>
          <a:xfrm>
            <a:off x="1219200" y="1909643"/>
            <a:ext cx="2563905" cy="1815882"/>
          </a:xfrm>
          <a:prstGeom prst="rect">
            <a:avLst/>
          </a:prstGeom>
          <a:noFill/>
        </p:spPr>
        <p:txBody>
          <a:bodyPr wrap="square" rtlCol="0">
            <a:spAutoFit/>
          </a:bodyPr>
          <a:lstStyle/>
          <a:p>
            <a:pPr>
              <a:buFont typeface="Arial" pitchFamily="34" charset="0"/>
              <a:buChar char="•"/>
            </a:pPr>
            <a:r>
              <a:rPr lang="en-US" sz="2800" dirty="0" smtClean="0"/>
              <a:t>Look at job postings but cannot apply for </a:t>
            </a:r>
            <a:r>
              <a:rPr lang="en-US" sz="2800" b="1" dirty="0" smtClean="0">
                <a:solidFill>
                  <a:srgbClr val="3CB6CE"/>
                </a:solidFill>
              </a:rPr>
              <a:t>ANYTHING</a:t>
            </a:r>
            <a:endParaRPr lang="en-US" sz="2800" b="1" dirty="0">
              <a:solidFill>
                <a:srgbClr val="3CB6CE"/>
              </a:solidFill>
            </a:endParaRPr>
          </a:p>
        </p:txBody>
      </p:sp>
      <p:sp>
        <p:nvSpPr>
          <p:cNvPr id="16" name="TextBox 15"/>
          <p:cNvSpPr txBox="1"/>
          <p:nvPr/>
        </p:nvSpPr>
        <p:spPr>
          <a:xfrm>
            <a:off x="5074043" y="591836"/>
            <a:ext cx="3227294" cy="707886"/>
          </a:xfrm>
          <a:prstGeom prst="rect">
            <a:avLst/>
          </a:prstGeom>
          <a:noFill/>
        </p:spPr>
        <p:txBody>
          <a:bodyPr wrap="square" rtlCol="0">
            <a:spAutoFit/>
          </a:bodyPr>
          <a:lstStyle/>
          <a:p>
            <a:r>
              <a:rPr lang="en-US" sz="4000" b="1" dirty="0" smtClean="0">
                <a:solidFill>
                  <a:srgbClr val="971A31"/>
                </a:solidFill>
              </a:rPr>
              <a:t>Full Access</a:t>
            </a:r>
            <a:endParaRPr lang="en-US" sz="4000" b="1" dirty="0">
              <a:solidFill>
                <a:srgbClr val="971A31"/>
              </a:solidFill>
            </a:endParaRPr>
          </a:p>
        </p:txBody>
      </p:sp>
      <p:sp>
        <p:nvSpPr>
          <p:cNvPr id="17" name="TextBox 16"/>
          <p:cNvSpPr txBox="1"/>
          <p:nvPr/>
        </p:nvSpPr>
        <p:spPr>
          <a:xfrm>
            <a:off x="4141698" y="589739"/>
            <a:ext cx="1613647" cy="707886"/>
          </a:xfrm>
          <a:prstGeom prst="rect">
            <a:avLst/>
          </a:prstGeom>
          <a:noFill/>
        </p:spPr>
        <p:txBody>
          <a:bodyPr wrap="square" rtlCol="0">
            <a:spAutoFit/>
          </a:bodyPr>
          <a:lstStyle/>
          <a:p>
            <a:r>
              <a:rPr lang="en-US" sz="4000" dirty="0" smtClean="0">
                <a:solidFill>
                  <a:srgbClr val="FCBC34"/>
                </a:solidFill>
              </a:rPr>
              <a:t>vs. </a:t>
            </a:r>
            <a:endParaRPr lang="en-US" sz="4000" dirty="0">
              <a:solidFill>
                <a:srgbClr val="FCBC34"/>
              </a:solidFill>
            </a:endParaRPr>
          </a:p>
        </p:txBody>
      </p:sp>
      <p:sp>
        <p:nvSpPr>
          <p:cNvPr id="19" name="TextBox 18"/>
          <p:cNvSpPr txBox="1"/>
          <p:nvPr/>
        </p:nvSpPr>
        <p:spPr>
          <a:xfrm>
            <a:off x="4683797" y="1897294"/>
            <a:ext cx="4285129" cy="3046988"/>
          </a:xfrm>
          <a:prstGeom prst="rect">
            <a:avLst/>
          </a:prstGeom>
          <a:noFill/>
        </p:spPr>
        <p:txBody>
          <a:bodyPr wrap="square" rtlCol="0">
            <a:spAutoFit/>
          </a:bodyPr>
          <a:lstStyle/>
          <a:p>
            <a:pPr>
              <a:buFont typeface="Arial" pitchFamily="34" charset="0"/>
              <a:buChar char="•"/>
            </a:pPr>
            <a:r>
              <a:rPr lang="en-US" sz="2400" dirty="0" smtClean="0"/>
              <a:t>Can apply for </a:t>
            </a:r>
            <a:r>
              <a:rPr lang="en-US" sz="2400" b="1" dirty="0" smtClean="0">
                <a:solidFill>
                  <a:srgbClr val="B6BF00"/>
                </a:solidFill>
              </a:rPr>
              <a:t>ANY</a:t>
            </a:r>
            <a:r>
              <a:rPr lang="en-US" sz="2400" dirty="0" smtClean="0"/>
              <a:t> position posted</a:t>
            </a:r>
          </a:p>
          <a:p>
            <a:pPr>
              <a:buFont typeface="Arial" pitchFamily="34" charset="0"/>
              <a:buChar char="•"/>
            </a:pPr>
            <a:r>
              <a:rPr lang="en-US" sz="2400" dirty="0" smtClean="0"/>
              <a:t>Sign up for mock interviews and on-campus interviews</a:t>
            </a:r>
          </a:p>
          <a:p>
            <a:pPr>
              <a:buFont typeface="Arial" pitchFamily="34" charset="0"/>
              <a:buChar char="•"/>
            </a:pPr>
            <a:r>
              <a:rPr lang="en-US" sz="2400" dirty="0" smtClean="0"/>
              <a:t>Upload resume, cover letters, and other documents</a:t>
            </a:r>
          </a:p>
          <a:p>
            <a:pPr>
              <a:buFont typeface="Arial" pitchFamily="34" charset="0"/>
              <a:buChar char="•"/>
            </a:pPr>
            <a:r>
              <a:rPr lang="en-US" sz="2400" dirty="0" smtClean="0"/>
              <a:t>Employers can search for </a:t>
            </a:r>
            <a:r>
              <a:rPr lang="en-US" sz="2400" b="1" dirty="0" smtClean="0">
                <a:solidFill>
                  <a:srgbClr val="B6BF00"/>
                </a:solidFill>
              </a:rPr>
              <a:t>YOU</a:t>
            </a:r>
          </a:p>
          <a:p>
            <a:pPr>
              <a:buFont typeface="Arial" pitchFamily="34" charset="0"/>
              <a:buChar char="•"/>
            </a:pPr>
            <a:endParaRPr lang="en-US" sz="2400" dirty="0" smtClean="0"/>
          </a:p>
        </p:txBody>
      </p:sp>
      <p:sp>
        <p:nvSpPr>
          <p:cNvPr id="20" name="TextBox 19"/>
          <p:cNvSpPr txBox="1"/>
          <p:nvPr/>
        </p:nvSpPr>
        <p:spPr>
          <a:xfrm>
            <a:off x="1129555" y="4956044"/>
            <a:ext cx="7701381" cy="1200329"/>
          </a:xfrm>
          <a:prstGeom prst="rect">
            <a:avLst/>
          </a:prstGeom>
          <a:noFill/>
        </p:spPr>
        <p:txBody>
          <a:bodyPr wrap="square" rtlCol="0">
            <a:spAutoFit/>
          </a:bodyPr>
          <a:lstStyle/>
          <a:p>
            <a:r>
              <a:rPr lang="en-US" sz="2400" b="1" dirty="0" smtClean="0">
                <a:solidFill>
                  <a:srgbClr val="971A31"/>
                </a:solidFill>
              </a:rPr>
              <a:t>*To obtain Full Access to </a:t>
            </a:r>
            <a:r>
              <a:rPr lang="en-US" sz="2400" b="1" dirty="0" err="1" smtClean="0">
                <a:solidFill>
                  <a:srgbClr val="971A31"/>
                </a:solidFill>
              </a:rPr>
              <a:t>JobMate</a:t>
            </a:r>
            <a:r>
              <a:rPr lang="en-US" sz="2400" b="1" dirty="0" smtClean="0">
                <a:solidFill>
                  <a:srgbClr val="971A31"/>
                </a:solidFill>
              </a:rPr>
              <a:t>, your resume will need to be reviewed by a Career Center staff member during drop in hours or by scheduling an appointment!</a:t>
            </a:r>
            <a:endParaRPr lang="en-US" sz="2400" b="1" dirty="0">
              <a:solidFill>
                <a:srgbClr val="971A3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16955" y="-2"/>
            <a:ext cx="708216" cy="6858002"/>
            <a:chOff x="-12700" y="-1"/>
            <a:chExt cx="708214" cy="6858001"/>
          </a:xfrm>
        </p:grpSpPr>
        <p:grpSp>
          <p:nvGrpSpPr>
            <p:cNvPr id="3" name="Group 26"/>
            <p:cNvGrpSpPr/>
            <p:nvPr/>
          </p:nvGrpSpPr>
          <p:grpSpPr>
            <a:xfrm>
              <a:off x="0" y="1857811"/>
              <a:ext cx="685800" cy="2517602"/>
              <a:chOff x="0" y="1857811"/>
              <a:chExt cx="685800" cy="2517602"/>
            </a:xfrm>
          </p:grpSpPr>
          <p:pic>
            <p:nvPicPr>
              <p:cNvPr id="34" name="Picture 33"/>
              <p:cNvPicPr>
                <a:picLocks noChangeAspect="1"/>
              </p:cNvPicPr>
              <p:nvPr/>
            </p:nvPicPr>
            <p:blipFill>
              <a:blip r:embed="rId2" cstate="print"/>
              <a:stretch>
                <a:fillRect/>
              </a:stretch>
            </p:blipFill>
            <p:spPr>
              <a:xfrm>
                <a:off x="0" y="1974183"/>
                <a:ext cx="685800" cy="2401230"/>
              </a:xfrm>
              <a:prstGeom prst="rect">
                <a:avLst/>
              </a:prstGeom>
            </p:spPr>
          </p:pic>
          <p:sp>
            <p:nvSpPr>
              <p:cNvPr id="35" name="TextBox 34"/>
              <p:cNvSpPr txBox="1"/>
              <p:nvPr/>
            </p:nvSpPr>
            <p:spPr>
              <a:xfrm rot="16200000">
                <a:off x="-822252" y="2842643"/>
                <a:ext cx="2492883" cy="523219"/>
              </a:xfrm>
              <a:prstGeom prst="rect">
                <a:avLst/>
              </a:prstGeom>
              <a:noFill/>
            </p:spPr>
            <p:txBody>
              <a:bodyPr wrap="square" rtlCol="0">
                <a:spAutoFit/>
              </a:bodyPr>
              <a:lstStyle/>
              <a:p>
                <a:r>
                  <a:rPr lang="en-US" sz="2800" b="1" dirty="0" smtClean="0">
                    <a:solidFill>
                      <a:srgbClr val="FFFFFF"/>
                    </a:solidFill>
                    <a:latin typeface="Garamond"/>
                    <a:cs typeface="Garamond"/>
                  </a:rPr>
                  <a:t>Experience it.</a:t>
                </a:r>
                <a:endParaRPr lang="en-US" sz="2800" b="1" dirty="0">
                  <a:solidFill>
                    <a:srgbClr val="FFFFFF"/>
                  </a:solidFill>
                  <a:latin typeface="Garamond"/>
                  <a:cs typeface="Garamond"/>
                </a:endParaRPr>
              </a:p>
            </p:txBody>
          </p:sp>
        </p:grpSp>
        <p:grpSp>
          <p:nvGrpSpPr>
            <p:cNvPr id="4" name="Group 27"/>
            <p:cNvGrpSpPr/>
            <p:nvPr/>
          </p:nvGrpSpPr>
          <p:grpSpPr>
            <a:xfrm>
              <a:off x="-12700" y="-1"/>
              <a:ext cx="698500" cy="1916601"/>
              <a:chOff x="-12700" y="-1"/>
              <a:chExt cx="698500" cy="1916601"/>
            </a:xfrm>
          </p:grpSpPr>
          <p:pic>
            <p:nvPicPr>
              <p:cNvPr id="32" name="Picture 31"/>
              <p:cNvPicPr>
                <a:picLocks noChangeAspect="1"/>
              </p:cNvPicPr>
              <p:nvPr/>
            </p:nvPicPr>
            <p:blipFill>
              <a:blip r:embed="rId3" cstate="print"/>
              <a:stretch>
                <a:fillRect/>
              </a:stretch>
            </p:blipFill>
            <p:spPr>
              <a:xfrm>
                <a:off x="-12700" y="-1"/>
                <a:ext cx="698500" cy="1916601"/>
              </a:xfrm>
              <a:prstGeom prst="rect">
                <a:avLst/>
              </a:prstGeom>
            </p:spPr>
          </p:pic>
          <p:sp>
            <p:nvSpPr>
              <p:cNvPr id="33" name="TextBox 32"/>
              <p:cNvSpPr txBox="1"/>
              <p:nvPr/>
            </p:nvSpPr>
            <p:spPr>
              <a:xfrm rot="16200000">
                <a:off x="-228466" y="379287"/>
                <a:ext cx="1281795" cy="523219"/>
              </a:xfrm>
              <a:prstGeom prst="rect">
                <a:avLst/>
              </a:prstGeom>
              <a:noFill/>
            </p:spPr>
            <p:txBody>
              <a:bodyPr wrap="square" rtlCol="0">
                <a:spAutoFit/>
              </a:bodyPr>
              <a:lstStyle/>
              <a:p>
                <a:r>
                  <a:rPr lang="en-US" sz="2800" b="1" dirty="0" smtClean="0">
                    <a:solidFill>
                      <a:srgbClr val="FFFFFF"/>
                    </a:solidFill>
                    <a:latin typeface="Garamond"/>
                    <a:cs typeface="Garamond"/>
                  </a:rPr>
                  <a:t>Live it</a:t>
                </a:r>
                <a:r>
                  <a:rPr lang="en-US" sz="2400" dirty="0" smtClean="0">
                    <a:solidFill>
                      <a:schemeClr val="bg1"/>
                    </a:solidFill>
                  </a:rPr>
                  <a:t>.</a:t>
                </a:r>
                <a:endParaRPr lang="en-US" sz="2400" dirty="0"/>
              </a:p>
            </p:txBody>
          </p:sp>
        </p:grpSp>
        <p:grpSp>
          <p:nvGrpSpPr>
            <p:cNvPr id="5" name="Group 28"/>
            <p:cNvGrpSpPr/>
            <p:nvPr/>
          </p:nvGrpSpPr>
          <p:grpSpPr>
            <a:xfrm>
              <a:off x="0" y="4341602"/>
              <a:ext cx="695514" cy="2516398"/>
              <a:chOff x="0" y="4341602"/>
              <a:chExt cx="695514" cy="2516398"/>
            </a:xfrm>
          </p:grpSpPr>
          <p:pic>
            <p:nvPicPr>
              <p:cNvPr id="30" name="Picture 29"/>
              <p:cNvPicPr>
                <a:picLocks noChangeAspect="1"/>
              </p:cNvPicPr>
              <p:nvPr/>
            </p:nvPicPr>
            <p:blipFill>
              <a:blip r:embed="rId4" cstate="print"/>
              <a:stretch>
                <a:fillRect/>
              </a:stretch>
            </p:blipFill>
            <p:spPr>
              <a:xfrm>
                <a:off x="0" y="4432862"/>
                <a:ext cx="695514" cy="2425138"/>
              </a:xfrm>
              <a:prstGeom prst="rect">
                <a:avLst/>
              </a:prstGeom>
            </p:spPr>
          </p:pic>
          <p:sp>
            <p:nvSpPr>
              <p:cNvPr id="31" name="TextBox 30"/>
              <p:cNvSpPr txBox="1"/>
              <p:nvPr/>
            </p:nvSpPr>
            <p:spPr>
              <a:xfrm rot="16200000">
                <a:off x="-818417" y="5332313"/>
                <a:ext cx="2504641" cy="523219"/>
              </a:xfrm>
              <a:prstGeom prst="rect">
                <a:avLst/>
              </a:prstGeom>
              <a:noFill/>
            </p:spPr>
            <p:txBody>
              <a:bodyPr wrap="square" rtlCol="0">
                <a:spAutoFit/>
              </a:bodyPr>
              <a:lstStyle/>
              <a:p>
                <a:r>
                  <a:rPr lang="en-US" sz="2800" b="1" dirty="0" smtClean="0">
                    <a:solidFill>
                      <a:srgbClr val="FFFFFF"/>
                    </a:solidFill>
                    <a:latin typeface="Garamond"/>
                    <a:cs typeface="Garamond"/>
                  </a:rPr>
                  <a:t>Decide it</a:t>
                </a:r>
                <a:r>
                  <a:rPr lang="en-US" sz="2800" dirty="0" smtClean="0">
                    <a:solidFill>
                      <a:srgbClr val="FFFFFF"/>
                    </a:solidFill>
                  </a:rPr>
                  <a:t>.</a:t>
                </a:r>
                <a:endParaRPr lang="en-US" sz="2800" dirty="0">
                  <a:solidFill>
                    <a:srgbClr val="FFFFFF"/>
                  </a:solidFill>
                </a:endParaRPr>
              </a:p>
            </p:txBody>
          </p:sp>
        </p:grpSp>
      </p:grpSp>
      <p:sp>
        <p:nvSpPr>
          <p:cNvPr id="15" name="TextBox 14"/>
          <p:cNvSpPr txBox="1"/>
          <p:nvPr/>
        </p:nvSpPr>
        <p:spPr>
          <a:xfrm>
            <a:off x="2241165" y="450796"/>
            <a:ext cx="5970494" cy="1200329"/>
          </a:xfrm>
          <a:prstGeom prst="rect">
            <a:avLst/>
          </a:prstGeom>
          <a:noFill/>
        </p:spPr>
        <p:txBody>
          <a:bodyPr wrap="square" rtlCol="0">
            <a:spAutoFit/>
          </a:bodyPr>
          <a:lstStyle/>
          <a:p>
            <a:r>
              <a:rPr lang="en-US" sz="7200" b="1" dirty="0" smtClean="0"/>
              <a:t>Our Location</a:t>
            </a:r>
            <a:endParaRPr lang="en-US" sz="7200" b="1" dirty="0"/>
          </a:p>
        </p:txBody>
      </p:sp>
      <p:sp>
        <p:nvSpPr>
          <p:cNvPr id="16" name="Rectangle 15"/>
          <p:cNvSpPr/>
          <p:nvPr/>
        </p:nvSpPr>
        <p:spPr>
          <a:xfrm>
            <a:off x="1255059" y="1857809"/>
            <a:ext cx="7422775" cy="1754326"/>
          </a:xfrm>
          <a:prstGeom prst="rect">
            <a:avLst/>
          </a:prstGeom>
        </p:spPr>
        <p:txBody>
          <a:bodyPr wrap="square">
            <a:spAutoFit/>
          </a:bodyPr>
          <a:lstStyle/>
          <a:p>
            <a:pPr algn="ctr">
              <a:buNone/>
            </a:pPr>
            <a:r>
              <a:rPr lang="en-US" sz="3600" dirty="0" smtClean="0"/>
              <a:t>The College of Engineering &amp; Computing has its </a:t>
            </a:r>
            <a:r>
              <a:rPr lang="en-US" sz="3600" b="1" dirty="0" smtClean="0">
                <a:solidFill>
                  <a:srgbClr val="971A31"/>
                </a:solidFill>
              </a:rPr>
              <a:t>very own </a:t>
            </a:r>
            <a:r>
              <a:rPr lang="en-US" sz="3600" dirty="0" smtClean="0"/>
              <a:t>Career Center located in 1A01E Swearingen!  </a:t>
            </a:r>
          </a:p>
        </p:txBody>
      </p:sp>
      <p:sp>
        <p:nvSpPr>
          <p:cNvPr id="17" name="Rectangle 16"/>
          <p:cNvSpPr/>
          <p:nvPr/>
        </p:nvSpPr>
        <p:spPr>
          <a:xfrm>
            <a:off x="1416420" y="3235626"/>
            <a:ext cx="6938693" cy="2862322"/>
          </a:xfrm>
          <a:prstGeom prst="rect">
            <a:avLst/>
          </a:prstGeom>
        </p:spPr>
        <p:txBody>
          <a:bodyPr wrap="square">
            <a:spAutoFit/>
          </a:bodyPr>
          <a:lstStyle/>
          <a:p>
            <a:pPr algn="ctr">
              <a:buNone/>
            </a:pPr>
            <a:endParaRPr lang="en-US" sz="3600" dirty="0" smtClean="0">
              <a:cs typeface="Arial Narrow"/>
            </a:endParaRPr>
          </a:p>
          <a:p>
            <a:pPr algn="ctr">
              <a:buNone/>
            </a:pPr>
            <a:r>
              <a:rPr lang="en-US" sz="3600" dirty="0" smtClean="0">
                <a:cs typeface="Arial Narrow"/>
              </a:rPr>
              <a:t>Stop by &amp; see us during on-call hours: </a:t>
            </a:r>
          </a:p>
          <a:p>
            <a:pPr algn="ctr">
              <a:buNone/>
            </a:pPr>
            <a:r>
              <a:rPr lang="en-US" sz="3600" b="1" dirty="0" smtClean="0">
                <a:solidFill>
                  <a:srgbClr val="971A31"/>
                </a:solidFill>
                <a:cs typeface="Arial Narrow"/>
              </a:rPr>
              <a:t>Monday – Friday:  1-4pm</a:t>
            </a:r>
          </a:p>
          <a:p>
            <a:pPr algn="ctr">
              <a:buNone/>
            </a:pPr>
            <a:r>
              <a:rPr lang="en-US" sz="3600" dirty="0" smtClean="0">
                <a:cs typeface="Arial Narrow"/>
              </a:rPr>
              <a:t>NO appointment necessary! </a:t>
            </a:r>
          </a:p>
        </p:txBody>
      </p:sp>
      <p:pic>
        <p:nvPicPr>
          <p:cNvPr id="18" name="Picture 17" descr="USC_Linear_202.eps"/>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26362" y="6153094"/>
            <a:ext cx="2094220" cy="567924"/>
          </a:xfrm>
          <a:prstGeom prst="rect">
            <a:avLst/>
          </a:prstGeom>
        </p:spPr>
      </p:pic>
    </p:spTree>
    <p:extLst>
      <p:ext uri="{BB962C8B-B14F-4D97-AF65-F5344CB8AC3E}">
        <p14:creationId xmlns:p14="http://schemas.microsoft.com/office/powerpoint/2010/main" xmlns="" val="2462047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1.jpg"/>
          <p:cNvPicPr>
            <a:picLocks noChangeAspect="1"/>
          </p:cNvPicPr>
          <p:nvPr/>
        </p:nvPicPr>
        <p:blipFill>
          <a:blip r:embed="rId2" cstate="print"/>
          <a:stretch>
            <a:fillRect/>
          </a:stretch>
        </p:blipFill>
        <p:spPr>
          <a:xfrm>
            <a:off x="838201" y="0"/>
            <a:ext cx="7010399"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F.SET_Fall2014_Flyer-page-001.jpg"/>
          <p:cNvPicPr>
            <a:picLocks noChangeAspect="1"/>
          </p:cNvPicPr>
          <p:nvPr/>
        </p:nvPicPr>
        <p:blipFill>
          <a:blip r:embed="rId2" cstate="print"/>
          <a:stretch>
            <a:fillRect/>
          </a:stretch>
        </p:blipFill>
        <p:spPr>
          <a:xfrm>
            <a:off x="1922318" y="0"/>
            <a:ext cx="5299364"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Picture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Title 3"/>
          <p:cNvSpPr>
            <a:spLocks noGrp="1"/>
          </p:cNvSpPr>
          <p:nvPr>
            <p:ph type="title"/>
          </p:nvPr>
        </p:nvSpPr>
        <p:spPr>
          <a:xfrm>
            <a:off x="762000" y="152400"/>
            <a:ext cx="8153400" cy="1143000"/>
          </a:xfrm>
        </p:spPr>
        <p:txBody>
          <a:bodyPr>
            <a:normAutofit fontScale="90000"/>
          </a:bodyPr>
          <a:lstStyle/>
          <a:p>
            <a:pPr>
              <a:defRPr/>
            </a:pPr>
            <a:r>
              <a:rPr lang="en-US" sz="4000" dirty="0" smtClean="0">
                <a:latin typeface="Arial Black"/>
                <a:cs typeface="Arial Black"/>
              </a:rPr>
              <a:t>Network with Confidence!</a:t>
            </a:r>
            <a:r>
              <a:rPr lang="en-US" sz="4800" dirty="0" smtClean="0">
                <a:latin typeface="Arial Black"/>
                <a:cs typeface="Arial Black"/>
              </a:rPr>
              <a:t/>
            </a:r>
            <a:br>
              <a:rPr lang="en-US" sz="4800" dirty="0" smtClean="0">
                <a:latin typeface="Arial Black"/>
                <a:cs typeface="Arial Black"/>
              </a:rPr>
            </a:br>
            <a:r>
              <a:rPr lang="en-US" sz="3600" dirty="0" smtClean="0">
                <a:latin typeface="Arial Black"/>
                <a:cs typeface="Arial Black"/>
              </a:rPr>
              <a:t>“Working the Room….”</a:t>
            </a:r>
            <a:endParaRPr lang="en-US" sz="3600" dirty="0">
              <a:latin typeface="Arial Black"/>
              <a:cs typeface="Arial Black"/>
            </a:endParaRPr>
          </a:p>
        </p:txBody>
      </p:sp>
      <p:sp>
        <p:nvSpPr>
          <p:cNvPr id="11268" name="Content Placeholder 4"/>
          <p:cNvSpPr>
            <a:spLocks noGrp="1"/>
          </p:cNvSpPr>
          <p:nvPr>
            <p:ph idx="1"/>
          </p:nvPr>
        </p:nvSpPr>
        <p:spPr>
          <a:xfrm>
            <a:off x="838200" y="1447800"/>
            <a:ext cx="7924800" cy="4525963"/>
          </a:xfrm>
        </p:spPr>
        <p:txBody>
          <a:bodyPr/>
          <a:lstStyle/>
          <a:p>
            <a:r>
              <a:rPr lang="en-US" smtClean="0"/>
              <a:t>Personal Introduction</a:t>
            </a:r>
          </a:p>
          <a:p>
            <a:r>
              <a:rPr lang="en-US" smtClean="0"/>
              <a:t>30 Second Commercial </a:t>
            </a:r>
            <a:r>
              <a:rPr lang="en-US" u="sng" smtClean="0"/>
              <a:t>or</a:t>
            </a:r>
            <a:r>
              <a:rPr lang="en-US" smtClean="0"/>
              <a:t> Elevator Pitch</a:t>
            </a:r>
          </a:p>
          <a:p>
            <a:pPr lvl="1"/>
            <a:r>
              <a:rPr lang="en-US" sz="2900" smtClean="0"/>
              <a:t>In 30 seconds or less….</a:t>
            </a:r>
          </a:p>
          <a:p>
            <a:pPr lvl="2"/>
            <a:r>
              <a:rPr lang="en-US" sz="2500" smtClean="0"/>
              <a:t>Who you are…</a:t>
            </a:r>
          </a:p>
          <a:p>
            <a:pPr lvl="2"/>
            <a:r>
              <a:rPr lang="en-US" sz="2500" smtClean="0"/>
              <a:t>What you want to do…</a:t>
            </a:r>
          </a:p>
          <a:p>
            <a:pPr lvl="2"/>
            <a:r>
              <a:rPr lang="en-US" sz="2500" smtClean="0"/>
              <a:t>What you can offer… </a:t>
            </a:r>
          </a:p>
          <a:p>
            <a:r>
              <a:rPr lang="en-US" sz="3300" smtClean="0"/>
              <a:t>Practice, practice, practice!</a:t>
            </a:r>
          </a:p>
          <a:p>
            <a:endParaRPr lang="en-US" sz="3700" smtClean="0">
              <a:latin typeface="Arial Narrow" pitchFamily="34" charset="0"/>
              <a:ea typeface="Arial Narrow" pitchFamily="34" charset="0"/>
              <a:cs typeface="Arial Narrow" pitchFamily="34" charset="0"/>
            </a:endParaRPr>
          </a:p>
          <a:p>
            <a:pPr>
              <a:buFont typeface="Arial" charset="0"/>
              <a:buNone/>
            </a:pPr>
            <a:endParaRPr lang="en-US" smtClean="0">
              <a:latin typeface="Arial Narrow" pitchFamily="34" charset="0"/>
              <a:ea typeface="Arial Narrow" pitchFamily="34" charset="0"/>
              <a:cs typeface="Arial Narrow"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5" descr="Picture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218" name="Footer Placeholder 4"/>
          <p:cNvSpPr>
            <a:spLocks noGrp="1"/>
          </p:cNvSpPr>
          <p:nvPr>
            <p:ph type="ftr" sz="quarter" idx="11"/>
          </p:nvPr>
        </p:nvSpPr>
        <p:spPr>
          <a:noFill/>
        </p:spPr>
        <p:txBody>
          <a:bodyPr anchor="ctr"/>
          <a:lstStyle/>
          <a:p>
            <a:r>
              <a:rPr lang="en-US" altLang="en-US" smtClean="0"/>
              <a:t>Before the Fair</a:t>
            </a:r>
          </a:p>
        </p:txBody>
      </p:sp>
      <p:sp>
        <p:nvSpPr>
          <p:cNvPr id="10243" name="Rectangle 2"/>
          <p:cNvSpPr>
            <a:spLocks noGrp="1" noChangeArrowheads="1"/>
          </p:cNvSpPr>
          <p:nvPr>
            <p:ph type="title"/>
          </p:nvPr>
        </p:nvSpPr>
        <p:spPr/>
        <p:txBody>
          <a:bodyPr>
            <a:normAutofit fontScale="90000"/>
          </a:bodyPr>
          <a:lstStyle/>
          <a:p>
            <a:pPr algn="r" eaLnBrk="1" hangingPunct="1"/>
            <a:r>
              <a:rPr lang="en-US" dirty="0" smtClean="0"/>
              <a:t>PREPARE TO MAKE A </a:t>
            </a:r>
            <a:br>
              <a:rPr lang="en-US" dirty="0" smtClean="0"/>
            </a:br>
            <a:r>
              <a:rPr lang="en-US" dirty="0" smtClean="0"/>
              <a:t>GOOD IMPRESSION</a:t>
            </a:r>
          </a:p>
        </p:txBody>
      </p:sp>
      <p:sp>
        <p:nvSpPr>
          <p:cNvPr id="12291" name="Rectangle 3"/>
          <p:cNvSpPr>
            <a:spLocks noGrp="1" noChangeArrowheads="1"/>
          </p:cNvSpPr>
          <p:nvPr>
            <p:ph type="body" idx="1"/>
          </p:nvPr>
        </p:nvSpPr>
        <p:spPr/>
        <p:txBody>
          <a:bodyPr/>
          <a:lstStyle/>
          <a:p>
            <a:pPr eaLnBrk="1" hangingPunct="1">
              <a:buNone/>
            </a:pPr>
            <a:r>
              <a:rPr lang="en-US" sz="2600" dirty="0" smtClean="0"/>
              <a:t>	Have a well-written, critiqued resume – bring 20+ copies</a:t>
            </a:r>
          </a:p>
          <a:p>
            <a:pPr eaLnBrk="1" hangingPunct="1">
              <a:buNone/>
            </a:pPr>
            <a:r>
              <a:rPr lang="en-US" sz="2600" dirty="0" smtClean="0"/>
              <a:t>	Develop a list of questions for employers based on research</a:t>
            </a:r>
          </a:p>
          <a:p>
            <a:pPr eaLnBrk="1" hangingPunct="1">
              <a:buNone/>
            </a:pPr>
            <a:r>
              <a:rPr lang="en-US" sz="2600" dirty="0" smtClean="0"/>
              <a:t>	Prepare to speak a “skills” language</a:t>
            </a:r>
          </a:p>
          <a:p>
            <a:pPr eaLnBrk="1" hangingPunct="1">
              <a:buNone/>
            </a:pPr>
            <a:r>
              <a:rPr lang="en-US" sz="2600" dirty="0" smtClean="0"/>
              <a:t>	Know how to express your qualifications and goals</a:t>
            </a:r>
          </a:p>
          <a:p>
            <a:pPr eaLnBrk="1" hangingPunct="1">
              <a:buNone/>
            </a:pPr>
            <a:r>
              <a:rPr lang="en-US" sz="2600" dirty="0" smtClean="0"/>
              <a:t>	Know how to express what you are looking for and what you want</a:t>
            </a:r>
          </a:p>
          <a:p>
            <a:pPr eaLnBrk="1" hangingPunct="1">
              <a:buNone/>
            </a:pPr>
            <a:r>
              <a:rPr lang="en-US" sz="2600" dirty="0" smtClean="0"/>
              <a:t>	Prepare a Career Fair Employer Log to use for note-taking during the fair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withEffect">
                                  <p:stCondLst>
                                    <p:cond delay="0"/>
                                  </p:stCondLst>
                                  <p:childTnLst>
                                    <p:animScale>
                                      <p:cBhvr>
                                        <p:cTn id="6" dur="500" fill="hold"/>
                                        <p:tgtEl>
                                          <p:spTgt spid="9218"/>
                                        </p:tgtEl>
                                      </p:cBhvr>
                                      <p:by x="150000" y="150000"/>
                                    </p:animScale>
                                  </p:childTnLst>
                                </p:cTn>
                              </p:par>
                            </p:childTnLst>
                          </p:cTn>
                        </p:par>
                        <p:par>
                          <p:cTn id="7" fill="hold">
                            <p:stCondLst>
                              <p:cond delay="1000"/>
                            </p:stCondLst>
                            <p:childTnLst>
                              <p:par>
                                <p:cTn id="8" presetID="1" presetClass="entr" presetSubtype="0" fill="hold" grpId="0" nodeType="afterEffect">
                                  <p:stCondLst>
                                    <p:cond delay="300"/>
                                  </p:stCondLst>
                                  <p:childTnLst>
                                    <p:set>
                                      <p:cBhvr>
                                        <p:cTn id="9" dur="1" fill="hold">
                                          <p:stCondLst>
                                            <p:cond delay="499"/>
                                          </p:stCondLst>
                                        </p:cTn>
                                        <p:tgtEl>
                                          <p:spTgt spid="12291">
                                            <p:txEl>
                                              <p:pRg st="0" end="0"/>
                                            </p:txEl>
                                          </p:spTgt>
                                        </p:tgtEl>
                                        <p:attrNameLst>
                                          <p:attrName>style.visibility</p:attrName>
                                        </p:attrNameLst>
                                      </p:cBhvr>
                                      <p:to>
                                        <p:strVal val="visible"/>
                                      </p:to>
                                    </p:set>
                                  </p:childTnLst>
                                </p:cTn>
                              </p:par>
                            </p:childTnLst>
                          </p:cTn>
                        </p:par>
                        <p:par>
                          <p:cTn id="10" fill="hold">
                            <p:stCondLst>
                              <p:cond delay="1800"/>
                            </p:stCondLst>
                            <p:childTnLst>
                              <p:par>
                                <p:cTn id="11" presetID="1" presetClass="entr" presetSubtype="0" fill="hold" grpId="0" nodeType="afterEffect">
                                  <p:stCondLst>
                                    <p:cond delay="0"/>
                                  </p:stCondLst>
                                  <p:childTnLst>
                                    <p:set>
                                      <p:cBhvr>
                                        <p:cTn id="12" dur="1" fill="hold">
                                          <p:stCondLst>
                                            <p:cond delay="499"/>
                                          </p:stCondLst>
                                        </p:cTn>
                                        <p:tgtEl>
                                          <p:spTgt spid="12291">
                                            <p:txEl>
                                              <p:pRg st="1" end="1"/>
                                            </p:txEl>
                                          </p:spTgt>
                                        </p:tgtEl>
                                        <p:attrNameLst>
                                          <p:attrName>style.visibility</p:attrName>
                                        </p:attrNameLst>
                                      </p:cBhvr>
                                      <p:to>
                                        <p:strVal val="visible"/>
                                      </p:to>
                                    </p:set>
                                  </p:childTnLst>
                                </p:cTn>
                              </p:par>
                            </p:childTnLst>
                          </p:cTn>
                        </p:par>
                        <p:par>
                          <p:cTn id="13" fill="hold">
                            <p:stCondLst>
                              <p:cond delay="2300"/>
                            </p:stCondLst>
                            <p:childTnLst>
                              <p:par>
                                <p:cTn id="14" presetID="1" presetClass="entr" presetSubtype="0" fill="hold" grpId="0" nodeType="afterEffect">
                                  <p:stCondLst>
                                    <p:cond delay="0"/>
                                  </p:stCondLst>
                                  <p:childTnLst>
                                    <p:set>
                                      <p:cBhvr>
                                        <p:cTn id="15" dur="1" fill="hold">
                                          <p:stCondLst>
                                            <p:cond delay="499"/>
                                          </p:stCondLst>
                                        </p:cTn>
                                        <p:tgtEl>
                                          <p:spTgt spid="12291">
                                            <p:txEl>
                                              <p:pRg st="2" end="2"/>
                                            </p:txEl>
                                          </p:spTgt>
                                        </p:tgtEl>
                                        <p:attrNameLst>
                                          <p:attrName>style.visibility</p:attrName>
                                        </p:attrNameLst>
                                      </p:cBhvr>
                                      <p:to>
                                        <p:strVal val="visible"/>
                                      </p:to>
                                    </p:set>
                                  </p:childTnLst>
                                </p:cTn>
                              </p:par>
                            </p:childTnLst>
                          </p:cTn>
                        </p:par>
                        <p:par>
                          <p:cTn id="16" fill="hold">
                            <p:stCondLst>
                              <p:cond delay="2800"/>
                            </p:stCondLst>
                            <p:childTnLst>
                              <p:par>
                                <p:cTn id="17" presetID="1" presetClass="entr" presetSubtype="0" fill="hold" grpId="0" nodeType="after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par>
                          <p:cTn id="19" fill="hold">
                            <p:stCondLst>
                              <p:cond delay="3300"/>
                            </p:stCondLst>
                            <p:childTnLst>
                              <p:par>
                                <p:cTn id="20" presetID="1" presetClass="entr" presetSubtype="0" fill="hold" grpId="0" nodeType="afterEffect">
                                  <p:stCondLst>
                                    <p:cond delay="0"/>
                                  </p:stCondLst>
                                  <p:childTnLst>
                                    <p:set>
                                      <p:cBhvr>
                                        <p:cTn id="21" dur="1" fill="hold">
                                          <p:stCondLst>
                                            <p:cond delay="499"/>
                                          </p:stCondLst>
                                        </p:cTn>
                                        <p:tgtEl>
                                          <p:spTgt spid="12291">
                                            <p:txEl>
                                              <p:pRg st="4" end="4"/>
                                            </p:txEl>
                                          </p:spTgt>
                                        </p:tgtEl>
                                        <p:attrNameLst>
                                          <p:attrName>style.visibility</p:attrName>
                                        </p:attrNameLst>
                                      </p:cBhvr>
                                      <p:to>
                                        <p:strVal val="visible"/>
                                      </p:to>
                                    </p:set>
                                  </p:childTnLst>
                                </p:cTn>
                              </p:par>
                            </p:childTnLst>
                          </p:cTn>
                        </p:par>
                        <p:par>
                          <p:cTn id="22" fill="hold">
                            <p:stCondLst>
                              <p:cond delay="3800"/>
                            </p:stCondLst>
                            <p:childTnLst>
                              <p:par>
                                <p:cTn id="23" presetID="1" presetClass="entr" presetSubtype="0" fill="hold" grpId="0" nodeType="afterEffect">
                                  <p:stCondLst>
                                    <p:cond delay="0"/>
                                  </p:stCondLst>
                                  <p:childTnLst>
                                    <p:set>
                                      <p:cBhvr>
                                        <p:cTn id="24"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1229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16955" y="-2"/>
            <a:ext cx="708216" cy="6858002"/>
            <a:chOff x="-12700" y="-1"/>
            <a:chExt cx="708214" cy="6858001"/>
          </a:xfrm>
        </p:grpSpPr>
        <p:grpSp>
          <p:nvGrpSpPr>
            <p:cNvPr id="3" name="Group 26"/>
            <p:cNvGrpSpPr/>
            <p:nvPr/>
          </p:nvGrpSpPr>
          <p:grpSpPr>
            <a:xfrm>
              <a:off x="0" y="1857811"/>
              <a:ext cx="685800" cy="2517602"/>
              <a:chOff x="0" y="1857811"/>
              <a:chExt cx="685800" cy="2517602"/>
            </a:xfrm>
          </p:grpSpPr>
          <p:pic>
            <p:nvPicPr>
              <p:cNvPr id="10" name="Picture 9"/>
              <p:cNvPicPr>
                <a:picLocks noChangeAspect="1"/>
              </p:cNvPicPr>
              <p:nvPr/>
            </p:nvPicPr>
            <p:blipFill>
              <a:blip r:embed="rId3" cstate="print"/>
              <a:stretch>
                <a:fillRect/>
              </a:stretch>
            </p:blipFill>
            <p:spPr>
              <a:xfrm>
                <a:off x="0" y="1974183"/>
                <a:ext cx="685800" cy="2401230"/>
              </a:xfrm>
              <a:prstGeom prst="rect">
                <a:avLst/>
              </a:prstGeom>
            </p:spPr>
          </p:pic>
          <p:sp>
            <p:nvSpPr>
              <p:cNvPr id="11" name="TextBox 10"/>
              <p:cNvSpPr txBox="1"/>
              <p:nvPr/>
            </p:nvSpPr>
            <p:spPr>
              <a:xfrm rot="16200000">
                <a:off x="-822252" y="2842643"/>
                <a:ext cx="2492883" cy="523219"/>
              </a:xfrm>
              <a:prstGeom prst="rect">
                <a:avLst/>
              </a:prstGeom>
              <a:noFill/>
            </p:spPr>
            <p:txBody>
              <a:bodyPr wrap="square" rtlCol="0">
                <a:spAutoFit/>
              </a:bodyPr>
              <a:lstStyle/>
              <a:p>
                <a:r>
                  <a:rPr lang="en-US" sz="2800" b="1" dirty="0" smtClean="0">
                    <a:solidFill>
                      <a:srgbClr val="FFFFFF"/>
                    </a:solidFill>
                    <a:latin typeface="Garamond"/>
                    <a:cs typeface="Garamond"/>
                  </a:rPr>
                  <a:t>Experience it.</a:t>
                </a:r>
                <a:endParaRPr lang="en-US" sz="2800" b="1" dirty="0">
                  <a:solidFill>
                    <a:srgbClr val="FFFFFF"/>
                  </a:solidFill>
                  <a:latin typeface="Garamond"/>
                  <a:cs typeface="Garamond"/>
                </a:endParaRPr>
              </a:p>
            </p:txBody>
          </p:sp>
        </p:grpSp>
        <p:grpSp>
          <p:nvGrpSpPr>
            <p:cNvPr id="4" name="Group 27"/>
            <p:cNvGrpSpPr/>
            <p:nvPr/>
          </p:nvGrpSpPr>
          <p:grpSpPr>
            <a:xfrm>
              <a:off x="-12700" y="-1"/>
              <a:ext cx="698500" cy="1916601"/>
              <a:chOff x="-12700" y="-1"/>
              <a:chExt cx="698500" cy="1916601"/>
            </a:xfrm>
          </p:grpSpPr>
          <p:pic>
            <p:nvPicPr>
              <p:cNvPr id="8" name="Picture 7"/>
              <p:cNvPicPr>
                <a:picLocks noChangeAspect="1"/>
              </p:cNvPicPr>
              <p:nvPr/>
            </p:nvPicPr>
            <p:blipFill>
              <a:blip r:embed="rId4" cstate="print"/>
              <a:stretch>
                <a:fillRect/>
              </a:stretch>
            </p:blipFill>
            <p:spPr>
              <a:xfrm>
                <a:off x="-12700" y="-1"/>
                <a:ext cx="698500" cy="1916601"/>
              </a:xfrm>
              <a:prstGeom prst="rect">
                <a:avLst/>
              </a:prstGeom>
            </p:spPr>
          </p:pic>
          <p:sp>
            <p:nvSpPr>
              <p:cNvPr id="9" name="TextBox 8"/>
              <p:cNvSpPr txBox="1"/>
              <p:nvPr/>
            </p:nvSpPr>
            <p:spPr>
              <a:xfrm rot="16200000">
                <a:off x="-228466" y="379287"/>
                <a:ext cx="1281795" cy="523219"/>
              </a:xfrm>
              <a:prstGeom prst="rect">
                <a:avLst/>
              </a:prstGeom>
              <a:noFill/>
            </p:spPr>
            <p:txBody>
              <a:bodyPr wrap="square" rtlCol="0">
                <a:spAutoFit/>
              </a:bodyPr>
              <a:lstStyle/>
              <a:p>
                <a:r>
                  <a:rPr lang="en-US" sz="2800" b="1" dirty="0" smtClean="0">
                    <a:solidFill>
                      <a:srgbClr val="FFFFFF"/>
                    </a:solidFill>
                    <a:latin typeface="Garamond"/>
                    <a:cs typeface="Garamond"/>
                  </a:rPr>
                  <a:t>Live it</a:t>
                </a:r>
                <a:r>
                  <a:rPr lang="en-US" sz="2400" dirty="0" smtClean="0">
                    <a:solidFill>
                      <a:schemeClr val="bg1"/>
                    </a:solidFill>
                  </a:rPr>
                  <a:t>.</a:t>
                </a:r>
                <a:endParaRPr lang="en-US" sz="2400" dirty="0"/>
              </a:p>
            </p:txBody>
          </p:sp>
        </p:grpSp>
        <p:grpSp>
          <p:nvGrpSpPr>
            <p:cNvPr id="5" name="Group 28"/>
            <p:cNvGrpSpPr/>
            <p:nvPr/>
          </p:nvGrpSpPr>
          <p:grpSpPr>
            <a:xfrm>
              <a:off x="0" y="4341602"/>
              <a:ext cx="695514" cy="2516398"/>
              <a:chOff x="0" y="4341602"/>
              <a:chExt cx="695514" cy="2516398"/>
            </a:xfrm>
          </p:grpSpPr>
          <p:pic>
            <p:nvPicPr>
              <p:cNvPr id="6" name="Picture 5"/>
              <p:cNvPicPr>
                <a:picLocks noChangeAspect="1"/>
              </p:cNvPicPr>
              <p:nvPr/>
            </p:nvPicPr>
            <p:blipFill>
              <a:blip r:embed="rId5" cstate="print"/>
              <a:stretch>
                <a:fillRect/>
              </a:stretch>
            </p:blipFill>
            <p:spPr>
              <a:xfrm>
                <a:off x="0" y="4432862"/>
                <a:ext cx="695514" cy="2425138"/>
              </a:xfrm>
              <a:prstGeom prst="rect">
                <a:avLst/>
              </a:prstGeom>
            </p:spPr>
          </p:pic>
          <p:sp>
            <p:nvSpPr>
              <p:cNvPr id="7" name="TextBox 6"/>
              <p:cNvSpPr txBox="1"/>
              <p:nvPr/>
            </p:nvSpPr>
            <p:spPr>
              <a:xfrm rot="16200000">
                <a:off x="-818417" y="5332313"/>
                <a:ext cx="2504641" cy="523219"/>
              </a:xfrm>
              <a:prstGeom prst="rect">
                <a:avLst/>
              </a:prstGeom>
              <a:noFill/>
            </p:spPr>
            <p:txBody>
              <a:bodyPr wrap="square" rtlCol="0">
                <a:spAutoFit/>
              </a:bodyPr>
              <a:lstStyle/>
              <a:p>
                <a:r>
                  <a:rPr lang="en-US" sz="2800" b="1" dirty="0" smtClean="0">
                    <a:solidFill>
                      <a:srgbClr val="FFFFFF"/>
                    </a:solidFill>
                    <a:latin typeface="Garamond"/>
                    <a:cs typeface="Garamond"/>
                  </a:rPr>
                  <a:t>Decide it</a:t>
                </a:r>
                <a:r>
                  <a:rPr lang="en-US" sz="2800" dirty="0" smtClean="0">
                    <a:solidFill>
                      <a:srgbClr val="FFFFFF"/>
                    </a:solidFill>
                  </a:rPr>
                  <a:t>.</a:t>
                </a:r>
                <a:endParaRPr lang="en-US" sz="2800" dirty="0">
                  <a:solidFill>
                    <a:srgbClr val="FFFFFF"/>
                  </a:solidFill>
                </a:endParaRPr>
              </a:p>
            </p:txBody>
          </p:sp>
        </p:grpSp>
      </p:grpSp>
      <p:pic>
        <p:nvPicPr>
          <p:cNvPr id="12" name="Picture 11" descr="USC_Linear_202.eps"/>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826362" y="6153094"/>
            <a:ext cx="2094220" cy="567924"/>
          </a:xfrm>
          <a:prstGeom prst="rect">
            <a:avLst/>
          </a:prstGeom>
        </p:spPr>
      </p:pic>
      <p:pic>
        <p:nvPicPr>
          <p:cNvPr id="15" name="Picture 14" descr="suit up.jpg"/>
          <p:cNvPicPr>
            <a:picLocks noChangeAspect="1"/>
          </p:cNvPicPr>
          <p:nvPr/>
        </p:nvPicPr>
        <p:blipFill>
          <a:blip r:embed="rId7" cstate="print"/>
          <a:stretch>
            <a:fillRect/>
          </a:stretch>
        </p:blipFill>
        <p:spPr>
          <a:xfrm>
            <a:off x="1397000" y="1441450"/>
            <a:ext cx="6350000" cy="39751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icture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Sample Questions To Ask Employers</a:t>
            </a:r>
            <a:endParaRPr lang="en-US" dirty="0"/>
          </a:p>
        </p:txBody>
      </p:sp>
      <p:sp>
        <p:nvSpPr>
          <p:cNvPr id="3" name="Content Placeholder 2"/>
          <p:cNvSpPr>
            <a:spLocks noGrp="1"/>
          </p:cNvSpPr>
          <p:nvPr>
            <p:ph sz="quarter" idx="1"/>
          </p:nvPr>
        </p:nvSpPr>
        <p:spPr>
          <a:xfrm>
            <a:off x="457200" y="1600200"/>
            <a:ext cx="8229600" cy="5105400"/>
          </a:xfrm>
        </p:spPr>
        <p:txBody>
          <a:bodyPr>
            <a:normAutofit fontScale="70000" lnSpcReduction="20000"/>
          </a:bodyPr>
          <a:lstStyle/>
          <a:p>
            <a:pPr>
              <a:buNone/>
            </a:pPr>
            <a:r>
              <a:rPr lang="en-US" sz="3400" b="1" dirty="0" smtClean="0"/>
              <a:t>	What unique factors set this organization apart from others?</a:t>
            </a:r>
          </a:p>
          <a:p>
            <a:endParaRPr lang="en-US" sz="3400" b="1" dirty="0" smtClean="0"/>
          </a:p>
          <a:p>
            <a:pPr>
              <a:buNone/>
            </a:pPr>
            <a:r>
              <a:rPr lang="en-US" sz="3400" b="1" dirty="0" smtClean="0"/>
              <a:t>	What type of entry level positions exist in this field?</a:t>
            </a:r>
          </a:p>
          <a:p>
            <a:endParaRPr lang="en-US" sz="3400" b="1" dirty="0" smtClean="0"/>
          </a:p>
          <a:p>
            <a:pPr>
              <a:buNone/>
            </a:pPr>
            <a:r>
              <a:rPr lang="en-US" sz="3400" b="1" dirty="0" smtClean="0"/>
              <a:t>	How did you personally get interested in this field?</a:t>
            </a:r>
          </a:p>
          <a:p>
            <a:endParaRPr lang="en-US" sz="3400" b="1" dirty="0" smtClean="0"/>
          </a:p>
          <a:p>
            <a:pPr>
              <a:buNone/>
            </a:pPr>
            <a:r>
              <a:rPr lang="en-US" sz="3400" b="1" dirty="0" smtClean="0"/>
              <a:t>	What attracted you to this organization?</a:t>
            </a:r>
          </a:p>
          <a:p>
            <a:endParaRPr lang="en-US" sz="3400" b="1" dirty="0" smtClean="0"/>
          </a:p>
          <a:p>
            <a:pPr>
              <a:buNone/>
            </a:pPr>
            <a:r>
              <a:rPr lang="en-US" sz="3400" b="1" dirty="0" smtClean="0"/>
              <a:t>	What is the typical career path of someone in this organization/field?</a:t>
            </a:r>
          </a:p>
          <a:p>
            <a:endParaRPr lang="en-US" sz="3400" b="1" dirty="0" smtClean="0"/>
          </a:p>
          <a:p>
            <a:pPr>
              <a:buNone/>
            </a:pPr>
            <a:r>
              <a:rPr lang="en-US" sz="3400" b="1" dirty="0" smtClean="0"/>
              <a:t>	What values or philosophies does this organization claim to have?</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tjordan\AppData\Local\Microsoft\Windows\Temporary Internet Files\Content.Outlook\F5GQQCMV\EmpowHer Save a Date-page-001.jpg"/>
          <p:cNvPicPr>
            <a:picLocks noChangeAspect="1" noChangeArrowheads="1"/>
          </p:cNvPicPr>
          <p:nvPr/>
        </p:nvPicPr>
        <p:blipFill>
          <a:blip r:embed="rId2" cstate="print"/>
          <a:srcRect/>
          <a:stretch>
            <a:fillRect/>
          </a:stretch>
        </p:blipFill>
        <p:spPr bwMode="auto">
          <a:xfrm>
            <a:off x="762000" y="221335"/>
            <a:ext cx="8083516" cy="518886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reenbranch.akronlibrary.org/files/2013/05/thank-you1.png"/>
          <p:cNvPicPr>
            <a:picLocks noChangeAspect="1" noChangeArrowheads="1"/>
          </p:cNvPicPr>
          <p:nvPr/>
        </p:nvPicPr>
        <p:blipFill>
          <a:blip r:embed="rId2" cstate="print"/>
          <a:srcRect/>
          <a:stretch>
            <a:fillRect/>
          </a:stretch>
        </p:blipFill>
        <p:spPr bwMode="auto">
          <a:xfrm>
            <a:off x="1981200" y="685800"/>
            <a:ext cx="5381625" cy="5581651"/>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64328" y="0"/>
            <a:ext cx="8379673" cy="6858000"/>
          </a:xfrm>
          <a:prstGeom prst="rect">
            <a:avLst/>
          </a:prstGeom>
          <a:solidFill>
            <a:srgbClr val="66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3"/>
          <p:cNvGrpSpPr/>
          <p:nvPr/>
        </p:nvGrpSpPr>
        <p:grpSpPr>
          <a:xfrm>
            <a:off x="-12700" y="-2"/>
            <a:ext cx="738992" cy="6858002"/>
            <a:chOff x="-12700" y="-1"/>
            <a:chExt cx="738990" cy="6858001"/>
          </a:xfrm>
        </p:grpSpPr>
        <p:grpSp>
          <p:nvGrpSpPr>
            <p:cNvPr id="3" name="Group 31"/>
            <p:cNvGrpSpPr/>
            <p:nvPr/>
          </p:nvGrpSpPr>
          <p:grpSpPr>
            <a:xfrm>
              <a:off x="0" y="1553017"/>
              <a:ext cx="685800" cy="2822396"/>
              <a:chOff x="0" y="1553017"/>
              <a:chExt cx="685800" cy="2822396"/>
            </a:xfrm>
          </p:grpSpPr>
          <p:pic>
            <p:nvPicPr>
              <p:cNvPr id="12" name="Picture 11"/>
              <p:cNvPicPr>
                <a:picLocks noChangeAspect="1"/>
              </p:cNvPicPr>
              <p:nvPr/>
            </p:nvPicPr>
            <p:blipFill>
              <a:blip r:embed="rId2" cstate="print"/>
              <a:stretch>
                <a:fillRect/>
              </a:stretch>
            </p:blipFill>
            <p:spPr>
              <a:xfrm>
                <a:off x="0" y="1974183"/>
                <a:ext cx="685800" cy="2401230"/>
              </a:xfrm>
              <a:prstGeom prst="rect">
                <a:avLst/>
              </a:prstGeom>
            </p:spPr>
          </p:pic>
          <p:sp>
            <p:nvSpPr>
              <p:cNvPr id="13" name="TextBox 12"/>
              <p:cNvSpPr txBox="1"/>
              <p:nvPr/>
            </p:nvSpPr>
            <p:spPr>
              <a:xfrm rot="16200000">
                <a:off x="-977729" y="2693326"/>
                <a:ext cx="2803837" cy="523219"/>
              </a:xfrm>
              <a:prstGeom prst="rect">
                <a:avLst/>
              </a:prstGeom>
              <a:noFill/>
            </p:spPr>
            <p:txBody>
              <a:bodyPr wrap="square" rtlCol="0">
                <a:spAutoFit/>
              </a:bodyPr>
              <a:lstStyle/>
              <a:p>
                <a:r>
                  <a:rPr lang="en-US" sz="2800" b="1" dirty="0" smtClean="0">
                    <a:solidFill>
                      <a:srgbClr val="FFFFFF"/>
                    </a:solidFill>
                    <a:latin typeface="+mj-lt"/>
                    <a:cs typeface="Garamond"/>
                  </a:rPr>
                  <a:t>Experience it.</a:t>
                </a:r>
                <a:endParaRPr lang="en-US" sz="2800" b="1" dirty="0">
                  <a:solidFill>
                    <a:srgbClr val="FFFFFF"/>
                  </a:solidFill>
                  <a:latin typeface="+mj-lt"/>
                  <a:cs typeface="Garamond"/>
                </a:endParaRPr>
              </a:p>
            </p:txBody>
          </p:sp>
        </p:grpSp>
        <p:grpSp>
          <p:nvGrpSpPr>
            <p:cNvPr id="4" name="Group 30"/>
            <p:cNvGrpSpPr/>
            <p:nvPr/>
          </p:nvGrpSpPr>
          <p:grpSpPr>
            <a:xfrm>
              <a:off x="-12700" y="-1"/>
              <a:ext cx="717518" cy="1916601"/>
              <a:chOff x="-12700" y="-1"/>
              <a:chExt cx="717518" cy="1916601"/>
            </a:xfrm>
          </p:grpSpPr>
          <p:pic>
            <p:nvPicPr>
              <p:cNvPr id="10" name="Picture 9"/>
              <p:cNvPicPr>
                <a:picLocks noChangeAspect="1"/>
              </p:cNvPicPr>
              <p:nvPr/>
            </p:nvPicPr>
            <p:blipFill>
              <a:blip r:embed="rId3" cstate="print"/>
              <a:stretch>
                <a:fillRect/>
              </a:stretch>
            </p:blipFill>
            <p:spPr>
              <a:xfrm>
                <a:off x="-12700" y="-1"/>
                <a:ext cx="698500" cy="1916601"/>
              </a:xfrm>
              <a:prstGeom prst="rect">
                <a:avLst/>
              </a:prstGeom>
            </p:spPr>
          </p:pic>
          <p:sp>
            <p:nvSpPr>
              <p:cNvPr id="11" name="TextBox 10"/>
              <p:cNvSpPr txBox="1"/>
              <p:nvPr/>
            </p:nvSpPr>
            <p:spPr>
              <a:xfrm rot="16200000">
                <a:off x="-488436" y="608480"/>
                <a:ext cx="1801735" cy="584773"/>
              </a:xfrm>
              <a:prstGeom prst="rect">
                <a:avLst/>
              </a:prstGeom>
              <a:noFill/>
            </p:spPr>
            <p:txBody>
              <a:bodyPr wrap="square" rtlCol="0">
                <a:spAutoFit/>
              </a:bodyPr>
              <a:lstStyle/>
              <a:p>
                <a:r>
                  <a:rPr lang="en-US" sz="3200" b="1" dirty="0" smtClean="0">
                    <a:solidFill>
                      <a:srgbClr val="FFFFFF"/>
                    </a:solidFill>
                    <a:cs typeface="Garamond"/>
                  </a:rPr>
                  <a:t>Live it</a:t>
                </a:r>
                <a:r>
                  <a:rPr lang="en-US" sz="3200" dirty="0" smtClean="0">
                    <a:solidFill>
                      <a:schemeClr val="bg1"/>
                    </a:solidFill>
                  </a:rPr>
                  <a:t>.</a:t>
                </a:r>
                <a:endParaRPr lang="en-US" sz="3200" dirty="0"/>
              </a:p>
            </p:txBody>
          </p:sp>
        </p:grpSp>
        <p:grpSp>
          <p:nvGrpSpPr>
            <p:cNvPr id="5" name="Group 32"/>
            <p:cNvGrpSpPr/>
            <p:nvPr/>
          </p:nvGrpSpPr>
          <p:grpSpPr>
            <a:xfrm>
              <a:off x="0" y="4305744"/>
              <a:ext cx="726290" cy="2552256"/>
              <a:chOff x="0" y="4305744"/>
              <a:chExt cx="726290" cy="2552256"/>
            </a:xfrm>
          </p:grpSpPr>
          <p:pic>
            <p:nvPicPr>
              <p:cNvPr id="8" name="Picture 7"/>
              <p:cNvPicPr>
                <a:picLocks noChangeAspect="1"/>
              </p:cNvPicPr>
              <p:nvPr/>
            </p:nvPicPr>
            <p:blipFill>
              <a:blip r:embed="rId4" cstate="print"/>
              <a:stretch>
                <a:fillRect/>
              </a:stretch>
            </p:blipFill>
            <p:spPr>
              <a:xfrm>
                <a:off x="0" y="4432862"/>
                <a:ext cx="695514" cy="2425138"/>
              </a:xfrm>
              <a:prstGeom prst="rect">
                <a:avLst/>
              </a:prstGeom>
            </p:spPr>
          </p:pic>
          <p:sp>
            <p:nvSpPr>
              <p:cNvPr id="9" name="TextBox 8"/>
              <p:cNvSpPr txBox="1"/>
              <p:nvPr/>
            </p:nvSpPr>
            <p:spPr>
              <a:xfrm rot="16200000">
                <a:off x="-818417" y="5265678"/>
                <a:ext cx="2504641" cy="584773"/>
              </a:xfrm>
              <a:prstGeom prst="rect">
                <a:avLst/>
              </a:prstGeom>
              <a:noFill/>
            </p:spPr>
            <p:txBody>
              <a:bodyPr wrap="square" rtlCol="0">
                <a:spAutoFit/>
              </a:bodyPr>
              <a:lstStyle/>
              <a:p>
                <a:r>
                  <a:rPr lang="en-US" sz="3200" b="1" dirty="0" smtClean="0">
                    <a:solidFill>
                      <a:srgbClr val="FFFFFF"/>
                    </a:solidFill>
                    <a:latin typeface="+mj-lt"/>
                    <a:cs typeface="Garamond"/>
                  </a:rPr>
                  <a:t>Decide it</a:t>
                </a:r>
                <a:r>
                  <a:rPr lang="en-US" sz="3200" dirty="0" smtClean="0">
                    <a:solidFill>
                      <a:srgbClr val="FFFFFF"/>
                    </a:solidFill>
                    <a:latin typeface="+mj-lt"/>
                  </a:rPr>
                  <a:t>.</a:t>
                </a:r>
                <a:endParaRPr lang="en-US" sz="3200" dirty="0">
                  <a:solidFill>
                    <a:srgbClr val="FFFFFF"/>
                  </a:solidFill>
                  <a:latin typeface="+mj-lt"/>
                </a:endParaRPr>
              </a:p>
            </p:txBody>
          </p:sp>
        </p:grpSp>
      </p:grpSp>
      <p:sp>
        <p:nvSpPr>
          <p:cNvPr id="14" name="TextBox 13"/>
          <p:cNvSpPr txBox="1"/>
          <p:nvPr/>
        </p:nvSpPr>
        <p:spPr>
          <a:xfrm>
            <a:off x="1147479" y="215592"/>
            <a:ext cx="8731624" cy="646331"/>
          </a:xfrm>
          <a:prstGeom prst="rect">
            <a:avLst/>
          </a:prstGeom>
          <a:noFill/>
        </p:spPr>
        <p:txBody>
          <a:bodyPr wrap="square" rtlCol="0">
            <a:spAutoFit/>
          </a:bodyPr>
          <a:lstStyle/>
          <a:p>
            <a:r>
              <a:rPr lang="en-US" sz="3600" b="1" dirty="0" smtClean="0">
                <a:solidFill>
                  <a:schemeClr val="bg1"/>
                </a:solidFill>
              </a:rPr>
              <a:t>What does the Career Center help with?</a:t>
            </a:r>
            <a:endParaRPr lang="en-US" sz="3600" b="1" dirty="0">
              <a:solidFill>
                <a:schemeClr val="bg1"/>
              </a:solidFill>
            </a:endParaRPr>
          </a:p>
        </p:txBody>
      </p:sp>
      <p:sp>
        <p:nvSpPr>
          <p:cNvPr id="15" name="TextBox 14"/>
          <p:cNvSpPr txBox="1"/>
          <p:nvPr/>
        </p:nvSpPr>
        <p:spPr>
          <a:xfrm>
            <a:off x="1004047" y="1326773"/>
            <a:ext cx="7906871" cy="3539430"/>
          </a:xfrm>
          <a:prstGeom prst="rect">
            <a:avLst/>
          </a:prstGeom>
          <a:noFill/>
        </p:spPr>
        <p:txBody>
          <a:bodyPr wrap="square" rtlCol="0">
            <a:spAutoFit/>
          </a:bodyPr>
          <a:lstStyle/>
          <a:p>
            <a:r>
              <a:rPr lang="en-US" sz="2800" b="1" dirty="0" smtClean="0">
                <a:solidFill>
                  <a:schemeClr val="bg1"/>
                </a:solidFill>
              </a:rPr>
              <a:t>-Resume Reviews</a:t>
            </a:r>
          </a:p>
          <a:p>
            <a:r>
              <a:rPr lang="en-US" sz="2800" b="1" dirty="0" smtClean="0">
                <a:solidFill>
                  <a:schemeClr val="bg1"/>
                </a:solidFill>
              </a:rPr>
              <a:t>-Company Research</a:t>
            </a:r>
          </a:p>
          <a:p>
            <a:r>
              <a:rPr lang="en-US" sz="2800" b="1" dirty="0" smtClean="0">
                <a:solidFill>
                  <a:schemeClr val="bg1"/>
                </a:solidFill>
              </a:rPr>
              <a:t>-Mock Interviews</a:t>
            </a:r>
          </a:p>
          <a:p>
            <a:r>
              <a:rPr lang="en-US" sz="2800" b="1" dirty="0" smtClean="0">
                <a:solidFill>
                  <a:schemeClr val="bg1"/>
                </a:solidFill>
              </a:rPr>
              <a:t>-SET Fair Prep</a:t>
            </a:r>
          </a:p>
          <a:p>
            <a:r>
              <a:rPr lang="en-US" sz="2800" b="1" dirty="0" smtClean="0">
                <a:solidFill>
                  <a:schemeClr val="bg1"/>
                </a:solidFill>
              </a:rPr>
              <a:t>-Salary Negotiations</a:t>
            </a:r>
          </a:p>
          <a:p>
            <a:r>
              <a:rPr lang="en-US" sz="2800" b="1" dirty="0" smtClean="0">
                <a:solidFill>
                  <a:schemeClr val="bg1"/>
                </a:solidFill>
              </a:rPr>
              <a:t>-</a:t>
            </a:r>
            <a:r>
              <a:rPr lang="en-US" sz="2800" b="1" dirty="0" err="1" smtClean="0">
                <a:solidFill>
                  <a:schemeClr val="bg1"/>
                </a:solidFill>
              </a:rPr>
              <a:t>JobMate</a:t>
            </a:r>
            <a:r>
              <a:rPr lang="en-US" sz="2800" b="1" dirty="0" smtClean="0">
                <a:solidFill>
                  <a:schemeClr val="bg1"/>
                </a:solidFill>
              </a:rPr>
              <a:t> Full Access</a:t>
            </a:r>
          </a:p>
          <a:p>
            <a:r>
              <a:rPr lang="en-US" sz="2800" b="1" dirty="0" smtClean="0">
                <a:solidFill>
                  <a:schemeClr val="bg1"/>
                </a:solidFill>
              </a:rPr>
              <a:t>-Professional Development </a:t>
            </a:r>
          </a:p>
          <a:p>
            <a:r>
              <a:rPr lang="en-US" sz="2800" b="1" dirty="0" smtClean="0">
                <a:solidFill>
                  <a:schemeClr val="bg1"/>
                </a:solidFill>
              </a:rPr>
              <a:t>-Internship and Co-op Search</a:t>
            </a:r>
            <a:endParaRPr lang="en-US" sz="2800" b="1" dirty="0">
              <a:solidFill>
                <a:schemeClr val="bg1"/>
              </a:solidFill>
            </a:endParaRPr>
          </a:p>
        </p:txBody>
      </p:sp>
      <p:pic>
        <p:nvPicPr>
          <p:cNvPr id="17" name="Picture 16" descr="USC_Linear_202.eps"/>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26362" y="6153094"/>
            <a:ext cx="2094220" cy="56792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latin typeface="+mj-lt"/>
              </a:rPr>
              <a:t>General Resume Review: </a:t>
            </a:r>
            <a:br>
              <a:rPr lang="en-US" b="1" dirty="0" smtClean="0">
                <a:latin typeface="+mj-lt"/>
              </a:rPr>
            </a:br>
            <a:r>
              <a:rPr lang="en-US" b="1" dirty="0" smtClean="0">
                <a:latin typeface="+mj-lt"/>
              </a:rPr>
              <a:t>WHAT IS A RESUME?</a:t>
            </a:r>
            <a:endParaRPr lang="en-US" b="1" dirty="0">
              <a:latin typeface="+mj-lt"/>
            </a:endParaRPr>
          </a:p>
        </p:txBody>
      </p:sp>
      <p:sp>
        <p:nvSpPr>
          <p:cNvPr id="3" name="Content Placeholder 2"/>
          <p:cNvSpPr>
            <a:spLocks noGrp="1"/>
          </p:cNvSpPr>
          <p:nvPr>
            <p:ph sz="quarter" idx="1"/>
          </p:nvPr>
        </p:nvSpPr>
        <p:spPr>
          <a:xfrm>
            <a:off x="685800" y="2332037"/>
            <a:ext cx="8229600" cy="4525963"/>
          </a:xfrm>
        </p:spPr>
        <p:txBody>
          <a:bodyPr>
            <a:noAutofit/>
          </a:bodyPr>
          <a:lstStyle/>
          <a:p>
            <a:r>
              <a:rPr lang="en-US" sz="2400" dirty="0" smtClean="0">
                <a:latin typeface="+mn-lt"/>
              </a:rPr>
              <a:t>It </a:t>
            </a:r>
            <a:r>
              <a:rPr lang="en-US" sz="2400" dirty="0">
                <a:latin typeface="+mn-lt"/>
              </a:rPr>
              <a:t>summarizes </a:t>
            </a:r>
            <a:r>
              <a:rPr lang="en-US" sz="2400" dirty="0" smtClean="0">
                <a:latin typeface="+mn-lt"/>
              </a:rPr>
              <a:t>your qualifications </a:t>
            </a:r>
            <a:r>
              <a:rPr lang="en-US" sz="2400" dirty="0">
                <a:latin typeface="+mn-lt"/>
              </a:rPr>
              <a:t>and </a:t>
            </a:r>
            <a:r>
              <a:rPr lang="en-US" sz="2400" dirty="0" smtClean="0">
                <a:latin typeface="+mn-lt"/>
              </a:rPr>
              <a:t>experience.</a:t>
            </a:r>
          </a:p>
          <a:p>
            <a:r>
              <a:rPr lang="en-US" sz="2400" dirty="0" smtClean="0">
                <a:latin typeface="+mn-lt"/>
              </a:rPr>
              <a:t>It is a living document that where content will grow and change but a good format will persist. </a:t>
            </a:r>
          </a:p>
          <a:p>
            <a:r>
              <a:rPr lang="en-US" sz="2400" dirty="0" smtClean="0">
                <a:latin typeface="+mn-lt"/>
              </a:rPr>
              <a:t>Ideally, it’s one page! </a:t>
            </a:r>
          </a:p>
          <a:p>
            <a:r>
              <a:rPr lang="en-US" sz="2400" dirty="0" smtClean="0">
                <a:latin typeface="+mn-lt"/>
              </a:rPr>
              <a:t>What employers are looking at on a resume</a:t>
            </a:r>
          </a:p>
          <a:p>
            <a:pPr lvl="1"/>
            <a:r>
              <a:rPr lang="en-US" sz="2400" dirty="0" smtClean="0">
                <a:latin typeface="+mn-lt"/>
              </a:rPr>
              <a:t>Lay-Out/Appearance</a:t>
            </a:r>
          </a:p>
          <a:p>
            <a:pPr lvl="1"/>
            <a:r>
              <a:rPr lang="en-US" sz="2400" dirty="0" smtClean="0">
                <a:latin typeface="+mn-lt"/>
              </a:rPr>
              <a:t>Content</a:t>
            </a:r>
          </a:p>
        </p:txBody>
      </p:sp>
      <p:pic>
        <p:nvPicPr>
          <p:cNvPr id="4" name="Picture 3"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theprintblog.com/wp-content/uploads/2012/09/The-21st-Century-Billboard.jpg"/>
          <p:cNvPicPr>
            <a:picLocks noChangeAspect="1" noChangeArrowheads="1"/>
          </p:cNvPicPr>
          <p:nvPr/>
        </p:nvPicPr>
        <p:blipFill>
          <a:blip r:embed="rId3" cstate="print"/>
          <a:srcRect/>
          <a:stretch>
            <a:fillRect/>
          </a:stretch>
        </p:blipFill>
        <p:spPr bwMode="auto">
          <a:xfrm>
            <a:off x="-533400" y="0"/>
            <a:ext cx="10507436" cy="6858000"/>
          </a:xfrm>
          <a:prstGeom prst="rect">
            <a:avLst/>
          </a:prstGeom>
          <a:noFill/>
        </p:spPr>
      </p:pic>
      <p:sp>
        <p:nvSpPr>
          <p:cNvPr id="3" name="Rectangle 2"/>
          <p:cNvSpPr/>
          <p:nvPr/>
        </p:nvSpPr>
        <p:spPr>
          <a:xfrm>
            <a:off x="228600" y="762000"/>
            <a:ext cx="8915400" cy="2850011"/>
          </a:xfrm>
          <a:prstGeom prst="rect">
            <a:avLst/>
          </a:prstGeom>
        </p:spPr>
        <p:txBody>
          <a:bodyPr wrap="square">
            <a:spAutoFit/>
          </a:bodyPr>
          <a:lstStyle/>
          <a:p>
            <a:pPr algn="ctr">
              <a:lnSpc>
                <a:spcPct val="80000"/>
              </a:lnSpc>
            </a:pPr>
            <a:r>
              <a:rPr lang="en-US" sz="3200" dirty="0" smtClean="0">
                <a:solidFill>
                  <a:schemeClr val="tx1"/>
                </a:solidFill>
                <a:latin typeface="Stencil Std" pitchFamily="82" charset="0"/>
              </a:rPr>
              <a:t>What is a Resume?</a:t>
            </a:r>
          </a:p>
          <a:p>
            <a:pPr algn="ctr">
              <a:lnSpc>
                <a:spcPct val="80000"/>
              </a:lnSpc>
            </a:pPr>
            <a:endParaRPr lang="en-US" sz="3200" dirty="0" smtClean="0">
              <a:solidFill>
                <a:schemeClr val="tx1"/>
              </a:solidFill>
              <a:latin typeface="Stencil Std" pitchFamily="82" charset="0"/>
            </a:endParaRPr>
          </a:p>
          <a:p>
            <a:pPr>
              <a:lnSpc>
                <a:spcPct val="80000"/>
              </a:lnSpc>
              <a:buFont typeface="Arial" pitchFamily="34" charset="0"/>
              <a:buChar char="•"/>
            </a:pPr>
            <a:r>
              <a:rPr lang="en-US" sz="3200" dirty="0" smtClean="0">
                <a:solidFill>
                  <a:schemeClr val="tx1"/>
                </a:solidFill>
                <a:latin typeface="Stencil Std" pitchFamily="82" charset="0"/>
              </a:rPr>
              <a:t> Summary of your Qualifications</a:t>
            </a:r>
          </a:p>
          <a:p>
            <a:pPr lvl="1">
              <a:lnSpc>
                <a:spcPct val="80000"/>
              </a:lnSpc>
            </a:pPr>
            <a:endParaRPr lang="en-US" sz="3200" dirty="0" smtClean="0">
              <a:solidFill>
                <a:schemeClr val="tx1"/>
              </a:solidFill>
              <a:latin typeface="Stencil Std" pitchFamily="82" charset="0"/>
            </a:endParaRPr>
          </a:p>
          <a:p>
            <a:pPr lvl="1" algn="ctr">
              <a:lnSpc>
                <a:spcPct val="80000"/>
              </a:lnSpc>
            </a:pPr>
            <a:r>
              <a:rPr lang="en-US" sz="3200" dirty="0" smtClean="0">
                <a:solidFill>
                  <a:schemeClr val="tx1"/>
                </a:solidFill>
                <a:latin typeface="Stencil Std" pitchFamily="82" charset="0"/>
              </a:rPr>
              <a:t>Education </a:t>
            </a:r>
          </a:p>
          <a:p>
            <a:pPr lvl="1" algn="ctr">
              <a:lnSpc>
                <a:spcPct val="80000"/>
              </a:lnSpc>
            </a:pPr>
            <a:r>
              <a:rPr lang="en-US" sz="3200" dirty="0" smtClean="0">
                <a:solidFill>
                  <a:schemeClr val="tx1"/>
                </a:solidFill>
                <a:latin typeface="Stencil Std" pitchFamily="82" charset="0"/>
              </a:rPr>
              <a:t>Experiences </a:t>
            </a:r>
          </a:p>
          <a:p>
            <a:pPr lvl="1" algn="ctr">
              <a:lnSpc>
                <a:spcPct val="80000"/>
              </a:lnSpc>
            </a:pPr>
            <a:r>
              <a:rPr lang="en-US" sz="3200" dirty="0" smtClean="0">
                <a:solidFill>
                  <a:schemeClr val="tx1"/>
                </a:solidFill>
                <a:latin typeface="Stencil Std" pitchFamily="82" charset="0"/>
              </a:rPr>
              <a:t>Skills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latin typeface="+mj-lt"/>
              </a:rPr>
              <a:t>General Resume Review: </a:t>
            </a:r>
            <a:br>
              <a:rPr lang="en-US" b="1" dirty="0" smtClean="0">
                <a:latin typeface="+mj-lt"/>
              </a:rPr>
            </a:br>
            <a:r>
              <a:rPr lang="en-US" b="1" dirty="0" smtClean="0">
                <a:latin typeface="+mj-lt"/>
              </a:rPr>
              <a:t>Resume Appearance</a:t>
            </a:r>
            <a:endParaRPr lang="en-US" b="1" dirty="0">
              <a:latin typeface="+mj-lt"/>
            </a:endParaRPr>
          </a:p>
        </p:txBody>
      </p:sp>
      <p:sp>
        <p:nvSpPr>
          <p:cNvPr id="3" name="Content Placeholder 2"/>
          <p:cNvSpPr>
            <a:spLocks noGrp="1"/>
          </p:cNvSpPr>
          <p:nvPr>
            <p:ph sz="quarter" idx="1"/>
          </p:nvPr>
        </p:nvSpPr>
        <p:spPr>
          <a:xfrm>
            <a:off x="703547" y="1981200"/>
            <a:ext cx="8503920" cy="4117848"/>
          </a:xfrm>
        </p:spPr>
        <p:txBody>
          <a:bodyPr>
            <a:normAutofit fontScale="77500" lnSpcReduction="20000"/>
          </a:bodyPr>
          <a:lstStyle/>
          <a:p>
            <a:pPr>
              <a:lnSpc>
                <a:spcPct val="150000"/>
              </a:lnSpc>
            </a:pPr>
            <a:r>
              <a:rPr lang="en-US" dirty="0" smtClean="0">
                <a:latin typeface="+mn-lt"/>
              </a:rPr>
              <a:t>Use </a:t>
            </a:r>
            <a:r>
              <a:rPr lang="en-US" dirty="0">
                <a:latin typeface="+mn-lt"/>
              </a:rPr>
              <a:t>light colored resume </a:t>
            </a:r>
            <a:r>
              <a:rPr lang="en-US" dirty="0" smtClean="0">
                <a:latin typeface="+mn-lt"/>
              </a:rPr>
              <a:t>paper.</a:t>
            </a:r>
            <a:endParaRPr lang="en-US" dirty="0">
              <a:latin typeface="+mn-lt"/>
            </a:endParaRPr>
          </a:p>
          <a:p>
            <a:pPr>
              <a:lnSpc>
                <a:spcPct val="150000"/>
              </a:lnSpc>
            </a:pPr>
            <a:r>
              <a:rPr lang="en-US" dirty="0" smtClean="0">
                <a:latin typeface="+mn-lt"/>
              </a:rPr>
              <a:t>Keep font size between 10.5 and 14 pt</a:t>
            </a:r>
          </a:p>
          <a:p>
            <a:pPr>
              <a:lnSpc>
                <a:spcPct val="150000"/>
              </a:lnSpc>
            </a:pPr>
            <a:r>
              <a:rPr lang="en-US" dirty="0" smtClean="0">
                <a:latin typeface="+mn-lt"/>
              </a:rPr>
              <a:t>Use common fonts</a:t>
            </a:r>
            <a:endParaRPr lang="en-US" dirty="0">
              <a:latin typeface="+mn-lt"/>
            </a:endParaRPr>
          </a:p>
          <a:p>
            <a:pPr>
              <a:lnSpc>
                <a:spcPct val="150000"/>
              </a:lnSpc>
            </a:pPr>
            <a:r>
              <a:rPr lang="en-US" dirty="0" smtClean="0">
                <a:latin typeface="+mn-lt"/>
              </a:rPr>
              <a:t>You </a:t>
            </a:r>
            <a:r>
              <a:rPr lang="en-US" dirty="0">
                <a:latin typeface="+mn-lt"/>
              </a:rPr>
              <a:t>may use simple graphics such as lines to create a border, but don't overdo it. </a:t>
            </a:r>
          </a:p>
          <a:p>
            <a:pPr>
              <a:lnSpc>
                <a:spcPct val="150000"/>
              </a:lnSpc>
            </a:pPr>
            <a:r>
              <a:rPr lang="en-US" dirty="0" smtClean="0">
                <a:latin typeface="+mn-lt"/>
              </a:rPr>
              <a:t>Maintain </a:t>
            </a:r>
            <a:r>
              <a:rPr lang="en-US" dirty="0">
                <a:latin typeface="+mn-lt"/>
              </a:rPr>
              <a:t>reasonable margins. ( In general, 1 inch margins are preferable</a:t>
            </a:r>
            <a:r>
              <a:rPr lang="en-US" dirty="0" smtClean="0">
                <a:latin typeface="+mn-lt"/>
              </a:rPr>
              <a:t>)</a:t>
            </a:r>
            <a:endParaRPr lang="en-US" dirty="0">
              <a:latin typeface="+mn-lt"/>
            </a:endParaRPr>
          </a:p>
        </p:txBody>
      </p:sp>
      <p:pic>
        <p:nvPicPr>
          <p:cNvPr id="4" name="Picture 3"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Specific Parts of a Resume</a:t>
            </a:r>
            <a:endParaRPr lang="en-US" b="1" dirty="0">
              <a:latin typeface="+mj-lt"/>
            </a:endParaRPr>
          </a:p>
        </p:txBody>
      </p:sp>
      <p:sp>
        <p:nvSpPr>
          <p:cNvPr id="3" name="Content Placeholder 2"/>
          <p:cNvSpPr>
            <a:spLocks noGrp="1"/>
          </p:cNvSpPr>
          <p:nvPr>
            <p:ph sz="quarter" idx="1"/>
          </p:nvPr>
        </p:nvSpPr>
        <p:spPr/>
        <p:txBody>
          <a:bodyPr>
            <a:normAutofit fontScale="85000" lnSpcReduction="20000"/>
          </a:bodyPr>
          <a:lstStyle/>
          <a:p>
            <a:r>
              <a:rPr lang="en-US" dirty="0" smtClean="0">
                <a:latin typeface="+mn-lt"/>
              </a:rPr>
              <a:t>Identifying Information/Heading</a:t>
            </a:r>
          </a:p>
          <a:p>
            <a:r>
              <a:rPr lang="en-US" dirty="0" smtClean="0">
                <a:latin typeface="+mn-lt"/>
              </a:rPr>
              <a:t>Objective</a:t>
            </a:r>
          </a:p>
          <a:p>
            <a:r>
              <a:rPr lang="en-US" dirty="0" smtClean="0">
                <a:latin typeface="+mn-lt"/>
              </a:rPr>
              <a:t>Education</a:t>
            </a:r>
          </a:p>
          <a:p>
            <a:r>
              <a:rPr lang="en-US" dirty="0" smtClean="0">
                <a:latin typeface="+mn-lt"/>
              </a:rPr>
              <a:t>Experience</a:t>
            </a:r>
          </a:p>
          <a:p>
            <a:r>
              <a:rPr lang="en-US" dirty="0" smtClean="0">
                <a:latin typeface="+mn-lt"/>
              </a:rPr>
              <a:t>Skills</a:t>
            </a:r>
          </a:p>
          <a:p>
            <a:r>
              <a:rPr lang="en-US" dirty="0" smtClean="0">
                <a:latin typeface="+mn-lt"/>
              </a:rPr>
              <a:t>Related Coursework</a:t>
            </a:r>
          </a:p>
          <a:p>
            <a:r>
              <a:rPr lang="en-US" dirty="0" smtClean="0">
                <a:latin typeface="+mn-lt"/>
              </a:rPr>
              <a:t>Volunteer/Community Service</a:t>
            </a:r>
          </a:p>
          <a:p>
            <a:r>
              <a:rPr lang="en-US" dirty="0" smtClean="0">
                <a:latin typeface="+mn-lt"/>
              </a:rPr>
              <a:t>Professional Organizations</a:t>
            </a:r>
          </a:p>
          <a:p>
            <a:r>
              <a:rPr lang="en-US" dirty="0" smtClean="0">
                <a:latin typeface="+mn-lt"/>
              </a:rPr>
              <a:t>Activities</a:t>
            </a:r>
          </a:p>
          <a:p>
            <a:r>
              <a:rPr lang="en-US" dirty="0" smtClean="0">
                <a:latin typeface="+mn-lt"/>
              </a:rPr>
              <a:t>Honors</a:t>
            </a:r>
            <a:endParaRPr lang="en-US" dirty="0">
              <a:latin typeface="+mn-lt"/>
            </a:endParaRPr>
          </a:p>
        </p:txBody>
      </p:sp>
      <p:pic>
        <p:nvPicPr>
          <p:cNvPr id="4" name="Picture 3"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j-lt"/>
              </a:rPr>
              <a:t>Identifying Information/Heading:</a:t>
            </a:r>
            <a:endParaRPr lang="en-US" b="1" dirty="0">
              <a:latin typeface="+mj-lt"/>
            </a:endParaRPr>
          </a:p>
        </p:txBody>
      </p:sp>
      <p:sp>
        <p:nvSpPr>
          <p:cNvPr id="5" name="Content Placeholder 2"/>
          <p:cNvSpPr>
            <a:spLocks noGrp="1"/>
          </p:cNvSpPr>
          <p:nvPr>
            <p:ph sz="quarter" idx="1"/>
          </p:nvPr>
        </p:nvSpPr>
        <p:spPr>
          <a:xfrm>
            <a:off x="685800" y="1676400"/>
            <a:ext cx="8229600" cy="4525963"/>
          </a:xfrm>
        </p:spPr>
        <p:txBody>
          <a:bodyPr>
            <a:normAutofit/>
          </a:bodyPr>
          <a:lstStyle/>
          <a:p>
            <a:r>
              <a:rPr lang="en-US" dirty="0" smtClean="0">
                <a:latin typeface="+mn-lt"/>
              </a:rPr>
              <a:t>Cap </a:t>
            </a:r>
            <a:r>
              <a:rPr lang="en-US" dirty="0">
                <a:latin typeface="+mn-lt"/>
              </a:rPr>
              <a:t>the top of your resume with</a:t>
            </a:r>
            <a:r>
              <a:rPr lang="en-US" dirty="0" smtClean="0">
                <a:latin typeface="+mn-lt"/>
              </a:rPr>
              <a:t>:</a:t>
            </a:r>
          </a:p>
          <a:p>
            <a:pPr lvl="1"/>
            <a:r>
              <a:rPr lang="en-US" dirty="0" smtClean="0">
                <a:latin typeface="+mn-lt"/>
              </a:rPr>
              <a:t>Full name</a:t>
            </a:r>
            <a:endParaRPr lang="en-US" dirty="0">
              <a:latin typeface="+mn-lt"/>
            </a:endParaRPr>
          </a:p>
          <a:p>
            <a:pPr lvl="1"/>
            <a:r>
              <a:rPr lang="en-US" dirty="0" smtClean="0">
                <a:latin typeface="+mn-lt"/>
              </a:rPr>
              <a:t>Complete address</a:t>
            </a:r>
            <a:endParaRPr lang="en-US" dirty="0">
              <a:latin typeface="+mn-lt"/>
            </a:endParaRPr>
          </a:p>
          <a:p>
            <a:pPr lvl="1"/>
            <a:r>
              <a:rPr lang="en-US" dirty="0" smtClean="0">
                <a:latin typeface="+mn-lt"/>
              </a:rPr>
              <a:t>Phone numbers</a:t>
            </a:r>
            <a:endParaRPr lang="en-US" dirty="0">
              <a:latin typeface="+mn-lt"/>
            </a:endParaRPr>
          </a:p>
          <a:p>
            <a:pPr lvl="1"/>
            <a:r>
              <a:rPr lang="en-US" dirty="0" smtClean="0">
                <a:latin typeface="+mn-lt"/>
              </a:rPr>
              <a:t>E-mail </a:t>
            </a:r>
            <a:r>
              <a:rPr lang="en-US" dirty="0">
                <a:latin typeface="+mn-lt"/>
              </a:rPr>
              <a:t>address</a:t>
            </a:r>
          </a:p>
          <a:p>
            <a:pPr lvl="1"/>
            <a:r>
              <a:rPr lang="en-US" dirty="0" smtClean="0">
                <a:latin typeface="+mn-lt"/>
              </a:rPr>
              <a:t>Personal </a:t>
            </a:r>
            <a:r>
              <a:rPr lang="en-US" dirty="0">
                <a:latin typeface="+mn-lt"/>
              </a:rPr>
              <a:t>website (if appropriate)</a:t>
            </a:r>
          </a:p>
        </p:txBody>
      </p:sp>
      <p:pic>
        <p:nvPicPr>
          <p:cNvPr id="4" name="Picture 3" descr="PowerPiont_template_Decide3.jpg"/>
          <p:cNvPicPr>
            <a:picLocks noChangeAspect="1"/>
          </p:cNvPicPr>
          <p:nvPr/>
        </p:nvPicPr>
        <p:blipFill>
          <a:blip r:embed="rId2" cstate="print"/>
          <a:srcRect r="92404"/>
          <a:stretch>
            <a:fillRect/>
          </a:stretch>
        </p:blipFill>
        <p:spPr>
          <a:xfrm rot="5400000">
            <a:off x="4229100" y="2019300"/>
            <a:ext cx="685800" cy="9144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3047</TotalTime>
  <Words>1642</Words>
  <Application>Microsoft Office PowerPoint</Application>
  <PresentationFormat>On-screen Show (4:3)</PresentationFormat>
  <Paragraphs>296</Paragraphs>
  <Slides>37</Slides>
  <Notes>13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 General Resume Review:  WHAT IS A RESUME?</vt:lpstr>
      <vt:lpstr>Slide 6</vt:lpstr>
      <vt:lpstr> General Resume Review:  Resume Appearance</vt:lpstr>
      <vt:lpstr>Specific Parts of a Resume</vt:lpstr>
      <vt:lpstr>Identifying Information/Heading:</vt:lpstr>
      <vt:lpstr>Objective</vt:lpstr>
      <vt:lpstr>Example Objectives</vt:lpstr>
      <vt:lpstr>Education</vt:lpstr>
      <vt:lpstr>Example of How to Show Your Education</vt:lpstr>
      <vt:lpstr>Related Coursework</vt:lpstr>
      <vt:lpstr>You know, like nunchuck skills, bowhunting skills, computer hacking skills... Girls only want boyfriends who have great skills. </vt:lpstr>
      <vt:lpstr>Skills Section</vt:lpstr>
      <vt:lpstr>Skills Example</vt:lpstr>
      <vt:lpstr>Experience</vt:lpstr>
      <vt:lpstr>Experience</vt:lpstr>
      <vt:lpstr>Slide 20</vt:lpstr>
      <vt:lpstr>Other Important Things to Note about Experience</vt:lpstr>
      <vt:lpstr>Additional Categories</vt:lpstr>
      <vt:lpstr>xperiential</vt:lpstr>
      <vt:lpstr>Slide 24</vt:lpstr>
      <vt:lpstr>Slide 25</vt:lpstr>
      <vt:lpstr>Slide 26</vt:lpstr>
      <vt:lpstr>Slide 27</vt:lpstr>
      <vt:lpstr>Slide 28</vt:lpstr>
      <vt:lpstr>Slide 29</vt:lpstr>
      <vt:lpstr>Slide 30</vt:lpstr>
      <vt:lpstr>Slide 31</vt:lpstr>
      <vt:lpstr>Network with Confidence! “Working the Room….”</vt:lpstr>
      <vt:lpstr>PREPARE TO MAKE A  GOOD IMPRESSION</vt:lpstr>
      <vt:lpstr>Slide 34</vt:lpstr>
      <vt:lpstr>Sample Questions To Ask Employers</vt:lpstr>
      <vt:lpstr>Slide 36</vt:lpstr>
      <vt:lpstr>Slide 37</vt:lpstr>
    </vt:vector>
  </TitlesOfParts>
  <Company>The University of South Carolina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niblockj</dc:creator>
  <cp:lastModifiedBy>whetston</cp:lastModifiedBy>
  <cp:revision>221</cp:revision>
  <dcterms:created xsi:type="dcterms:W3CDTF">2013-03-26T13:49:31Z</dcterms:created>
  <dcterms:modified xsi:type="dcterms:W3CDTF">2014-09-03T20:34:30Z</dcterms:modified>
</cp:coreProperties>
</file>