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4" r:id="rId8"/>
    <p:sldId id="262" r:id="rId9"/>
    <p:sldId id="265" r:id="rId10"/>
    <p:sldId id="266" r:id="rId11"/>
    <p:sldId id="2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p:scale>
          <a:sx n="66" d="100"/>
          <a:sy n="66" d="100"/>
        </p:scale>
        <p:origin x="-1720" y="-5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11/24/14</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11/24/14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11/24/14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11/24/14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11/24/14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11/24/14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11/24/14</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11/24/14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11/24/14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11/24/14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11/24/14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11/24/14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11/24/14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11/24/14</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11/24/14</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11/24/14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11/24/14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11/24/14</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APL</a:t>
            </a:r>
            <a:endParaRPr lang="en-US" dirty="0"/>
          </a:p>
        </p:txBody>
      </p:sp>
      <p:sp>
        <p:nvSpPr>
          <p:cNvPr id="3" name="Subtitle 2"/>
          <p:cNvSpPr>
            <a:spLocks noGrp="1"/>
          </p:cNvSpPr>
          <p:nvPr>
            <p:ph type="subTitle" idx="1"/>
          </p:nvPr>
        </p:nvSpPr>
        <p:spPr/>
        <p:txBody>
          <a:bodyPr/>
          <a:lstStyle/>
          <a:p>
            <a:r>
              <a:rPr lang="en-US" dirty="0" smtClean="0"/>
              <a:t>Tanner Smith				 Alexa </a:t>
            </a:r>
            <a:r>
              <a:rPr lang="en-US" dirty="0" err="1" smtClean="0"/>
              <a:t>Breeland</a:t>
            </a:r>
            <a:r>
              <a:rPr lang="en-US" dirty="0" smtClean="0"/>
              <a:t>				Tyler </a:t>
            </a:r>
            <a:r>
              <a:rPr lang="en-US" dirty="0" smtClean="0"/>
              <a:t>Sims</a:t>
            </a:r>
            <a:endParaRPr lang="en-US" dirty="0" smtClean="0"/>
          </a:p>
        </p:txBody>
      </p:sp>
    </p:spTree>
    <p:extLst>
      <p:ext uri="{BB962C8B-B14F-4D97-AF65-F5344CB8AC3E}">
        <p14:creationId xmlns:p14="http://schemas.microsoft.com/office/powerpoint/2010/main" val="238776928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1154954" y="2603500"/>
            <a:ext cx="9601137" cy="3689214"/>
          </a:xfrm>
        </p:spPr>
        <p:txBody>
          <a:bodyPr>
            <a:normAutofit fontScale="92500" lnSpcReduction="20000"/>
          </a:bodyPr>
          <a:lstStyle/>
          <a:p>
            <a:r>
              <a:rPr lang="en-US" dirty="0"/>
              <a:t>∇R←A CLASSIFY B</a:t>
            </a:r>
          </a:p>
          <a:p>
            <a:r>
              <a:rPr lang="en-US" dirty="0"/>
              <a:t>[1]   :If B=0</a:t>
            </a:r>
          </a:p>
          <a:p>
            <a:r>
              <a:rPr lang="en-US" dirty="0"/>
              <a:t>[2]   :</a:t>
            </a:r>
            <a:r>
              <a:rPr lang="en-US" dirty="0" err="1"/>
              <a:t>AndIf</a:t>
            </a:r>
            <a:r>
              <a:rPr lang="en-US" dirty="0"/>
              <a:t> A=0</a:t>
            </a:r>
          </a:p>
          <a:p>
            <a:r>
              <a:rPr lang="en-US" dirty="0"/>
              <a:t>[3]     </a:t>
            </a:r>
            <a:r>
              <a:rPr lang="en-US" dirty="0" err="1"/>
              <a:t>R←'Both</a:t>
            </a:r>
            <a:r>
              <a:rPr lang="en-US" dirty="0"/>
              <a:t> arguments are zero'</a:t>
            </a:r>
          </a:p>
          <a:p>
            <a:r>
              <a:rPr lang="da-DK" dirty="0"/>
              <a:t>[4]   :</a:t>
            </a:r>
            <a:r>
              <a:rPr lang="da-DK" dirty="0" err="1"/>
              <a:t>ElseIf</a:t>
            </a:r>
            <a:r>
              <a:rPr lang="da-DK" dirty="0"/>
              <a:t> B=0</a:t>
            </a:r>
          </a:p>
          <a:p>
            <a:r>
              <a:rPr lang="en-US" dirty="0"/>
              <a:t>[5]   :</a:t>
            </a:r>
            <a:r>
              <a:rPr lang="en-US" dirty="0" err="1"/>
              <a:t>OrIf</a:t>
            </a:r>
            <a:r>
              <a:rPr lang="en-US" dirty="0"/>
              <a:t> A=0</a:t>
            </a:r>
          </a:p>
          <a:p>
            <a:r>
              <a:rPr lang="en-US" dirty="0"/>
              <a:t>[6]     </a:t>
            </a:r>
            <a:r>
              <a:rPr lang="en-US" dirty="0" err="1"/>
              <a:t>R←'One</a:t>
            </a:r>
            <a:r>
              <a:rPr lang="en-US" dirty="0"/>
              <a:t> argument is zero'</a:t>
            </a:r>
          </a:p>
          <a:p>
            <a:r>
              <a:rPr lang="da-DK" dirty="0"/>
              <a:t>[7]   :Else</a:t>
            </a:r>
          </a:p>
          <a:p>
            <a:r>
              <a:rPr lang="da-DK" dirty="0"/>
              <a:t>[8]     R←'</a:t>
            </a:r>
            <a:r>
              <a:rPr lang="da-DK" dirty="0" err="1"/>
              <a:t>Neither</a:t>
            </a:r>
            <a:r>
              <a:rPr lang="da-DK" dirty="0"/>
              <a:t> argument is </a:t>
            </a:r>
            <a:r>
              <a:rPr lang="da-DK" dirty="0" err="1"/>
              <a:t>zero</a:t>
            </a:r>
            <a:r>
              <a:rPr lang="da-DK" dirty="0"/>
              <a:t>'</a:t>
            </a:r>
          </a:p>
          <a:p>
            <a:r>
              <a:rPr lang="de-DE" dirty="0"/>
              <a:t>[9]   :End</a:t>
            </a:r>
          </a:p>
          <a:p>
            <a:r>
              <a:rPr lang="de-DE" dirty="0"/>
              <a:t>      ∇</a:t>
            </a:r>
            <a:endParaRPr lang="en-US" dirty="0"/>
          </a:p>
        </p:txBody>
      </p:sp>
    </p:spTree>
    <p:extLst>
      <p:ext uri="{BB962C8B-B14F-4D97-AF65-F5344CB8AC3E}">
        <p14:creationId xmlns:p14="http://schemas.microsoft.com/office/powerpoint/2010/main" val="346005670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a:t>
            </a:r>
            <a:endParaRPr lang="en-US" dirty="0"/>
          </a:p>
        </p:txBody>
      </p:sp>
      <p:sp>
        <p:nvSpPr>
          <p:cNvPr id="3" name="Content Placeholder 2"/>
          <p:cNvSpPr>
            <a:spLocks noGrp="1"/>
          </p:cNvSpPr>
          <p:nvPr>
            <p:ph idx="1"/>
          </p:nvPr>
        </p:nvSpPr>
        <p:spPr/>
        <p:txBody>
          <a:bodyPr>
            <a:normAutofit lnSpcReduction="10000"/>
          </a:bodyPr>
          <a:lstStyle/>
          <a:p>
            <a:r>
              <a:rPr lang="en-US" dirty="0" smtClean="0"/>
              <a:t>Since APL is very concise, it is </a:t>
            </a:r>
            <a:r>
              <a:rPr lang="en-US" dirty="0" smtClean="0"/>
              <a:t>common </a:t>
            </a:r>
            <a:r>
              <a:rPr lang="en-US" dirty="0" smtClean="0"/>
              <a:t>for APL programs to have a much smaller number of lines compared to the same programs in other languages.</a:t>
            </a:r>
          </a:p>
          <a:p>
            <a:pPr lvl="1"/>
            <a:r>
              <a:rPr lang="en-US" dirty="0" smtClean="0"/>
              <a:t>Since APL is a symbolic language, many of these symbols can replace lines of code</a:t>
            </a:r>
          </a:p>
          <a:p>
            <a:pPr lvl="1"/>
            <a:r>
              <a:rPr lang="en-US" dirty="0" smtClean="0"/>
              <a:t>Conway’s game of life, for example, can be executed in a single line of code</a:t>
            </a:r>
          </a:p>
          <a:p>
            <a:r>
              <a:rPr lang="en-US" dirty="0" smtClean="0"/>
              <a:t>Another huge difference between APL and other languages is the fact that APL is read from right to </a:t>
            </a:r>
            <a:r>
              <a:rPr lang="en-US" dirty="0" smtClean="0"/>
              <a:t>left</a:t>
            </a:r>
          </a:p>
          <a:p>
            <a:r>
              <a:rPr lang="en-US" dirty="0" smtClean="0"/>
              <a:t>APL is similar to J, which was also created by Kenneth Iverson and others</a:t>
            </a:r>
          </a:p>
          <a:p>
            <a:pPr lvl="1"/>
            <a:r>
              <a:rPr lang="en-US" dirty="0" smtClean="0"/>
              <a:t>J was created to not require the special characters that APL required, making it more popular and easier to use</a:t>
            </a:r>
            <a:endParaRPr lang="en-US" dirty="0" smtClean="0"/>
          </a:p>
          <a:p>
            <a:endParaRPr lang="en-US" dirty="0" smtClean="0"/>
          </a:p>
          <a:p>
            <a:endParaRPr lang="en-US" dirty="0"/>
          </a:p>
        </p:txBody>
      </p:sp>
    </p:spTree>
    <p:extLst>
      <p:ext uri="{BB962C8B-B14F-4D97-AF65-F5344CB8AC3E}">
        <p14:creationId xmlns:p14="http://schemas.microsoft.com/office/powerpoint/2010/main" val="382673867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1154954" y="2501691"/>
            <a:ext cx="9139337" cy="3768278"/>
          </a:xfrm>
        </p:spPr>
        <p:txBody>
          <a:bodyPr>
            <a:normAutofit fontScale="92500" lnSpcReduction="10000"/>
          </a:bodyPr>
          <a:lstStyle/>
          <a:p>
            <a:r>
              <a:rPr lang="en-US" sz="2000" dirty="0" smtClean="0"/>
              <a:t>Functional Language</a:t>
            </a:r>
          </a:p>
          <a:p>
            <a:r>
              <a:rPr lang="en-US" sz="2000" dirty="0" smtClean="0"/>
              <a:t>Named after the book </a:t>
            </a:r>
            <a:r>
              <a:rPr lang="en-US" sz="2000" i="1" dirty="0" smtClean="0"/>
              <a:t>A Programming Language</a:t>
            </a:r>
            <a:endParaRPr lang="en-US" sz="2000" dirty="0" smtClean="0"/>
          </a:p>
          <a:p>
            <a:r>
              <a:rPr lang="en-US" sz="2000" dirty="0" smtClean="0"/>
              <a:t>Paradigms:</a:t>
            </a:r>
          </a:p>
          <a:p>
            <a:pPr lvl="1"/>
            <a:r>
              <a:rPr lang="en-US" dirty="0" smtClean="0"/>
              <a:t>Array, functional, structured, modular</a:t>
            </a:r>
          </a:p>
          <a:p>
            <a:r>
              <a:rPr lang="en-US" sz="2000" dirty="0" smtClean="0"/>
              <a:t>Important influence on </a:t>
            </a:r>
            <a:r>
              <a:rPr lang="en-US" sz="2000" dirty="0" smtClean="0"/>
              <a:t>development of spreadsheets</a:t>
            </a:r>
            <a:r>
              <a:rPr lang="en-US" sz="2000" dirty="0" smtClean="0"/>
              <a:t>, and computer math </a:t>
            </a:r>
            <a:r>
              <a:rPr lang="en-US" sz="2000" dirty="0" smtClean="0"/>
              <a:t>packages, such as MATLAB</a:t>
            </a:r>
            <a:endParaRPr lang="en-US" sz="2000" dirty="0" smtClean="0"/>
          </a:p>
          <a:p>
            <a:r>
              <a:rPr lang="en-US" sz="2000" dirty="0" smtClean="0"/>
              <a:t>Still used today for certain </a:t>
            </a:r>
            <a:r>
              <a:rPr lang="en-US" sz="2000" dirty="0" smtClean="0"/>
              <a:t>applications, especially financial/mathematical applications</a:t>
            </a:r>
            <a:endParaRPr lang="en-US" sz="2000" dirty="0" smtClean="0"/>
          </a:p>
          <a:p>
            <a:r>
              <a:rPr lang="en-US" sz="2000" dirty="0" smtClean="0"/>
              <a:t>Chains of monadic or dyadic functions/operators acting on arrays.</a:t>
            </a:r>
          </a:p>
          <a:p>
            <a:r>
              <a:rPr lang="en-US" sz="2000" dirty="0" smtClean="0"/>
              <a:t>Normally interpreted, not often compiled</a:t>
            </a:r>
            <a:endParaRPr lang="en-US" sz="2000" dirty="0"/>
          </a:p>
        </p:txBody>
      </p:sp>
    </p:spTree>
    <p:extLst>
      <p:ext uri="{BB962C8B-B14F-4D97-AF65-F5344CB8AC3E}">
        <p14:creationId xmlns:p14="http://schemas.microsoft.com/office/powerpoint/2010/main" val="136202635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a:xfrm>
            <a:off x="1097229" y="2957104"/>
            <a:ext cx="9466445" cy="3900896"/>
          </a:xfrm>
        </p:spPr>
        <p:txBody>
          <a:bodyPr/>
          <a:lstStyle/>
          <a:p>
            <a:r>
              <a:rPr lang="en-US" dirty="0" smtClean="0"/>
              <a:t>Developed in 1960s by Kenneth E. Iverson</a:t>
            </a:r>
          </a:p>
          <a:p>
            <a:r>
              <a:rPr lang="en-US" dirty="0" smtClean="0"/>
              <a:t>He developed a mathematical notation for manipulating arrays that </a:t>
            </a:r>
            <a:r>
              <a:rPr lang="en-US" dirty="0" smtClean="0"/>
              <a:t>he </a:t>
            </a:r>
            <a:r>
              <a:rPr lang="en-US" dirty="0" smtClean="0"/>
              <a:t>taught to his </a:t>
            </a:r>
            <a:r>
              <a:rPr lang="en-US" dirty="0" smtClean="0"/>
              <a:t>students while working at Harvard</a:t>
            </a:r>
            <a:endParaRPr lang="en-US" dirty="0" smtClean="0"/>
          </a:p>
          <a:p>
            <a:r>
              <a:rPr lang="en-US" dirty="0" smtClean="0"/>
              <a:t>Iverson </a:t>
            </a:r>
            <a:r>
              <a:rPr lang="en-US" dirty="0" smtClean="0"/>
              <a:t>then worked </a:t>
            </a:r>
            <a:r>
              <a:rPr lang="en-US" dirty="0" smtClean="0"/>
              <a:t>at IBM in 1960 and created APL with Adin </a:t>
            </a:r>
            <a:r>
              <a:rPr lang="en-US" dirty="0" err="1" smtClean="0"/>
              <a:t>Falkoff</a:t>
            </a:r>
            <a:r>
              <a:rPr lang="en-US" dirty="0" smtClean="0"/>
              <a:t>.</a:t>
            </a:r>
          </a:p>
          <a:p>
            <a:r>
              <a:rPr lang="en-US" dirty="0" smtClean="0"/>
              <a:t>Originally used inside IBM for short research reports on computer systems and comparing stack machines versus register machines</a:t>
            </a:r>
          </a:p>
          <a:p>
            <a:pPr marL="0" indent="0">
              <a:buNone/>
            </a:pPr>
            <a:endParaRPr lang="en-US" dirty="0"/>
          </a:p>
        </p:txBody>
      </p:sp>
    </p:spTree>
    <p:extLst>
      <p:ext uri="{BB962C8B-B14F-4D97-AF65-F5344CB8AC3E}">
        <p14:creationId xmlns:p14="http://schemas.microsoft.com/office/powerpoint/2010/main" val="400949275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p:txBody>
          <a:bodyPr/>
          <a:lstStyle/>
          <a:p>
            <a:r>
              <a:rPr lang="en-US" dirty="0" smtClean="0"/>
              <a:t>The development of a special IBM typewriter interchangeable </a:t>
            </a:r>
            <a:r>
              <a:rPr lang="en-US" dirty="0" err="1" smtClean="0"/>
              <a:t>typeball</a:t>
            </a:r>
            <a:r>
              <a:rPr lang="en-US" dirty="0" smtClean="0"/>
              <a:t> with special APL characters on it helped the development of APL by making it easier to use</a:t>
            </a:r>
          </a:p>
          <a:p>
            <a:r>
              <a:rPr lang="en-US" dirty="0" smtClean="0"/>
              <a:t>IBM was responsible for making APL mainstream by making it available in 1967 for the IBM 1130. It ran in as little as 8k 16 bit words of memory and used a dedicated 1 megabyte hard disk.</a:t>
            </a:r>
          </a:p>
          <a:p>
            <a:r>
              <a:rPr lang="en-US" dirty="0" smtClean="0"/>
              <a:t>In the early 1980s, Jim Brown developed a new version of APL, named APL2, which had the addition of nested arrays</a:t>
            </a:r>
          </a:p>
          <a:p>
            <a:r>
              <a:rPr lang="en-US" dirty="0" smtClean="0"/>
              <a:t>The first microcomputer implementation of APL was in 1973 on the MCMC/70, the first general purpose personal computer.</a:t>
            </a:r>
            <a:endParaRPr lang="en-US" dirty="0"/>
          </a:p>
        </p:txBody>
      </p:sp>
    </p:spTree>
    <p:extLst>
      <p:ext uri="{BB962C8B-B14F-4D97-AF65-F5344CB8AC3E}">
        <p14:creationId xmlns:p14="http://schemas.microsoft.com/office/powerpoint/2010/main" val="343965495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a:t>
            </a:r>
            <a:endParaRPr lang="en-US" dirty="0"/>
          </a:p>
        </p:txBody>
      </p:sp>
      <p:sp>
        <p:nvSpPr>
          <p:cNvPr id="3" name="Content Placeholder 2"/>
          <p:cNvSpPr>
            <a:spLocks noGrp="1"/>
          </p:cNvSpPr>
          <p:nvPr>
            <p:ph idx="1"/>
          </p:nvPr>
        </p:nvSpPr>
        <p:spPr/>
        <p:txBody>
          <a:bodyPr/>
          <a:lstStyle/>
          <a:p>
            <a:r>
              <a:rPr lang="en-US" dirty="0" smtClean="0"/>
              <a:t>APL has many nonstandard </a:t>
            </a:r>
            <a:r>
              <a:rPr lang="en-US" dirty="0" smtClean="0"/>
              <a:t>primitives (single symbol, or combination of a few symbols)</a:t>
            </a:r>
            <a:endParaRPr lang="en-US" dirty="0" smtClean="0"/>
          </a:p>
          <a:p>
            <a:r>
              <a:rPr lang="en-US" dirty="0" smtClean="0"/>
              <a:t>Early APL did not have control structures, but by using array operations, an operation could be carried out on all of elements of an array</a:t>
            </a:r>
          </a:p>
          <a:p>
            <a:r>
              <a:rPr lang="en-US" dirty="0" smtClean="0"/>
              <a:t>More recent implementations include control structures, making data structure and program flow easier</a:t>
            </a:r>
          </a:p>
          <a:p>
            <a:r>
              <a:rPr lang="en-US" dirty="0" smtClean="0"/>
              <a:t>APL environment is called a workspace</a:t>
            </a:r>
          </a:p>
          <a:p>
            <a:pPr lvl="1"/>
            <a:r>
              <a:rPr lang="en-US" dirty="0" smtClean="0"/>
              <a:t>Inside the workplace, defined programs and data values can also exist outside the programs, making it easier to manipulate data</a:t>
            </a:r>
          </a:p>
          <a:p>
            <a:endParaRPr lang="en-US" dirty="0" smtClean="0"/>
          </a:p>
        </p:txBody>
      </p:sp>
    </p:spTree>
    <p:extLst>
      <p:ext uri="{BB962C8B-B14F-4D97-AF65-F5344CB8AC3E}">
        <p14:creationId xmlns:p14="http://schemas.microsoft.com/office/powerpoint/2010/main" val="346462429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a:t>
            </a:r>
            <a:endParaRPr lang="en-US" dirty="0"/>
          </a:p>
        </p:txBody>
      </p:sp>
      <p:sp>
        <p:nvSpPr>
          <p:cNvPr id="3" name="Content Placeholder 2"/>
          <p:cNvSpPr>
            <a:spLocks noGrp="1"/>
          </p:cNvSpPr>
          <p:nvPr>
            <p:ph idx="1"/>
          </p:nvPr>
        </p:nvSpPr>
        <p:spPr/>
        <p:txBody>
          <a:bodyPr/>
          <a:lstStyle/>
          <a:p>
            <a:pPr indent="-285750"/>
            <a:r>
              <a:rPr lang="en-US" dirty="0" smtClean="0"/>
              <a:t>V &lt;- 6 3 4 9 5</a:t>
            </a:r>
          </a:p>
          <a:p>
            <a:pPr lvl="1"/>
            <a:r>
              <a:rPr lang="en-US" dirty="0" smtClean="0"/>
              <a:t>Assigns vector value 6 3 4 9 5 to V</a:t>
            </a:r>
          </a:p>
          <a:p>
            <a:r>
              <a:rPr lang="en-US" dirty="0" smtClean="0"/>
              <a:t>+/V</a:t>
            </a:r>
          </a:p>
          <a:p>
            <a:pPr lvl="1"/>
            <a:r>
              <a:rPr lang="en-US" dirty="0" smtClean="0"/>
              <a:t>Sums all of the values in the vector, giving you 34</a:t>
            </a:r>
          </a:p>
          <a:p>
            <a:r>
              <a:rPr lang="en-US" dirty="0" smtClean="0"/>
              <a:t>Most people who code in APL have to get a special keyboard. It can be done in ASCII characters, but almost never is. </a:t>
            </a:r>
          </a:p>
          <a:p>
            <a:r>
              <a:rPr lang="en-US" dirty="0" smtClean="0"/>
              <a:t>APL is very simple, for example typing ‘Hello, world’ is all you need for the typical Hello World program</a:t>
            </a:r>
          </a:p>
          <a:p>
            <a:endParaRPr lang="en-US" dirty="0"/>
          </a:p>
        </p:txBody>
      </p:sp>
    </p:spTree>
    <p:extLst>
      <p:ext uri="{BB962C8B-B14F-4D97-AF65-F5344CB8AC3E}">
        <p14:creationId xmlns:p14="http://schemas.microsoft.com/office/powerpoint/2010/main" val="50629340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a:t>
            </a:r>
            <a:endParaRPr lang="en-US" dirty="0"/>
          </a:p>
        </p:txBody>
      </p:sp>
      <p:pic>
        <p:nvPicPr>
          <p:cNvPr id="6" name="Content Placeholder 5" descr="aplkeyb-2.gif"/>
          <p:cNvPicPr>
            <a:picLocks noGrp="1" noChangeAspect="1"/>
          </p:cNvPicPr>
          <p:nvPr>
            <p:ph idx="1"/>
          </p:nvPr>
        </p:nvPicPr>
        <p:blipFill>
          <a:blip r:embed="rId2">
            <a:extLst>
              <a:ext uri="{28A0092B-C50C-407E-A947-70E740481C1C}">
                <a14:useLocalDpi xmlns:a14="http://schemas.microsoft.com/office/drawing/2010/main" val="0"/>
              </a:ext>
            </a:extLst>
          </a:blip>
          <a:srcRect l="4685" r="4685"/>
          <a:stretch>
            <a:fillRect/>
          </a:stretch>
        </p:blipFill>
        <p:spPr>
          <a:xfrm>
            <a:off x="1154954" y="2603499"/>
            <a:ext cx="9197062" cy="3560065"/>
          </a:xfrm>
        </p:spPr>
      </p:pic>
    </p:spTree>
    <p:extLst>
      <p:ext uri="{BB962C8B-B14F-4D97-AF65-F5344CB8AC3E}">
        <p14:creationId xmlns:p14="http://schemas.microsoft.com/office/powerpoint/2010/main" val="252852095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a:t>
            </a:r>
            <a:endParaRPr lang="en-US" dirty="0"/>
          </a:p>
        </p:txBody>
      </p:sp>
      <p:sp>
        <p:nvSpPr>
          <p:cNvPr id="3" name="Content Placeholder 2"/>
          <p:cNvSpPr>
            <a:spLocks noGrp="1"/>
          </p:cNvSpPr>
          <p:nvPr>
            <p:ph idx="1"/>
          </p:nvPr>
        </p:nvSpPr>
        <p:spPr/>
        <p:txBody>
          <a:bodyPr/>
          <a:lstStyle/>
          <a:p>
            <a:r>
              <a:rPr lang="en-US" dirty="0" smtClean="0"/>
              <a:t>Design theme in APL is to define default actions, the reason our ‘Hello, world’ string displays is because display is APL’s default action when no action is explicitly defined.</a:t>
            </a:r>
          </a:p>
          <a:p>
            <a:r>
              <a:rPr lang="en-US" dirty="0" smtClean="0"/>
              <a:t>A lot of statements in APL </a:t>
            </a:r>
            <a:r>
              <a:rPr lang="en-US" dirty="0" smtClean="0"/>
              <a:t>work </a:t>
            </a:r>
            <a:r>
              <a:rPr lang="en-US" dirty="0" smtClean="0"/>
              <a:t>which would generally give a Syntax error in another language. </a:t>
            </a:r>
          </a:p>
          <a:p>
            <a:pPr lvl="1"/>
            <a:r>
              <a:rPr lang="en-US" dirty="0" smtClean="0"/>
              <a:t>For example, </a:t>
            </a:r>
            <a:r>
              <a:rPr lang="en-US" dirty="0"/>
              <a:t> 2</a:t>
            </a:r>
            <a:r>
              <a:rPr lang="en-US" dirty="0" smtClean="0"/>
              <a:t>⋆2 gives you 2^2. However, if you simply do </a:t>
            </a:r>
            <a:r>
              <a:rPr lang="en-US" dirty="0"/>
              <a:t> </a:t>
            </a:r>
            <a:r>
              <a:rPr lang="en-US" dirty="0" smtClean="0"/>
              <a:t>⋆2, APL assumes the base is e, and gives you the result of e^</a:t>
            </a:r>
            <a:r>
              <a:rPr lang="en-US" dirty="0" smtClean="0"/>
              <a:t>2</a:t>
            </a:r>
          </a:p>
          <a:p>
            <a:pPr lvl="1"/>
            <a:r>
              <a:rPr lang="en-US" dirty="0" smtClean="0"/>
              <a:t>This is also related to APL’s theme of default actions</a:t>
            </a:r>
            <a:endParaRPr lang="en-US" dirty="0" smtClean="0"/>
          </a:p>
          <a:p>
            <a:endParaRPr lang="en-US" dirty="0" smtClean="0"/>
          </a:p>
          <a:p>
            <a:endParaRPr lang="en-US" dirty="0"/>
          </a:p>
        </p:txBody>
      </p:sp>
    </p:spTree>
    <p:extLst>
      <p:ext uri="{BB962C8B-B14F-4D97-AF65-F5344CB8AC3E}">
        <p14:creationId xmlns:p14="http://schemas.microsoft.com/office/powerpoint/2010/main" val="3873952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pic>
        <p:nvPicPr>
          <p:cNvPr id="8" name="Picture 7" descr="Screenshot (1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2208" y="0"/>
            <a:ext cx="7668269" cy="6858000"/>
          </a:xfrm>
          <a:prstGeom prst="rect">
            <a:avLst/>
          </a:prstGeom>
        </p:spPr>
      </p:pic>
    </p:spTree>
    <p:extLst>
      <p:ext uri="{BB962C8B-B14F-4D97-AF65-F5344CB8AC3E}">
        <p14:creationId xmlns:p14="http://schemas.microsoft.com/office/powerpoint/2010/main" val="3611596272"/>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124</TotalTime>
  <Words>667</Words>
  <Application>Microsoft Macintosh PowerPoint</Application>
  <PresentationFormat>Custom</PresentationFormat>
  <Paragraphs>60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Ion Boardroom</vt:lpstr>
      <vt:lpstr>APL</vt:lpstr>
      <vt:lpstr>Overview</vt:lpstr>
      <vt:lpstr>History</vt:lpstr>
      <vt:lpstr>History</vt:lpstr>
      <vt:lpstr>Design</vt:lpstr>
      <vt:lpstr>Design</vt:lpstr>
      <vt:lpstr>Design</vt:lpstr>
      <vt:lpstr>Design</vt:lpstr>
      <vt:lpstr>Examples</vt:lpstr>
      <vt:lpstr>Example</vt:lpstr>
      <vt:lpstr>Comparison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dc:title>
  <dc:creator>Tanner Smith</dc:creator>
  <cp:lastModifiedBy>Alexa</cp:lastModifiedBy>
  <cp:revision>10</cp:revision>
  <dcterms:created xsi:type="dcterms:W3CDTF">2014-11-20T21:13:30Z</dcterms:created>
  <dcterms:modified xsi:type="dcterms:W3CDTF">2014-11-25T03:03:26Z</dcterms:modified>
</cp:coreProperties>
</file>