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handoutMasterIdLst>
    <p:handoutMasterId r:id="rId94"/>
  </p:handoutMasterIdLst>
  <p:sldIdLst>
    <p:sldId id="256" r:id="rId2"/>
    <p:sldId id="287" r:id="rId3"/>
    <p:sldId id="257" r:id="rId4"/>
    <p:sldId id="259" r:id="rId5"/>
    <p:sldId id="258" r:id="rId6"/>
    <p:sldId id="277" r:id="rId7"/>
    <p:sldId id="298" r:id="rId8"/>
    <p:sldId id="309" r:id="rId9"/>
    <p:sldId id="310" r:id="rId10"/>
    <p:sldId id="297" r:id="rId11"/>
    <p:sldId id="300" r:id="rId12"/>
    <p:sldId id="301" r:id="rId13"/>
    <p:sldId id="302" r:id="rId14"/>
    <p:sldId id="303" r:id="rId15"/>
    <p:sldId id="304" r:id="rId16"/>
    <p:sldId id="305" r:id="rId17"/>
    <p:sldId id="306" r:id="rId18"/>
    <p:sldId id="307" r:id="rId19"/>
    <p:sldId id="260" r:id="rId20"/>
    <p:sldId id="261" r:id="rId21"/>
    <p:sldId id="262" r:id="rId22"/>
    <p:sldId id="296" r:id="rId23"/>
    <p:sldId id="308" r:id="rId24"/>
    <p:sldId id="278" r:id="rId25"/>
    <p:sldId id="263" r:id="rId26"/>
    <p:sldId id="264" r:id="rId27"/>
    <p:sldId id="265" r:id="rId28"/>
    <p:sldId id="266" r:id="rId29"/>
    <p:sldId id="267" r:id="rId30"/>
    <p:sldId id="268" r:id="rId31"/>
    <p:sldId id="269" r:id="rId32"/>
    <p:sldId id="292" r:id="rId33"/>
    <p:sldId id="270" r:id="rId34"/>
    <p:sldId id="271" r:id="rId35"/>
    <p:sldId id="295" r:id="rId36"/>
    <p:sldId id="273" r:id="rId37"/>
    <p:sldId id="274" r:id="rId38"/>
    <p:sldId id="293" r:id="rId39"/>
    <p:sldId id="299" r:id="rId40"/>
    <p:sldId id="294" r:id="rId41"/>
    <p:sldId id="281" r:id="rId42"/>
    <p:sldId id="282" r:id="rId43"/>
    <p:sldId id="313" r:id="rId44"/>
    <p:sldId id="283" r:id="rId45"/>
    <p:sldId id="314" r:id="rId46"/>
    <p:sldId id="342" r:id="rId47"/>
    <p:sldId id="355" r:id="rId48"/>
    <p:sldId id="284" r:id="rId49"/>
    <p:sldId id="315" r:id="rId50"/>
    <p:sldId id="279" r:id="rId51"/>
    <p:sldId id="280" r:id="rId52"/>
    <p:sldId id="276" r:id="rId53"/>
    <p:sldId id="316" r:id="rId54"/>
    <p:sldId id="288" r:id="rId55"/>
    <p:sldId id="289" r:id="rId56"/>
    <p:sldId id="285" r:id="rId57"/>
    <p:sldId id="290" r:id="rId58"/>
    <p:sldId id="312" r:id="rId59"/>
    <p:sldId id="317" r:id="rId60"/>
    <p:sldId id="319" r:id="rId61"/>
    <p:sldId id="323" r:id="rId62"/>
    <p:sldId id="326" r:id="rId63"/>
    <p:sldId id="329" r:id="rId64"/>
    <p:sldId id="333" r:id="rId65"/>
    <p:sldId id="337" r:id="rId66"/>
    <p:sldId id="350" r:id="rId67"/>
    <p:sldId id="351" r:id="rId68"/>
    <p:sldId id="322" r:id="rId69"/>
    <p:sldId id="327" r:id="rId70"/>
    <p:sldId id="331" r:id="rId71"/>
    <p:sldId id="340" r:id="rId72"/>
    <p:sldId id="352" r:id="rId73"/>
    <p:sldId id="353" r:id="rId74"/>
    <p:sldId id="328" r:id="rId75"/>
    <p:sldId id="332" r:id="rId76"/>
    <p:sldId id="335" r:id="rId77"/>
    <p:sldId id="341" r:id="rId78"/>
    <p:sldId id="286" r:id="rId79"/>
    <p:sldId id="336" r:id="rId80"/>
    <p:sldId id="339" r:id="rId81"/>
    <p:sldId id="291" r:id="rId82"/>
    <p:sldId id="311" r:id="rId83"/>
    <p:sldId id="318" r:id="rId84"/>
    <p:sldId id="320" r:id="rId85"/>
    <p:sldId id="321" r:id="rId86"/>
    <p:sldId id="324" r:id="rId87"/>
    <p:sldId id="325" r:id="rId88"/>
    <p:sldId id="330" r:id="rId89"/>
    <p:sldId id="334" r:id="rId90"/>
    <p:sldId id="338" r:id="rId91"/>
    <p:sldId id="354" r:id="rId9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56" d="100"/>
          <a:sy n="56" d="100"/>
        </p:scale>
        <p:origin x="189"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8BE5E522-8B3A-4C90-864D-BE5E9F108B4E}" type="slidenum">
              <a:rPr lang="en-US"/>
              <a:pPr>
                <a:defRPr/>
              </a:pPr>
              <a:t>‹#›</a:t>
            </a:fld>
            <a:endParaRPr lang="en-US"/>
          </a:p>
        </p:txBody>
      </p:sp>
    </p:spTree>
    <p:extLst>
      <p:ext uri="{BB962C8B-B14F-4D97-AF65-F5344CB8AC3E}">
        <p14:creationId xmlns:p14="http://schemas.microsoft.com/office/powerpoint/2010/main" val="10546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DEF37C36-BC3A-4453-A2F1-C041AC2AE899}" type="slidenum">
              <a:rPr lang="en-US"/>
              <a:pPr>
                <a:defRPr/>
              </a:pPr>
              <a:t>‹#›</a:t>
            </a:fld>
            <a:endParaRPr lang="en-US"/>
          </a:p>
        </p:txBody>
      </p:sp>
    </p:spTree>
    <p:extLst>
      <p:ext uri="{BB962C8B-B14F-4D97-AF65-F5344CB8AC3E}">
        <p14:creationId xmlns:p14="http://schemas.microsoft.com/office/powerpoint/2010/main" val="384708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2ED14E-86F6-4CF6-A951-B36B5C2136D4}" type="slidenum">
              <a:rPr lang="en-US" altLang="en-US" smtClean="0"/>
              <a:pPr>
                <a:spcBef>
                  <a:spcPct val="0"/>
                </a:spcBef>
              </a:pPr>
              <a:t>1</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38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0C792B-FAC2-4C2C-84E1-753D68329A7F}" type="slidenum">
              <a:rPr lang="en-US" altLang="en-US" smtClean="0"/>
              <a:pPr>
                <a:spcBef>
                  <a:spcPct val="0"/>
                </a:spcBef>
              </a:pPr>
              <a:t>10</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[Scott]</a:t>
            </a:r>
          </a:p>
        </p:txBody>
      </p:sp>
    </p:spTree>
    <p:extLst>
      <p:ext uri="{BB962C8B-B14F-4D97-AF65-F5344CB8AC3E}">
        <p14:creationId xmlns:p14="http://schemas.microsoft.com/office/powerpoint/2010/main" val="11379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2E8A59-5FFD-4F7E-85A0-B0EE44AA9CE0}" type="slidenum">
              <a:rPr lang="en-US" altLang="en-US" smtClean="0"/>
              <a:pPr>
                <a:spcBef>
                  <a:spcPct val="0"/>
                </a:spcBef>
              </a:pPr>
              <a:t>11</a:t>
            </a:fld>
            <a:endParaRPr lang="en-US" altLang="en-US"/>
          </a:p>
        </p:txBody>
      </p:sp>
      <p:sp>
        <p:nvSpPr>
          <p:cNvPr id="90115" name="Rectangle 2"/>
          <p:cNvSpPr>
            <a:spLocks noGrp="1" noRot="1" noChangeAspect="1" noChangeArrowheads="1" noTextEdit="1"/>
          </p:cNvSpPr>
          <p:nvPr>
            <p:ph type="sldImg"/>
          </p:nvPr>
        </p:nvSpPr>
        <p:spPr>
          <a:xfrm>
            <a:off x="0" y="0"/>
            <a:ext cx="1588" cy="1588"/>
          </a:xfrm>
          <a:solidFill>
            <a:srgbClr val="FFFFFF"/>
          </a:solidFill>
          <a:ln/>
        </p:spPr>
      </p:sp>
      <p:sp>
        <p:nvSpPr>
          <p:cNvPr id="9011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0481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56E9B8-F531-4A7F-BB35-352A2C165EF3}" type="slidenum">
              <a:rPr lang="en-US" altLang="en-US" smtClean="0"/>
              <a:pPr>
                <a:spcBef>
                  <a:spcPct val="0"/>
                </a:spcBef>
              </a:pPr>
              <a:t>12</a:t>
            </a:fld>
            <a:endParaRPr lang="en-US" altLang="en-US"/>
          </a:p>
        </p:txBody>
      </p:sp>
      <p:sp>
        <p:nvSpPr>
          <p:cNvPr id="91139" name="Rectangle 2"/>
          <p:cNvSpPr>
            <a:spLocks noGrp="1" noRot="1" noChangeAspect="1" noChangeArrowheads="1" noTextEdit="1"/>
          </p:cNvSpPr>
          <p:nvPr>
            <p:ph type="sldImg"/>
          </p:nvPr>
        </p:nvSpPr>
        <p:spPr>
          <a:xfrm>
            <a:off x="0" y="0"/>
            <a:ext cx="1588" cy="1588"/>
          </a:xfrm>
          <a:solidFill>
            <a:srgbClr val="FFFFFF"/>
          </a:solidFill>
          <a:ln/>
        </p:spPr>
      </p:sp>
      <p:sp>
        <p:nvSpPr>
          <p:cNvPr id="9114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47679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E5A7E3-CA9E-4F5D-A520-12C694F878E4}" type="slidenum">
              <a:rPr lang="en-US" altLang="en-US" smtClean="0"/>
              <a:pPr>
                <a:spcBef>
                  <a:spcPct val="0"/>
                </a:spcBef>
              </a:pPr>
              <a:t>13</a:t>
            </a:fld>
            <a:endParaRPr lang="en-US" altLang="en-US"/>
          </a:p>
        </p:txBody>
      </p:sp>
      <p:sp>
        <p:nvSpPr>
          <p:cNvPr id="92163" name="Rectangle 2"/>
          <p:cNvSpPr>
            <a:spLocks noGrp="1" noRot="1" noChangeAspect="1" noChangeArrowheads="1" noTextEdit="1"/>
          </p:cNvSpPr>
          <p:nvPr>
            <p:ph type="sldImg"/>
          </p:nvPr>
        </p:nvSpPr>
        <p:spPr>
          <a:xfrm>
            <a:off x="0" y="0"/>
            <a:ext cx="1588" cy="1588"/>
          </a:xfrm>
          <a:solidFill>
            <a:srgbClr val="FFFFFF"/>
          </a:solidFill>
          <a:ln/>
        </p:spPr>
      </p:sp>
      <p:sp>
        <p:nvSpPr>
          <p:cNvPr id="9216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96614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FC4AB2B-EC18-4045-A5A7-19D5A1518DF2}" type="slidenum">
              <a:rPr lang="en-US" altLang="en-US" smtClean="0"/>
              <a:pPr>
                <a:spcBef>
                  <a:spcPct val="0"/>
                </a:spcBef>
              </a:pPr>
              <a:t>14</a:t>
            </a:fld>
            <a:endParaRPr lang="en-US" altLang="en-US"/>
          </a:p>
        </p:txBody>
      </p:sp>
      <p:sp>
        <p:nvSpPr>
          <p:cNvPr id="93187" name="Rectangle 2"/>
          <p:cNvSpPr>
            <a:spLocks noGrp="1" noRot="1" noChangeAspect="1" noChangeArrowheads="1" noTextEdit="1"/>
          </p:cNvSpPr>
          <p:nvPr>
            <p:ph type="sldImg"/>
          </p:nvPr>
        </p:nvSpPr>
        <p:spPr>
          <a:xfrm>
            <a:off x="0" y="0"/>
            <a:ext cx="1588" cy="1588"/>
          </a:xfrm>
          <a:solidFill>
            <a:srgbClr val="FFFFFF"/>
          </a:solidFill>
          <a:ln/>
        </p:spPr>
      </p:sp>
      <p:sp>
        <p:nvSpPr>
          <p:cNvPr id="931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11588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16FBB4-5986-46AE-AF2E-D9E63BE6BDFC}" type="slidenum">
              <a:rPr lang="en-US" altLang="en-US" smtClean="0"/>
              <a:pPr>
                <a:spcBef>
                  <a:spcPct val="0"/>
                </a:spcBef>
              </a:pPr>
              <a:t>15</a:t>
            </a:fld>
            <a:endParaRPr lang="en-US" altLang="en-US"/>
          </a:p>
        </p:txBody>
      </p:sp>
      <p:sp>
        <p:nvSpPr>
          <p:cNvPr id="94211" name="Rectangle 2"/>
          <p:cNvSpPr>
            <a:spLocks noGrp="1" noRot="1" noChangeAspect="1" noChangeArrowheads="1" noTextEdit="1"/>
          </p:cNvSpPr>
          <p:nvPr>
            <p:ph type="sldImg"/>
          </p:nvPr>
        </p:nvSpPr>
        <p:spPr>
          <a:xfrm>
            <a:off x="0" y="0"/>
            <a:ext cx="1588" cy="1588"/>
          </a:xfrm>
          <a:solidFill>
            <a:srgbClr val="FFFFFF"/>
          </a:solidFill>
          <a:ln/>
        </p:spPr>
      </p:sp>
      <p:sp>
        <p:nvSpPr>
          <p:cNvPr id="94212"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3454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C1E81D-F75B-4FC6-9E99-8F032DC61CB8}" type="slidenum">
              <a:rPr lang="en-US" altLang="en-US" smtClean="0"/>
              <a:pPr>
                <a:spcBef>
                  <a:spcPct val="0"/>
                </a:spcBef>
              </a:pPr>
              <a:t>16</a:t>
            </a:fld>
            <a:endParaRPr lang="en-US" altLang="en-US"/>
          </a:p>
        </p:txBody>
      </p:sp>
      <p:sp>
        <p:nvSpPr>
          <p:cNvPr id="95235" name="Rectangle 2"/>
          <p:cNvSpPr>
            <a:spLocks noGrp="1" noRot="1" noChangeAspect="1" noChangeArrowheads="1" noTextEdit="1"/>
          </p:cNvSpPr>
          <p:nvPr>
            <p:ph type="sldImg"/>
          </p:nvPr>
        </p:nvSpPr>
        <p:spPr>
          <a:xfrm>
            <a:off x="0" y="0"/>
            <a:ext cx="1588" cy="1588"/>
          </a:xfrm>
          <a:solidFill>
            <a:srgbClr val="FFFFFF"/>
          </a:solidFill>
          <a:ln/>
        </p:spPr>
      </p:sp>
      <p:sp>
        <p:nvSpPr>
          <p:cNvPr id="9523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166985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DF1701-BD57-4E37-880C-38AC37623430}" type="slidenum">
              <a:rPr lang="en-US" altLang="en-US" smtClean="0"/>
              <a:pPr>
                <a:spcBef>
                  <a:spcPct val="0"/>
                </a:spcBef>
              </a:pPr>
              <a:t>17</a:t>
            </a:fld>
            <a:endParaRPr lang="en-US" altLang="en-US"/>
          </a:p>
        </p:txBody>
      </p:sp>
      <p:sp>
        <p:nvSpPr>
          <p:cNvPr id="96259" name="Rectangle 2"/>
          <p:cNvSpPr>
            <a:spLocks noGrp="1" noRot="1" noChangeAspect="1" noChangeArrowheads="1" noTextEdit="1"/>
          </p:cNvSpPr>
          <p:nvPr>
            <p:ph type="sldImg"/>
          </p:nvPr>
        </p:nvSpPr>
        <p:spPr>
          <a:xfrm>
            <a:off x="0" y="0"/>
            <a:ext cx="1588" cy="1588"/>
          </a:xfrm>
          <a:solidFill>
            <a:srgbClr val="FFFFFF"/>
          </a:solidFill>
          <a:ln/>
        </p:spPr>
      </p:sp>
      <p:sp>
        <p:nvSpPr>
          <p:cNvPr id="9626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10824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7242702-DEC0-4E7F-983B-B681656A8851}" type="slidenum">
              <a:rPr lang="en-US" altLang="en-US" smtClean="0"/>
              <a:pPr>
                <a:spcBef>
                  <a:spcPct val="0"/>
                </a:spcBef>
              </a:pPr>
              <a:t>18</a:t>
            </a:fld>
            <a:endParaRPr lang="en-US" altLang="en-US"/>
          </a:p>
        </p:txBody>
      </p:sp>
      <p:sp>
        <p:nvSpPr>
          <p:cNvPr id="97283" name="Rectangle 2"/>
          <p:cNvSpPr>
            <a:spLocks noGrp="1" noRot="1" noChangeAspect="1" noChangeArrowheads="1" noTextEdit="1"/>
          </p:cNvSpPr>
          <p:nvPr>
            <p:ph type="sldImg"/>
          </p:nvPr>
        </p:nvSpPr>
        <p:spPr>
          <a:xfrm>
            <a:off x="0" y="0"/>
            <a:ext cx="1588" cy="1588"/>
          </a:xfrm>
          <a:solidFill>
            <a:srgbClr val="FFFFFF"/>
          </a:solidFill>
          <a:ln/>
        </p:spPr>
      </p:sp>
      <p:sp>
        <p:nvSpPr>
          <p:cNvPr id="9728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144135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E814CC-F9A2-49FD-B111-52E210C611FC}" type="slidenum">
              <a:rPr lang="en-US" altLang="en-US" smtClean="0"/>
              <a:pPr>
                <a:spcBef>
                  <a:spcPct val="0"/>
                </a:spcBef>
              </a:pPr>
              <a:t>19</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932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C37AF0-71BF-4D71-BF34-2B913B05630F}" type="slidenum">
              <a:rPr lang="en-US" altLang="en-US" smtClean="0"/>
              <a:pPr>
                <a:spcBef>
                  <a:spcPct val="0"/>
                </a:spcBef>
              </a:pPr>
              <a:t>2</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94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D91AB8-F8C5-4466-8845-FE30C61930DE}" type="slidenum">
              <a:rPr lang="en-US" altLang="en-US" smtClean="0"/>
              <a:pPr>
                <a:spcBef>
                  <a:spcPct val="0"/>
                </a:spcBef>
              </a:pPr>
              <a:t>20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64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CC2C0F9-C21C-492B-96D0-8F3FB308495E}" type="slidenum">
              <a:rPr lang="en-US" altLang="en-US" smtClean="0"/>
              <a:pPr>
                <a:spcBef>
                  <a:spcPct val="0"/>
                </a:spcBef>
              </a:pPr>
              <a:t>21</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8180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15CB9A-8F5B-4E91-A2BC-4B6A7C4F8849}" type="slidenum">
              <a:rPr lang="en-US" altLang="en-US" smtClean="0"/>
              <a:pPr>
                <a:spcBef>
                  <a:spcPct val="0"/>
                </a:spcBef>
              </a:pPr>
              <a:t>22</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096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244924-66FA-4C7B-8FDC-C886755F66E9}" type="slidenum">
              <a:rPr lang="en-US" altLang="en-US" smtClean="0"/>
              <a:pPr>
                <a:spcBef>
                  <a:spcPct val="0"/>
                </a:spcBef>
              </a:pPr>
              <a:t>23</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t>
            </a:r>
          </a:p>
        </p:txBody>
      </p:sp>
    </p:spTree>
    <p:extLst>
      <p:ext uri="{BB962C8B-B14F-4D97-AF65-F5344CB8AC3E}">
        <p14:creationId xmlns:p14="http://schemas.microsoft.com/office/powerpoint/2010/main" val="9636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496B68-B204-4664-A28D-DD44838E5AB1}" type="slidenum">
              <a:rPr lang="en-US" altLang="en-US" smtClean="0"/>
              <a:pPr>
                <a:spcBef>
                  <a:spcPct val="0"/>
                </a:spcBef>
              </a:pPr>
              <a:t>24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351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8650A8C-7EED-4D29-8C64-C915DE9DBB09}" type="slidenum">
              <a:rPr lang="en-US" altLang="en-US" smtClean="0"/>
              <a:pPr>
                <a:spcBef>
                  <a:spcPct val="0"/>
                </a:spcBef>
              </a:pPr>
              <a:t>25</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35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EEF1D4-B226-418B-B8DC-B2003A8C7576}" type="slidenum">
              <a:rPr lang="en-US" altLang="en-US" smtClean="0"/>
              <a:pPr>
                <a:spcBef>
                  <a:spcPct val="0"/>
                </a:spcBef>
              </a:pPr>
              <a:t>26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698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2C339D-EAAD-43FC-A66B-AAE322690056}" type="slidenum">
              <a:rPr lang="en-US" altLang="en-US" smtClean="0"/>
              <a:pPr>
                <a:spcBef>
                  <a:spcPct val="0"/>
                </a:spcBef>
              </a:pPr>
              <a:t>27</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221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99BCE0-F20A-476F-916F-0BAD11D65FAA}" type="slidenum">
              <a:rPr lang="en-US" altLang="en-US" smtClean="0"/>
              <a:pPr>
                <a:spcBef>
                  <a:spcPct val="0"/>
                </a:spcBef>
              </a:pPr>
              <a:t>28</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863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72BBEB-FB80-4C2E-B6C0-A55E87D17008}" type="slidenum">
              <a:rPr lang="en-US" altLang="en-US" smtClean="0"/>
              <a:pPr>
                <a:spcBef>
                  <a:spcPct val="0"/>
                </a:spcBef>
              </a:pPr>
              <a:t>29</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96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38A53F-B152-47A5-99FE-B29DF6C4094D}" type="slidenum">
              <a:rPr lang="en-US" altLang="en-US" smtClean="0"/>
              <a:pPr>
                <a:spcBef>
                  <a:spcPct val="0"/>
                </a:spcBef>
              </a:pPr>
              <a:t>3</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955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E3F095-3DBA-43D3-8155-DB5C0D496D46}" type="slidenum">
              <a:rPr lang="en-US" altLang="en-US" smtClean="0"/>
              <a:pPr>
                <a:spcBef>
                  <a:spcPct val="0"/>
                </a:spcBef>
              </a:pPr>
              <a:t>30</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008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846A6D-2C32-4128-8B3A-00CC0C49718F}" type="slidenum">
              <a:rPr lang="en-US" altLang="en-US" smtClean="0"/>
              <a:pPr>
                <a:spcBef>
                  <a:spcPct val="0"/>
                </a:spcBef>
              </a:pPr>
              <a:t>31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6620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135185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8C17B1-447C-4CDB-B9F1-D194C8A2B371}" type="slidenum">
              <a:rPr lang="en-US" altLang="en-US" smtClean="0"/>
              <a:pPr>
                <a:spcBef>
                  <a:spcPct val="0"/>
                </a:spcBef>
              </a:pPr>
              <a:t>33</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9819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98FA8-F60D-4F22-9484-E6CBF9EB4EEE}" type="slidenum">
              <a:rPr lang="en-US" altLang="en-US" smtClean="0"/>
              <a:pPr>
                <a:spcBef>
                  <a:spcPct val="0"/>
                </a:spcBef>
              </a:pPr>
              <a:t>34</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8194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660FFF9-E836-4A10-A5F7-5694F5B512BD}" type="slidenum">
              <a:rPr lang="en-US" altLang="en-US" smtClean="0"/>
              <a:pPr>
                <a:spcBef>
                  <a:spcPct val="0"/>
                </a:spcBef>
              </a:pPr>
              <a:t>35</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2370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0E5032-9685-4FD3-8674-83CD2B97F055}" type="slidenum">
              <a:rPr lang="en-US" altLang="en-US" smtClean="0"/>
              <a:pPr>
                <a:spcBef>
                  <a:spcPct val="0"/>
                </a:spcBef>
              </a:pPr>
              <a:t>36</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4314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61DAE8-9B62-4E16-AA9E-FEFD660B514B}" type="slidenum">
              <a:rPr lang="en-US" altLang="en-US" smtClean="0"/>
              <a:pPr>
                <a:spcBef>
                  <a:spcPct val="0"/>
                </a:spcBef>
              </a:pPr>
              <a:t>37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0974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6A9D3-400F-4FF8-9C5B-B0A06F8EB23D}" type="slidenum">
              <a:rPr lang="en-US" altLang="en-US" smtClean="0"/>
              <a:pPr>
                <a:spcBef>
                  <a:spcPct val="0"/>
                </a:spcBef>
              </a:pPr>
              <a:t>38</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346978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5344C7-472F-4558-934A-8857EB772339}" type="slidenum">
              <a:rPr lang="en-US" altLang="en-US" smtClean="0"/>
              <a:pPr>
                <a:spcBef>
                  <a:spcPct val="0"/>
                </a:spcBef>
              </a:pPr>
              <a:t>39</a:t>
            </a:fld>
            <a:endParaRPr lang="en-US" altLang="en-US"/>
          </a:p>
        </p:txBody>
      </p:sp>
      <p:sp>
        <p:nvSpPr>
          <p:cNvPr id="118787" name="Rectangle 2"/>
          <p:cNvSpPr>
            <a:spLocks noGrp="1" noRot="1" noChangeAspect="1" noChangeArrowheads="1" noTextEdit="1"/>
          </p:cNvSpPr>
          <p:nvPr>
            <p:ph type="sldImg"/>
          </p:nvPr>
        </p:nvSpPr>
        <p:spPr>
          <a:xfrm>
            <a:off x="-10528300" y="307975"/>
            <a:ext cx="21058188" cy="15795625"/>
          </a:xfrm>
          <a:solidFill>
            <a:srgbClr val="FFFFFF"/>
          </a:solidFill>
          <a:ln/>
        </p:spPr>
      </p:sp>
      <p:sp>
        <p:nvSpPr>
          <p:cNvPr id="1187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312751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019F0-61EA-4413-8CE4-79EF89838D11}" type="slidenum">
              <a:rPr lang="en-US" altLang="en-US" smtClean="0"/>
              <a:pPr>
                <a:spcBef>
                  <a:spcPct val="0"/>
                </a:spcBef>
              </a:pPr>
              <a:t>4</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2263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8B16FA-EDB5-4200-9236-602B35E82DD2}" type="slidenum">
              <a:rPr lang="en-US" altLang="en-US" smtClean="0"/>
              <a:pPr>
                <a:spcBef>
                  <a:spcPct val="0"/>
                </a:spcBef>
              </a:pPr>
              <a:t>40</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77837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953A860-7FF1-4DC6-BEB4-C2097F478264}" type="slidenum">
              <a:rPr lang="en-US" altLang="en-US" smtClean="0"/>
              <a:pPr>
                <a:spcBef>
                  <a:spcPct val="0"/>
                </a:spcBef>
              </a:pPr>
              <a:t>41</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3958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EEE9238-3273-4B63-9722-B1156B9FB133}" type="slidenum">
              <a:rPr lang="en-US" altLang="en-US" smtClean="0"/>
              <a:pPr>
                <a:spcBef>
                  <a:spcPct val="0"/>
                </a:spcBef>
              </a:pPr>
              <a:t>42</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942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FB1051-E3B8-482A-AFB6-79E50E55B86E}" type="slidenum">
              <a:rPr lang="en-US" altLang="en-US" smtClean="0"/>
              <a:pPr>
                <a:spcBef>
                  <a:spcPct val="0"/>
                </a:spcBef>
              </a:pPr>
              <a:t>43</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extLst>
      <p:ext uri="{BB962C8B-B14F-4D97-AF65-F5344CB8AC3E}">
        <p14:creationId xmlns:p14="http://schemas.microsoft.com/office/powerpoint/2010/main" val="365928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BE49F4-8A86-417A-839D-4FA7018924AF}" type="slidenum">
              <a:rPr lang="en-US" altLang="en-US" smtClean="0"/>
              <a:pPr>
                <a:spcBef>
                  <a:spcPct val="0"/>
                </a:spcBef>
              </a:pPr>
              <a:t>44</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7736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45</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22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46</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397158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47</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36F4E7-CB9C-44A2-AC33-BFCE57E2D52E}" type="slidenum">
              <a:rPr lang="en-US" altLang="en-US" smtClean="0"/>
              <a:pPr>
                <a:spcBef>
                  <a:spcPct val="0"/>
                </a:spcBef>
              </a:pPr>
              <a:t>48</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5437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9D3851F-116E-4DFC-BCD7-27C47E2FBF24}" type="slidenum">
              <a:rPr lang="en-US" altLang="en-US" smtClean="0"/>
              <a:pPr>
                <a:spcBef>
                  <a:spcPct val="0"/>
                </a:spcBef>
              </a:pPr>
              <a:t>49</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Show </a:t>
            </a:r>
            <a:r>
              <a:rPr lang="en-US" altLang="en-US" dirty="0" err="1"/>
              <a:t>gcd</a:t>
            </a:r>
            <a:r>
              <a:rPr lang="en-US" altLang="en-US" dirty="0"/>
              <a:t> program in Prolog</a:t>
            </a:r>
            <a:r>
              <a:rPr lang="en-US" altLang="en-US" baseline="0" dirty="0"/>
              <a:t> (gcd_190_20151124.pl in csce330f12/</a:t>
            </a:r>
            <a:r>
              <a:rPr lang="en-US" altLang="en-US" baseline="0" dirty="0" err="1"/>
              <a:t>levesque</a:t>
            </a:r>
            <a:r>
              <a:rPr lang="en-US" altLang="en-US" baseline="0" dirty="0"/>
              <a:t>/</a:t>
            </a:r>
            <a:r>
              <a:rPr lang="en-US" altLang="en-US" baseline="0" dirty="0" err="1"/>
              <a:t>TCFiles</a:t>
            </a:r>
            <a:r>
              <a:rPr lang="en-US" altLang="en-US" baseline="0" dirty="0"/>
              <a:t>) Also in</a:t>
            </a:r>
            <a:endParaRPr lang="en-US" altLang="en-US" dirty="0"/>
          </a:p>
          <a:p>
            <a:r>
              <a:rPr lang="en-US" altLang="en-US" dirty="0"/>
              <a:t>gcd_and_family.pl in csce190f17.</a:t>
            </a:r>
          </a:p>
        </p:txBody>
      </p:sp>
    </p:spTree>
    <p:extLst>
      <p:ext uri="{BB962C8B-B14F-4D97-AF65-F5344CB8AC3E}">
        <p14:creationId xmlns:p14="http://schemas.microsoft.com/office/powerpoint/2010/main" val="77373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16CF9C-E562-4958-A49A-BEC808E96A20}" type="slidenum">
              <a:rPr lang="en-US" altLang="en-US" smtClean="0"/>
              <a:pPr>
                <a:spcBef>
                  <a:spcPct val="0"/>
                </a:spcBef>
              </a:pPr>
              <a:t>5</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639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5B6D94-37E7-45DE-B590-7729931AA706}" type="slidenum">
              <a:rPr lang="en-US" altLang="en-US" smtClean="0"/>
              <a:pPr>
                <a:spcBef>
                  <a:spcPct val="0"/>
                </a:spcBef>
              </a:pPr>
              <a:t>50</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8277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8500F2-358E-4AD2-B400-635D3D6CA8CA}" type="slidenum">
              <a:rPr lang="en-US" altLang="en-US" smtClean="0"/>
              <a:pPr>
                <a:spcBef>
                  <a:spcPct val="0"/>
                </a:spcBef>
              </a:pPr>
              <a:t>51</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Also see figure A.1 in [S], p.820.</a:t>
            </a:r>
          </a:p>
        </p:txBody>
      </p:sp>
    </p:spTree>
    <p:extLst>
      <p:ext uri="{BB962C8B-B14F-4D97-AF65-F5344CB8AC3E}">
        <p14:creationId xmlns:p14="http://schemas.microsoft.com/office/powerpoint/2010/main" val="2853885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00D4712-7322-4F7F-99AA-506F2FD66D39}" type="slidenum">
              <a:rPr lang="en-US" altLang="en-US" smtClean="0"/>
              <a:pPr>
                <a:spcBef>
                  <a:spcPct val="0"/>
                </a:spcBef>
              </a:pPr>
              <a:t>52</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6978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A44575-F68C-4EB4-8EDA-588AC3147811}" type="slidenum">
              <a:rPr lang="en-US" altLang="en-US" smtClean="0"/>
              <a:pPr>
                <a:spcBef>
                  <a:spcPct val="0"/>
                </a:spcBef>
              </a:pPr>
              <a:t>53</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http://alain.colmerauer.free.fr/, accessed 2010-08-17</a:t>
            </a:r>
          </a:p>
          <a:p>
            <a:r>
              <a:rPr lang="en-US" altLang="en-US"/>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4086317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2B0B6ED-9B7D-45A6-A92F-65E2826E1DA0}" type="slidenum">
              <a:rPr lang="en-US" altLang="en-US" smtClean="0"/>
              <a:pPr>
                <a:spcBef>
                  <a:spcPct val="0"/>
                </a:spcBef>
              </a:pPr>
              <a:t>54</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20877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44B7F-C569-4792-AFB3-4D9AF2C202C1}" type="slidenum">
              <a:rPr lang="en-US" altLang="en-US" smtClean="0"/>
              <a:pPr>
                <a:spcBef>
                  <a:spcPct val="0"/>
                </a:spcBef>
              </a:pPr>
              <a:t>55</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825185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1A5B1-E84B-4E79-BB4B-CC601A6C84C7}" type="slidenum">
              <a:rPr lang="en-US" altLang="en-US" smtClean="0"/>
              <a:pPr>
                <a:spcBef>
                  <a:spcPct val="0"/>
                </a:spcBef>
              </a:pPr>
              <a:t>56</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http://www.tiobe.com/index.htm?tiobe_index accessed on 2007-08-23</a:t>
            </a:r>
          </a:p>
        </p:txBody>
      </p:sp>
    </p:spTree>
    <p:extLst>
      <p:ext uri="{BB962C8B-B14F-4D97-AF65-F5344CB8AC3E}">
        <p14:creationId xmlns:p14="http://schemas.microsoft.com/office/powerpoint/2010/main" val="3999282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5A0C331-DBA8-4117-89D8-65694D4D7FD2}" type="slidenum">
              <a:rPr lang="en-US" altLang="en-US" smtClean="0"/>
              <a:pPr>
                <a:spcBef>
                  <a:spcPct val="0"/>
                </a:spcBef>
              </a:pPr>
              <a:t>57</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1848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F5F63E-4B2E-4B0A-812F-4E19DEBA9313}" type="slidenum">
              <a:rPr lang="en-US" altLang="en-US" smtClean="0"/>
              <a:pPr>
                <a:spcBef>
                  <a:spcPct val="0"/>
                </a:spcBef>
              </a:pPr>
              <a:t>58</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2010-08-17.  Haskell is #36 (between Fortran and Logo), Prolog is #43, ML is #45, and Caml/F# is #47.</a:t>
            </a:r>
          </a:p>
        </p:txBody>
      </p:sp>
    </p:spTree>
    <p:extLst>
      <p:ext uri="{BB962C8B-B14F-4D97-AF65-F5344CB8AC3E}">
        <p14:creationId xmlns:p14="http://schemas.microsoft.com/office/powerpoint/2010/main" val="3330589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1A90A1A-1312-40FC-8931-52165DC57975}" type="slidenum">
              <a:rPr lang="en-US" altLang="en-US" smtClean="0"/>
              <a:pPr>
                <a:spcBef>
                  <a:spcPct val="0"/>
                </a:spcBef>
              </a:pPr>
              <a:t>59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2010-08-11.  Haskell is #35, Prolog is #50,  Fortran is #24ML is #45, and Caml/F# is #47.  From the same site, accessed 2011-08-11: </a:t>
            </a:r>
            <a:r>
              <a:rPr lang="en-US" altLang="en-US" i="1"/>
              <a:t>Q: How come that Assembly is so popular nowadays?</a:t>
            </a:r>
            <a:r>
              <a:rPr lang="en-US" altLang="en-US"/>
              <a:t> A: It seems as if Assembly is new in the top 20. This is not the case. Through the years we had a lot of discussions with followers of the index whether Assembly should be part of the index or not. Until now we could convince them to leave Assembly out. However, recently we defined objective criteria to qualify for the index and Assembly appeared to meet these criteria. So we added Assembly at the end of 2010. Since no historical data is available, it seems as if it comes out of nowhere, whereas it was probably in the past at least as popular as it is now.</a:t>
            </a:r>
          </a:p>
          <a:p>
            <a:endParaRPr lang="en-US" altLang="en-US"/>
          </a:p>
        </p:txBody>
      </p:sp>
    </p:spTree>
    <p:extLst>
      <p:ext uri="{BB962C8B-B14F-4D97-AF65-F5344CB8AC3E}">
        <p14:creationId xmlns:p14="http://schemas.microsoft.com/office/powerpoint/2010/main" val="351789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C1B892-9150-4360-8F0C-5A5E209429C6}" type="slidenum">
              <a:rPr lang="en-US" altLang="en-US" smtClean="0"/>
              <a:pPr>
                <a:spcBef>
                  <a:spcPct val="0"/>
                </a:spcBef>
              </a:pPr>
              <a:t>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8582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68217F-E481-4270-8E3A-9F8CC6D69BF9}" type="slidenum">
              <a:rPr lang="en-US" altLang="en-US" smtClean="0"/>
              <a:pPr>
                <a:spcBef>
                  <a:spcPct val="0"/>
                </a:spcBef>
              </a:pPr>
              <a:t>60</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2012-08-23.  Haskell is #34 (was #35 in August 2011), Prolog is #31 (was #50 in August 2011),  Fortran is #26.  ML is #45, and </a:t>
            </a:r>
            <a:r>
              <a:rPr lang="en-US" altLang="en-US" dirty="0" err="1"/>
              <a:t>Caml</a:t>
            </a:r>
            <a:r>
              <a:rPr lang="en-US" altLang="en-US" dirty="0"/>
              <a:t>/F# is #47.  </a:t>
            </a:r>
          </a:p>
        </p:txBody>
      </p:sp>
    </p:spTree>
    <p:extLst>
      <p:ext uri="{BB962C8B-B14F-4D97-AF65-F5344CB8AC3E}">
        <p14:creationId xmlns:p14="http://schemas.microsoft.com/office/powerpoint/2010/main" val="3676863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2013-08-20. Haskell is #34 (was #34 in August 2012), Prolog is #36 (was #31 in August 2012),  Fortran is #31, and ML is #40. </a:t>
            </a:r>
          </a:p>
          <a:p>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24D3F0-9063-4C1B-BE0C-A28677408C0B}" type="slidenum">
              <a:rPr lang="en-US" altLang="en-US" smtClean="0"/>
              <a:pPr>
                <a:spcBef>
                  <a:spcPct val="0"/>
                </a:spcBef>
              </a:pPr>
              <a:t>61</a:t>
            </a:fld>
            <a:endParaRPr lang="en-US" altLang="en-US"/>
          </a:p>
        </p:txBody>
      </p:sp>
    </p:spTree>
    <p:extLst>
      <p:ext uri="{BB962C8B-B14F-4D97-AF65-F5344CB8AC3E}">
        <p14:creationId xmlns:p14="http://schemas.microsoft.com/office/powerpoint/2010/main" val="361348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2014-08-21. Haskell is #40 (was #34 in August 2013 and 2012), Prolog is #46 (was #36 in August 2013, #31 in August 2012),  Fortran is #34, and ML is #25. </a:t>
            </a:r>
          </a:p>
          <a:p>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5B459C5-BFC1-4AE7-8B28-2237AA37CDF0}" type="slidenum">
              <a:rPr lang="en-US" altLang="en-US" smtClean="0"/>
              <a:pPr>
                <a:spcBef>
                  <a:spcPct val="0"/>
                </a:spcBef>
              </a:pPr>
              <a:t>62</a:t>
            </a:fld>
            <a:endParaRPr lang="en-US" altLang="en-US"/>
          </a:p>
        </p:txBody>
      </p:sp>
    </p:spTree>
    <p:extLst>
      <p:ext uri="{BB962C8B-B14F-4D97-AF65-F5344CB8AC3E}">
        <p14:creationId xmlns:p14="http://schemas.microsoft.com/office/powerpoint/2010/main" val="3297242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2014-08-18. Haskell is #41 (was #40 in August 2014, #34 in August 2013 and 2012), Prolog is #32 (was #46 in August 2014, #36 in August 2013, #31 in August 2012),  Fortran is #24 (was #34  in August 2014), and ML is #46.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63</a:t>
            </a:fld>
            <a:endParaRPr lang="en-US" altLang="en-US"/>
          </a:p>
        </p:txBody>
      </p:sp>
    </p:spTree>
    <p:extLst>
      <p:ext uri="{BB962C8B-B14F-4D97-AF65-F5344CB8AC3E}">
        <p14:creationId xmlns:p14="http://schemas.microsoft.com/office/powerpoint/2010/main" val="2542674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2016-08-17. Haskell is #39 (was</a:t>
            </a:r>
            <a:r>
              <a:rPr lang="en-US" altLang="en-US" baseline="0" dirty="0"/>
              <a:t> #41 in August 2015,</a:t>
            </a:r>
            <a:r>
              <a:rPr lang="en-US" altLang="en-US" dirty="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033111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2017-08-23. Haskell is</a:t>
            </a:r>
            <a:r>
              <a:rPr lang="en-US" altLang="en-US" baseline="0" dirty="0"/>
              <a:t> #47 </a:t>
            </a:r>
            <a:r>
              <a:rPr lang="en-US" altLang="en-US" dirty="0"/>
              <a:t>(was #39 in August 2016, </a:t>
            </a:r>
            <a:r>
              <a:rPr lang="en-US" altLang="en-US" baseline="0" dirty="0"/>
              <a:t>#41 in August 2015,</a:t>
            </a:r>
            <a:r>
              <a:rPr lang="en-US" altLang="en-US" dirty="0"/>
              <a:t> #40 in August 2014, #34 in August 2013 and 2012), Prolog is #30 (was #33 in August</a:t>
            </a:r>
            <a:r>
              <a:rPr lang="en-US" altLang="en-US" baseline="0" dirty="0"/>
              <a:t> 2016,</a:t>
            </a:r>
            <a:r>
              <a:rPr lang="en-US" altLang="en-US" dirty="0"/>
              <a:t> #32 in August 2015, #46 in August 2014, #36 in August 2013, #31 in August 2012),  Fortran is #35 (was #28</a:t>
            </a:r>
            <a:r>
              <a:rPr lang="en-US" altLang="en-US" baseline="0" dirty="0"/>
              <a:t> in August 2016,</a:t>
            </a:r>
            <a:r>
              <a:rPr lang="en-US" altLang="en-US" dirty="0"/>
              <a:t> #24 in August 2015, #34  in August 2014), and ML is in the 51-100 range (was in that range in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65</a:t>
            </a:fld>
            <a:endParaRPr lang="en-US" altLang="en-US"/>
          </a:p>
        </p:txBody>
      </p:sp>
    </p:spTree>
    <p:extLst>
      <p:ext uri="{BB962C8B-B14F-4D97-AF65-F5344CB8AC3E}">
        <p14:creationId xmlns:p14="http://schemas.microsoft.com/office/powerpoint/2010/main" val="14984723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66</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2022-08-18. Haskell is #47 (was in the 51-100 range, #47 in December 2017, #39 in August 2016, </a:t>
            </a:r>
            <a:r>
              <a:rPr lang="en-US" altLang="en-US" baseline="0" dirty="0"/>
              <a:t>#41 in August 2015,</a:t>
            </a:r>
            <a:r>
              <a:rPr lang="en-US" altLang="en-US" dirty="0"/>
              <a:t> #40 in August 2014, #34 in August 2013 and 2012), Prolog is #27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#50 ( </a:t>
            </a:r>
            <a:r>
              <a:rPr lang="en-US" altLang="en-US" dirty="0" err="1"/>
              <a:t>Ocaml</a:t>
            </a:r>
            <a:r>
              <a:rPr lang="en-US" altLang="en-US" baseline="0" dirty="0"/>
              <a:t> and Standard ML were both in the 50-100 range in December 2017</a:t>
            </a:r>
            <a:r>
              <a:rPr lang="en-US" altLang="en-US" baseline="0"/>
              <a:t>; ML </a:t>
            </a:r>
            <a:r>
              <a:rPr lang="en-US" altLang="en-US"/>
              <a:t>was </a:t>
            </a:r>
            <a:r>
              <a:rPr lang="en-US" altLang="en-US" dirty="0"/>
              <a:t>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67</a:t>
            </a:fld>
            <a:endParaRPr lang="en-US" altLang="en-US"/>
          </a:p>
        </p:txBody>
      </p:sp>
    </p:spTree>
    <p:extLst>
      <p:ext uri="{BB962C8B-B14F-4D97-AF65-F5344CB8AC3E}">
        <p14:creationId xmlns:p14="http://schemas.microsoft.com/office/powerpoint/2010/main" val="873461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Tiobe)PL popularity index. This chart and the commentary below were downloaded on 2013-08-15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BF059D1-B0C3-450F-9D80-E8160B87ECB7}" type="slidenum">
              <a:rPr lang="en-US" altLang="en-US" smtClean="0"/>
              <a:pPr>
                <a:spcBef>
                  <a:spcPct val="0"/>
                </a:spcBef>
              </a:pPr>
              <a:t>68</a:t>
            </a:fld>
            <a:endParaRPr lang="en-US" altLang="en-US"/>
          </a:p>
        </p:txBody>
      </p:sp>
    </p:spTree>
    <p:extLst>
      <p:ext uri="{BB962C8B-B14F-4D97-AF65-F5344CB8AC3E}">
        <p14:creationId xmlns:p14="http://schemas.microsoft.com/office/powerpoint/2010/main" val="2253298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8D6FEDE-9C69-4450-8F40-6B92E76CDD15}" type="slidenum">
              <a:rPr lang="en-US" altLang="en-US" smtClean="0"/>
              <a:pPr>
                <a:spcBef>
                  <a:spcPct val="0"/>
                </a:spcBef>
              </a:pPr>
              <a:t>69</a:t>
            </a:fld>
            <a:endParaRPr lang="en-US" altLang="en-US"/>
          </a:p>
        </p:txBody>
      </p:sp>
    </p:spTree>
    <p:extLst>
      <p:ext uri="{BB962C8B-B14F-4D97-AF65-F5344CB8AC3E}">
        <p14:creationId xmlns:p14="http://schemas.microsoft.com/office/powerpoint/2010/main" val="105519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D00D4F-9C31-45A6-A869-37BE858D75C5}" type="slidenum">
              <a:rPr lang="en-US" altLang="en-US" smtClean="0"/>
              <a:pPr>
                <a:spcBef>
                  <a:spcPct val="0"/>
                </a:spcBef>
              </a:pPr>
              <a:t>7</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[Scott]</a:t>
            </a:r>
          </a:p>
        </p:txBody>
      </p:sp>
    </p:spTree>
    <p:extLst>
      <p:ext uri="{BB962C8B-B14F-4D97-AF65-F5344CB8AC3E}">
        <p14:creationId xmlns:p14="http://schemas.microsoft.com/office/powerpoint/2010/main" val="498201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70</a:t>
            </a:fld>
            <a:endParaRPr lang="en-US" altLang="en-US"/>
          </a:p>
        </p:txBody>
      </p:sp>
    </p:spTree>
    <p:extLst>
      <p:ext uri="{BB962C8B-B14F-4D97-AF65-F5344CB8AC3E}">
        <p14:creationId xmlns:p14="http://schemas.microsoft.com/office/powerpoint/2010/main" val="25030896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71</a:t>
            </a:fld>
            <a:endParaRPr lang="en-US" altLang="en-US"/>
          </a:p>
        </p:txBody>
      </p:sp>
    </p:spTree>
    <p:extLst>
      <p:ext uri="{BB962C8B-B14F-4D97-AF65-F5344CB8AC3E}">
        <p14:creationId xmlns:p14="http://schemas.microsoft.com/office/powerpoint/2010/main" val="4051692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2022-08-18 (chart only) and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72</a:t>
            </a:fld>
            <a:endParaRPr lang="en-US" altLang="en-US"/>
          </a:p>
        </p:txBody>
      </p:sp>
    </p:spTree>
    <p:extLst>
      <p:ext uri="{BB962C8B-B14F-4D97-AF65-F5344CB8AC3E}">
        <p14:creationId xmlns:p14="http://schemas.microsoft.com/office/powerpoint/2010/main" val="3212760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t>
            </a:r>
            <a:r>
              <a:rPr lang="en-US" altLang="en-US" dirty="0" err="1"/>
              <a:t>wasdownloaded</a:t>
            </a:r>
            <a:r>
              <a:rPr lang="en-US" altLang="en-US" dirty="0"/>
              <a:t> on 2022-08-23 from http://pypl.github.io/PYPL.html.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73</a:t>
            </a:fld>
            <a:endParaRPr lang="en-US" altLang="en-US"/>
          </a:p>
        </p:txBody>
      </p:sp>
    </p:spTree>
    <p:extLst>
      <p:ext uri="{BB962C8B-B14F-4D97-AF65-F5344CB8AC3E}">
        <p14:creationId xmlns:p14="http://schemas.microsoft.com/office/powerpoint/2010/main" val="32965289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91BEFDC-D387-4BB5-A6BA-209D0F1370C2}" type="slidenum">
              <a:rPr lang="en-US" altLang="en-US" smtClean="0"/>
              <a:pPr>
                <a:spcBef>
                  <a:spcPct val="0"/>
                </a:spcBef>
              </a:pPr>
              <a:t>74</a:t>
            </a:fld>
            <a:endParaRPr lang="en-US" altLang="en-US"/>
          </a:p>
        </p:txBody>
      </p:sp>
    </p:spTree>
    <p:extLst>
      <p:ext uri="{BB962C8B-B14F-4D97-AF65-F5344CB8AC3E}">
        <p14:creationId xmlns:p14="http://schemas.microsoft.com/office/powerpoint/2010/main" val="2132707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75</a:t>
            </a:fld>
            <a:endParaRPr lang="en-US" altLang="en-US"/>
          </a:p>
        </p:txBody>
      </p:sp>
    </p:spTree>
    <p:extLst>
      <p:ext uri="{BB962C8B-B14F-4D97-AF65-F5344CB8AC3E}">
        <p14:creationId xmlns:p14="http://schemas.microsoft.com/office/powerpoint/2010/main" val="2350866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76</a:t>
            </a:fld>
            <a:endParaRPr lang="en-US" altLang="en-US"/>
          </a:p>
        </p:txBody>
      </p:sp>
    </p:spTree>
    <p:extLst>
      <p:ext uri="{BB962C8B-B14F-4D97-AF65-F5344CB8AC3E}">
        <p14:creationId xmlns:p14="http://schemas.microsoft.com/office/powerpoint/2010/main" val="13128110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77</a:t>
            </a:fld>
            <a:endParaRPr lang="en-US" altLang="en-US"/>
          </a:p>
        </p:txBody>
      </p:sp>
    </p:spTree>
    <p:extLst>
      <p:ext uri="{BB962C8B-B14F-4D97-AF65-F5344CB8AC3E}">
        <p14:creationId xmlns:p14="http://schemas.microsoft.com/office/powerpoint/2010/main" val="25730276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B45572-4534-4554-93D8-C653C1D1C020}" type="slidenum">
              <a:rPr lang="en-US" altLang="en-US" smtClean="0"/>
              <a:pPr>
                <a:spcBef>
                  <a:spcPct val="0"/>
                </a:spcBef>
              </a:pPr>
              <a:t>78</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end of 2004 drop for Java is due to a change in Google.  See http://www.tiobe.com/index.htm?tiobe_index, accessed on 2007-08-23.</a:t>
            </a:r>
          </a:p>
        </p:txBody>
      </p:sp>
    </p:spTree>
    <p:extLst>
      <p:ext uri="{BB962C8B-B14F-4D97-AF65-F5344CB8AC3E}">
        <p14:creationId xmlns:p14="http://schemas.microsoft.com/office/powerpoint/2010/main" val="38470006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79</a:t>
            </a:fld>
            <a:endParaRPr lang="en-US"/>
          </a:p>
        </p:txBody>
      </p:sp>
    </p:spTree>
    <p:extLst>
      <p:ext uri="{BB962C8B-B14F-4D97-AF65-F5344CB8AC3E}">
        <p14:creationId xmlns:p14="http://schemas.microsoft.com/office/powerpoint/2010/main" val="201556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3813DE-EEAA-4C17-876B-69F48BFBF97C}" type="slidenum">
              <a:rPr lang="en-US" altLang="en-US" smtClean="0"/>
              <a:pPr>
                <a:spcBef>
                  <a:spcPct val="0"/>
                </a:spcBef>
              </a:pPr>
              <a:t>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4414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80</a:t>
            </a:fld>
            <a:endParaRPr lang="en-US"/>
          </a:p>
        </p:txBody>
      </p:sp>
    </p:spTree>
    <p:extLst>
      <p:ext uri="{BB962C8B-B14F-4D97-AF65-F5344CB8AC3E}">
        <p14:creationId xmlns:p14="http://schemas.microsoft.com/office/powerpoint/2010/main" val="2819003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7931876-FDF3-48A0-9EE3-0E34F6970A47}" type="slidenum">
              <a:rPr lang="en-US" altLang="en-US" smtClean="0"/>
              <a:pPr>
                <a:spcBef>
                  <a:spcPct val="0"/>
                </a:spcBef>
              </a:pPr>
              <a:t>81</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end of 2004 drop for Java is due to a change in Google.  See http://www.tiobe.com/index.htm?tiobe_index, accessed on 2007-08-23.</a:t>
            </a:r>
          </a:p>
        </p:txBody>
      </p:sp>
    </p:spTree>
    <p:extLst>
      <p:ext uri="{BB962C8B-B14F-4D97-AF65-F5344CB8AC3E}">
        <p14:creationId xmlns:p14="http://schemas.microsoft.com/office/powerpoint/2010/main" val="17656406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213B248-EA7F-4E9B-96C1-548D260CA7FE}" type="slidenum">
              <a:rPr lang="en-US" altLang="en-US" smtClean="0"/>
              <a:pPr>
                <a:spcBef>
                  <a:spcPct val="0"/>
                </a:spcBef>
              </a:pPr>
              <a:t>82</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2010-08-17.  The end of 2004 drop for Java is due to a change in Google.  See http://www.tiobe.com/index.htm?tiobe_index, accessed on 2007-08-23.</a:t>
            </a:r>
          </a:p>
        </p:txBody>
      </p:sp>
    </p:spTree>
    <p:extLst>
      <p:ext uri="{BB962C8B-B14F-4D97-AF65-F5344CB8AC3E}">
        <p14:creationId xmlns:p14="http://schemas.microsoft.com/office/powerpoint/2010/main" val="7544811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3CB8F3-6CC0-4718-8820-A0E2C43920FC}" type="slidenum">
              <a:rPr lang="en-US" altLang="en-US" smtClean="0"/>
              <a:pPr>
                <a:spcBef>
                  <a:spcPct val="0"/>
                </a:spcBef>
              </a:pPr>
              <a:t>83</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2010-08-11.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9446603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6706B0-9E7D-40BE-AA30-DC23222F0F36}" type="slidenum">
              <a:rPr lang="en-US" altLang="en-US" smtClean="0"/>
              <a:pPr>
                <a:spcBef>
                  <a:spcPct val="0"/>
                </a:spcBef>
              </a:pPr>
              <a:t>84</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2010-08-23.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2448604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2B944E-586B-4D42-BCA3-1F3187F0C5C1}" type="slidenum">
              <a:rPr lang="en-US" altLang="en-US" smtClean="0"/>
              <a:pPr>
                <a:spcBef>
                  <a:spcPct val="0"/>
                </a:spcBef>
              </a:pPr>
              <a:t>85</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2012-08-23.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27382901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98B341-C1D7-4B71-A2D6-926F6D35876E}" type="slidenum">
              <a:rPr lang="en-US" altLang="en-US" smtClean="0"/>
              <a:pPr>
                <a:spcBef>
                  <a:spcPct val="0"/>
                </a:spcBef>
              </a:pPr>
              <a:t>86</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2013-08-20.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5734946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F55059-3FD4-4E61-8A4B-308163D72C08}" type="slidenum">
              <a:rPr lang="en-US" altLang="en-US" smtClean="0"/>
              <a:pPr>
                <a:spcBef>
                  <a:spcPct val="0"/>
                </a:spcBef>
              </a:pPr>
              <a:t>87</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a:t>Static vs. Dynamic Typing will be explained in a later lecture.</a:t>
            </a:r>
          </a:p>
        </p:txBody>
      </p:sp>
    </p:spTree>
    <p:extLst>
      <p:ext uri="{BB962C8B-B14F-4D97-AF65-F5344CB8AC3E}">
        <p14:creationId xmlns:p14="http://schemas.microsoft.com/office/powerpoint/2010/main" val="3592630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88</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2015-08-18.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6195541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89</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2016-08-17.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2258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E2D40E2-A86D-4EF6-9680-D387AB528405}" type="slidenum">
              <a:rPr lang="en-US" altLang="en-US" smtClean="0"/>
              <a:pPr>
                <a:spcBef>
                  <a:spcPct val="0"/>
                </a:spcBef>
              </a:pPr>
              <a:t>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Whorf hypothesis statement from </a:t>
            </a:r>
            <a:r>
              <a:rPr lang="en-US" altLang="en-US" sz="900"/>
              <a:t>http://www.mnsu.edu/emuseum/cultural/language/whorf.html, retrieved 2010-08-17</a:t>
            </a:r>
            <a:endParaRPr lang="en-US" altLang="en-US" sz="1000"/>
          </a:p>
          <a:p>
            <a:endParaRPr lang="en-US" altLang="en-US"/>
          </a:p>
        </p:txBody>
      </p:sp>
    </p:spTree>
    <p:extLst>
      <p:ext uri="{BB962C8B-B14F-4D97-AF65-F5344CB8AC3E}">
        <p14:creationId xmlns:p14="http://schemas.microsoft.com/office/powerpoint/2010/main" val="5199515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90</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2017-08-23.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8840938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https://spectrum.ieee.org/top-programming-languages-2022, accessed 2022-08-24.  Methodology described on site.  “Jobs” and “Trending” rankings </a:t>
            </a:r>
            <a:r>
              <a:rPr lang="en-US"/>
              <a:t>also provided.  </a:t>
            </a:r>
          </a:p>
        </p:txBody>
      </p:sp>
      <p:sp>
        <p:nvSpPr>
          <p:cNvPr id="4" name="Slide Number Placeholder 3"/>
          <p:cNvSpPr>
            <a:spLocks noGrp="1"/>
          </p:cNvSpPr>
          <p:nvPr>
            <p:ph type="sldNum" sz="quarter" idx="5"/>
          </p:nvPr>
        </p:nvSpPr>
        <p:spPr/>
        <p:txBody>
          <a:bodyPr/>
          <a:lstStyle/>
          <a:p>
            <a:pPr>
              <a:defRPr/>
            </a:pPr>
            <a:fld id="{DEF37C36-BC3A-4453-A2F1-C041AC2AE899}" type="slidenum">
              <a:rPr lang="en-US" smtClean="0"/>
              <a:pPr>
                <a:defRPr/>
              </a:pPr>
              <a:t>91</a:t>
            </a:fld>
            <a:endParaRPr lang="en-US"/>
          </a:p>
        </p:txBody>
      </p:sp>
    </p:spTree>
    <p:extLst>
      <p:ext uri="{BB962C8B-B14F-4D97-AF65-F5344CB8AC3E}">
        <p14:creationId xmlns:p14="http://schemas.microsoft.com/office/powerpoint/2010/main" val="409078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64968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296034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41732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1653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223158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10509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1908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9446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16848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8993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1146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6.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1.png"/></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57.tmp"/><Relationship Id="rId4" Type="http://schemas.openxmlformats.org/officeDocument/2006/relationships/image" Target="../media/image56.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6.xml"/><Relationship Id="rId5" Type="http://schemas.openxmlformats.org/officeDocument/2006/relationships/image" Target="../media/image59.tmp"/><Relationship Id="rId4" Type="http://schemas.openxmlformats.org/officeDocument/2006/relationships/image" Target="../media/image58.tmp"/></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a:t>CSCE 330</a:t>
            </a:r>
            <a:br>
              <a:rPr lang="en-US" altLang="en-US" sz="4000"/>
            </a:br>
            <a:r>
              <a:rPr lang="en-US" altLang="en-US" sz="4000"/>
              <a:t>Programming Language Structures</a:t>
            </a:r>
            <a:br>
              <a:rPr lang="en-US" altLang="en-US" sz="4000"/>
            </a:br>
            <a:r>
              <a:rPr lang="en-US" altLang="en-US" sz="4000"/>
              <a:t>Introduction and History</a:t>
            </a:r>
          </a:p>
        </p:txBody>
      </p:sp>
      <p:sp>
        <p:nvSpPr>
          <p:cNvPr id="2051" name="Rectangle 3"/>
          <p:cNvSpPr>
            <a:spLocks noGrp="1" noChangeArrowheads="1"/>
          </p:cNvSpPr>
          <p:nvPr>
            <p:ph type="subTitle" idx="1"/>
          </p:nvPr>
        </p:nvSpPr>
        <p:spPr/>
        <p:txBody>
          <a:bodyPr/>
          <a:lstStyle/>
          <a:p>
            <a:pPr eaLnBrk="1" hangingPunct="1"/>
            <a:r>
              <a:rPr lang="en-US" altLang="en-US" dirty="0"/>
              <a:t>Fall 2022</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7"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8" name="Rectangle 9"/>
          <p:cNvSpPr>
            <a:spLocks noGrp="1" noChangeArrowheads="1"/>
          </p:cNvSpPr>
          <p:nvPr>
            <p:ph type="title"/>
          </p:nvPr>
        </p:nvSpPr>
        <p:spPr>
          <a:xfrm>
            <a:off x="406400" y="76200"/>
            <a:ext cx="8204200" cy="1219200"/>
          </a:xfrm>
          <a:noFill/>
        </p:spPr>
        <p:txBody>
          <a:bodyPr rIns="132080"/>
          <a:lstStyle/>
          <a:p>
            <a:pPr eaLnBrk="1" hangingPunct="1"/>
            <a:r>
              <a:rPr lang="en-US" altLang="en-US" sz="3600"/>
              <a:t>What makes a language successful?</a:t>
            </a:r>
          </a:p>
        </p:txBody>
      </p:sp>
      <p:sp>
        <p:nvSpPr>
          <p:cNvPr id="11269" name="Rectangle 10"/>
          <p:cNvSpPr>
            <a:spLocks noGrp="1" noChangeArrowheads="1"/>
          </p:cNvSpPr>
          <p:nvPr>
            <p:ph type="body" idx="1"/>
          </p:nvPr>
        </p:nvSpPr>
        <p:spPr>
          <a:xfrm>
            <a:off x="533400" y="1524000"/>
            <a:ext cx="8001000" cy="4724400"/>
          </a:xfrm>
        </p:spPr>
        <p:txBody>
          <a:bodyPr rIns="132080"/>
          <a:lstStyle/>
          <a:p>
            <a:pPr marL="382588" eaLnBrk="1" hangingPunct="1">
              <a:lnSpc>
                <a:spcPct val="90000"/>
              </a:lnSpc>
            </a:pPr>
            <a:r>
              <a:rPr lang="en-US" altLang="en-US"/>
              <a:t>Easy to learn (BASIC, Pascal, LOGO, Scheme)</a:t>
            </a:r>
          </a:p>
          <a:p>
            <a:pPr marL="382588" eaLnBrk="1" hangingPunct="1">
              <a:lnSpc>
                <a:spcPct val="90000"/>
              </a:lnSpc>
            </a:pPr>
            <a:r>
              <a:rPr lang="en-US" altLang="en-US"/>
              <a:t>Easy to express things, easy use once fluent, "powerful” (C, Common Lisp, APL, Algol-68, Perl)</a:t>
            </a:r>
          </a:p>
          <a:p>
            <a:pPr marL="382588" eaLnBrk="1" hangingPunct="1">
              <a:lnSpc>
                <a:spcPct val="90000"/>
              </a:lnSpc>
            </a:pPr>
            <a:r>
              <a:rPr lang="en-US" altLang="en-US"/>
              <a:t>Easy to implement (BASIC, Forth)</a:t>
            </a:r>
          </a:p>
          <a:p>
            <a:pPr marL="382588" eaLnBrk="1" hangingPunct="1">
              <a:lnSpc>
                <a:spcPct val="90000"/>
              </a:lnSpc>
            </a:pPr>
            <a:r>
              <a:rPr lang="en-US" altLang="en-US"/>
              <a:t>Possible to compile to very good (fast/small) code (Fortran)</a:t>
            </a:r>
          </a:p>
          <a:p>
            <a:pPr marL="382588" eaLnBrk="1" hangingPunct="1">
              <a:lnSpc>
                <a:spcPct val="90000"/>
              </a:lnSpc>
            </a:pPr>
            <a:r>
              <a:rPr lang="en-US" altLang="en-US"/>
              <a:t>Backing of a powerful sponsor (COBOL, PL/1, Ada, Visual Basic)</a:t>
            </a:r>
          </a:p>
          <a:p>
            <a:pPr marL="382588" eaLnBrk="1" hangingPunct="1">
              <a:lnSpc>
                <a:spcPct val="90000"/>
              </a:lnSpc>
            </a:pPr>
            <a:r>
              <a:rPr lang="en-US" altLang="en-US"/>
              <a:t>Wide dissemination at minimal cost (Pascal, Turing, Java)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7163" cy="7762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4000"/>
              <a:t>What makes a successful language?</a:t>
            </a:r>
          </a:p>
        </p:txBody>
      </p:sp>
      <p:sp>
        <p:nvSpPr>
          <p:cNvPr id="12291" name="Rectangle 3"/>
          <p:cNvSpPr>
            <a:spLocks noGrp="1" noChangeArrowheads="1"/>
          </p:cNvSpPr>
          <p:nvPr>
            <p:ph type="body" idx="1"/>
          </p:nvPr>
        </p:nvSpPr>
        <p:spPr>
          <a:xfrm>
            <a:off x="609600" y="14478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According to [T], the following key characteristics: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Simplicity and readability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Clarity about binding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Reliability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Support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Abstraction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Orthogonality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implementation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Simplicity and Readability</a:t>
            </a:r>
          </a:p>
        </p:txBody>
      </p:sp>
      <p:sp>
        <p:nvSpPr>
          <p:cNvPr id="13315"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Small instruction set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Java vs Scheme</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Simple syntax</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C/C++/Java vs Python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Benefits: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Ease of learning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Ease of programming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09600" y="1447800"/>
            <a:ext cx="7704138" cy="297180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element is bound to a property at the time that property is defined for it.</a:t>
            </a:r>
          </a:p>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So a </a:t>
            </a:r>
            <a:r>
              <a:rPr lang="en-GB" altLang="en-US" i="1"/>
              <a:t>binding</a:t>
            </a:r>
            <a:r>
              <a:rPr lang="en-GB" altLang="en-US"/>
              <a:t> is the association between an object and a property of that object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Examples: </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variable and its type</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 a variable and its value</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Early binding </a:t>
            </a:r>
            <a:r>
              <a:rPr lang="en-GB" altLang="en-US" i="1"/>
              <a:t>takes place at compile-time</a:t>
            </a:r>
            <a:endParaRPr lang="en-GB" altLang="en-US"/>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Late binding </a:t>
            </a:r>
            <a:r>
              <a:rPr lang="en-GB" altLang="en-US" i="1"/>
              <a:t>takes place at run time</a:t>
            </a:r>
            <a:endParaRPr lang="en-GB" altLang="en-US"/>
          </a:p>
        </p:txBody>
      </p:sp>
      <p:sp>
        <p:nvSpPr>
          <p:cNvPr id="14339" name="Rectangle 3"/>
          <p:cNvSpPr>
            <a:spLocks noGrp="1" noChangeArrowheads="1"/>
          </p:cNvSpPr>
          <p:nvPr>
            <p:ph type="title"/>
          </p:nvPr>
        </p:nvSpPr>
        <p:spPr>
          <a:xfrm>
            <a:off x="685800" y="609600"/>
            <a:ext cx="7777163" cy="776288"/>
          </a:xfrm>
          <a:noFill/>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Clarity about Binding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7163" cy="7381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Reliability</a:t>
            </a:r>
          </a:p>
        </p:txBody>
      </p:sp>
      <p:sp>
        <p:nvSpPr>
          <p:cNvPr id="15363" name="Rectangle 3"/>
          <p:cNvSpPr>
            <a:spLocks noGrp="1" noChangeArrowheads="1"/>
          </p:cNvSpPr>
          <p:nvPr>
            <p:ph type="body" idx="1"/>
          </p:nvPr>
        </p:nvSpPr>
        <p:spPr>
          <a:xfrm>
            <a:off x="609600" y="15240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is </a:t>
            </a:r>
            <a:r>
              <a:rPr lang="en-GB" altLang="en-US" i="1"/>
              <a:t>reliable</a:t>
            </a:r>
            <a:r>
              <a:rPr lang="en-GB" altLang="en-US"/>
              <a:t> if:</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 behavior is the same on different platforms</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early versions of Fortran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Type errors are detected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Haskell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Semantic errors are properly trapped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C++</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Memory leaks are prevented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Java</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Language Support</a:t>
            </a:r>
          </a:p>
        </p:txBody>
      </p:sp>
      <p:sp>
        <p:nvSpPr>
          <p:cNvPr id="16387"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Accessible (public domain) compilers/interpreters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Good texts and tutorials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Wide community of users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Integrated with development environments (IDEs)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Abstraction in Programming</a:t>
            </a:r>
          </a:p>
        </p:txBody>
      </p:sp>
      <p:sp>
        <p:nvSpPr>
          <p:cNvPr id="17411"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Data</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Programmer-defined types/classes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Class libraries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Procedural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Programmer-defined functions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Standard function libraries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6913" y="831850"/>
            <a:ext cx="7750175" cy="665163"/>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Orthogonality</a:t>
            </a:r>
            <a:br>
              <a:rPr lang="en-GB" altLang="en-US"/>
            </a:br>
            <a:endParaRPr lang="en-GB" altLang="en-US"/>
          </a:p>
        </p:txBody>
      </p:sp>
      <p:sp>
        <p:nvSpPr>
          <p:cNvPr id="18435" name="Rectangle 3"/>
          <p:cNvSpPr>
            <a:spLocks noGrp="1" noChangeArrowheads="1"/>
          </p:cNvSpPr>
          <p:nvPr>
            <p:ph type="body" idx="1"/>
          </p:nvPr>
        </p:nvSpPr>
        <p:spPr>
          <a:xfrm>
            <a:off x="609600" y="1524000"/>
            <a:ext cx="7704138" cy="4845050"/>
          </a:xfrm>
          <a:noFill/>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is </a:t>
            </a:r>
            <a:r>
              <a:rPr lang="en-GB" altLang="en-US" i="1"/>
              <a:t>orthogonal</a:t>
            </a:r>
            <a:r>
              <a:rPr lang="en-GB" altLang="en-US"/>
              <a:t> if its features are built upon a small, mutually independent set of primitive operations.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Fewer exceptional rules = conceptual simplicity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restricting types of arguments to a function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Tradeoffs with efficiency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implementation</a:t>
            </a:r>
            <a:br>
              <a:rPr lang="en-GB" altLang="en-US"/>
            </a:br>
            <a:endParaRPr lang="en-GB" altLang="en-US"/>
          </a:p>
        </p:txBody>
      </p:sp>
      <p:sp>
        <p:nvSpPr>
          <p:cNvPr id="19459" name="Rectangle 3"/>
          <p:cNvSpPr>
            <a:spLocks noGrp="1" noChangeArrowheads="1"/>
          </p:cNvSpPr>
          <p:nvPr>
            <p:ph type="body" idx="1"/>
          </p:nvPr>
        </p:nvSpPr>
        <p:spPr>
          <a:xfrm>
            <a:off x="609600" y="1524000"/>
            <a:ext cx="8001000"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Embedded systems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Real-time responsiveness (e.g., navigation)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Failures of early Ada implementations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Web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Responsiveness to users (e.g., Google search)</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Corporate database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search and updating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AI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Modeling human behaviors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a:t>Software Development Process</a:t>
            </a:r>
          </a:p>
        </p:txBody>
      </p:sp>
      <p:sp>
        <p:nvSpPr>
          <p:cNvPr id="20483" name="Rectangle 3"/>
          <p:cNvSpPr>
            <a:spLocks noGrp="1" noChangeArrowheads="1"/>
          </p:cNvSpPr>
          <p:nvPr>
            <p:ph type="body" idx="1"/>
          </p:nvPr>
        </p:nvSpPr>
        <p:spPr/>
        <p:txBody>
          <a:bodyPr/>
          <a:lstStyle/>
          <a:p>
            <a:pPr eaLnBrk="1" hangingPunct="1"/>
            <a:r>
              <a:rPr lang="en-US" altLang="en-US"/>
              <a:t>Three models of the Software Development process:</a:t>
            </a:r>
          </a:p>
          <a:p>
            <a:pPr lvl="1" eaLnBrk="1" hangingPunct="1"/>
            <a:r>
              <a:rPr lang="en-US" altLang="en-US"/>
              <a:t>Waterfall Model</a:t>
            </a:r>
          </a:p>
          <a:p>
            <a:pPr lvl="1" eaLnBrk="1" hangingPunct="1"/>
            <a:r>
              <a:rPr lang="en-US" altLang="en-US"/>
              <a:t>Spiral Model</a:t>
            </a:r>
          </a:p>
          <a:p>
            <a:pPr lvl="1" eaLnBrk="1" hangingPunct="1"/>
            <a:r>
              <a:rPr lang="en-US" altLang="en-US"/>
              <a:t>RUDE</a:t>
            </a:r>
          </a:p>
          <a:p>
            <a:pPr lvl="2" eaLnBrk="1" hangingPunct="1"/>
            <a:r>
              <a:rPr lang="en-US" altLang="en-US"/>
              <a:t>Run, Understand, Debug, and Edit</a:t>
            </a:r>
          </a:p>
          <a:p>
            <a:pPr eaLnBrk="1" hangingPunct="1"/>
            <a:r>
              <a:rPr lang="en-US" altLang="en-US"/>
              <a:t>Different languages provide different degrees of support for the three models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8229600" cy="609600"/>
          </a:xfrm>
        </p:spPr>
        <p:txBody>
          <a:bodyPr/>
          <a:lstStyle/>
          <a:p>
            <a:pPr eaLnBrk="1" hangingPunct="1"/>
            <a:r>
              <a:rPr lang="en-US" altLang="en-US" sz="4000"/>
              <a:t>Textbooks: Levesque [L] and Hutton [H]</a:t>
            </a:r>
          </a:p>
        </p:txBody>
      </p:sp>
      <p:sp>
        <p:nvSpPr>
          <p:cNvPr id="3075" name="Rectangle 3"/>
          <p:cNvSpPr>
            <a:spLocks noGrp="1" noChangeArrowheads="1"/>
          </p:cNvSpPr>
          <p:nvPr>
            <p:ph type="body" idx="1"/>
          </p:nvPr>
        </p:nvSpPr>
        <p:spPr>
          <a:xfrm>
            <a:off x="609600" y="1219200"/>
            <a:ext cx="8153400" cy="5943600"/>
          </a:xfrm>
        </p:spPr>
        <p:txBody>
          <a:bodyPr/>
          <a:lstStyle/>
          <a:p>
            <a:pPr eaLnBrk="1" hangingPunct="1">
              <a:lnSpc>
                <a:spcPct val="90000"/>
              </a:lnSpc>
            </a:pPr>
            <a:r>
              <a:rPr lang="en-US" altLang="en-US" sz="2000" dirty="0"/>
              <a:t>We use Levesque as an introduction to the logic language Prolog</a:t>
            </a:r>
          </a:p>
          <a:p>
            <a:pPr eaLnBrk="1" hangingPunct="1">
              <a:lnSpc>
                <a:spcPct val="90000"/>
              </a:lnSpc>
            </a:pPr>
            <a:r>
              <a:rPr lang="en-US" altLang="en-US" sz="2000" dirty="0"/>
              <a:t>Hutton’s text is a primer for Haskell 2010, the standard version of the functional language Haskell</a:t>
            </a:r>
          </a:p>
          <a:p>
            <a:pPr eaLnBrk="1" hangingPunct="1">
              <a:lnSpc>
                <a:spcPct val="90000"/>
              </a:lnSpc>
            </a:pPr>
            <a:r>
              <a:rPr lang="en-US" altLang="en-US" sz="2000" dirty="0"/>
              <a:t>Good general textbooks on PLs:</a:t>
            </a:r>
          </a:p>
          <a:p>
            <a:pPr lvl="1" eaLnBrk="1" hangingPunct="1">
              <a:lnSpc>
                <a:spcPct val="90000"/>
              </a:lnSpc>
            </a:pPr>
            <a:r>
              <a:rPr lang="en-US" altLang="en-US" sz="2000" dirty="0"/>
              <a:t> Michael L. Scott. </a:t>
            </a:r>
            <a:r>
              <a:rPr lang="en-US" altLang="en-US" sz="2000" i="1" dirty="0"/>
              <a:t>Programming Language Pragmatics, 3</a:t>
            </a:r>
            <a:r>
              <a:rPr lang="en-US" altLang="en-US" sz="2000" i="1" baseline="30000" dirty="0"/>
              <a:t>rd</a:t>
            </a:r>
            <a:r>
              <a:rPr lang="en-US" altLang="en-US" sz="2000" i="1" dirty="0"/>
              <a:t> ed.</a:t>
            </a:r>
            <a:r>
              <a:rPr lang="en-US" altLang="en-US" sz="2000" dirty="0"/>
              <a:t>, Morgan-Kaufmann, 2009 [S] </a:t>
            </a:r>
          </a:p>
          <a:p>
            <a:pPr lvl="1" eaLnBrk="1" hangingPunct="1">
              <a:lnSpc>
                <a:spcPct val="90000"/>
              </a:lnSpc>
            </a:pPr>
            <a:r>
              <a:rPr lang="en-US" altLang="en-US" sz="2000" dirty="0"/>
              <a:t>Robert W. Sebesta.  </a:t>
            </a:r>
            <a:r>
              <a:rPr lang="en-US" altLang="en-US" sz="2000" i="1" dirty="0"/>
              <a:t>Concepts of Programming Languages, 11</a:t>
            </a:r>
            <a:r>
              <a:rPr lang="en-US" altLang="en-US" sz="2000" i="1" baseline="30000" dirty="0"/>
              <a:t>th</a:t>
            </a:r>
            <a:r>
              <a:rPr lang="en-US" altLang="en-US" sz="2000" i="1" dirty="0"/>
              <a:t> ed</a:t>
            </a:r>
            <a:r>
              <a:rPr lang="en-US" altLang="en-US" sz="2000" dirty="0"/>
              <a:t>. Addison-Wesley, 2016 [Sebesta]</a:t>
            </a:r>
          </a:p>
          <a:p>
            <a:pPr lvl="1" eaLnBrk="1" hangingPunct="1">
              <a:lnSpc>
                <a:spcPct val="90000"/>
              </a:lnSpc>
            </a:pPr>
            <a:r>
              <a:rPr lang="en-US" altLang="en-US" sz="2000" dirty="0"/>
              <a:t>Allen B. Tucker and Robert E. Noonan.  </a:t>
            </a:r>
            <a:r>
              <a:rPr lang="en-US" altLang="en-US" sz="2000" i="1" dirty="0"/>
              <a:t>Programming Language: Principles and Paradigms, 2</a:t>
            </a:r>
            <a:r>
              <a:rPr lang="en-US" altLang="en-US" sz="2000" i="1" baseline="30000" dirty="0"/>
              <a:t>nd</a:t>
            </a:r>
            <a:r>
              <a:rPr lang="en-US" altLang="en-US" sz="2000" i="1" dirty="0"/>
              <a:t> ed</a:t>
            </a:r>
            <a:r>
              <a:rPr lang="en-US" altLang="en-US" sz="2000" dirty="0"/>
              <a:t>.  McGraw-Hill, 2007 [T]</a:t>
            </a:r>
          </a:p>
          <a:p>
            <a:pPr lvl="1" eaLnBrk="1" hangingPunct="1">
              <a:lnSpc>
                <a:spcPct val="90000"/>
              </a:lnSpc>
            </a:pPr>
            <a:r>
              <a:rPr lang="en-US" altLang="en-US" sz="2000" dirty="0"/>
              <a:t>Carlo </a:t>
            </a:r>
            <a:r>
              <a:rPr lang="en-US" altLang="en-US" sz="2000" dirty="0" err="1"/>
              <a:t>Ghezzi</a:t>
            </a:r>
            <a:r>
              <a:rPr lang="en-US" altLang="en-US" sz="2000" dirty="0"/>
              <a:t> and Mehdi </a:t>
            </a:r>
            <a:r>
              <a:rPr lang="en-US" altLang="en-US" sz="2000" dirty="0" err="1"/>
              <a:t>Jazayeri</a:t>
            </a:r>
            <a:r>
              <a:rPr lang="en-US" altLang="en-US" sz="2000" dirty="0"/>
              <a:t>. </a:t>
            </a:r>
            <a:r>
              <a:rPr lang="en-US" altLang="en-US" sz="2000" i="1" dirty="0"/>
              <a:t>Programming Language Concepts</a:t>
            </a:r>
            <a:r>
              <a:rPr lang="en-US" altLang="en-US" sz="2000" dirty="0"/>
              <a:t>, 3</a:t>
            </a:r>
            <a:r>
              <a:rPr lang="en-US" altLang="en-US" sz="2000" baseline="30000" dirty="0"/>
              <a:t>rd</a:t>
            </a:r>
            <a:r>
              <a:rPr lang="en-US" altLang="en-US" sz="2000" dirty="0"/>
              <a:t> ed. Wiley, 1998 [G] or [G&amp;J].</a:t>
            </a:r>
          </a:p>
          <a:p>
            <a:pPr eaLnBrk="1" hangingPunct="1">
              <a:lnSpc>
                <a:spcPct val="90000"/>
              </a:lnSpc>
            </a:pPr>
            <a:r>
              <a:rPr lang="en-US" altLang="en-US" sz="2000" dirty="0"/>
              <a:t>A more comprehensive treatment of Haskell:</a:t>
            </a:r>
          </a:p>
          <a:p>
            <a:pPr lvl="1" eaLnBrk="1" hangingPunct="1">
              <a:lnSpc>
                <a:spcPct val="90000"/>
              </a:lnSpc>
            </a:pPr>
            <a:r>
              <a:rPr lang="en-US" altLang="en-US" sz="2000" dirty="0"/>
              <a:t>Bryan O. Sullivan, John </a:t>
            </a:r>
            <a:r>
              <a:rPr lang="en-US" altLang="en-US" sz="2000" dirty="0" err="1"/>
              <a:t>Goertzen</a:t>
            </a:r>
            <a:r>
              <a:rPr lang="en-US" altLang="en-US" sz="2000" dirty="0"/>
              <a:t>, and Don Stewart.  </a:t>
            </a:r>
            <a:r>
              <a:rPr lang="en-US" altLang="en-US" sz="2000" i="1" dirty="0"/>
              <a:t>Real World Haskell</a:t>
            </a:r>
            <a:r>
              <a:rPr lang="en-US" altLang="en-US" sz="2000" dirty="0"/>
              <a:t>.  O’Reilly, 2009.  This text is available on line, with comments by readers.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838200"/>
          </a:xfrm>
        </p:spPr>
        <p:txBody>
          <a:bodyPr/>
          <a:lstStyle/>
          <a:p>
            <a:pPr eaLnBrk="1" hangingPunct="1"/>
            <a:r>
              <a:rPr lang="en-US" altLang="en-US"/>
              <a:t>The Waterfall Model</a:t>
            </a:r>
          </a:p>
        </p:txBody>
      </p:sp>
      <p:sp>
        <p:nvSpPr>
          <p:cNvPr id="21507" name="Rectangle 3"/>
          <p:cNvSpPr>
            <a:spLocks noGrp="1" noChangeArrowheads="1"/>
          </p:cNvSpPr>
          <p:nvPr>
            <p:ph type="body" idx="1"/>
          </p:nvPr>
        </p:nvSpPr>
        <p:spPr>
          <a:xfrm>
            <a:off x="685800" y="838200"/>
            <a:ext cx="7772400" cy="5638800"/>
          </a:xfrm>
        </p:spPr>
        <p:txBody>
          <a:bodyPr/>
          <a:lstStyle/>
          <a:p>
            <a:pPr eaLnBrk="1" hangingPunct="1">
              <a:lnSpc>
                <a:spcPct val="90000"/>
              </a:lnSpc>
            </a:pPr>
            <a:r>
              <a:rPr lang="en-US" altLang="en-US"/>
              <a:t>Requirements analysis and specification</a:t>
            </a:r>
          </a:p>
          <a:p>
            <a:pPr eaLnBrk="1" hangingPunct="1">
              <a:lnSpc>
                <a:spcPct val="90000"/>
              </a:lnSpc>
            </a:pPr>
            <a:r>
              <a:rPr lang="en-US" altLang="en-US"/>
              <a:t>Software design and specification</a:t>
            </a:r>
          </a:p>
          <a:p>
            <a:pPr eaLnBrk="1" hangingPunct="1">
              <a:lnSpc>
                <a:spcPct val="90000"/>
              </a:lnSpc>
            </a:pPr>
            <a:r>
              <a:rPr lang="en-US" altLang="en-US"/>
              <a:t>Implementation (coding)</a:t>
            </a:r>
          </a:p>
          <a:p>
            <a:pPr eaLnBrk="1" hangingPunct="1">
              <a:lnSpc>
                <a:spcPct val="90000"/>
              </a:lnSpc>
            </a:pPr>
            <a:r>
              <a:rPr lang="en-US" altLang="en-US"/>
              <a:t>Certification:</a:t>
            </a:r>
          </a:p>
          <a:p>
            <a:pPr lvl="1" eaLnBrk="1" hangingPunct="1">
              <a:lnSpc>
                <a:spcPct val="90000"/>
              </a:lnSpc>
            </a:pPr>
            <a:r>
              <a:rPr lang="en-US" altLang="en-US"/>
              <a:t>Verification: “Are we building the product right?”</a:t>
            </a:r>
          </a:p>
          <a:p>
            <a:pPr lvl="1" eaLnBrk="1" hangingPunct="1">
              <a:lnSpc>
                <a:spcPct val="90000"/>
              </a:lnSpc>
            </a:pPr>
            <a:r>
              <a:rPr lang="en-US" altLang="en-US"/>
              <a:t>Validation: “Are we building the right product?”</a:t>
            </a:r>
          </a:p>
          <a:p>
            <a:pPr lvl="1" eaLnBrk="1" hangingPunct="1">
              <a:lnSpc>
                <a:spcPct val="90000"/>
              </a:lnSpc>
            </a:pPr>
            <a:r>
              <a:rPr lang="en-US" altLang="en-US"/>
              <a:t>Module testing</a:t>
            </a:r>
          </a:p>
          <a:p>
            <a:pPr lvl="1" eaLnBrk="1" hangingPunct="1">
              <a:lnSpc>
                <a:spcPct val="90000"/>
              </a:lnSpc>
            </a:pPr>
            <a:r>
              <a:rPr lang="en-US" altLang="en-US"/>
              <a:t>Integration testing</a:t>
            </a:r>
          </a:p>
          <a:p>
            <a:pPr lvl="1" eaLnBrk="1" hangingPunct="1">
              <a:lnSpc>
                <a:spcPct val="90000"/>
              </a:lnSpc>
            </a:pPr>
            <a:r>
              <a:rPr lang="en-US" altLang="en-US"/>
              <a:t>Quality assurance</a:t>
            </a:r>
          </a:p>
          <a:p>
            <a:pPr eaLnBrk="1" hangingPunct="1">
              <a:lnSpc>
                <a:spcPct val="90000"/>
              </a:lnSpc>
            </a:pPr>
            <a:r>
              <a:rPr lang="en-US" altLang="en-US"/>
              <a:t>Maintenance and refinement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22531" name="Rectangle 3"/>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a:t>Goal: software productivity</a:t>
            </a:r>
          </a:p>
          <a:p>
            <a:pPr eaLnBrk="1" hangingPunct="1">
              <a:lnSpc>
                <a:spcPct val="90000"/>
              </a:lnSpc>
            </a:pPr>
            <a:r>
              <a:rPr lang="en-US" altLang="en-US"/>
              <a:t>Need: support for all phases of SD</a:t>
            </a:r>
          </a:p>
          <a:p>
            <a:pPr eaLnBrk="1" hangingPunct="1">
              <a:lnSpc>
                <a:spcPct val="90000"/>
              </a:lnSpc>
            </a:pPr>
            <a:r>
              <a:rPr lang="en-US" altLang="en-US"/>
              <a:t>Computer-aided tools (“Software Tools”)</a:t>
            </a:r>
          </a:p>
          <a:p>
            <a:pPr lvl="1" eaLnBrk="1" hangingPunct="1">
              <a:lnSpc>
                <a:spcPct val="90000"/>
              </a:lnSpc>
            </a:pPr>
            <a:r>
              <a:rPr lang="en-US" altLang="en-US"/>
              <a:t>Text and program editors, compilers, linkers, libraries, formatters, pre-processors</a:t>
            </a:r>
          </a:p>
          <a:p>
            <a:pPr lvl="1" eaLnBrk="1" hangingPunct="1">
              <a:lnSpc>
                <a:spcPct val="90000"/>
              </a:lnSpc>
            </a:pPr>
            <a:r>
              <a:rPr lang="en-US" altLang="en-US"/>
              <a:t>E.g., Unix (shell, pipe, redirection)</a:t>
            </a:r>
          </a:p>
          <a:p>
            <a:pPr eaLnBrk="1" hangingPunct="1">
              <a:lnSpc>
                <a:spcPct val="90000"/>
              </a:lnSpc>
            </a:pPr>
            <a:r>
              <a:rPr lang="en-US" altLang="en-US"/>
              <a:t>Software development environments</a:t>
            </a:r>
          </a:p>
          <a:p>
            <a:pPr lvl="1" eaLnBrk="1" hangingPunct="1">
              <a:lnSpc>
                <a:spcPct val="90000"/>
              </a:lnSpc>
            </a:pPr>
            <a:r>
              <a:rPr lang="en-US" altLang="en-US"/>
              <a:t>E.g., Interlisp, JBuilder, Eclipse</a:t>
            </a:r>
          </a:p>
          <a:p>
            <a:pPr eaLnBrk="1" hangingPunct="1">
              <a:lnSpc>
                <a:spcPct val="90000"/>
              </a:lnSpc>
            </a:pPr>
            <a:r>
              <a:rPr lang="en-US" altLang="en-US"/>
              <a:t>Intermediate approach:</a:t>
            </a:r>
          </a:p>
          <a:p>
            <a:pPr lvl="1" eaLnBrk="1" hangingPunct="1">
              <a:lnSpc>
                <a:spcPct val="90000"/>
              </a:lnSpc>
            </a:pPr>
            <a:r>
              <a:rPr lang="en-US" altLang="en-US"/>
              <a:t>Emacs (customizable editor to lightweight SDE)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7"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pic>
        <p:nvPicPr>
          <p:cNvPr id="235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79"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0"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1"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sp>
        <p:nvSpPr>
          <p:cNvPr id="24582" name="Rectangle 10"/>
          <p:cNvSpPr>
            <a:spLocks noGrp="1" noChangeArrowheads="1"/>
          </p:cNvSpPr>
          <p:nvPr>
            <p:ph type="body" idx="1"/>
          </p:nvPr>
        </p:nvSpPr>
        <p:spPr>
          <a:xfrm>
            <a:off x="457200" y="1295400"/>
            <a:ext cx="8077200" cy="4876800"/>
          </a:xfrm>
        </p:spPr>
        <p:txBody>
          <a:bodyPr rIns="132080"/>
          <a:lstStyle/>
          <a:p>
            <a:pPr marL="382588" eaLnBrk="1" hangingPunct="1"/>
            <a:r>
              <a:rPr lang="en-US" altLang="en-US" sz="3200"/>
              <a:t>Why do we have programming languages?</a:t>
            </a:r>
          </a:p>
          <a:p>
            <a:pPr marL="782638" lvl="1" eaLnBrk="1" hangingPunct="1"/>
            <a:r>
              <a:rPr lang="en-US" altLang="en-US" sz="3200"/>
              <a:t>way of thinking---way of expressing algorithms</a:t>
            </a:r>
          </a:p>
          <a:p>
            <a:pPr marL="1131888" lvl="2" eaLnBrk="1" hangingPunct="1"/>
            <a:r>
              <a:rPr lang="en-US" altLang="en-US" sz="2800"/>
              <a:t>languages from the user's point of view</a:t>
            </a:r>
          </a:p>
          <a:p>
            <a:pPr marL="782638" lvl="1" eaLnBrk="1" hangingPunct="1"/>
            <a:r>
              <a:rPr lang="en-US" altLang="en-US" sz="3200"/>
              <a:t>abstraction of virtual machine---way of specifying what you want the hardware to do without getting down into the bits</a:t>
            </a:r>
          </a:p>
          <a:p>
            <a:pPr marL="1131888" lvl="2" eaLnBrk="1" hangingPunct="1"/>
            <a:r>
              <a:rPr lang="en-US" altLang="en-US" sz="2800"/>
              <a:t>languages from the implementor's point of view</a:t>
            </a:r>
          </a:p>
        </p:txBody>
      </p:sp>
      <p:sp>
        <p:nvSpPr>
          <p:cNvPr id="24583" name="Rectangle 11"/>
          <p:cNvSpPr>
            <a:spLocks noGrp="1" noChangeArrowheads="1"/>
          </p:cNvSpPr>
          <p:nvPr>
            <p:ph type="title"/>
          </p:nvPr>
        </p:nvSpPr>
        <p:spPr>
          <a:xfrm>
            <a:off x="685800" y="304800"/>
            <a:ext cx="7772400" cy="762000"/>
          </a:xfrm>
        </p:spPr>
        <p:txBody>
          <a:bodyPr/>
          <a:lstStyle/>
          <a:p>
            <a:pPr eaLnBrk="1" hangingPunct="1"/>
            <a:r>
              <a:rPr lang="en-US" altLang="en-US"/>
              <a:t>What is a language for?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8153400" cy="838200"/>
          </a:xfrm>
        </p:spPr>
        <p:txBody>
          <a:bodyPr/>
          <a:lstStyle/>
          <a:p>
            <a:pPr eaLnBrk="1" hangingPunct="1"/>
            <a:r>
              <a:rPr lang="en-US" altLang="en-US" sz="4000"/>
              <a:t>PLs as Algorithm Description Languages</a:t>
            </a:r>
          </a:p>
        </p:txBody>
      </p:sp>
      <p:sp>
        <p:nvSpPr>
          <p:cNvPr id="2560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a:t>
            </a:r>
          </a:p>
          <a:p>
            <a:pPr eaLnBrk="1" hangingPunct="1">
              <a:lnSpc>
                <a:spcPct val="90000"/>
              </a:lnSpc>
            </a:pPr>
            <a:r>
              <a:rPr lang="en-US" altLang="en-US"/>
              <a:t>Niklaus Wirth, “Good Ideas, through the Looking Glass,” </a:t>
            </a:r>
            <a:r>
              <a:rPr lang="en-US" altLang="en-US" i="1"/>
              <a:t>Computer</a:t>
            </a:r>
            <a:r>
              <a:rPr lang="en-US" altLang="en-US"/>
              <a:t>, January 2006, pp.28-39.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Influences on PL Design</a:t>
            </a:r>
          </a:p>
        </p:txBody>
      </p:sp>
      <p:sp>
        <p:nvSpPr>
          <p:cNvPr id="26627" name="Rectangle 3"/>
          <p:cNvSpPr>
            <a:spLocks noGrp="1" noChangeArrowheads="1"/>
          </p:cNvSpPr>
          <p:nvPr>
            <p:ph type="body" idx="1"/>
          </p:nvPr>
        </p:nvSpPr>
        <p:spPr/>
        <p:txBody>
          <a:bodyPr/>
          <a:lstStyle/>
          <a:p>
            <a:pPr eaLnBrk="1" hangingPunct="1"/>
            <a:r>
              <a:rPr lang="en-US" altLang="en-US"/>
              <a:t>Software design methodology (“People”)</a:t>
            </a:r>
          </a:p>
          <a:p>
            <a:pPr lvl="1" eaLnBrk="1" hangingPunct="1"/>
            <a:r>
              <a:rPr lang="en-US" altLang="en-US"/>
              <a:t>Need to reduce the cost of software development</a:t>
            </a:r>
          </a:p>
          <a:p>
            <a:pPr eaLnBrk="1" hangingPunct="1"/>
            <a:r>
              <a:rPr lang="en-US" altLang="en-US"/>
              <a:t>Computer architecture (“Machines”)</a:t>
            </a:r>
          </a:p>
          <a:p>
            <a:pPr lvl="1" eaLnBrk="1" hangingPunct="1"/>
            <a:r>
              <a:rPr lang="en-US" altLang="en-US"/>
              <a:t>Efficiency in execution</a:t>
            </a:r>
          </a:p>
          <a:p>
            <a:pPr eaLnBrk="1" hangingPunct="1"/>
            <a:r>
              <a:rPr lang="en-US" altLang="en-US"/>
              <a:t>A continuing tension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7651" name="Rectangle 3"/>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8675" name="Rectangle 3"/>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9699" name="Rectangle 3"/>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30723" name="Rectangle 3"/>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8153400" cy="609600"/>
          </a:xfrm>
        </p:spPr>
        <p:txBody>
          <a:bodyPr/>
          <a:lstStyle/>
          <a:p>
            <a:pPr eaLnBrk="1" hangingPunct="1"/>
            <a:r>
              <a:rPr lang="en-US" altLang="en-US" sz="3600"/>
              <a:t>A Typical Textbook: Scott [S]</a:t>
            </a:r>
          </a:p>
        </p:txBody>
      </p:sp>
      <p:sp>
        <p:nvSpPr>
          <p:cNvPr id="4099" name="Rectangle 3"/>
          <p:cNvSpPr>
            <a:spLocks noGrp="1" noChangeArrowheads="1"/>
          </p:cNvSpPr>
          <p:nvPr>
            <p:ph type="body" idx="1"/>
          </p:nvPr>
        </p:nvSpPr>
        <p:spPr>
          <a:xfrm>
            <a:off x="1066800" y="1143000"/>
            <a:ext cx="7239000" cy="4953000"/>
          </a:xfrm>
        </p:spPr>
        <p:txBody>
          <a:bodyPr/>
          <a:lstStyle/>
          <a:p>
            <a:pPr eaLnBrk="1" hangingPunct="1">
              <a:lnSpc>
                <a:spcPct val="80000"/>
              </a:lnSpc>
            </a:pPr>
            <a:r>
              <a:rPr lang="en-US" altLang="en-US" sz="2000" dirty="0"/>
              <a:t>Foundations</a:t>
            </a:r>
          </a:p>
          <a:p>
            <a:pPr lvl="1" eaLnBrk="1" hangingPunct="1">
              <a:lnSpc>
                <a:spcPct val="80000"/>
              </a:lnSpc>
            </a:pPr>
            <a:r>
              <a:rPr lang="en-US" altLang="en-US" sz="2000" dirty="0"/>
              <a:t>Introduction: history, translation</a:t>
            </a:r>
          </a:p>
          <a:p>
            <a:pPr lvl="1" eaLnBrk="1" hangingPunct="1">
              <a:lnSpc>
                <a:spcPct val="80000"/>
              </a:lnSpc>
            </a:pPr>
            <a:r>
              <a:rPr lang="en-US" altLang="en-US" sz="2000" dirty="0"/>
              <a:t>Syntax, names, scopes and bindings, static semantics</a:t>
            </a:r>
          </a:p>
          <a:p>
            <a:pPr lvl="1" eaLnBrk="1" hangingPunct="1">
              <a:lnSpc>
                <a:spcPct val="80000"/>
              </a:lnSpc>
            </a:pPr>
            <a:r>
              <a:rPr lang="en-US" altLang="en-US" sz="2000" dirty="0"/>
              <a:t>Semantics (not fully covered in [S])</a:t>
            </a:r>
          </a:p>
          <a:p>
            <a:pPr eaLnBrk="1" hangingPunct="1">
              <a:lnSpc>
                <a:spcPct val="80000"/>
              </a:lnSpc>
            </a:pPr>
            <a:r>
              <a:rPr lang="en-US" altLang="en-US" sz="2000" dirty="0"/>
              <a:t>Core Issues in Language Design:</a:t>
            </a:r>
          </a:p>
          <a:p>
            <a:pPr lvl="1" eaLnBrk="1" hangingPunct="1">
              <a:lnSpc>
                <a:spcPct val="80000"/>
              </a:lnSpc>
            </a:pPr>
            <a:r>
              <a:rPr lang="en-US" altLang="en-US" sz="2000" dirty="0"/>
              <a:t>Control flow</a:t>
            </a:r>
          </a:p>
          <a:p>
            <a:pPr lvl="1" eaLnBrk="1" hangingPunct="1">
              <a:lnSpc>
                <a:spcPct val="80000"/>
              </a:lnSpc>
            </a:pPr>
            <a:r>
              <a:rPr lang="en-US" altLang="en-US" sz="2000" dirty="0"/>
              <a:t>Data types</a:t>
            </a:r>
          </a:p>
          <a:p>
            <a:pPr lvl="1" eaLnBrk="1" hangingPunct="1">
              <a:lnSpc>
                <a:spcPct val="80000"/>
              </a:lnSpc>
            </a:pPr>
            <a:r>
              <a:rPr lang="en-US" altLang="en-US" sz="2000" dirty="0"/>
              <a:t>Subroutines and control abstractions</a:t>
            </a:r>
          </a:p>
          <a:p>
            <a:pPr lvl="1" eaLnBrk="1" hangingPunct="1">
              <a:lnSpc>
                <a:spcPct val="80000"/>
              </a:lnSpc>
            </a:pPr>
            <a:r>
              <a:rPr lang="en-US" altLang="en-US" sz="2000" dirty="0"/>
              <a:t>Data abstraction and object orientation</a:t>
            </a:r>
          </a:p>
          <a:p>
            <a:pPr eaLnBrk="1" hangingPunct="1">
              <a:lnSpc>
                <a:spcPct val="80000"/>
              </a:lnSpc>
            </a:pPr>
            <a:r>
              <a:rPr lang="en-US" altLang="en-US" sz="2000" dirty="0"/>
              <a:t>Programming models (paradigms):</a:t>
            </a:r>
          </a:p>
          <a:p>
            <a:pPr lvl="1" eaLnBrk="1" hangingPunct="1">
              <a:lnSpc>
                <a:spcPct val="80000"/>
              </a:lnSpc>
            </a:pPr>
            <a:r>
              <a:rPr lang="en-US" altLang="en-US" sz="2000" dirty="0"/>
              <a:t>Imperative languages</a:t>
            </a:r>
          </a:p>
          <a:p>
            <a:pPr lvl="1" eaLnBrk="1" hangingPunct="1">
              <a:lnSpc>
                <a:spcPct val="80000"/>
              </a:lnSpc>
            </a:pPr>
            <a:r>
              <a:rPr lang="en-US" altLang="en-US" sz="2000" dirty="0"/>
              <a:t>Object-oriented languages</a:t>
            </a:r>
          </a:p>
          <a:p>
            <a:pPr lvl="1" eaLnBrk="1" hangingPunct="1">
              <a:lnSpc>
                <a:spcPct val="80000"/>
              </a:lnSpc>
            </a:pPr>
            <a:r>
              <a:rPr lang="en-US" altLang="en-US" sz="2000" dirty="0"/>
              <a:t>Functional languages</a:t>
            </a:r>
          </a:p>
          <a:p>
            <a:pPr lvl="1" eaLnBrk="1" hangingPunct="1">
              <a:lnSpc>
                <a:spcPct val="80000"/>
              </a:lnSpc>
            </a:pPr>
            <a:r>
              <a:rPr lang="en-US" altLang="en-US" sz="2000" dirty="0"/>
              <a:t>Logic languages</a:t>
            </a:r>
          </a:p>
          <a:p>
            <a:pPr lvl="1" eaLnBrk="1" hangingPunct="1">
              <a:lnSpc>
                <a:spcPct val="80000"/>
              </a:lnSpc>
            </a:pPr>
            <a:r>
              <a:rPr lang="en-US" altLang="en-US" sz="2000" dirty="0"/>
              <a:t>Concurrency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90600"/>
          </a:xfrm>
        </p:spPr>
        <p:txBody>
          <a:bodyPr/>
          <a:lstStyle/>
          <a:p>
            <a:pPr eaLnBrk="1" hangingPunct="1"/>
            <a:r>
              <a:rPr lang="en-US" altLang="en-US"/>
              <a:t>Non-sequential Execution</a:t>
            </a:r>
          </a:p>
        </p:txBody>
      </p:sp>
      <p:sp>
        <p:nvSpPr>
          <p:cNvPr id="31747"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ltLang="en-US" sz="2400"/>
              <a:t>Coroutines </a:t>
            </a:r>
          </a:p>
          <a:p>
            <a:pPr lvl="1" eaLnBrk="1" hangingPunct="1">
              <a:lnSpc>
                <a:spcPct val="90000"/>
              </a:lnSpc>
            </a:pPr>
            <a:r>
              <a:rPr lang="en-US" altLang="en-US" sz="2400"/>
              <a:t>allow interleaved (not parallel!) execution</a:t>
            </a:r>
          </a:p>
          <a:p>
            <a:pPr lvl="1" eaLnBrk="1" hangingPunct="1">
              <a:lnSpc>
                <a:spcPct val="90000"/>
              </a:lnSpc>
            </a:pPr>
            <a:r>
              <a:rPr lang="en-US" altLang="en-US" sz="2400"/>
              <a:t>can resume each other</a:t>
            </a:r>
          </a:p>
          <a:p>
            <a:pPr lvl="2" eaLnBrk="1" hangingPunct="1">
              <a:lnSpc>
                <a:spcPct val="90000"/>
              </a:lnSpc>
            </a:pPr>
            <a:r>
              <a:rPr lang="en-US" altLang="en-US" sz="2000"/>
              <a:t>local data for each coroutine is not lost</a:t>
            </a:r>
          </a:p>
          <a:p>
            <a:pPr eaLnBrk="1" hangingPunct="1">
              <a:lnSpc>
                <a:spcPct val="90000"/>
              </a:lnSpc>
            </a:pPr>
            <a:r>
              <a:rPr lang="en-US" altLang="en-US" sz="2400"/>
              <a:t>Concurrent units are executed in parallel</a:t>
            </a:r>
          </a:p>
          <a:p>
            <a:pPr lvl="1" eaLnBrk="1" hangingPunct="1">
              <a:lnSpc>
                <a:spcPct val="90000"/>
              </a:lnSpc>
            </a:pPr>
            <a:r>
              <a:rPr lang="en-US" altLang="en-US" sz="2400"/>
              <a:t>allow truly parallel execution</a:t>
            </a:r>
          </a:p>
          <a:p>
            <a:pPr lvl="1" eaLnBrk="1" hangingPunct="1">
              <a:lnSpc>
                <a:spcPct val="90000"/>
              </a:lnSpc>
            </a:pPr>
            <a:r>
              <a:rPr lang="en-US" altLang="en-US" sz="2400"/>
              <a:t>motivated by Operating Systems concerns, but becoming more common in other applications</a:t>
            </a:r>
          </a:p>
          <a:p>
            <a:pPr lvl="1" eaLnBrk="1" hangingPunct="1">
              <a:lnSpc>
                <a:spcPct val="90000"/>
              </a:lnSpc>
            </a:pPr>
            <a:r>
              <a:rPr lang="en-US" altLang="en-US" sz="2400"/>
              <a:t>require specialized synchronization statements</a:t>
            </a:r>
          </a:p>
          <a:p>
            <a:pPr eaLnBrk="1" hangingPunct="1">
              <a:lnSpc>
                <a:spcPct val="90000"/>
              </a:lnSpc>
            </a:pPr>
            <a:r>
              <a:rPr lang="en-US" altLang="en-US" sz="2400"/>
              <a:t>Coroutines impose a total order on actions when a partial order would suffice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32771" name="Rectangle 3"/>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34819" name="Rectangle 3"/>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5843" name="Rectangle 3"/>
          <p:cNvSpPr>
            <a:spLocks noGrp="1" noChangeArrowheads="1"/>
          </p:cNvSpPr>
          <p:nvPr>
            <p:ph type="body" idx="1"/>
          </p:nvPr>
        </p:nvSpPr>
        <p:spPr>
          <a:xfrm>
            <a:off x="304800" y="1066800"/>
            <a:ext cx="8458200" cy="5257800"/>
          </a:xfrm>
        </p:spPr>
        <p:txBody>
          <a:bodyPr/>
          <a:lstStyle/>
          <a:p>
            <a:pPr eaLnBrk="1" hangingPunct="1">
              <a:lnSpc>
                <a:spcPct val="80000"/>
              </a:lnSpc>
            </a:pPr>
            <a:r>
              <a:rPr lang="en-US" altLang="en-US" sz="2000" dirty="0"/>
              <a:t>Reliability</a:t>
            </a:r>
          </a:p>
          <a:p>
            <a:pPr lvl="1" eaLnBrk="1" hangingPunct="1">
              <a:lnSpc>
                <a:spcPct val="80000"/>
              </a:lnSpc>
            </a:pPr>
            <a:r>
              <a:rPr lang="en-US" altLang="en-US" sz="2000" dirty="0" err="1"/>
              <a:t>writability</a:t>
            </a:r>
            <a:endParaRPr lang="en-US" altLang="en-US" sz="2000" dirty="0"/>
          </a:p>
          <a:p>
            <a:pPr lvl="1" eaLnBrk="1" hangingPunct="1">
              <a:lnSpc>
                <a:spcPct val="80000"/>
              </a:lnSpc>
            </a:pPr>
            <a:r>
              <a:rPr lang="en-US" altLang="en-US" sz="2000" dirty="0"/>
              <a:t>readability</a:t>
            </a:r>
          </a:p>
          <a:p>
            <a:pPr lvl="1" eaLnBrk="1" hangingPunct="1">
              <a:lnSpc>
                <a:spcPct val="80000"/>
              </a:lnSpc>
            </a:pPr>
            <a:r>
              <a:rPr lang="en-US" altLang="en-US" sz="2000" dirty="0"/>
              <a:t>simplicity</a:t>
            </a:r>
          </a:p>
          <a:p>
            <a:pPr lvl="1" eaLnBrk="1" hangingPunct="1">
              <a:lnSpc>
                <a:spcPct val="80000"/>
              </a:lnSpc>
            </a:pPr>
            <a:r>
              <a:rPr lang="en-US" altLang="en-US" sz="2000" dirty="0"/>
              <a:t>safety</a:t>
            </a:r>
          </a:p>
          <a:p>
            <a:pPr lvl="1" eaLnBrk="1" hangingPunct="1">
              <a:lnSpc>
                <a:spcPct val="80000"/>
              </a:lnSpc>
            </a:pPr>
            <a:r>
              <a:rPr lang="en-US" altLang="en-US" sz="2000" dirty="0"/>
              <a:t>robustness</a:t>
            </a:r>
          </a:p>
          <a:p>
            <a:pPr eaLnBrk="1" hangingPunct="1">
              <a:lnSpc>
                <a:spcPct val="80000"/>
              </a:lnSpc>
            </a:pPr>
            <a:r>
              <a:rPr lang="en-US" altLang="en-US" sz="2000" dirty="0"/>
              <a:t>Maintainability</a:t>
            </a:r>
          </a:p>
          <a:p>
            <a:pPr lvl="1" eaLnBrk="1" hangingPunct="1">
              <a:lnSpc>
                <a:spcPct val="80000"/>
              </a:lnSpc>
            </a:pPr>
            <a:r>
              <a:rPr lang="en-US" altLang="en-US" sz="2000" dirty="0"/>
              <a:t>factoring</a:t>
            </a:r>
          </a:p>
          <a:p>
            <a:pPr lvl="1" eaLnBrk="1" hangingPunct="1">
              <a:lnSpc>
                <a:spcPct val="80000"/>
              </a:lnSpc>
            </a:pPr>
            <a:r>
              <a:rPr lang="en-US" altLang="en-US" sz="2000" dirty="0"/>
              <a:t>locality</a:t>
            </a:r>
          </a:p>
          <a:p>
            <a:pPr eaLnBrk="1" hangingPunct="1">
              <a:lnSpc>
                <a:spcPct val="80000"/>
              </a:lnSpc>
            </a:pPr>
            <a:r>
              <a:rPr lang="en-US" altLang="en-US" sz="2000" dirty="0"/>
              <a:t>Efficiency</a:t>
            </a:r>
          </a:p>
          <a:p>
            <a:pPr lvl="1" eaLnBrk="1" hangingPunct="1">
              <a:lnSpc>
                <a:spcPct val="80000"/>
              </a:lnSpc>
            </a:pPr>
            <a:r>
              <a:rPr lang="en-US" altLang="en-US" sz="2000" dirty="0"/>
              <a:t>execution efficiency</a:t>
            </a:r>
          </a:p>
          <a:p>
            <a:pPr lvl="1" eaLnBrk="1" hangingPunct="1">
              <a:lnSpc>
                <a:spcPct val="80000"/>
              </a:lnSpc>
            </a:pPr>
            <a:r>
              <a:rPr lang="en-US" altLang="en-US" sz="2000" dirty="0"/>
              <a:t>referential transparency and optimization</a:t>
            </a:r>
          </a:p>
          <a:p>
            <a:pPr lvl="2" eaLnBrk="1" hangingPunct="1">
              <a:lnSpc>
                <a:spcPct val="80000"/>
              </a:lnSpc>
            </a:pPr>
            <a:r>
              <a:rPr lang="en-US" altLang="en-US" sz="1800" dirty="0" err="1"/>
              <a:t>optimizability</a:t>
            </a:r>
            <a:r>
              <a:rPr lang="en-US" altLang="en-US" sz="1800" dirty="0"/>
              <a:t>: “the preoccupation with optimization should be removed from the early stages of programming… a series of [correctness-preserving and] efficiency-improving transformations should be supported by the language” [</a:t>
            </a:r>
            <a:r>
              <a:rPr lang="en-US" altLang="en-US" sz="1800" dirty="0" err="1"/>
              <a:t>Ghezzi</a:t>
            </a:r>
            <a:r>
              <a:rPr lang="en-US" altLang="en-US" sz="1800" dirty="0"/>
              <a:t> and </a:t>
            </a:r>
            <a:r>
              <a:rPr lang="en-US" altLang="en-US" sz="1800" dirty="0" err="1"/>
              <a:t>Jazayeri</a:t>
            </a:r>
            <a:r>
              <a:rPr lang="en-US" altLang="en-US" sz="1800" dirty="0"/>
              <a:t>]</a:t>
            </a:r>
          </a:p>
          <a:p>
            <a:pPr lvl="1" eaLnBrk="1" hangingPunct="1">
              <a:lnSpc>
                <a:spcPct val="80000"/>
              </a:lnSpc>
            </a:pPr>
            <a:r>
              <a:rPr lang="en-US" altLang="en-US" sz="2000" dirty="0"/>
              <a:t>software development process efficiency</a:t>
            </a:r>
          </a:p>
          <a:p>
            <a:pPr lvl="2" eaLnBrk="1" hangingPunct="1">
              <a:lnSpc>
                <a:spcPct val="80000"/>
              </a:lnSpc>
            </a:pPr>
            <a:r>
              <a:rPr lang="en-US" altLang="en-US" sz="1800" dirty="0"/>
              <a:t>effectiveness in the production of software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1-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7891" name="Rectangle 3"/>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8915" name="Rectangle 3"/>
          <p:cNvSpPr>
            <a:spLocks noGrp="1" noChangeArrowheads="1"/>
          </p:cNvSpPr>
          <p:nvPr>
            <p:ph type="body" idx="1"/>
          </p:nvPr>
        </p:nvSpPr>
        <p:spPr/>
        <p:txBody>
          <a:bodyPr/>
          <a:lstStyle/>
          <a:p>
            <a:pPr eaLnBrk="1" hangingPunct="1"/>
            <a:r>
              <a:rPr lang="en-US" altLang="en-US"/>
              <a:t>Compilers for Fortran, COBOL, C, C++</a:t>
            </a:r>
          </a:p>
          <a:p>
            <a:pPr eaLnBrk="1" hangingPunct="1"/>
            <a:r>
              <a:rPr lang="en-US" altLang="en-US"/>
              <a:t>Interpretive compilers for Pascal (P-Code), Prolog (Warren Abstract Machine) and Java (Java Virtual Machine)</a:t>
            </a:r>
          </a:p>
          <a:p>
            <a:pPr eaLnBrk="1" hangingPunct="1"/>
            <a:r>
              <a:rPr lang="en-US" altLang="en-US"/>
              <a:t>Interpreters for APL, Scheme, Haskell, Python, and (early) LISP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01-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685800"/>
            <a:ext cx="721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9850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598488" y="0"/>
            <a:ext cx="795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0638"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1pPr>
            <a:lvl2pPr marL="742950" indent="-28575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2pPr>
            <a:lvl3pPr marL="11430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w Cen MT" pitchFamily="34" charset="0"/>
              </a:defRPr>
            </a:lvl3pPr>
            <a:lvl4pPr marL="16002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4pPr>
            <a:lvl5pPr marL="20574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5pPr>
            <a:lvl6pPr marL="25146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6pPr>
            <a:lvl7pPr marL="29718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7pPr>
            <a:lvl8pPr marL="34290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8pPr>
            <a:lvl9pPr marL="38862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9pPr>
          </a:lstStyle>
          <a:p>
            <a:pPr algn="ctr" eaLnBrk="1" hangingPunct="1">
              <a:spcBef>
                <a:spcPct val="0"/>
              </a:spcBef>
              <a:buFontTx/>
              <a:buNone/>
            </a:pPr>
            <a:r>
              <a:rPr lang="en-GB" altLang="en-US" sz="4400">
                <a:solidFill>
                  <a:schemeClr val="tx2"/>
                </a:solidFill>
              </a:rPr>
              <a:t>The Compiling Process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a:t>Disclaimer</a:t>
            </a:r>
          </a:p>
        </p:txBody>
      </p:sp>
      <p:sp>
        <p:nvSpPr>
          <p:cNvPr id="5123" name="Rectangle 3"/>
          <p:cNvSpPr>
            <a:spLocks noGrp="1" noChangeArrowheads="1"/>
          </p:cNvSpPr>
          <p:nvPr>
            <p:ph type="body" idx="1"/>
          </p:nvPr>
        </p:nvSpPr>
        <p:spPr>
          <a:xfrm>
            <a:off x="685800" y="990600"/>
            <a:ext cx="7772400" cy="5105400"/>
          </a:xfrm>
        </p:spPr>
        <p:txBody>
          <a:bodyPr/>
          <a:lstStyle/>
          <a:p>
            <a:pPr eaLnBrk="1" hangingPunct="1"/>
            <a:r>
              <a:rPr lang="en-US" altLang="en-US" dirty="0"/>
              <a:t>The slides are based on many sources, including several other fine textbooks for the Programming Language (PL) Concepts course</a:t>
            </a:r>
          </a:p>
          <a:p>
            <a:pPr eaLnBrk="1" hangingPunct="1"/>
            <a:r>
              <a:rPr lang="en-US" altLang="en-US" dirty="0"/>
              <a:t>The PL Concepts course covers topics PL1 through PL11 in </a:t>
            </a:r>
            <a:r>
              <a:rPr lang="en-US" altLang="en-US" i="1" dirty="0"/>
              <a:t>Computing Curricula 2001</a:t>
            </a:r>
            <a:endParaRPr lang="en-US" altLang="en-US" dirty="0"/>
          </a:p>
          <a:p>
            <a:pPr eaLnBrk="1" hangingPunct="1"/>
            <a:r>
              <a:rPr lang="en-US" altLang="en-US" dirty="0"/>
              <a:t>One or more PL Concepts course is almost universally a part of a Computer Science curriculum</a:t>
            </a:r>
          </a:p>
          <a:p>
            <a:pPr lvl="1" eaLnBrk="1" hangingPunct="1"/>
            <a:r>
              <a:rPr lang="en-US" altLang="en-US" dirty="0"/>
              <a:t>In some curricula, the contents of our course are divided into two semesters, the first of which is devoted to functional and logic programming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01-0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90600"/>
            <a:ext cx="34067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762000" y="228600"/>
            <a:ext cx="7772400" cy="838200"/>
          </a:xfrm>
        </p:spPr>
        <p:txBody>
          <a:bodyPr/>
          <a:lstStyle/>
          <a:p>
            <a:pPr eaLnBrk="1" hangingPunct="1"/>
            <a:r>
              <a:rPr lang="en-US" altLang="en-US" sz="3600"/>
              <a:t>Hybrid Compilation and Interpretation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Language Families</a:t>
            </a:r>
          </a:p>
        </p:txBody>
      </p:sp>
      <p:sp>
        <p:nvSpPr>
          <p:cNvPr id="43011" name="Rectangle 3"/>
          <p:cNvSpPr>
            <a:spLocks noGrp="1" noChangeArrowheads="1"/>
          </p:cNvSpPr>
          <p:nvPr>
            <p:ph type="body" idx="1"/>
          </p:nvPr>
        </p:nvSpPr>
        <p:spPr/>
        <p:txBody>
          <a:bodyPr/>
          <a:lstStyle/>
          <a:p>
            <a:pPr eaLnBrk="1" hangingPunct="1"/>
            <a:r>
              <a:rPr lang="en-US" altLang="en-US"/>
              <a:t>Imperative (or Procedural, or Assignment-Based)</a:t>
            </a:r>
          </a:p>
          <a:p>
            <a:pPr eaLnBrk="1" hangingPunct="1"/>
            <a:r>
              <a:rPr lang="en-US" altLang="en-US"/>
              <a:t>Functional (or Applicative)</a:t>
            </a:r>
          </a:p>
          <a:p>
            <a:pPr eaLnBrk="1" hangingPunct="1"/>
            <a:r>
              <a:rPr lang="en-US" altLang="en-US"/>
              <a:t>Logic (or Declarative)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Imperative Languages</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45059" name="Rectangle 3"/>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45060"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Functional Languages</a:t>
            </a:r>
          </a:p>
        </p:txBody>
      </p:sp>
      <p:sp>
        <p:nvSpPr>
          <p:cNvPr id="46083" name="Rectangle 3"/>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47107"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(define gcd2            ; 'gcd' is      		built-in to R5RS</a:t>
            </a:r>
          </a:p>
          <a:p>
            <a:pPr eaLnBrk="1" hangingPunct="1">
              <a:buFontTx/>
              <a:buNone/>
            </a:pPr>
            <a:r>
              <a:rPr lang="en-US" altLang="en-US"/>
              <a:t>  (lambda (a b) </a:t>
            </a:r>
          </a:p>
          <a:p>
            <a:pPr eaLnBrk="1" hangingPunct="1">
              <a:buFontTx/>
              <a:buNone/>
            </a:pPr>
            <a:r>
              <a:rPr lang="en-US" altLang="en-US"/>
              <a:t>    (cond ((= a b) a) </a:t>
            </a:r>
          </a:p>
          <a:p>
            <a:pPr eaLnBrk="1" hangingPunct="1">
              <a:buFontTx/>
              <a:buNone/>
            </a:pPr>
            <a:r>
              <a:rPr lang="en-US" altLang="en-US"/>
              <a:t>          ((&gt; a b) (gcd2 (- a b) b)) </a:t>
            </a:r>
          </a:p>
          <a:p>
            <a:pPr eaLnBrk="1" hangingPunct="1">
              <a:buFontTx/>
              <a:buNone/>
            </a:pPr>
            <a:r>
              <a:rPr lang="en-US" altLang="en-US"/>
              <a:t>          (else (gcd2 (- b a)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cgd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650422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positive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Logic Languages</a:t>
            </a:r>
          </a:p>
        </p:txBody>
      </p:sp>
      <p:sp>
        <p:nvSpPr>
          <p:cNvPr id="48131" name="Rectangle 3"/>
          <p:cNvSpPr>
            <a:spLocks noGrp="1" noChangeArrowheads="1"/>
          </p:cNvSpPr>
          <p:nvPr>
            <p:ph type="body" idx="1"/>
          </p:nvPr>
        </p:nvSpPr>
        <p:spPr/>
        <p:txBody>
          <a:bodyPr/>
          <a:lstStyle/>
          <a:p>
            <a:pPr eaLnBrk="1" hangingPunct="1">
              <a:lnSpc>
                <a:spcPct val="90000"/>
              </a:lnSpc>
            </a:pPr>
            <a:r>
              <a:rPr lang="en-US" altLang="en-US"/>
              <a:t>Model of computation is the Post production system</a:t>
            </a:r>
          </a:p>
          <a:p>
            <a:pPr eaLnBrk="1" hangingPunct="1">
              <a:lnSpc>
                <a:spcPct val="90000"/>
              </a:lnSpc>
            </a:pPr>
            <a:r>
              <a:rPr lang="en-US" altLang="en-US"/>
              <a:t>Write-once variables</a:t>
            </a:r>
          </a:p>
          <a:p>
            <a:pPr eaLnBrk="1" hangingPunct="1">
              <a:lnSpc>
                <a:spcPct val="90000"/>
              </a:lnSpc>
            </a:pPr>
            <a:r>
              <a:rPr lang="en-US" altLang="en-US"/>
              <a:t>Rule-based programming</a:t>
            </a:r>
          </a:p>
          <a:p>
            <a:pPr eaLnBrk="1" hangingPunct="1">
              <a:lnSpc>
                <a:spcPct val="90000"/>
              </a:lnSpc>
            </a:pPr>
            <a:r>
              <a:rPr lang="en-US" altLang="en-US"/>
              <a:t>Related to Horn logic, a subset of first-order logic</a:t>
            </a:r>
          </a:p>
          <a:p>
            <a:pPr eaLnBrk="1" hangingPunct="1">
              <a:lnSpc>
                <a:spcPct val="90000"/>
              </a:lnSpc>
            </a:pPr>
            <a:r>
              <a:rPr lang="en-US" altLang="en-US"/>
              <a:t>AND and OR non-determinism can be exploited in parallel execution</a:t>
            </a:r>
          </a:p>
          <a:p>
            <a:pPr eaLnBrk="1" hangingPunct="1">
              <a:lnSpc>
                <a:spcPct val="90000"/>
              </a:lnSpc>
            </a:pPr>
            <a:r>
              <a:rPr lang="en-US" altLang="en-US"/>
              <a:t>Almost unbelievably simple semantics</a:t>
            </a:r>
          </a:p>
          <a:p>
            <a:pPr eaLnBrk="1" hangingPunct="1">
              <a:lnSpc>
                <a:spcPct val="90000"/>
              </a:lnSpc>
            </a:pPr>
            <a:r>
              <a:rPr lang="en-US" altLang="en-US"/>
              <a:t>Prolog is a compromise language: not a pure logic language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49155"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49156"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 Study PL Concepts?</a:t>
            </a:r>
          </a:p>
        </p:txBody>
      </p:sp>
      <p:sp>
        <p:nvSpPr>
          <p:cNvPr id="6147"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en-US" dirty="0"/>
              <a:t>Increased capacity to express ideas</a:t>
            </a:r>
          </a:p>
          <a:p>
            <a:pPr marL="533400" indent="-533400" eaLnBrk="1" hangingPunct="1">
              <a:lnSpc>
                <a:spcPct val="90000"/>
              </a:lnSpc>
              <a:buFontTx/>
              <a:buAutoNum type="arabicPeriod"/>
            </a:pPr>
            <a:r>
              <a:rPr lang="en-US" altLang="en-US" dirty="0"/>
              <a:t>Improved background for choosing appropriate languages</a:t>
            </a:r>
          </a:p>
          <a:p>
            <a:pPr marL="533400" indent="-533400" eaLnBrk="1" hangingPunct="1">
              <a:lnSpc>
                <a:spcPct val="90000"/>
              </a:lnSpc>
              <a:buFontTx/>
              <a:buAutoNum type="arabicPeriod"/>
            </a:pPr>
            <a:r>
              <a:rPr lang="en-US" altLang="en-US" dirty="0"/>
              <a:t>Increased ability to learn new languages</a:t>
            </a:r>
          </a:p>
          <a:p>
            <a:pPr marL="533400" indent="-533400" eaLnBrk="1" hangingPunct="1">
              <a:lnSpc>
                <a:spcPct val="90000"/>
              </a:lnSpc>
              <a:buFontTx/>
              <a:buAutoNum type="arabicPeriod"/>
            </a:pPr>
            <a:r>
              <a:rPr lang="en-US" altLang="en-US" dirty="0"/>
              <a:t>Better understanding of the significance of implementation</a:t>
            </a:r>
          </a:p>
          <a:p>
            <a:pPr marL="533400" indent="-533400" eaLnBrk="1" hangingPunct="1">
              <a:lnSpc>
                <a:spcPct val="90000"/>
              </a:lnSpc>
              <a:buFontTx/>
              <a:buAutoNum type="arabicPeriod"/>
            </a:pPr>
            <a:r>
              <a:rPr lang="en-US" altLang="en-US" dirty="0"/>
              <a:t>Increased ability to design new languages</a:t>
            </a:r>
          </a:p>
          <a:p>
            <a:pPr marL="533400" indent="-533400" eaLnBrk="1" hangingPunct="1">
              <a:lnSpc>
                <a:spcPct val="90000"/>
              </a:lnSpc>
              <a:buFontTx/>
              <a:buAutoNum type="arabicPeriod"/>
            </a:pPr>
            <a:r>
              <a:rPr lang="en-US" altLang="en-US" dirty="0"/>
              <a:t>Background for compiler writing</a:t>
            </a:r>
          </a:p>
          <a:p>
            <a:pPr marL="533400" indent="-533400" eaLnBrk="1" hangingPunct="1">
              <a:lnSpc>
                <a:spcPct val="90000"/>
              </a:lnSpc>
              <a:buFontTx/>
              <a:buAutoNum type="arabicPeriod"/>
            </a:pPr>
            <a:r>
              <a:rPr lang="en-US" altLang="en-US" dirty="0"/>
              <a:t>Overall advancement of computing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Some Historical Perspective</a:t>
            </a:r>
          </a:p>
        </p:txBody>
      </p:sp>
      <p:sp>
        <p:nvSpPr>
          <p:cNvPr id="50179" name="Rectangle 3"/>
          <p:cNvSpPr>
            <a:spLocks noGrp="1" noChangeArrowheads="1"/>
          </p:cNvSpPr>
          <p:nvPr>
            <p:ph type="body" idx="1"/>
          </p:nvPr>
        </p:nvSpPr>
        <p:spPr/>
        <p:txBody>
          <a:bodyPr/>
          <a:lstStyle/>
          <a:p>
            <a:pPr eaLnBrk="1" hangingPunct="1"/>
            <a:r>
              <a:rPr lang="en-US" altLang="en-US"/>
              <a:t>“Every programmer knows there is one true programming language. A new one every week.”</a:t>
            </a:r>
          </a:p>
          <a:p>
            <a:pPr lvl="1" eaLnBrk="1" hangingPunct="1"/>
            <a:r>
              <a:rPr lang="en-US" altLang="en-US"/>
              <a:t>Brian Hayes, “The Semicolon Wars.” American Scientist, July-August 2006, pp.299-303</a:t>
            </a:r>
          </a:p>
          <a:p>
            <a:pPr lvl="1" eaLnBrk="1" hangingPunct="1"/>
            <a:r>
              <a:rPr lang="en-US" altLang="en-US" sz="1600"/>
              <a:t>http://www.americanscientist.org/template/AssetDetail/assetid/51982#52116</a:t>
            </a:r>
          </a:p>
          <a:p>
            <a:pPr eaLnBrk="1" hangingPunct="1"/>
            <a:r>
              <a:rPr lang="en-US" altLang="en-US"/>
              <a:t>Language families</a:t>
            </a:r>
          </a:p>
          <a:p>
            <a:pPr eaLnBrk="1" hangingPunct="1"/>
            <a:r>
              <a:rPr lang="en-US" altLang="en-US"/>
              <a:t>Evolution and Design</a:t>
            </a:r>
          </a:p>
          <a:p>
            <a:pPr lvl="1" eaLnBrk="1" hangingPunct="1"/>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51203"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52227"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52228"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609600"/>
          </a:xfrm>
        </p:spPr>
        <p:txBody>
          <a:bodyPr/>
          <a:lstStyle/>
          <a:p>
            <a:pPr eaLnBrk="1" hangingPunct="1"/>
            <a:r>
              <a:rPr lang="en-US" altLang="en-US" sz="4000"/>
              <a:t>Alain Colmerauer and John Backus</a:t>
            </a:r>
          </a:p>
        </p:txBody>
      </p:sp>
      <p:sp>
        <p:nvSpPr>
          <p:cNvPr id="53251"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a:t>Alain Colmerauer (1941-), the creator of Prolog</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9105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Grp="1" noChangeArrowheads="1"/>
          </p:cNvSpPr>
          <p:nvPr>
            <p:ph type="title"/>
          </p:nvPr>
        </p:nvSpPr>
        <p:spPr>
          <a:xfrm>
            <a:off x="609600" y="228600"/>
            <a:ext cx="7772400" cy="533400"/>
          </a:xfrm>
        </p:spPr>
        <p:txBody>
          <a:bodyPr/>
          <a:lstStyle/>
          <a:p>
            <a:pPr eaLnBrk="1" hangingPunct="1"/>
            <a:r>
              <a:rPr lang="en-US" altLang="en-US" sz="4000"/>
              <a:t>Haskell Timeline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990600" y="152400"/>
            <a:ext cx="7696200" cy="685800"/>
          </a:xfrm>
        </p:spPr>
        <p:txBody>
          <a:bodyPr/>
          <a:lstStyle/>
          <a:p>
            <a:pPr eaLnBrk="1" hangingPunct="1"/>
            <a:r>
              <a:rPr lang="en-US" altLang="en-US" sz="4000"/>
              <a:t>August 2007 Tiobe PL Index</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l="11786" t="33791" r="27072" b="7269"/>
          <a:stretch>
            <a:fillRect/>
          </a:stretch>
        </p:blipFill>
        <p:spPr bwMode="auto">
          <a:xfrm>
            <a:off x="2819400" y="762000"/>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762000" y="0"/>
            <a:ext cx="7772400" cy="1143000"/>
          </a:xfrm>
        </p:spPr>
        <p:txBody>
          <a:bodyPr/>
          <a:lstStyle/>
          <a:p>
            <a:pPr eaLnBrk="1" hangingPunct="1"/>
            <a:r>
              <a:rPr lang="en-US" altLang="en-US"/>
              <a:t>August 2009 Tiobe PL Index</a:t>
            </a: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l="18036" t="24292" r="33011" b="14980"/>
          <a:stretch>
            <a:fillRect/>
          </a:stretch>
        </p:blipFill>
        <p:spPr bwMode="auto">
          <a:xfrm>
            <a:off x="2286000" y="9144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0"/>
            <a:ext cx="7772400" cy="1143000"/>
          </a:xfrm>
        </p:spPr>
        <p:txBody>
          <a:bodyPr/>
          <a:lstStyle/>
          <a:p>
            <a:pPr eaLnBrk="1" hangingPunct="1"/>
            <a:r>
              <a:rPr lang="en-US" altLang="en-US"/>
              <a:t>August 2010 Tiobe PL Index</a:t>
            </a:r>
          </a:p>
        </p:txBody>
      </p:sp>
      <p:pic>
        <p:nvPicPr>
          <p:cNvPr id="58371" name="Picture 1036"/>
          <p:cNvPicPr>
            <a:picLocks noChangeAspect="1" noChangeArrowheads="1"/>
          </p:cNvPicPr>
          <p:nvPr/>
        </p:nvPicPr>
        <p:blipFill>
          <a:blip r:embed="rId3">
            <a:extLst>
              <a:ext uri="{28A0092B-C50C-407E-A947-70E740481C1C}">
                <a14:useLocalDpi xmlns:a14="http://schemas.microsoft.com/office/drawing/2010/main" val="0"/>
              </a:ext>
            </a:extLst>
          </a:blip>
          <a:srcRect l="14679" t="25233" r="31743" b="7477"/>
          <a:stretch>
            <a:fillRect/>
          </a:stretch>
        </p:blipFill>
        <p:spPr bwMode="auto">
          <a:xfrm>
            <a:off x="914400" y="9144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0"/>
            <a:ext cx="7772400" cy="1143000"/>
          </a:xfrm>
        </p:spPr>
        <p:txBody>
          <a:bodyPr/>
          <a:lstStyle/>
          <a:p>
            <a:pPr eaLnBrk="1" hangingPunct="1"/>
            <a:r>
              <a:rPr lang="en-US" altLang="en-US"/>
              <a:t>August 2011 Tiobe PL Index</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6878" t="20348" r="33163" b="12138"/>
          <a:stretch>
            <a:fillRect/>
          </a:stretch>
        </p:blipFill>
        <p:spPr bwMode="auto">
          <a:xfrm>
            <a:off x="1828800" y="914400"/>
            <a:ext cx="5638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0"/>
            <a:ext cx="7772400" cy="1143000"/>
          </a:xfrm>
        </p:spPr>
        <p:txBody>
          <a:bodyPr/>
          <a:lstStyle/>
          <a:p>
            <a:pPr eaLnBrk="1" hangingPunct="1"/>
            <a:r>
              <a:rPr lang="en-US" altLang="en-US"/>
              <a:t>August 2012 Tiobe PL Index</a:t>
            </a:r>
          </a:p>
        </p:txBody>
      </p:sp>
      <p:pic>
        <p:nvPicPr>
          <p:cNvPr id="60419"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1310" t="19904" r="21492" b="5556"/>
          <a:stretch>
            <a:fillRect/>
          </a:stretch>
        </p:blipFill>
        <p:spPr bwMode="auto">
          <a:xfrm>
            <a:off x="1752600" y="990600"/>
            <a:ext cx="57912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533400"/>
          </a:xfrm>
        </p:spPr>
        <p:txBody>
          <a:bodyPr/>
          <a:lstStyle/>
          <a:p>
            <a:r>
              <a:rPr lang="en-US" altLang="en-US"/>
              <a:t>August 2013 Tiobe PL Index</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l="20985" t="24274" r="35263" b="20728"/>
          <a:stretch>
            <a:fillRect/>
          </a:stretch>
        </p:blipFill>
        <p:spPr bwMode="auto">
          <a:xfrm>
            <a:off x="1600200" y="841375"/>
            <a:ext cx="563880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304800"/>
            <a:ext cx="7772400" cy="533400"/>
          </a:xfrm>
        </p:spPr>
        <p:txBody>
          <a:bodyPr/>
          <a:lstStyle/>
          <a:p>
            <a:r>
              <a:rPr lang="en-US" altLang="en-US"/>
              <a:t>August 2014 Tiobe PL Index</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2016 </a:t>
            </a:r>
            <a:r>
              <a:rPr lang="en-US" altLang="en-US" dirty="0" err="1"/>
              <a:t>Tiobe</a:t>
            </a:r>
            <a:r>
              <a:rPr lang="en-US" altLang="en-US" dirty="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949017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2017 </a:t>
            </a:r>
            <a:r>
              <a:rPr lang="en-US" altLang="en-US" dirty="0" err="1"/>
              <a:t>Tiobe</a:t>
            </a:r>
            <a:r>
              <a:rPr lang="en-US" altLang="en-US" dirty="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2660935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2022 Tiobe</a:t>
            </a:r>
            <a:r>
              <a:rPr lang="en-US" altLang="en-US" dirty="0"/>
              <a:t> PL Index</a:t>
            </a:r>
          </a:p>
        </p:txBody>
      </p:sp>
      <p:pic>
        <p:nvPicPr>
          <p:cNvPr id="3" name="Picture 2">
            <a:extLst>
              <a:ext uri="{FF2B5EF4-FFF2-40B4-BE49-F238E27FC236}">
                <a16:creationId xmlns:a16="http://schemas.microsoft.com/office/drawing/2014/main" id="{0C34D1E9-4EC4-81A6-F4EC-127442583C31}"/>
              </a:ext>
            </a:extLst>
          </p:cNvPr>
          <p:cNvPicPr>
            <a:picLocks noChangeAspect="1"/>
          </p:cNvPicPr>
          <p:nvPr/>
        </p:nvPicPr>
        <p:blipFill>
          <a:blip r:embed="rId3"/>
          <a:stretch>
            <a:fillRect/>
          </a:stretch>
        </p:blipFill>
        <p:spPr>
          <a:xfrm>
            <a:off x="342900" y="838199"/>
            <a:ext cx="8458200" cy="6019801"/>
          </a:xfrm>
          <a:prstGeom prst="rect">
            <a:avLst/>
          </a:prstGeom>
        </p:spPr>
      </p:pic>
    </p:spTree>
    <p:extLst>
      <p:ext uri="{BB962C8B-B14F-4D97-AF65-F5344CB8AC3E}">
        <p14:creationId xmlns:p14="http://schemas.microsoft.com/office/powerpoint/2010/main" val="613610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August 2013 PYPL Index</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l="26134" t="25858" r="17999" b="27988"/>
          <a:stretch>
            <a:fillRect/>
          </a:stretch>
        </p:blipFill>
        <p:spPr bwMode="auto">
          <a:xfrm>
            <a:off x="1066800" y="1600200"/>
            <a:ext cx="7086600" cy="44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609600"/>
            <a:ext cx="7772400" cy="762000"/>
          </a:xfrm>
        </p:spPr>
        <p:txBody>
          <a:bodyPr/>
          <a:lstStyle/>
          <a:p>
            <a:r>
              <a:rPr lang="en-US" altLang="en-US"/>
              <a:t>August 2014 PYPL Index</a:t>
            </a: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7" name="Rectangle 9"/>
          <p:cNvSpPr>
            <a:spLocks noGrp="1" noChangeArrowheads="1"/>
          </p:cNvSpPr>
          <p:nvPr>
            <p:ph type="title"/>
          </p:nvPr>
        </p:nvSpPr>
        <p:spPr>
          <a:xfrm>
            <a:off x="1143000" y="0"/>
            <a:ext cx="7467600" cy="1600200"/>
          </a:xfrm>
        </p:spPr>
        <p:txBody>
          <a:bodyPr rIns="132080"/>
          <a:lstStyle/>
          <a:p>
            <a:pPr eaLnBrk="1" hangingPunct="1"/>
            <a:r>
              <a:rPr lang="en-US" altLang="en-US" dirty="0"/>
              <a:t>Improved background for choosing appropriate languages</a:t>
            </a:r>
          </a:p>
        </p:txBody>
      </p:sp>
      <p:sp>
        <p:nvSpPr>
          <p:cNvPr id="8198" name="Rectangle 10"/>
          <p:cNvSpPr>
            <a:spLocks noGrp="1" noChangeArrowheads="1"/>
          </p:cNvSpPr>
          <p:nvPr>
            <p:ph type="body" idx="1"/>
          </p:nvPr>
        </p:nvSpPr>
        <p:spPr>
          <a:xfrm>
            <a:off x="457200" y="1676400"/>
            <a:ext cx="8305800" cy="4419600"/>
          </a:xfrm>
        </p:spPr>
        <p:txBody>
          <a:bodyPr rIns="132080">
            <a:normAutofit fontScale="92500"/>
          </a:bodyPr>
          <a:lstStyle/>
          <a:p>
            <a:pPr marL="382588" eaLnBrk="1" hangingPunct="1"/>
            <a:r>
              <a:rPr lang="en-US" altLang="en-US" sz="3200" dirty="0"/>
              <a:t>C vs. Modula-3 vs. C++ for systems programming</a:t>
            </a:r>
          </a:p>
          <a:p>
            <a:pPr marL="382588" eaLnBrk="1" hangingPunct="1"/>
            <a:r>
              <a:rPr lang="en-US" altLang="en-US" sz="3200" dirty="0"/>
              <a:t>Fortran vs. APL vs. Ada for numerical computations</a:t>
            </a:r>
          </a:p>
          <a:p>
            <a:pPr marL="382588" eaLnBrk="1" hangingPunct="1"/>
            <a:r>
              <a:rPr lang="en-US" altLang="en-US" sz="3200" dirty="0"/>
              <a:t>Ada vs. Modula-2 for embedded systems</a:t>
            </a:r>
          </a:p>
          <a:p>
            <a:pPr marL="382588" eaLnBrk="1" hangingPunct="1"/>
            <a:r>
              <a:rPr lang="en-US" altLang="en-US" sz="3200" dirty="0"/>
              <a:t>Common Lisp vs. Scheme vs. Haskell for symbolic data manipulation</a:t>
            </a:r>
          </a:p>
          <a:p>
            <a:pPr marL="382588" eaLnBrk="1" hangingPunct="1"/>
            <a:r>
              <a:rPr lang="en-US" altLang="en-US" sz="3200" dirty="0"/>
              <a:t>Java vs. C/CORBA for networked PC programs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341343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4" name="Picture 3">
            <a:extLst>
              <a:ext uri="{FF2B5EF4-FFF2-40B4-BE49-F238E27FC236}">
                <a16:creationId xmlns:a16="http://schemas.microsoft.com/office/drawing/2014/main" id="{864C5B5E-F3F6-8FFD-DEA6-994589323240}"/>
              </a:ext>
            </a:extLst>
          </p:cNvPr>
          <p:cNvPicPr>
            <a:picLocks noChangeAspect="1"/>
          </p:cNvPicPr>
          <p:nvPr/>
        </p:nvPicPr>
        <p:blipFill>
          <a:blip r:embed="rId3"/>
          <a:stretch>
            <a:fillRect/>
          </a:stretch>
        </p:blipFill>
        <p:spPr>
          <a:xfrm>
            <a:off x="152400" y="1210450"/>
            <a:ext cx="4953000" cy="5024172"/>
          </a:xfrm>
          <a:prstGeom prst="rect">
            <a:avLst/>
          </a:prstGeom>
        </p:spPr>
      </p:pic>
      <p:pic>
        <p:nvPicPr>
          <p:cNvPr id="6" name="Picture 5">
            <a:extLst>
              <a:ext uri="{FF2B5EF4-FFF2-40B4-BE49-F238E27FC236}">
                <a16:creationId xmlns:a16="http://schemas.microsoft.com/office/drawing/2014/main" id="{193B6AD4-91FA-7899-6AE1-8BDB83E5EC6A}"/>
              </a:ext>
            </a:extLst>
          </p:cNvPr>
          <p:cNvPicPr>
            <a:picLocks noChangeAspect="1"/>
          </p:cNvPicPr>
          <p:nvPr/>
        </p:nvPicPr>
        <p:blipFill>
          <a:blip r:embed="rId4"/>
          <a:stretch>
            <a:fillRect/>
          </a:stretch>
        </p:blipFill>
        <p:spPr>
          <a:xfrm>
            <a:off x="5105400" y="1524001"/>
            <a:ext cx="4033599" cy="3657600"/>
          </a:xfrm>
          <a:prstGeom prst="rect">
            <a:avLst/>
          </a:prstGeom>
        </p:spPr>
      </p:pic>
    </p:spTree>
    <p:extLst>
      <p:ext uri="{BB962C8B-B14F-4D97-AF65-F5344CB8AC3E}">
        <p14:creationId xmlns:p14="http://schemas.microsoft.com/office/powerpoint/2010/main" val="4145572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3" name="Picture 2">
            <a:extLst>
              <a:ext uri="{FF2B5EF4-FFF2-40B4-BE49-F238E27FC236}">
                <a16:creationId xmlns:a16="http://schemas.microsoft.com/office/drawing/2014/main" id="{9E71FCE6-26A4-4A22-921A-A77BD58AADCF}"/>
              </a:ext>
            </a:extLst>
          </p:cNvPr>
          <p:cNvPicPr>
            <a:picLocks noChangeAspect="1"/>
          </p:cNvPicPr>
          <p:nvPr/>
        </p:nvPicPr>
        <p:blipFill>
          <a:blip r:embed="rId3"/>
          <a:stretch>
            <a:fillRect/>
          </a:stretch>
        </p:blipFill>
        <p:spPr>
          <a:xfrm>
            <a:off x="381000" y="1295400"/>
            <a:ext cx="8445501" cy="4800600"/>
          </a:xfrm>
          <a:prstGeom prst="rect">
            <a:avLst/>
          </a:prstGeom>
        </p:spPr>
      </p:pic>
    </p:spTree>
    <p:extLst>
      <p:ext uri="{BB962C8B-B14F-4D97-AF65-F5344CB8AC3E}">
        <p14:creationId xmlns:p14="http://schemas.microsoft.com/office/powerpoint/2010/main" val="1848558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457200"/>
            <a:ext cx="7772400" cy="533400"/>
          </a:xfrm>
        </p:spPr>
        <p:txBody>
          <a:bodyPr>
            <a:normAutofit fontScale="90000"/>
          </a:bodyPr>
          <a:lstStyle/>
          <a:p>
            <a:pPr>
              <a:defRPr/>
            </a:pPr>
            <a:r>
              <a:rPr lang="en-US" altLang="en-US" dirty="0"/>
              <a:t>August 2014 PYPL Long-Term Index</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553200"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518398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17288615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2007</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l="6285" t="35294" r="44572" b="10588"/>
          <a:stretch>
            <a:fillRect/>
          </a:stretch>
        </p:blipFill>
        <p:spPr bwMode="auto">
          <a:xfrm>
            <a:off x="2362200" y="990600"/>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2016</a:t>
            </a:r>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335371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eaLnBrk="1" hangingPunct="1"/>
            <a:r>
              <a:rPr lang="en-US" altLang="en-US" sz="4000"/>
              <a:t>Increased ability to learn new languages</a:t>
            </a:r>
          </a:p>
        </p:txBody>
      </p:sp>
      <p:sp>
        <p:nvSpPr>
          <p:cNvPr id="9219"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altLang="en-US"/>
              <a:t>Easy to walk down language family tree</a:t>
            </a:r>
          </a:p>
          <a:p>
            <a:pPr eaLnBrk="1" hangingPunct="1">
              <a:lnSpc>
                <a:spcPct val="90000"/>
              </a:lnSpc>
            </a:pPr>
            <a:r>
              <a:rPr lang="en-US" altLang="en-US"/>
              <a:t>Concepts are similar across languages</a:t>
            </a:r>
          </a:p>
          <a:p>
            <a:pPr eaLnBrk="1" hangingPunct="1">
              <a:lnSpc>
                <a:spcPct val="90000"/>
              </a:lnSpc>
            </a:pPr>
            <a:r>
              <a:rPr lang="en-US" altLang="en-US"/>
              <a:t>If you think in terms of iteration, recursion, abstraction (for example), you will find it easier to assimilate the syntax and semantic details of a new language than if you try to pick it up in a vacuum </a:t>
            </a:r>
          </a:p>
          <a:p>
            <a:pPr lvl="1" eaLnBrk="1" hangingPunct="1">
              <a:lnSpc>
                <a:spcPct val="90000"/>
              </a:lnSpc>
            </a:pPr>
            <a:r>
              <a:rPr lang="en-US" altLang="en-US"/>
              <a:t>Analogy to human languages: good grasp of grammar makes it easier to pick up new languages (at least Indo-European)</a:t>
            </a:r>
          </a:p>
          <a:p>
            <a:pPr eaLnBrk="1" hangingPunct="1">
              <a:lnSpc>
                <a:spcPct val="90000"/>
              </a:lnSpc>
            </a:pPr>
            <a:endParaRPr lang="en-US" altLang="en-US"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2017</a:t>
            </a:r>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95680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2009</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l="16103" t="27530" r="31723" b="22267"/>
          <a:stretch>
            <a:fillRect/>
          </a:stretch>
        </p:blipFill>
        <p:spPr bwMode="auto">
          <a:xfrm>
            <a:off x="1600200" y="990600"/>
            <a:ext cx="6705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2010</a:t>
            </a: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2011</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2011</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2012</a:t>
            </a:r>
          </a:p>
        </p:txBody>
      </p:sp>
      <p:pic>
        <p:nvPicPr>
          <p:cNvPr id="74755"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9615" t="21255" r="20644" b="17101"/>
          <a:stretch>
            <a:fillRect/>
          </a:stretch>
        </p:blipFill>
        <p:spPr bwMode="auto">
          <a:xfrm>
            <a:off x="76200" y="914400"/>
            <a:ext cx="5446713"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TIOBE Software: Tiobe Index - Mozilla Firefox"/>
          <p:cNvPicPr>
            <a:picLocks noChangeAspect="1"/>
          </p:cNvPicPr>
          <p:nvPr/>
        </p:nvPicPr>
        <p:blipFill>
          <a:blip r:embed="rId4">
            <a:extLst>
              <a:ext uri="{28A0092B-C50C-407E-A947-70E740481C1C}">
                <a14:useLocalDpi xmlns:a14="http://schemas.microsoft.com/office/drawing/2010/main" val="0"/>
              </a:ext>
            </a:extLst>
          </a:blip>
          <a:srcRect l="17419" t="29179" r="29637" b="25024"/>
          <a:stretch>
            <a:fillRect/>
          </a:stretch>
        </p:blipFill>
        <p:spPr bwMode="auto">
          <a:xfrm>
            <a:off x="5410200" y="990600"/>
            <a:ext cx="3611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21237" t="43044" r="31758" b="29131"/>
          <a:stretch>
            <a:fillRect/>
          </a:stretch>
        </p:blipFill>
        <p:spPr bwMode="auto">
          <a:xfrm>
            <a:off x="5349875" y="4572000"/>
            <a:ext cx="36718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2013</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2014</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70526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04800"/>
            <a:ext cx="7772400" cy="381000"/>
          </a:xfrm>
        </p:spPr>
        <p:txBody>
          <a:bodyPr/>
          <a:lstStyle/>
          <a:p>
            <a:pPr eaLnBrk="1" hangingPunct="1"/>
            <a:r>
              <a:rPr lang="en-US" altLang="en-US" sz="4000"/>
              <a:t>Increased capacity to express ideas</a:t>
            </a:r>
          </a:p>
        </p:txBody>
      </p:sp>
      <p:sp>
        <p:nvSpPr>
          <p:cNvPr id="10243" name="Rectangle 3"/>
          <p:cNvSpPr>
            <a:spLocks noGrp="1" noChangeArrowheads="1"/>
          </p:cNvSpPr>
          <p:nvPr>
            <p:ph type="body" idx="1"/>
          </p:nvPr>
        </p:nvSpPr>
        <p:spPr>
          <a:xfrm>
            <a:off x="533400" y="914400"/>
            <a:ext cx="8305800" cy="5943600"/>
          </a:xfrm>
        </p:spPr>
        <p:txBody>
          <a:bodyPr/>
          <a:lstStyle/>
          <a:p>
            <a:pPr eaLnBrk="1" hangingPunct="1">
              <a:lnSpc>
                <a:spcPct val="90000"/>
              </a:lnSpc>
              <a:buFontTx/>
              <a:buNone/>
            </a:pPr>
            <a:r>
              <a:rPr lang="en-US" altLang="en-US" sz="1800"/>
              <a:t>Sapir-Whorf hypothesis: “language is not simply a way of voicing ideas, but is the very thing that shapes those ideas. One cannot think outside the confines of their language.” </a:t>
            </a:r>
          </a:p>
          <a:p>
            <a:pPr eaLnBrk="1" hangingPunct="1">
              <a:lnSpc>
                <a:spcPct val="90000"/>
              </a:lnSpc>
              <a:buFontTx/>
              <a:buNone/>
            </a:pPr>
            <a:r>
              <a:rPr lang="en-US" altLang="en-US" sz="2400"/>
              <a:t>Figure out how to do things in languages that don't support them:</a:t>
            </a:r>
          </a:p>
          <a:p>
            <a:pPr eaLnBrk="1" hangingPunct="1">
              <a:lnSpc>
                <a:spcPct val="90000"/>
              </a:lnSpc>
            </a:pPr>
            <a:r>
              <a:rPr lang="en-US" altLang="en-US" sz="2400"/>
              <a:t>lack of suitable control structures in Fortran</a:t>
            </a:r>
          </a:p>
          <a:p>
            <a:pPr lvl="2" eaLnBrk="1" hangingPunct="1">
              <a:lnSpc>
                <a:spcPct val="90000"/>
              </a:lnSpc>
            </a:pPr>
            <a:r>
              <a:rPr lang="en-US" altLang="en-US" sz="2000"/>
              <a:t>use comments and programmer discipline for control structures</a:t>
            </a:r>
          </a:p>
          <a:p>
            <a:pPr eaLnBrk="1" hangingPunct="1">
              <a:lnSpc>
                <a:spcPct val="90000"/>
              </a:lnSpc>
            </a:pPr>
            <a:r>
              <a:rPr lang="en-US" altLang="en-US" sz="2400"/>
              <a:t>lack of recursion in Fortran, CSP, etc</a:t>
            </a:r>
          </a:p>
          <a:p>
            <a:pPr lvl="2" eaLnBrk="1" hangingPunct="1">
              <a:lnSpc>
                <a:spcPct val="90000"/>
              </a:lnSpc>
            </a:pPr>
            <a:r>
              <a:rPr lang="en-US" altLang="en-US" sz="2000"/>
              <a:t>write a recursive algorithm then use mechanical recursion elimination (even for things that aren't quite tail recursive)</a:t>
            </a:r>
          </a:p>
          <a:p>
            <a:pPr eaLnBrk="1" hangingPunct="1">
              <a:lnSpc>
                <a:spcPct val="90000"/>
              </a:lnSpc>
            </a:pPr>
            <a:r>
              <a:rPr lang="en-US" altLang="en-US" sz="2400"/>
              <a:t>lack of named constants and enumerations in Fortran</a:t>
            </a:r>
          </a:p>
          <a:p>
            <a:pPr lvl="2" eaLnBrk="1" hangingPunct="1">
              <a:lnSpc>
                <a:spcPct val="90000"/>
              </a:lnSpc>
            </a:pPr>
            <a:r>
              <a:rPr lang="en-US" altLang="en-US" sz="2000"/>
              <a:t>use variables that are initialized once, then never changed</a:t>
            </a:r>
          </a:p>
          <a:p>
            <a:pPr eaLnBrk="1" hangingPunct="1">
              <a:lnSpc>
                <a:spcPct val="90000"/>
              </a:lnSpc>
            </a:pPr>
            <a:r>
              <a:rPr lang="en-US" altLang="en-US" sz="2400"/>
              <a:t>lack of modules in C and Pascal</a:t>
            </a:r>
          </a:p>
          <a:p>
            <a:pPr lvl="2" eaLnBrk="1" hangingPunct="1">
              <a:lnSpc>
                <a:spcPct val="90000"/>
              </a:lnSpc>
            </a:pPr>
            <a:r>
              <a:rPr lang="en-US" altLang="en-US" sz="2000"/>
              <a:t>use comments and programmer discipline</a:t>
            </a:r>
          </a:p>
          <a:p>
            <a:pPr eaLnBrk="1" hangingPunct="1">
              <a:lnSpc>
                <a:spcPct val="90000"/>
              </a:lnSpc>
            </a:pPr>
            <a:r>
              <a:rPr lang="en-US" altLang="en-US" sz="2400"/>
              <a:t>lack of iterators in just about everything </a:t>
            </a:r>
          </a:p>
          <a:p>
            <a:pPr lvl="2" eaLnBrk="1" hangingPunct="1">
              <a:lnSpc>
                <a:spcPct val="90000"/>
              </a:lnSpc>
            </a:pPr>
            <a:r>
              <a:rPr lang="en-US" altLang="en-US" sz="2000"/>
              <a:t>fake them with (member?) functions</a:t>
            </a:r>
            <a:endParaRPr lang="en-US" altLang="en-US" sz="1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6124674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3A3-F2BA-0FFD-6BA4-9853746D410B}"/>
              </a:ext>
            </a:extLst>
          </p:cNvPr>
          <p:cNvSpPr>
            <a:spLocks noGrp="1"/>
          </p:cNvSpPr>
          <p:nvPr>
            <p:ph type="title"/>
          </p:nvPr>
        </p:nvSpPr>
        <p:spPr>
          <a:xfrm>
            <a:off x="685799" y="316149"/>
            <a:ext cx="8127207" cy="826851"/>
          </a:xfrm>
        </p:spPr>
        <p:txBody>
          <a:bodyPr>
            <a:normAutofit fontScale="90000"/>
          </a:bodyPr>
          <a:lstStyle/>
          <a:p>
            <a:r>
              <a:rPr lang="en-US" dirty="0"/>
              <a:t>IEEE Spectrum Top Programming Languages 2022</a:t>
            </a:r>
          </a:p>
        </p:txBody>
      </p:sp>
      <p:pic>
        <p:nvPicPr>
          <p:cNvPr id="4" name="Picture 3">
            <a:extLst>
              <a:ext uri="{FF2B5EF4-FFF2-40B4-BE49-F238E27FC236}">
                <a16:creationId xmlns:a16="http://schemas.microsoft.com/office/drawing/2014/main" id="{5F91ED2A-3181-9353-64F7-31A07E30D4D9}"/>
              </a:ext>
            </a:extLst>
          </p:cNvPr>
          <p:cNvPicPr>
            <a:picLocks noChangeAspect="1"/>
          </p:cNvPicPr>
          <p:nvPr/>
        </p:nvPicPr>
        <p:blipFill>
          <a:blip r:embed="rId3"/>
          <a:stretch>
            <a:fillRect/>
          </a:stretch>
        </p:blipFill>
        <p:spPr>
          <a:xfrm>
            <a:off x="228600" y="1371599"/>
            <a:ext cx="8584407" cy="5170251"/>
          </a:xfrm>
          <a:prstGeom prst="rect">
            <a:avLst/>
          </a:prstGeom>
        </p:spPr>
      </p:pic>
    </p:spTree>
    <p:extLst>
      <p:ext uri="{BB962C8B-B14F-4D97-AF65-F5344CB8AC3E}">
        <p14:creationId xmlns:p14="http://schemas.microsoft.com/office/powerpoint/2010/main" val="1890615427"/>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2164</TotalTime>
  <Words>6878</Words>
  <Application>Microsoft Office PowerPoint</Application>
  <PresentationFormat>On-screen Show (4:3)</PresentationFormat>
  <Paragraphs>575</Paragraphs>
  <Slides>91</Slides>
  <Notes>91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7" baseType="lpstr">
      <vt:lpstr>Arial</vt:lpstr>
      <vt:lpstr>Baskerville Old Face</vt:lpstr>
      <vt:lpstr>Times New Roman</vt:lpstr>
      <vt:lpstr>Tw Cen MT</vt:lpstr>
      <vt:lpstr>330Lect1</vt:lpstr>
      <vt:lpstr>Photo Editor Photo</vt:lpstr>
      <vt:lpstr>CSCE 330 Programming Language Structures Introduction and History</vt:lpstr>
      <vt:lpstr>Textbooks: Levesque [L] and Hutton [H]</vt:lpstr>
      <vt:lpstr>A Typical Textbook: Scott [S]</vt:lpstr>
      <vt:lpstr>Disclaimer</vt:lpstr>
      <vt:lpstr>Why Study PL Concepts?</vt:lpstr>
      <vt:lpstr>Improved background for choosing appropriate languages</vt:lpstr>
      <vt:lpstr>Improved background for choosing appropriate languages</vt:lpstr>
      <vt:lpstr>Increased ability to learn new languages</vt:lpstr>
      <vt:lpstr>Increased capacity to express ideas</vt:lpstr>
      <vt:lpstr>What makes a language successful?</vt:lpstr>
      <vt:lpstr>What makes a successful language?</vt:lpstr>
      <vt:lpstr>Simplicity and Readability</vt:lpstr>
      <vt:lpstr>Clarity about Binding</vt:lpstr>
      <vt:lpstr>Reliability</vt:lpstr>
      <vt:lpstr>Language Support</vt:lpstr>
      <vt:lpstr>Abstraction in Programming</vt:lpstr>
      <vt:lpstr>Orthogonality </vt:lpstr>
      <vt:lpstr>Efficient implementation </vt:lpstr>
      <vt:lpstr>Software Development Process</vt:lpstr>
      <vt:lpstr>The Waterfall Model</vt:lpstr>
      <vt:lpstr>PLs as Components of a Software Development Environment</vt:lpstr>
      <vt:lpstr>Programming Environment Tools</vt:lpstr>
      <vt:lpstr>What is a language for?</vt:lpstr>
      <vt:lpstr>PLs as Algorithm Description Languages</vt:lpstr>
      <vt:lpstr>Influences on PL Design</vt:lpstr>
      <vt:lpstr>Software Design Methodology and PLs</vt:lpstr>
      <vt:lpstr>Abstraction</vt:lpstr>
      <vt:lpstr>Data Abstraction</vt:lpstr>
      <vt:lpstr>Control Abstraction</vt:lpstr>
      <vt:lpstr>Non-sequential Execution</vt:lpstr>
      <vt:lpstr>Computer Architecture and PLs</vt:lpstr>
      <vt:lpstr>The Von Neumann Computer Architecture </vt:lpstr>
      <vt:lpstr>Other Computer Architectures</vt:lpstr>
      <vt:lpstr>Language Design Goals</vt:lpstr>
      <vt:lpstr>The Onion Model of Computers</vt:lpstr>
      <vt:lpstr>Language Translation</vt:lpstr>
      <vt:lpstr>Example of Language Translators</vt:lpstr>
      <vt:lpstr>PowerPoint Presentation</vt:lpstr>
      <vt:lpstr>PowerPoint Presentation</vt:lpstr>
      <vt:lpstr>Hybrid Compilation and Interpretation</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Haskell Timeline</vt:lpstr>
      <vt:lpstr>August 2007 Tiobe PL Index</vt:lpstr>
      <vt:lpstr>August 2009 Tiobe PL Index</vt:lpstr>
      <vt:lpstr>August 2010 Tiobe PL Index</vt:lpstr>
      <vt:lpstr>August 2011 Tiobe PL Index</vt:lpstr>
      <vt:lpstr>August 2012 Tiobe PL Index</vt:lpstr>
      <vt:lpstr>August 2013 Tiobe PL Index</vt:lpstr>
      <vt:lpstr>August 2014 Tiobe PL Index</vt:lpstr>
      <vt:lpstr>August 2015 Tiobe PL Index</vt:lpstr>
      <vt:lpstr>August 2016 Tiobe PL Index</vt:lpstr>
      <vt:lpstr>August 2017 Tiobe PL Index</vt:lpstr>
      <vt:lpstr>August 2021Tiobe PL Index</vt:lpstr>
      <vt:lpstr>August 2022 Tiobe PL Index</vt:lpstr>
      <vt:lpstr>August 2013 PYPL Index</vt:lpstr>
      <vt:lpstr>August 2014 PYPL Index</vt:lpstr>
      <vt:lpstr>August 2015 PYPL Index</vt:lpstr>
      <vt:lpstr>August 2017 PYPL Index</vt:lpstr>
      <vt:lpstr>August 2022 PYPL Index</vt:lpstr>
      <vt:lpstr>August 2022 PYPL Index</vt:lpstr>
      <vt:lpstr>August 2014 PYPL Long-Term Index</vt:lpstr>
      <vt:lpstr>August 2015 PYPL Long-Term Index</vt:lpstr>
      <vt:lpstr>August 2016 PYPL Long-Term Index</vt:lpstr>
      <vt:lpstr>August 2017 PYPL Long-Term Index</vt:lpstr>
      <vt:lpstr>Tiobe Index Long Term Trends, August 2007</vt:lpstr>
      <vt:lpstr>TOPIDE Top IDE Index, August 2016</vt:lpstr>
      <vt:lpstr>TOPIDE Top IDE Index, August 2017</vt:lpstr>
      <vt:lpstr>Tiobe Index Long Term Trends, August 2009</vt:lpstr>
      <vt:lpstr>Tiobe Index Long Term Trends, August 2010</vt:lpstr>
      <vt:lpstr>Tiobe Index Long Term Trends, August 2011</vt:lpstr>
      <vt:lpstr>Tiobe Index Long Term Trends, August 2011</vt:lpstr>
      <vt:lpstr>Tiobe Index Long Term Trends, August 2012</vt:lpstr>
      <vt:lpstr>Tiobe Index Long Term Trends, August 2013</vt:lpstr>
      <vt:lpstr>Tiobe Index Long Term Trends, August 2014</vt:lpstr>
      <vt:lpstr>Tiobe Index Long Term Trends, August 2015</vt:lpstr>
      <vt:lpstr>Tiobe Index Long Term Trends, August 2016</vt:lpstr>
      <vt:lpstr>Tiobe Index Long Term Trends, August 2017</vt:lpstr>
      <vt:lpstr>IEEE Spectrum Top Programming Languages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121</cp:revision>
  <cp:lastPrinted>2013-08-22T13:55:24Z</cp:lastPrinted>
  <dcterms:created xsi:type="dcterms:W3CDTF">2004-08-19T01:30:12Z</dcterms:created>
  <dcterms:modified xsi:type="dcterms:W3CDTF">2022-08-30T16:37:30Z</dcterms:modified>
</cp:coreProperties>
</file>