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5" r:id="rId1"/>
  </p:sldMasterIdLst>
  <p:notesMasterIdLst>
    <p:notesMasterId r:id="rId10"/>
  </p:notesMasterIdLst>
  <p:sldIdLst>
    <p:sldId id="256" r:id="rId2"/>
    <p:sldId id="257" r:id="rId3"/>
    <p:sldId id="265" r:id="rId4"/>
    <p:sldId id="258" r:id="rId5"/>
    <p:sldId id="259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16"/>
    <p:restoredTop sz="95179"/>
  </p:normalViewPr>
  <p:slideViewPr>
    <p:cSldViewPr snapToGrid="0" snapToObjects="1">
      <p:cViewPr varScale="1">
        <p:scale>
          <a:sx n="79" d="100"/>
          <a:sy n="7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BA4B6-5F13-4C23-A4A0-6360760A5A9A}" type="datetimeFigureOut">
              <a:rPr lang="en-US"/>
              <a:t>11/21/15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0D20D-EB26-4495-AC96-1C696690FEA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1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I played with the title slide a little for no reason in particular , if you hate it, I'm sorry!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70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16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Editing note: Created Usage slide from points originally on Overview; should be less verbose and more aesthetically pleasing.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42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79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9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03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Added a comparison to Prolog (pretty obvious) and a contrasting with Java (fairly easy). Threw this together off the top of my head, will fact-check.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D20D-EB26-4495-AC96-1C696690FEA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6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571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3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8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07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4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0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58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90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86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0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83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4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570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46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03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2D9A04-5850-D540-ACE5-310686D25E12}" type="datetimeFigureOut">
              <a:rPr lang="en-US" smtClean="0"/>
              <a:t>11/21/15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84059-1C65-9B4C-9248-E829145C2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85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  <p:sldLayoutId id="2147484008" r:id="rId13"/>
    <p:sldLayoutId id="2147484009" r:id="rId14"/>
    <p:sldLayoutId id="2147484010" r:id="rId15"/>
    <p:sldLayoutId id="2147484011" r:id="rId16"/>
    <p:sldLayoutId id="21474840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What is ASP?</a:t>
            </a:r>
            <a:br>
              <a:rPr lang="en-US" dirty="0"/>
            </a:br>
            <a:r>
              <a:rPr lang="en-US" sz="1800" dirty="0">
                <a:solidFill>
                  <a:srgbClr val="EBEBEB"/>
                </a:solidFill>
                <a:latin typeface="Century Gothic"/>
              </a:rPr>
              <a:t>CSCE 330 Programming Language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51369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ctr"/>
            <a:r>
              <a:rPr lang="en-US" dirty="0"/>
              <a:t>Janice Neighbor, Michael </a:t>
            </a:r>
            <a:r>
              <a:rPr lang="en-US" dirty="0" err="1"/>
              <a:t>Rickabaugh</a:t>
            </a:r>
            <a:r>
              <a:rPr lang="en-US" dirty="0"/>
              <a:t>, David </a:t>
            </a:r>
            <a:r>
              <a:rPr lang="en-US" dirty="0" smtClean="0"/>
              <a:t>Thomas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www.cs.utexas.edu</a:t>
            </a:r>
            <a:r>
              <a:rPr lang="en-US" dirty="0"/>
              <a:t>/users/</a:t>
            </a:r>
            <a:r>
              <a:rPr lang="en-US" dirty="0" err="1"/>
              <a:t>vl</a:t>
            </a:r>
            <a:r>
              <a:rPr lang="en-US" dirty="0"/>
              <a:t>/papers/</a:t>
            </a:r>
            <a:r>
              <a:rPr lang="en-US" dirty="0" err="1"/>
              <a:t>wiasp.pdf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8720" y="757072"/>
            <a:ext cx="3480179" cy="210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73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Declarative language</a:t>
            </a:r>
          </a:p>
          <a:p>
            <a:r>
              <a:rPr lang="en-US" dirty="0" smtClean="0"/>
              <a:t>Stands for Answer Set Programming</a:t>
            </a:r>
          </a:p>
          <a:p>
            <a:r>
              <a:rPr lang="en-US" dirty="0" smtClean="0"/>
              <a:t>Based on the stable model of semantics of logical programming</a:t>
            </a:r>
          </a:p>
          <a:p>
            <a:r>
              <a:rPr lang="en-US" dirty="0" smtClean="0"/>
              <a:t>Syntax base Prolog</a:t>
            </a:r>
          </a:p>
          <a:p>
            <a:r>
              <a:rPr lang="en-US" dirty="0" smtClean="0"/>
              <a:t>Useful in knowledge-intensive applications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816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entury Gothic" charset="0"/>
              </a:rPr>
              <a:t>Oriented towards difficult, NP-hard search problems (non-deterministic)</a:t>
            </a:r>
          </a:p>
          <a:p>
            <a:r>
              <a:rPr lang="en-US" dirty="0">
                <a:latin typeface="Century Gothic" charset="0"/>
              </a:rPr>
              <a:t> Useful in knowledge intensive applications</a:t>
            </a:r>
          </a:p>
          <a:p>
            <a:r>
              <a:rPr lang="en-US" dirty="0">
                <a:solidFill>
                  <a:srgbClr val="FFFFFF"/>
                </a:solidFill>
                <a:latin typeface="Century Gothic" charset="0"/>
              </a:rPr>
              <a:t>Combines ideas coming from research on the design and use of SAT solvers and the use of PROLOG in knowledge </a:t>
            </a:r>
            <a:r>
              <a:rPr lang="en-US" dirty="0" smtClean="0">
                <a:solidFill>
                  <a:srgbClr val="FFFFFF"/>
                </a:solidFill>
                <a:latin typeface="Century Gothic" charset="0"/>
              </a:rPr>
              <a:t>representation</a:t>
            </a:r>
          </a:p>
          <a:p>
            <a:r>
              <a:rPr lang="en-US" dirty="0" smtClean="0">
                <a:latin typeface="Century Gothic" charset="0"/>
              </a:rPr>
              <a:t> Set solvers are programs for generating stable models which is what is used to perform a search</a:t>
            </a:r>
          </a:p>
          <a:p>
            <a:r>
              <a:rPr lang="en-US" dirty="0" smtClean="0">
                <a:latin typeface="Century Gothic" charset="0"/>
              </a:rPr>
              <a:t>These algorithms will always </a:t>
            </a:r>
            <a:r>
              <a:rPr lang="en-US" dirty="0" smtClean="0">
                <a:latin typeface="Century Gothic" charset="0"/>
              </a:rPr>
              <a:t>terminate</a:t>
            </a:r>
          </a:p>
          <a:p>
            <a:pPr marL="0" indent="0">
              <a:buNone/>
            </a:pPr>
            <a:endParaRPr lang="en-US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8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1997, the planning method was proposed by </a:t>
            </a:r>
            <a:r>
              <a:rPr lang="en-US" dirty="0" err="1"/>
              <a:t>Dimopoulos</a:t>
            </a:r>
            <a:r>
              <a:rPr lang="en-US" dirty="0"/>
              <a:t>, </a:t>
            </a:r>
            <a:r>
              <a:rPr lang="en-US" dirty="0" err="1"/>
              <a:t>Nebel</a:t>
            </a:r>
            <a:r>
              <a:rPr lang="en-US" dirty="0"/>
              <a:t>, &amp; </a:t>
            </a:r>
            <a:r>
              <a:rPr lang="en-US" dirty="0" smtClean="0"/>
              <a:t>Koehler and serves as an early example of answer set programming. </a:t>
            </a:r>
          </a:p>
          <a:p>
            <a:r>
              <a:rPr lang="en-US" dirty="0" smtClean="0"/>
              <a:t>This approach is based on the relationship between plans and stable models</a:t>
            </a:r>
          </a:p>
          <a:p>
            <a:r>
              <a:rPr lang="en-US" dirty="0" smtClean="0"/>
              <a:t>The use of answer set solvers for search and the term answer set programming was used for the first time in 1999.</a:t>
            </a:r>
          </a:p>
          <a:p>
            <a:r>
              <a:rPr lang="en-US" dirty="0" smtClean="0"/>
              <a:t>ASP applications are used for planning, model checking, logical cryptanalysis and computational biology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64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ASP program consists of rules</a:t>
            </a:r>
          </a:p>
          <a:p>
            <a:r>
              <a:rPr lang="en-US" dirty="0" smtClean="0"/>
              <a:t>The idea is to represent the given search problems by a logic program so that the solution corresponds to its answer set(s)</a:t>
            </a:r>
          </a:p>
          <a:p>
            <a:r>
              <a:rPr lang="en-US" dirty="0" smtClean="0"/>
              <a:t>LPARSE was created as a front-end for the answer set model SMODELS it uses “Prolog-style” rules</a:t>
            </a:r>
          </a:p>
          <a:p>
            <a:r>
              <a:rPr lang="en-US" dirty="0" err="1" smtClean="0"/>
              <a:t>Smodels</a:t>
            </a:r>
            <a:r>
              <a:rPr lang="en-US" dirty="0" smtClean="0"/>
              <a:t> receives the grounded theory and finds the answer set. </a:t>
            </a:r>
          </a:p>
        </p:txBody>
      </p:sp>
    </p:spTree>
    <p:extLst>
      <p:ext uri="{BB962C8B-B14F-4D97-AF65-F5344CB8AC3E}">
        <p14:creationId xmlns:p14="http://schemas.microsoft.com/office/powerpoint/2010/main" val="69218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9311"/>
            <a:ext cx="8946541" cy="533868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Traveling Salesman</a:t>
            </a:r>
          </a:p>
          <a:p>
            <a:pPr marL="0" indent="0">
              <a:buNone/>
            </a:pPr>
            <a:r>
              <a:rPr lang="en-US" dirty="0"/>
              <a:t>{ cycle(X,Y) : edge(X,Y) } = </a:t>
            </a:r>
            <a:r>
              <a:rPr lang="en-US" dirty="0" smtClean="0"/>
              <a:t>1 </a:t>
            </a:r>
            <a:r>
              <a:rPr lang="en-US" dirty="0"/>
              <a:t>:- node(X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{ </a:t>
            </a:r>
            <a:r>
              <a:rPr lang="en-US" dirty="0"/>
              <a:t>cycle(X,Y) : edge(X,Y) } = 1 :- node(Y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% Define</a:t>
            </a:r>
          </a:p>
          <a:p>
            <a:pPr marL="0" indent="0">
              <a:buNone/>
            </a:pPr>
            <a:r>
              <a:rPr lang="en-US" dirty="0" smtClean="0"/>
              <a:t>reached(Y</a:t>
            </a:r>
            <a:r>
              <a:rPr lang="en-US" dirty="0"/>
              <a:t>) :- cycle(1,Y).reached(Y) :- cycle(X,Y), reached(X).% Test:- node(Y), not reached(Y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% </a:t>
            </a:r>
            <a:r>
              <a:rPr lang="en-US" dirty="0" err="1"/>
              <a:t>Display#show</a:t>
            </a:r>
            <a:r>
              <a:rPr lang="en-US" dirty="0"/>
              <a:t> cycle/2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% Optimize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minimize { C,X,Y : cycle(X,Y), cost(X,Y,C) </a:t>
            </a:r>
            <a:r>
              <a:rPr lang="en-US" dirty="0" smtClean="0"/>
              <a:t>}.</a:t>
            </a:r>
          </a:p>
          <a:p>
            <a:pPr marL="0" indent="0">
              <a:buNone/>
            </a:pPr>
            <a:r>
              <a:rPr lang="en-US" dirty="0" smtClean="0"/>
              <a:t>% Nodes</a:t>
            </a:r>
          </a:p>
          <a:p>
            <a:pPr marL="0" indent="0">
              <a:buNone/>
            </a:pPr>
            <a:r>
              <a:rPr lang="en-US" dirty="0" smtClean="0"/>
              <a:t>node(1</a:t>
            </a:r>
            <a:r>
              <a:rPr lang="en-US" dirty="0"/>
              <a:t>..6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% </a:t>
            </a:r>
            <a:r>
              <a:rPr lang="en-US" dirty="0"/>
              <a:t>(Directed) </a:t>
            </a:r>
            <a:r>
              <a:rPr lang="en-US" dirty="0" smtClean="0"/>
              <a:t>Edges</a:t>
            </a:r>
          </a:p>
          <a:p>
            <a:pPr marL="0" indent="0">
              <a:buNone/>
            </a:pPr>
            <a:r>
              <a:rPr lang="en-US" dirty="0" smtClean="0"/>
              <a:t>edge(1</a:t>
            </a:r>
            <a:r>
              <a:rPr lang="en-US" dirty="0"/>
              <a:t>,(2;3;4)).  edge(2,(4;5;6)).  edge(3,(1;4;5)).edge(4,(1;2)).    edge(5,(3;4;6)).  edge(6,(2;3;5</a:t>
            </a:r>
            <a:r>
              <a:rPr lang="en-US" dirty="0" smtClean="0"/>
              <a:t>)).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% </a:t>
            </a:r>
            <a:r>
              <a:rPr lang="en-US" dirty="0"/>
              <a:t>Edge </a:t>
            </a:r>
            <a:r>
              <a:rPr lang="en-US" dirty="0" smtClean="0"/>
              <a:t>Costs</a:t>
            </a:r>
          </a:p>
          <a:p>
            <a:pPr marL="0" indent="0">
              <a:buNone/>
            </a:pPr>
            <a:r>
              <a:rPr lang="en-US" dirty="0" smtClean="0"/>
              <a:t>cost(1,2,2</a:t>
            </a:r>
            <a:r>
              <a:rPr lang="en-US" dirty="0"/>
              <a:t>).  cost(1,3,3).  cost(1,4,1).cost(2,4,2).  cost(2,5,2).  cost(2,6,4).cost(3,1,3).  cost(3,4,2).  cost(3,5,2).cost(4,1,1).  cost(4,2,2).cost(5,3,2).  cost(5,4,2).  cost(5,6,1).cost(6,2,4).  cost(6,3,3).  cost(6,5,1).</a:t>
            </a:r>
          </a:p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potassco.sourceforge.net</a:t>
            </a:r>
            <a:r>
              <a:rPr lang="en-US" dirty="0"/>
              <a:t>/</a:t>
            </a:r>
            <a:r>
              <a:rPr lang="en-US" dirty="0" err="1"/>
              <a:t>clingo.html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1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Applications of 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Product Configuration </a:t>
            </a:r>
          </a:p>
          <a:p>
            <a:r>
              <a:rPr lang="en-US" dirty="0" err="1" smtClean="0"/>
              <a:t>Descision</a:t>
            </a:r>
            <a:r>
              <a:rPr lang="en-US" dirty="0" smtClean="0"/>
              <a:t> Support for the Space Shuttle</a:t>
            </a:r>
          </a:p>
          <a:p>
            <a:pPr lvl="1"/>
            <a:r>
              <a:rPr lang="en-US" dirty="0" smtClean="0"/>
              <a:t>A system capable of solving some planning and diagnostic tasks related to the operation of the space shuttle</a:t>
            </a:r>
          </a:p>
          <a:p>
            <a:r>
              <a:rPr lang="en-US" dirty="0" smtClean="0"/>
              <a:t>Inferring Phylogenetic Trees</a:t>
            </a:r>
          </a:p>
          <a:p>
            <a:pPr lvl="1"/>
            <a:r>
              <a:rPr lang="en-US" dirty="0" smtClean="0"/>
              <a:t>A method for reconstructing a phylogeny for a set of taxa, applied to linguistics and zoology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3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ASP is like </a:t>
            </a:r>
            <a:r>
              <a:rPr lang="en-US" dirty="0">
                <a:solidFill>
                  <a:srgbClr val="00B0F0"/>
                </a:solidFill>
              </a:rPr>
              <a:t>Prolog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- Both are </a:t>
            </a:r>
            <a:r>
              <a:rPr lang="en-US" dirty="0">
                <a:solidFill>
                  <a:srgbClr val="00B0F0"/>
                </a:solidFill>
              </a:rPr>
              <a:t>Declarative</a:t>
            </a:r>
          </a:p>
          <a:p>
            <a:pPr marL="0" indent="0">
              <a:buNone/>
            </a:pPr>
            <a:r>
              <a:rPr lang="en-US" dirty="0"/>
              <a:t>- Both are </a:t>
            </a:r>
            <a:r>
              <a:rPr lang="en-US" dirty="0">
                <a:solidFill>
                  <a:srgbClr val="00B0F0"/>
                </a:solidFill>
              </a:rPr>
              <a:t>logic based</a:t>
            </a:r>
          </a:p>
          <a:p>
            <a:pPr marL="0" indent="0">
              <a:buNone/>
            </a:pPr>
            <a:r>
              <a:rPr lang="en-US" dirty="0"/>
              <a:t>- Both are better suited for </a:t>
            </a:r>
            <a:r>
              <a:rPr lang="en-US" dirty="0">
                <a:solidFill>
                  <a:srgbClr val="00B0F0"/>
                </a:solidFill>
              </a:rPr>
              <a:t>recursion</a:t>
            </a:r>
            <a:r>
              <a:rPr lang="en-US" dirty="0"/>
              <a:t> than iteration</a:t>
            </a:r>
          </a:p>
          <a:p>
            <a:pPr>
              <a:buFontTx/>
              <a:buChar char="-"/>
            </a:pPr>
            <a:r>
              <a:rPr lang="en-US" dirty="0" smtClean="0"/>
              <a:t>Both </a:t>
            </a:r>
            <a:r>
              <a:rPr lang="en-US" dirty="0"/>
              <a:t>are used to </a:t>
            </a:r>
            <a:r>
              <a:rPr lang="en-US" dirty="0">
                <a:solidFill>
                  <a:srgbClr val="00B0F0"/>
                </a:solidFill>
              </a:rPr>
              <a:t>answer questions</a:t>
            </a:r>
            <a:r>
              <a:rPr lang="en-US" dirty="0"/>
              <a:t> given known "</a:t>
            </a:r>
            <a:r>
              <a:rPr lang="en-US" dirty="0">
                <a:solidFill>
                  <a:srgbClr val="00B0F0"/>
                </a:solidFill>
              </a:rPr>
              <a:t>atoms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	However, ASP always terminates due to using SAT solvers vs SLDNF resolution like Prolog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ASP is not like </a:t>
            </a:r>
            <a:r>
              <a:rPr lang="en-US" dirty="0">
                <a:solidFill>
                  <a:srgbClr val="FF0000"/>
                </a:solidFill>
              </a:rPr>
              <a:t>Java</a:t>
            </a:r>
            <a:r>
              <a:rPr lang="en-US" dirty="0"/>
              <a:t>!</a:t>
            </a:r>
          </a:p>
          <a:p>
            <a:pPr marL="0" indent="0">
              <a:buNone/>
            </a:pPr>
            <a:r>
              <a:rPr lang="en-US" dirty="0"/>
              <a:t>- Java is </a:t>
            </a:r>
            <a:r>
              <a:rPr lang="en-US" dirty="0">
                <a:solidFill>
                  <a:srgbClr val="FF0000"/>
                </a:solidFill>
              </a:rPr>
              <a:t>Imperative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- Java is </a:t>
            </a:r>
            <a:r>
              <a:rPr lang="en-US" dirty="0">
                <a:solidFill>
                  <a:srgbClr val="FF0000"/>
                </a:solidFill>
              </a:rPr>
              <a:t>object-oriented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- Java is better suited to </a:t>
            </a:r>
            <a:r>
              <a:rPr lang="en-US" dirty="0">
                <a:solidFill>
                  <a:srgbClr val="FF0000"/>
                </a:solidFill>
              </a:rPr>
              <a:t>iteration</a:t>
            </a:r>
            <a:r>
              <a:rPr lang="en-US" dirty="0">
                <a:solidFill>
                  <a:srgbClr val="FFFFFF"/>
                </a:solidFill>
              </a:rPr>
              <a:t> than recursion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- Java is used to </a:t>
            </a:r>
            <a:r>
              <a:rPr lang="en-US" dirty="0">
                <a:solidFill>
                  <a:srgbClr val="FF0000"/>
                </a:solidFill>
              </a:rPr>
              <a:t>execute commands</a:t>
            </a:r>
            <a:r>
              <a:rPr lang="en-US" dirty="0">
                <a:solidFill>
                  <a:srgbClr val="FFFFFF"/>
                </a:solidFill>
              </a:rPr>
              <a:t> via </a:t>
            </a:r>
            <a:r>
              <a:rPr lang="en-US" dirty="0">
                <a:solidFill>
                  <a:srgbClr val="FF0000"/>
                </a:solidFill>
              </a:rPr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2124205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167</TotalTime>
  <Words>575</Words>
  <Application>Microsoft Macintosh PowerPoint</Application>
  <PresentationFormat>Widescreen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Wingdings 3</vt:lpstr>
      <vt:lpstr>Arial</vt:lpstr>
      <vt:lpstr>Ion</vt:lpstr>
      <vt:lpstr>What is ASP? CSCE 330 Programming Language Presentation</vt:lpstr>
      <vt:lpstr>Overview</vt:lpstr>
      <vt:lpstr>Usage</vt:lpstr>
      <vt:lpstr>History</vt:lpstr>
      <vt:lpstr>Design</vt:lpstr>
      <vt:lpstr>Example</vt:lpstr>
      <vt:lpstr>Applications of ASP</vt:lpstr>
      <vt:lpstr>Comparison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</dc:title>
  <dc:subject/>
  <dc:creator>NEIGHBOR, JANICE</dc:creator>
  <cp:keywords/>
  <dc:description/>
  <cp:lastModifiedBy>NEIGHBOR, JANICE</cp:lastModifiedBy>
  <cp:revision>15</cp:revision>
  <dcterms:created xsi:type="dcterms:W3CDTF">2015-11-19T17:59:47Z</dcterms:created>
  <dcterms:modified xsi:type="dcterms:W3CDTF">2015-11-21T18:33:22Z</dcterms:modified>
  <cp:category/>
</cp:coreProperties>
</file>